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386" r:id="rId9"/>
    <p:sldId id="384" r:id="rId10"/>
    <p:sldId id="385" r:id="rId11"/>
    <p:sldId id="387" r:id="rId12"/>
    <p:sldId id="391" r:id="rId13"/>
    <p:sldId id="389" r:id="rId14"/>
    <p:sldId id="3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2838"/>
  </p:normalViewPr>
  <p:slideViewPr>
    <p:cSldViewPr snapToGrid="0" snapToObjects="1">
      <p:cViewPr varScale="1">
        <p:scale>
          <a:sx n="56" d="100"/>
          <a:sy n="56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A3B4-7D5D-9045-BD79-BC7881243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4A19B-C363-A045-BABB-72D125466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AE960-68B1-6643-BE93-6C811D4B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1330C-A088-354B-8F94-D045A3E2C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86D8B-24A8-CB47-9652-85ED1754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4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6F0E-F869-BE41-8E8F-141CE834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5C912-831C-414C-8AF1-7CB021F30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1E001-742D-1641-9F27-03142B2D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51E6-2BC7-8043-B135-7FF8193B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A94C8-2D0F-EB48-981A-733A2B63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6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3F919D-053B-F14F-8DE6-45BE9620C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15400C-B220-AF4B-B923-3E6042688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5E187-8CFF-B345-82DB-E01F1F27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CD8F4-9B11-B74D-8B65-54B19826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4BD4F-A56C-E14A-9BF2-563BAF13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1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2147-108C-ED4A-8249-B627B2F45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E66A-1959-A64A-B161-B2520F52B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A8674-023D-3743-9CC0-53A373376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831EB-B39F-8444-9CC4-7AF8E42F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E2821-6FE9-B84B-B85A-4D546426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7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2F1F-81A6-0F45-ADA6-93637324D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90C71-5117-DD40-BC81-D39CDF6E1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4A8D-2859-C047-882F-A550D6B98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F9EEF-738F-7647-A82E-98C5225D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E4A74-87CB-B343-A527-3AA3EDC2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9A1A-CB7E-2948-BD7B-28F20209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B8A39-A0E5-DB48-8CDD-5F36E9E0C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1D38B-A3A2-664F-852B-69458A4A7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D50C4-7761-0E42-B69C-9EDCE4742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1F559-3D8E-5548-AB30-5AA3971E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6DD0A-E317-6D4D-9745-BF18F2E4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8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5773-0B26-024E-832B-F550265D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77DC3-CA49-E846-A462-64514ABE0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42E11-A9FE-1C4E-A7C6-51BEF819A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1D95B-CE54-014A-81A6-65AAFF09E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71A1B-878C-5648-9FC5-F2848A4EC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9DCEA0-8F63-2D49-B837-B972AF06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5751E-8A68-6146-B2AD-B115AA69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21AE4-6EFA-8C40-B1F3-D987AE5D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8469-4DBB-C74D-9908-ED703828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993A7-C613-EA41-8DF1-0609352C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C5EB8-C77F-3748-AFFD-B02108A8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38C77-F24E-0D4D-BD01-4599F0B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B9171-5898-3249-BF53-AFA26A26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B8650-7C64-204A-9E81-5BE1C4BDA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A643C-637D-FD4B-AFCC-50DE46C4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0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DBEBC-0961-504F-8084-A3652695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09E7-9A0F-2E44-82F8-F44919DDE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E11F1-F372-2442-A348-F141F5D37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D39DD-F7EB-C24E-8699-D3AF9635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111ED-ABE5-BB43-BCCB-47A8A0D5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6F78A-1C96-E440-A870-C488F489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8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5601-CC06-2C4D-84CF-2D2F83BC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EEEE4-BCE3-6F42-BE3C-A69710F61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308EE-5F8D-E148-BBC4-6E90F9D5A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8E3C6-6E27-2146-A556-AFE1197DD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4C36E-1556-2940-95DE-73D7ADB8E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4488C-3433-9345-9583-1DC5EF3D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7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7E858-E079-4044-B732-3A331A65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FC4E9-6163-6B46-83E9-043A61CDB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CC3C9-D422-694D-9392-F023DE4BF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1A33C-9955-394D-A0E9-B4814A309F0E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3CF0-A900-C94C-AFAC-231794376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C5BA0-5FF3-5D49-B8BF-3B1F5BA5B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4B15-0C62-854E-9B97-D027CA4A7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pyre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pyre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vassar.edu/courses/cs101-2021-02/to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brown.edu/~kfisler/" TargetMode="External"/><Relationship Id="rId2" Type="http://schemas.openxmlformats.org/officeDocument/2006/relationships/hyperlink" Target="https://dcic-world.org/2021-08-21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politz.github.io/" TargetMode="External"/><Relationship Id="rId5" Type="http://schemas.openxmlformats.org/officeDocument/2006/relationships/hyperlink" Target="https://www.ccs.neu.edu/home/blerner/" TargetMode="External"/><Relationship Id="rId4" Type="http://schemas.openxmlformats.org/officeDocument/2006/relationships/hyperlink" Target="https://cs.brown.edu/~sk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E0995-3EDE-D64F-97EA-717A534A0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Problem-Solving and Abstraction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F0D74-49BF-8142-8CAF-7BF003461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Phyllis Frankl (she/her)</a:t>
            </a:r>
          </a:p>
        </p:txBody>
      </p:sp>
    </p:spTree>
    <p:extLst>
      <p:ext uri="{BB962C8B-B14F-4D97-AF65-F5344CB8AC3E}">
        <p14:creationId xmlns:p14="http://schemas.microsoft.com/office/powerpoint/2010/main" val="312868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6E7C-71D1-8C44-9AB7-9F1A88FC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help: Please ask Questions!!!!!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3DF9-9270-9F45-9247-A4A16B3BA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384" y="1524000"/>
            <a:ext cx="7772400" cy="4114800"/>
          </a:xfrm>
        </p:spPr>
        <p:txBody>
          <a:bodyPr/>
          <a:lstStyle/>
          <a:p>
            <a:r>
              <a:rPr lang="en-US" dirty="0"/>
              <a:t>Office hours: TBD and by appointment</a:t>
            </a:r>
          </a:p>
          <a:p>
            <a:r>
              <a:rPr lang="en-US" dirty="0"/>
              <a:t>Coach office hours</a:t>
            </a:r>
          </a:p>
          <a:p>
            <a:r>
              <a:rPr lang="en-US" dirty="0" err="1"/>
              <a:t>CampusWire</a:t>
            </a:r>
            <a:endParaRPr lang="en-US" dirty="0"/>
          </a:p>
          <a:p>
            <a:pPr lvl="1"/>
            <a:r>
              <a:rPr lang="en-US" dirty="0"/>
              <a:t>General questions public</a:t>
            </a:r>
          </a:p>
          <a:p>
            <a:pPr lvl="1"/>
            <a:r>
              <a:rPr lang="en-US" dirty="0"/>
              <a:t>Questions that reveal your attempted solution to a problem, private</a:t>
            </a:r>
          </a:p>
          <a:p>
            <a:r>
              <a:rPr lang="en-US" dirty="0"/>
              <a:t>E-mail</a:t>
            </a:r>
          </a:p>
          <a:p>
            <a:pPr lvl="1"/>
            <a:r>
              <a:rPr lang="en-US" dirty="0"/>
              <a:t>Issues that are not of concern to other classmates</a:t>
            </a:r>
          </a:p>
        </p:txBody>
      </p:sp>
    </p:spTree>
    <p:extLst>
      <p:ext uri="{BB962C8B-B14F-4D97-AF65-F5344CB8AC3E}">
        <p14:creationId xmlns:p14="http://schemas.microsoft.com/office/powerpoint/2010/main" val="24404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F4C99-6A5B-7845-9E68-9C7B9251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</a:t>
            </a:r>
            <a:r>
              <a:rPr lang="en-US" dirty="0" err="1"/>
              <a:t>Pyret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9E7B-2A56-C241-9B8C-0ED1E3401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CPO</a:t>
            </a:r>
            <a:endParaRPr lang="en-US" dirty="0"/>
          </a:p>
          <a:p>
            <a:pPr lvl="1"/>
            <a:r>
              <a:rPr lang="en-US" dirty="0"/>
              <a:t>Interactions pane (right side)</a:t>
            </a:r>
          </a:p>
          <a:p>
            <a:pPr lvl="1"/>
            <a:r>
              <a:rPr lang="en-US" dirty="0"/>
              <a:t>Definitions pane (left side)</a:t>
            </a:r>
          </a:p>
          <a:p>
            <a:r>
              <a:rPr lang="en-US" dirty="0"/>
              <a:t>Values</a:t>
            </a:r>
          </a:p>
          <a:p>
            <a:pPr lvl="1"/>
            <a:r>
              <a:rPr lang="en-US" dirty="0"/>
              <a:t>Numbers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Expressions</a:t>
            </a:r>
          </a:p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02764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04751-06F3-A149-B5FF-62BF8A1F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543F3-51EE-7B43-BA20-D557B9E75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notice about these flags?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you make one of them by cutting shapes from construction paper and laying them on top or beside one another?</a:t>
            </a:r>
          </a:p>
        </p:txBody>
      </p:sp>
    </p:spTree>
    <p:extLst>
      <p:ext uri="{BB962C8B-B14F-4D97-AF65-F5344CB8AC3E}">
        <p14:creationId xmlns:p14="http://schemas.microsoft.com/office/powerpoint/2010/main" val="3972980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82" y="368299"/>
            <a:ext cx="1976341" cy="1235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82" y="2053193"/>
            <a:ext cx="2049761" cy="12200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92478" y="1012683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Armenia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2103" y="2376861"/>
            <a:ext cx="1069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Austria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95" y="3709713"/>
            <a:ext cx="1916687" cy="12068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85399" y="4232528"/>
            <a:ext cx="857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Niger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573" y="4988561"/>
            <a:ext cx="2010508" cy="1244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7898" y="4221905"/>
            <a:ext cx="1100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Zambia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906" y="1580599"/>
            <a:ext cx="1857375" cy="1143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18236" y="1921266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Bangladesh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55" y="4933534"/>
            <a:ext cx="3056505" cy="1924466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8937620" y="3817620"/>
            <a:ext cx="2010508" cy="2415541"/>
            <a:chOff x="9271987" y="4244340"/>
            <a:chExt cx="2010508" cy="241554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1987" y="4244340"/>
              <a:ext cx="2010508" cy="124460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9433560" y="4279203"/>
              <a:ext cx="60960" cy="238067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921" y="3025474"/>
            <a:ext cx="2035395" cy="128423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818236" y="3312223"/>
            <a:ext cx="136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Colombia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666" y="234098"/>
            <a:ext cx="928887" cy="58055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492202" y="234098"/>
            <a:ext cx="3431580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en-US" sz="2800" dirty="0"/>
              <a:t>What do you notice?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What do you wonder?</a:t>
            </a:r>
          </a:p>
        </p:txBody>
      </p:sp>
    </p:spTree>
    <p:extLst>
      <p:ext uri="{BB962C8B-B14F-4D97-AF65-F5344CB8AC3E}">
        <p14:creationId xmlns:p14="http://schemas.microsoft.com/office/powerpoint/2010/main" val="2689630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C678-C3A0-2049-B3A6-863ACF6C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err="1"/>
              <a:t>Pyret</a:t>
            </a:r>
            <a:r>
              <a:rPr lang="en-US" dirty="0"/>
              <a:t> image function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1422D-5C4A-3842-9157-47E780DB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circle(30, "solid", "red")</a:t>
            </a:r>
          </a:p>
          <a:p>
            <a:r>
              <a:rPr lang="en-US" dirty="0"/>
              <a:t>circle(30, "outline", "blue")</a:t>
            </a:r>
          </a:p>
          <a:p>
            <a:r>
              <a:rPr lang="en-US" dirty="0"/>
              <a:t>rectangle(20, 10, "solid", "purple")</a:t>
            </a:r>
          </a:p>
          <a:p>
            <a:endParaRPr lang="en-US" dirty="0"/>
          </a:p>
          <a:p>
            <a:r>
              <a:rPr lang="en-US" dirty="0"/>
              <a:t>Overlay(image1, image2)</a:t>
            </a:r>
          </a:p>
          <a:p>
            <a:r>
              <a:rPr lang="en-US" dirty="0"/>
              <a:t>Overlay-</a:t>
            </a:r>
            <a:r>
              <a:rPr lang="en-US" dirty="0" err="1"/>
              <a:t>xy</a:t>
            </a:r>
            <a:r>
              <a:rPr lang="en-US" dirty="0"/>
              <a:t>(image1, image2)</a:t>
            </a:r>
          </a:p>
        </p:txBody>
      </p:sp>
    </p:spTree>
    <p:extLst>
      <p:ext uri="{BB962C8B-B14F-4D97-AF65-F5344CB8AC3E}">
        <p14:creationId xmlns:p14="http://schemas.microsoft.com/office/powerpoint/2010/main" val="350550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418D-1F9B-FA4D-8C3B-257B4979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Approach to “CS-1”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6DC8F-6D17-0B4B-9A5B-BA1550A0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Emphasis on computing with data, including tabular data coming from spreadsheets, which we think will provide</a:t>
            </a:r>
          </a:p>
          <a:p>
            <a:pPr lvl="1"/>
            <a:r>
              <a:rPr lang="en-US" dirty="0"/>
              <a:t>Good introduction to data science</a:t>
            </a:r>
          </a:p>
          <a:p>
            <a:pPr lvl="1"/>
            <a:r>
              <a:rPr lang="en-US" dirty="0"/>
              <a:t>Good introduction to computer science</a:t>
            </a:r>
          </a:p>
          <a:p>
            <a:pPr lvl="1"/>
            <a:r>
              <a:rPr lang="en-US" dirty="0"/>
              <a:t>Good introduction to abstract thinking and problem solving</a:t>
            </a:r>
          </a:p>
          <a:p>
            <a:pPr lvl="1"/>
            <a:r>
              <a:rPr lang="en-US" dirty="0"/>
              <a:t>New approach to program design, development, and testing even for students with prior programming experience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Computer Science is not just “coding”</a:t>
            </a:r>
          </a:p>
          <a:p>
            <a:r>
              <a:rPr lang="en-US" dirty="0" err="1"/>
              <a:t>Pyret</a:t>
            </a:r>
            <a:r>
              <a:rPr lang="en-US" dirty="0"/>
              <a:t>: functional programming language designed for teaching</a:t>
            </a:r>
          </a:p>
          <a:p>
            <a:r>
              <a:rPr lang="en-US" dirty="0"/>
              <a:t>Python: widely used language with large user/programmer community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7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2A19-9BDD-EC4C-9161-19CC4C9E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We’ll develop computational thinking skills using two programming </a:t>
            </a:r>
            <a:r>
              <a:rPr lang="en-US" dirty="0" err="1"/>
              <a:t>langauges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E7CDE-8859-254D-B254-8B2E8E720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Pyret</a:t>
            </a:r>
            <a:endParaRPr lang="en-US" dirty="0"/>
          </a:p>
          <a:p>
            <a:pPr lvl="1"/>
            <a:r>
              <a:rPr lang="en-US" dirty="0"/>
              <a:t>Designed for teaching</a:t>
            </a:r>
          </a:p>
          <a:p>
            <a:pPr lvl="1"/>
            <a:r>
              <a:rPr lang="en-US" dirty="0"/>
              <a:t>Functional language : emphasis on solving problems by decomposing into small pieces and combining them</a:t>
            </a:r>
          </a:p>
          <a:p>
            <a:pPr lvl="1"/>
            <a:r>
              <a:rPr lang="en-US" dirty="0"/>
              <a:t>Programming model similar to Scheme/Racket, previously taught at Vassar</a:t>
            </a:r>
          </a:p>
          <a:p>
            <a:pPr lvl="1"/>
            <a:r>
              <a:rPr lang="en-US" dirty="0"/>
              <a:t>Syntax more user friendly and better for transition to …</a:t>
            </a:r>
          </a:p>
          <a:p>
            <a:r>
              <a:rPr lang="en-US" dirty="0"/>
              <a:t>Python</a:t>
            </a:r>
          </a:p>
          <a:p>
            <a:pPr lvl="1"/>
            <a:r>
              <a:rPr lang="en-US" dirty="0"/>
              <a:t>Widely used in the real world</a:t>
            </a:r>
          </a:p>
          <a:p>
            <a:pPr lvl="1"/>
            <a:r>
              <a:rPr lang="en-US" dirty="0"/>
              <a:t>Supported by large community who have written “modules” for many application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8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5725-A3AE-2C43-AF15-A23751E2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862C2-45AB-6C40-ACA4-EA0EC186A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Develop programs that process and manipulate data in a variety of shapes, including tables, lists, and trees;</a:t>
            </a:r>
          </a:p>
          <a:p>
            <a:r>
              <a:rPr lang="en-US" dirty="0">
                <a:solidFill>
                  <a:srgbClr val="C00000"/>
                </a:solidFill>
              </a:rPr>
              <a:t>Decide how to organize data for efficient, maintainable computational processing;</a:t>
            </a:r>
          </a:p>
          <a:p>
            <a:r>
              <a:rPr lang="en-US" dirty="0"/>
              <a:t>Describe the social implications of large-scale data collection, retention, and use;</a:t>
            </a:r>
          </a:p>
          <a:p>
            <a:r>
              <a:rPr lang="en-US" dirty="0">
                <a:solidFill>
                  <a:srgbClr val="C00000"/>
                </a:solidFill>
              </a:rPr>
              <a:t>Decompose programming tasks into solvable subtasks, informing the structure of your programs;</a:t>
            </a:r>
          </a:p>
          <a:p>
            <a:r>
              <a:rPr lang="en-US" dirty="0"/>
              <a:t>Develop good automated tests to give confidence in a program's correctness;</a:t>
            </a:r>
          </a:p>
          <a:p>
            <a:r>
              <a:rPr lang="en-US" dirty="0"/>
              <a:t>Work with others to develop, test, and analyze programs; and</a:t>
            </a:r>
          </a:p>
          <a:p>
            <a:r>
              <a:rPr lang="en-US" dirty="0"/>
              <a:t>Develop medium-sized programs with multiple interacting components.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1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7C46E-1937-004E-8731-8EB8369E2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what you’ll be able to do soon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821BA-6AE3-FD40-9D3A-49ABF70BE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want to get birthday cards for each student who has a birthday this Fall (and who filled out the survey)</a:t>
            </a:r>
          </a:p>
          <a:p>
            <a:pPr lvl="1"/>
            <a:r>
              <a:rPr lang="en-US" dirty="0"/>
              <a:t>Want cards to have a different theme each month</a:t>
            </a:r>
          </a:p>
          <a:p>
            <a:r>
              <a:rPr lang="en-US" dirty="0"/>
              <a:t>How many cards of each type should I get?</a:t>
            </a:r>
          </a:p>
          <a:p>
            <a:endParaRPr lang="en-US" dirty="0"/>
          </a:p>
          <a:p>
            <a:r>
              <a:rPr lang="en-US" dirty="0"/>
              <a:t>How do I go about solving this problem by hand?</a:t>
            </a:r>
          </a:p>
          <a:p>
            <a:endParaRPr lang="en-US" dirty="0"/>
          </a:p>
          <a:p>
            <a:r>
              <a:rPr lang="en-US" dirty="0"/>
              <a:t>You’ll soon be able to solve it (and other more interesting/relevant problems involving data) with </a:t>
            </a:r>
            <a:r>
              <a:rPr lang="en-US" dirty="0" err="1"/>
              <a:t>Pyret</a:t>
            </a:r>
            <a:r>
              <a:rPr lang="en-US" dirty="0"/>
              <a:t> like this …</a:t>
            </a:r>
          </a:p>
        </p:txBody>
      </p:sp>
    </p:spTree>
    <p:extLst>
      <p:ext uri="{BB962C8B-B14F-4D97-AF65-F5344CB8AC3E}">
        <p14:creationId xmlns:p14="http://schemas.microsoft.com/office/powerpoint/2010/main" val="320561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0C1E-E066-A142-A2E1-252D8D2F7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data and </a:t>
            </a:r>
            <a:r>
              <a:rPr lang="en-US" dirty="0" err="1"/>
              <a:t>Pyret</a:t>
            </a:r>
            <a:r>
              <a:rPr lang="en-US" dirty="0"/>
              <a:t> CPO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0CBE2-3B70-924A-9000-BFCD16580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https://code.pyret.org/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6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30C2-6C9F-D944-8668-C3F46EEF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FB756-13A4-C448-9488-52622BA21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course </a:t>
            </a:r>
            <a:r>
              <a:rPr lang="en-US" dirty="0">
                <a:hlinkClick r:id="rId2"/>
              </a:rPr>
              <a:t>web page</a:t>
            </a:r>
            <a:r>
              <a:rPr lang="en-US" dirty="0"/>
              <a:t> for details</a:t>
            </a:r>
          </a:p>
          <a:p>
            <a:r>
              <a:rPr lang="en-US" dirty="0"/>
              <a:t>Three exams</a:t>
            </a:r>
          </a:p>
          <a:p>
            <a:r>
              <a:rPr lang="en-US" dirty="0"/>
              <a:t>Weekly assignments</a:t>
            </a:r>
          </a:p>
          <a:p>
            <a:r>
              <a:rPr lang="en-US" dirty="0"/>
              <a:t>Weekly labs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23CF41-BD53-8E4E-985E-19FB908B7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39575"/>
              </p:ext>
            </p:extLst>
          </p:nvPr>
        </p:nvGraphicFramePr>
        <p:xfrm>
          <a:off x="838200" y="4117340"/>
          <a:ext cx="10515600" cy="21945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82849484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977536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Component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 of final grade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143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Labs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349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Assignments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61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Exam 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786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Exam 2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471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Exam 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3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04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B268-B580-0545-A0BD-CF839937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4346E-9413-C04B-8514-0E07C2B93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</a:t>
            </a:r>
          </a:p>
          <a:p>
            <a:r>
              <a:rPr lang="en-US" dirty="0">
                <a:hlinkClick r:id="rId2"/>
              </a:rPr>
              <a:t>A Data-Centric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Introduction to Computing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Kathi Fisler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Shriram Krishnamurthi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Benjamin S. Lerner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Joe Gibbs Politz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Tentative schedule of readings is posted</a:t>
            </a:r>
          </a:p>
          <a:p>
            <a:pPr lvl="1"/>
            <a:r>
              <a:rPr lang="en-US" dirty="0"/>
              <a:t>Read relevant sections before and/or shortly after lecture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0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49E0-90B1-E74E-AD36-9215938CB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146" y="-35011"/>
            <a:ext cx="7772400" cy="1143000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11C29-FED2-174B-84C6-D7AFF8112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146" y="838200"/>
            <a:ext cx="7772400" cy="4114800"/>
          </a:xfrm>
        </p:spPr>
        <p:txBody>
          <a:bodyPr/>
          <a:lstStyle/>
          <a:p>
            <a:r>
              <a:rPr lang="en-US" dirty="0"/>
              <a:t>Web page and/or Moodle </a:t>
            </a:r>
          </a:p>
          <a:p>
            <a:pPr lvl="1"/>
            <a:r>
              <a:rPr lang="en-US" dirty="0"/>
              <a:t>Announcements, Lecture notes, Assignments and labs</a:t>
            </a:r>
          </a:p>
          <a:p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Hand in assignments and labs</a:t>
            </a:r>
          </a:p>
          <a:p>
            <a:r>
              <a:rPr lang="en-US" dirty="0" err="1"/>
              <a:t>Campuswire</a:t>
            </a:r>
            <a:endParaRPr lang="en-US" dirty="0"/>
          </a:p>
          <a:p>
            <a:pPr lvl="1"/>
            <a:r>
              <a:rPr lang="en-US" dirty="0"/>
              <a:t>Questions about course content</a:t>
            </a:r>
          </a:p>
          <a:p>
            <a:pPr lvl="1"/>
            <a:r>
              <a:rPr lang="en-US" dirty="0"/>
              <a:t>Public for general questions; private for questions that show your attempted solutions</a:t>
            </a:r>
          </a:p>
        </p:txBody>
      </p:sp>
    </p:spTree>
    <p:extLst>
      <p:ext uri="{BB962C8B-B14F-4D97-AF65-F5344CB8AC3E}">
        <p14:creationId xmlns:p14="http://schemas.microsoft.com/office/powerpoint/2010/main" val="416325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637</Words>
  <Application>Microsoft Macintosh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Problem-Solving and Abstraction </vt:lpstr>
      <vt:lpstr>New Approach to “CS-1”</vt:lpstr>
      <vt:lpstr>We’ll develop computational thinking skills using two programming langauges</vt:lpstr>
      <vt:lpstr>Goals:</vt:lpstr>
      <vt:lpstr>Example of what you’ll be able to do soon</vt:lpstr>
      <vt:lpstr>Links to data and Pyret CPO</vt:lpstr>
      <vt:lpstr>Course Logistics</vt:lpstr>
      <vt:lpstr>Textbook</vt:lpstr>
      <vt:lpstr>Communication</vt:lpstr>
      <vt:lpstr>Getting help: Please ask Questions!!!!!</vt:lpstr>
      <vt:lpstr>Introducing Pyret</vt:lpstr>
      <vt:lpstr>Flags</vt:lpstr>
      <vt:lpstr>PowerPoint Presentation</vt:lpstr>
      <vt:lpstr>Some Pyret image function calls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2021-08-31T00:30:04Z</dcterms:created>
  <dcterms:modified xsi:type="dcterms:W3CDTF">2021-08-31T02:02:22Z</dcterms:modified>
</cp:coreProperties>
</file>