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77" r:id="rId3"/>
    <p:sldId id="326" r:id="rId4"/>
    <p:sldId id="292" r:id="rId5"/>
    <p:sldId id="293" r:id="rId6"/>
    <p:sldId id="305" r:id="rId7"/>
    <p:sldId id="306" r:id="rId8"/>
    <p:sldId id="327" r:id="rId9"/>
    <p:sldId id="294" r:id="rId10"/>
    <p:sldId id="330" r:id="rId11"/>
    <p:sldId id="332" r:id="rId12"/>
    <p:sldId id="331" r:id="rId13"/>
    <p:sldId id="329" r:id="rId14"/>
    <p:sldId id="328" r:id="rId15"/>
    <p:sldId id="302" r:id="rId16"/>
    <p:sldId id="333" r:id="rId17"/>
    <p:sldId id="334" r:id="rId18"/>
    <p:sldId id="335" r:id="rId19"/>
    <p:sldId id="336" r:id="rId20"/>
    <p:sldId id="309" r:id="rId21"/>
    <p:sldId id="308" r:id="rId22"/>
    <p:sldId id="337" r:id="rId23"/>
    <p:sldId id="338" r:id="rId24"/>
    <p:sldId id="310" r:id="rId25"/>
    <p:sldId id="339" r:id="rId26"/>
    <p:sldId id="312" r:id="rId27"/>
    <p:sldId id="340" r:id="rId28"/>
    <p:sldId id="341" r:id="rId29"/>
    <p:sldId id="342" r:id="rId30"/>
    <p:sldId id="343" r:id="rId31"/>
    <p:sldId id="34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14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47"/>
    <p:restoredTop sz="94673"/>
  </p:normalViewPr>
  <p:slideViewPr>
    <p:cSldViewPr snapToGrid="0" snapToObjects="1">
      <p:cViewPr varScale="1">
        <p:scale>
          <a:sx n="72" d="100"/>
          <a:sy n="72" d="100"/>
        </p:scale>
        <p:origin x="417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5" d="100"/>
          <a:sy n="55" d="100"/>
        </p:scale>
        <p:origin x="2607" y="3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7A9A7-5935-D64E-96CF-CC145DAFC7A9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3582B-E260-7642-9B40-EC0FE41F2D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3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EFE1C-A424-EF43-BFD1-0978FAE0A6B5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2EF5B-C282-734F-B256-3C04FB339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3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9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523999" y="3772693"/>
            <a:ext cx="5334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	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CMPU 101 – </a:t>
            </a:r>
            <a:r>
              <a:rPr lang="en-US" sz="2000" b="0" dirty="0"/>
              <a:t>Problem Solving and Abstraction</a:t>
            </a:r>
            <a:endParaRPr lang="en-US" sz="2400" b="0" dirty="0"/>
          </a:p>
          <a:p>
            <a:endParaRPr lang="en-US" sz="2400" dirty="0"/>
          </a:p>
          <a:p>
            <a:r>
              <a:rPr lang="en-US" sz="2400" dirty="0"/>
              <a:t>Peter Lemieszewski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D2AA-24B8-7B42-B7D0-AD8DCDBFF6DC}" type="datetime1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242"/>
            <a:ext cx="4114800" cy="365234"/>
          </a:xfrm>
        </p:spPr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35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68" y="228603"/>
            <a:ext cx="1166283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50905" y="1362078"/>
            <a:ext cx="5162551" cy="4972051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651" y="1362078"/>
            <a:ext cx="5162549" cy="4972051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D7FEE7-D302-7779-C1A4-B4C471050CAD}"/>
              </a:ext>
            </a:extLst>
          </p:cNvPr>
          <p:cNvSpPr txBox="1"/>
          <p:nvPr userDrawn="1"/>
        </p:nvSpPr>
        <p:spPr>
          <a:xfrm>
            <a:off x="2566851" y="6475508"/>
            <a:ext cx="61003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C14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CMPU 101: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C14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C14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Problem Solving and Abstraction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9C143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03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9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B47D-CDDA-C944-8F6B-5CBF41DC3521}" type="datetime1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35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95485"/>
            <a:ext cx="5562600" cy="50814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95485"/>
            <a:ext cx="5559552" cy="50814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1FE2-2675-A549-85D7-76F40473FA4F}" type="datetime1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3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D3AF-BE8D-064E-9797-F02A4399C2F0}" type="datetime1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1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981E-F045-DB47-A191-7FD2CAB97CB5}" type="datetime1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2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DE73-ABE4-8F43-AA98-225125B0786A}" type="datetime1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1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228599"/>
            <a:ext cx="11274552" cy="59721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400">
                <a:latin typeface="Courier" charset="0"/>
                <a:ea typeface="Courier" charset="0"/>
                <a:cs typeface="Courier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08FE968-2A6C-304D-ADA2-924256330D0F}" type="datetime1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100138"/>
            <a:ext cx="11274552" cy="50720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400">
                <a:latin typeface="Courier" charset="0"/>
                <a:ea typeface="Courier" charset="0"/>
                <a:cs typeface="Courier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99EA14-14D5-7448-9E4B-92DE5CAAEC48}" type="datetime1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40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10472792" cy="68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11274552" cy="4986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0248" y="6356242"/>
            <a:ext cx="3440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9C1431"/>
                </a:solidFill>
              </a:defRPr>
            </a:lvl1pPr>
          </a:lstStyle>
          <a:p>
            <a:fld id="{C033F4C3-887F-FE48-91B8-BD39CC1473C3}" type="datetime1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7380" y="6356241"/>
            <a:ext cx="3440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9C1431"/>
                </a:solidFill>
              </a:defRPr>
            </a:lvl1pPr>
          </a:lstStyle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005" y="148541"/>
            <a:ext cx="847615" cy="847615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C1431"/>
                </a:solidFill>
              </a:defRPr>
            </a:lvl1pPr>
          </a:lstStyle>
          <a:p>
            <a:r>
              <a:rPr lang="en-US" dirty="0"/>
              <a:t>CMPU 101 – Introduction to Computing</a:t>
            </a:r>
          </a:p>
        </p:txBody>
      </p:sp>
    </p:spTree>
    <p:extLst>
      <p:ext uri="{BB962C8B-B14F-4D97-AF65-F5344CB8AC3E}">
        <p14:creationId xmlns:p14="http://schemas.microsoft.com/office/powerpoint/2010/main" val="124151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9C1431"/>
          </a:solidFill>
          <a:latin typeface="Calibri Light" charset="0"/>
          <a:ea typeface="Calibri Light" charset="0"/>
          <a:cs typeface="Calibri Ligh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9C1431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143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1431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1431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1431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Functions… </a:t>
            </a:r>
            <a:r>
              <a:rPr lang="en-US" dirty="0" err="1"/>
              <a:t>kinda</a:t>
            </a:r>
            <a:r>
              <a:rPr lang="en-US" dirty="0"/>
              <a:t> like </a:t>
            </a:r>
            <a:r>
              <a:rPr lang="en-US" dirty="0">
                <a:latin typeface="Gigi" panose="04040504061007020D02" pitchFamily="82" charset="0"/>
              </a:rPr>
              <a:t>f(x)</a:t>
            </a:r>
          </a:p>
        </p:txBody>
      </p:sp>
    </p:spTree>
    <p:extLst>
      <p:ext uri="{BB962C8B-B14F-4D97-AF65-F5344CB8AC3E}">
        <p14:creationId xmlns:p14="http://schemas.microsoft.com/office/powerpoint/2010/main" val="1514496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SSE: </a:t>
            </a:r>
            <a:r>
              <a:rPr lang="en-US" dirty="0" err="1"/>
              <a:t>Pyret</a:t>
            </a:r>
            <a:r>
              <a:rPr lang="en-US" dirty="0"/>
              <a:t> function elements 1/5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3D6FAE-2522-C6AD-5701-4FDFC4C0B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D60976-5038-FE76-3D42-6AFBDF2F8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48" y="1143001"/>
            <a:ext cx="8255198" cy="508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195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SSE: </a:t>
            </a:r>
            <a:r>
              <a:rPr lang="en-US" dirty="0" err="1"/>
              <a:t>Pyret</a:t>
            </a:r>
            <a:r>
              <a:rPr lang="en-US" dirty="0"/>
              <a:t> function elements 2/5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3D6FAE-2522-C6AD-5701-4FDFC4C0B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E5DB8F-5CDD-5F74-5085-4CF4DFF74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49" y="1143000"/>
            <a:ext cx="8270094" cy="507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12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SSE: </a:t>
            </a:r>
            <a:r>
              <a:rPr lang="en-US" dirty="0" err="1"/>
              <a:t>Pyret</a:t>
            </a:r>
            <a:r>
              <a:rPr lang="en-US" dirty="0"/>
              <a:t> function elements 3/5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91BA81D-9AE7-24E8-E9D4-24BEFFCD8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248" y="1062243"/>
            <a:ext cx="7816244" cy="5147745"/>
          </a:xfrm>
        </p:spPr>
      </p:pic>
    </p:spTree>
    <p:extLst>
      <p:ext uri="{BB962C8B-B14F-4D97-AF65-F5344CB8AC3E}">
        <p14:creationId xmlns:p14="http://schemas.microsoft.com/office/powerpoint/2010/main" val="1334658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SSE: </a:t>
            </a:r>
            <a:r>
              <a:rPr lang="en-US" dirty="0" err="1"/>
              <a:t>Pyret</a:t>
            </a:r>
            <a:r>
              <a:rPr lang="en-US" dirty="0"/>
              <a:t> function elements 4/5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See Calvin &amp; Hobbes for transmogrify comic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3D6FAE-2522-C6AD-5701-4FDFC4C0B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3CFE4C-478E-5DF3-253A-1BE4DC258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099324"/>
            <a:ext cx="8425544" cy="503001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639CE3-A307-3EF2-FC52-00777C3FB044}"/>
              </a:ext>
            </a:extLst>
          </p:cNvPr>
          <p:cNvSpPr/>
          <p:nvPr/>
        </p:nvSpPr>
        <p:spPr>
          <a:xfrm>
            <a:off x="2405741" y="4744974"/>
            <a:ext cx="2438401" cy="78831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F5A5A1-4275-4A9C-6442-F76D70B33D60}"/>
              </a:ext>
            </a:extLst>
          </p:cNvPr>
          <p:cNvSpPr txBox="1"/>
          <p:nvPr/>
        </p:nvSpPr>
        <p:spPr>
          <a:xfrm>
            <a:off x="2405742" y="4939078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C1431"/>
                </a:solidFill>
              </a:rPr>
              <a:t>Transmogrify data</a:t>
            </a:r>
          </a:p>
        </p:txBody>
      </p:sp>
    </p:spTree>
    <p:extLst>
      <p:ext uri="{BB962C8B-B14F-4D97-AF65-F5344CB8AC3E}">
        <p14:creationId xmlns:p14="http://schemas.microsoft.com/office/powerpoint/2010/main" val="2735374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SSE: </a:t>
            </a:r>
            <a:r>
              <a:rPr lang="en-US" dirty="0" err="1"/>
              <a:t>Pyret</a:t>
            </a:r>
            <a:r>
              <a:rPr lang="en-US" dirty="0"/>
              <a:t> function elements 5/5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3D6FAE-2522-C6AD-5701-4FDFC4C0B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9B86F8-BC1A-02D0-48F2-DEBE7DCD5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137176"/>
            <a:ext cx="7980179" cy="499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34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Abstraction 1/3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6DF177C-A600-F573-2042-CB4959DBF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2013302-4805-5F33-DD16-92E69B63A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43002"/>
            <a:ext cx="8328498" cy="498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70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Abstraction 2/3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6DF177C-A600-F573-2042-CB4959DBF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7A99E7-39A8-3372-B174-705EED096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48" y="1143000"/>
            <a:ext cx="8764221" cy="498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845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Functional Abstraction: 3/3 (kicking it up a notch)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6DF177C-A600-F573-2042-CB4959DBF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BDE09E-F500-0CAD-5A3C-746C954F0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48" y="1143001"/>
            <a:ext cx="7086865" cy="498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91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Functional Abstraction: Back To Baking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6DF177C-A600-F573-2042-CB4959DBF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Mary’s cake shop (again)</a:t>
            </a:r>
          </a:p>
          <a:p>
            <a:r>
              <a:rPr lang="en-US" dirty="0"/>
              <a:t>We want to determine the price of </a:t>
            </a:r>
            <a:r>
              <a:rPr lang="en-US" u="sng" dirty="0"/>
              <a:t>each cake </a:t>
            </a:r>
            <a:r>
              <a:rPr lang="en-US" dirty="0"/>
              <a:t>based on the cost of the ingredients and the time to prepare it. </a:t>
            </a:r>
          </a:p>
          <a:p>
            <a:r>
              <a:rPr lang="en-US" dirty="0"/>
              <a:t>The price is twice the cost of the ingredients plus 1/4 of the preparation time in minutes.</a:t>
            </a:r>
          </a:p>
          <a:p>
            <a:r>
              <a:rPr lang="en-US" dirty="0"/>
              <a:t>One approach: consider each cake, separately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614AC2-8C90-E784-D6CE-FB602EE3F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43" y="3936982"/>
            <a:ext cx="9201217" cy="241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9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Functional Abstraction: Ace of </a:t>
            </a:r>
            <a:r>
              <a:rPr lang="en-US" strike="sngStrike" dirty="0"/>
              <a:t>Cakes</a:t>
            </a:r>
            <a:r>
              <a:rPr lang="en-US" dirty="0"/>
              <a:t> Functions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6DF177C-A600-F573-2042-CB4959DBF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11274552" cy="4986338"/>
          </a:xfrm>
        </p:spPr>
        <p:txBody>
          <a:bodyPr>
            <a:normAutofit/>
          </a:bodyPr>
          <a:lstStyle/>
          <a:p>
            <a:r>
              <a:rPr lang="en-US" sz="2400" dirty="0"/>
              <a:t>Looking more closely…</a:t>
            </a:r>
          </a:p>
          <a:p>
            <a:pPr lvl="1"/>
            <a:r>
              <a:rPr lang="en-US" sz="2000" dirty="0"/>
              <a:t>The price is twice the </a:t>
            </a:r>
            <a:r>
              <a:rPr lang="en-US" sz="2000" dirty="0">
                <a:solidFill>
                  <a:srgbClr val="7030A0"/>
                </a:solidFill>
              </a:rPr>
              <a:t>cost of the ingredients </a:t>
            </a:r>
            <a:r>
              <a:rPr lang="en-US" sz="2000" dirty="0"/>
              <a:t>plus 1/4 of the </a:t>
            </a:r>
            <a:r>
              <a:rPr lang="en-US" sz="2000" dirty="0">
                <a:solidFill>
                  <a:srgbClr val="7030A0"/>
                </a:solidFill>
              </a:rPr>
              <a:t>preparation time</a:t>
            </a:r>
            <a:r>
              <a:rPr lang="en-US" sz="2000" dirty="0"/>
              <a:t> in minutes.</a:t>
            </a:r>
          </a:p>
          <a:p>
            <a:r>
              <a:rPr lang="en-US" sz="2000" dirty="0"/>
              <a:t>Use functions to </a:t>
            </a:r>
            <a:r>
              <a:rPr lang="en-US" sz="2000" u="sng" dirty="0"/>
              <a:t>avoid repetitive code</a:t>
            </a:r>
            <a:r>
              <a:rPr lang="en-US" sz="2000" dirty="0"/>
              <a:t> when performing the </a:t>
            </a:r>
            <a:r>
              <a:rPr lang="en-US" sz="2000" u="sng" dirty="0"/>
              <a:t>same operations</a:t>
            </a:r>
            <a:r>
              <a:rPr lang="en-US" sz="2000" dirty="0"/>
              <a:t> with </a:t>
            </a:r>
            <a:r>
              <a:rPr lang="en-US" sz="2000" u="sng" dirty="0"/>
              <a:t>different values</a:t>
            </a:r>
            <a:r>
              <a:rPr lang="en-US" sz="2000" dirty="0"/>
              <a:t>.</a:t>
            </a:r>
          </a:p>
          <a:p>
            <a:r>
              <a:rPr lang="en-US" sz="2000" dirty="0"/>
              <a:t>Purple font/arrows: different values? Hmm…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be a parameter</a:t>
            </a:r>
            <a:r>
              <a:rPr lang="en-US" sz="2000" dirty="0"/>
              <a:t>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614AC2-8C90-E784-D6CE-FB602EE3F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43" y="3936872"/>
            <a:ext cx="9201217" cy="24193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F2E906-F143-6964-1370-5FD3D04ABE5F}"/>
              </a:ext>
            </a:extLst>
          </p:cNvPr>
          <p:cNvSpPr txBox="1"/>
          <p:nvPr/>
        </p:nvSpPr>
        <p:spPr>
          <a:xfrm>
            <a:off x="6738730" y="2623092"/>
            <a:ext cx="1414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Cost of the ingredients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6FBA305F-1C88-0C2A-7945-F0DF209246FB}"/>
              </a:ext>
            </a:extLst>
          </p:cNvPr>
          <p:cNvSpPr/>
          <p:nvPr/>
        </p:nvSpPr>
        <p:spPr>
          <a:xfrm>
            <a:off x="7573617" y="3339548"/>
            <a:ext cx="172279" cy="1053548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AC6DED89-5D5A-975A-0AF5-8B502E72EB2A}"/>
              </a:ext>
            </a:extLst>
          </p:cNvPr>
          <p:cNvSpPr/>
          <p:nvPr/>
        </p:nvSpPr>
        <p:spPr>
          <a:xfrm rot="20606545">
            <a:off x="7343746" y="3178584"/>
            <a:ext cx="147544" cy="2459342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8E7164-C930-21C9-FBC3-ED036D9A177A}"/>
              </a:ext>
            </a:extLst>
          </p:cNvPr>
          <p:cNvSpPr txBox="1"/>
          <p:nvPr/>
        </p:nvSpPr>
        <p:spPr>
          <a:xfrm>
            <a:off x="8685589" y="2597962"/>
            <a:ext cx="192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Preparation time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BA90E3D0-FA2A-7EDA-48E5-973DC04D37B7}"/>
              </a:ext>
            </a:extLst>
          </p:cNvPr>
          <p:cNvSpPr/>
          <p:nvPr/>
        </p:nvSpPr>
        <p:spPr>
          <a:xfrm rot="20733242">
            <a:off x="9202654" y="2899032"/>
            <a:ext cx="155646" cy="2772166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24C5068F-9A39-D1D5-F426-7D1F87647C24}"/>
              </a:ext>
            </a:extLst>
          </p:cNvPr>
          <p:cNvSpPr/>
          <p:nvPr/>
        </p:nvSpPr>
        <p:spPr>
          <a:xfrm>
            <a:off x="9569858" y="2921128"/>
            <a:ext cx="172279" cy="1370500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153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quick review of last week’s concepts	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We’ve been using </a:t>
            </a:r>
            <a:r>
              <a:rPr lang="en-US" sz="3600" dirty="0" err="1"/>
              <a:t>Pyret</a:t>
            </a:r>
            <a:r>
              <a:rPr lang="en-US" sz="3600" dirty="0"/>
              <a:t> to write expressions that use: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/>
              <a:t>Data, including numbers (0, -10, 0.4),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/>
              <a:t>strings ("" , "hi", "111"),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/>
              <a:t>images (circle(2, "solid", "red")). </a:t>
            </a:r>
          </a:p>
          <a:p>
            <a:r>
              <a:rPr lang="en-US" sz="3600" dirty="0"/>
              <a:t>Which we modify or combine using operators or functions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/>
              <a:t>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string-append</a:t>
            </a:r>
            <a:r>
              <a:rPr lang="en-US" sz="3200" dirty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overlay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1A5C-EC47-7A48-9375-371FF5D310BC}" type="datetime1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93A136-60A0-B0DD-CC0D-A0661C3D4DF5}"/>
              </a:ext>
            </a:extLst>
          </p:cNvPr>
          <p:cNvSpPr txBox="1"/>
          <p:nvPr/>
        </p:nvSpPr>
        <p:spPr>
          <a:xfrm>
            <a:off x="3120934" y="6321256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9C1431"/>
                </a:solidFill>
              </a:rPr>
              <a:t>CMPU 101:</a:t>
            </a:r>
            <a:r>
              <a:rPr lang="en-US" sz="2000" dirty="0">
                <a:solidFill>
                  <a:srgbClr val="9C1431"/>
                </a:solidFill>
              </a:rPr>
              <a:t> </a:t>
            </a:r>
            <a:r>
              <a:rPr lang="en-US" dirty="0">
                <a:solidFill>
                  <a:srgbClr val="9C1431"/>
                </a:solidFill>
              </a:rPr>
              <a:t>Problem Solving and Abstraction</a:t>
            </a:r>
            <a:endParaRPr lang="en-US" sz="2000" dirty="0">
              <a:solidFill>
                <a:srgbClr val="9C14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063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Informal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EF0B9-1308-9DD4-6FE3-B4B6327E9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Parameters: </a:t>
            </a:r>
            <a:r>
              <a:rPr lang="en-US" dirty="0">
                <a:solidFill>
                  <a:srgbClr val="7030A0"/>
                </a:solidFill>
              </a:rPr>
              <a:t>generic names </a:t>
            </a:r>
            <a:r>
              <a:rPr lang="en-US" dirty="0"/>
              <a:t>representing values that are passed into a function &amp; are required/needed for creating a result.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fun 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cake-price(</a:t>
            </a:r>
            <a:r>
              <a:rPr lang="en-US" sz="2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ingredients-cost, prep-time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(2 * </a:t>
            </a:r>
            <a:r>
              <a:rPr lang="en-US" sz="2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ingredients-cost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 + (0.25 * </a:t>
            </a:r>
            <a:r>
              <a:rPr lang="en-US" sz="2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prep-time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nd</a:t>
            </a:r>
          </a:p>
          <a:p>
            <a:r>
              <a:rPr lang="en-US" sz="3200" dirty="0">
                <a:cs typeface="Courier New" panose="02070309020205020404" pitchFamily="49" charset="0"/>
              </a:rPr>
              <a:t>Using our cake example, we can now calculate cost of any kind of cake by calling the cake-price function.</a:t>
            </a:r>
          </a:p>
          <a:p>
            <a:pPr marL="457200" lvl="1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 Price of chocolate cake</a:t>
            </a:r>
          </a:p>
          <a:p>
            <a:pPr marL="457200" lvl="1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cake-price(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10, 20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457200" lvl="1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 Price of cheesecake </a:t>
            </a:r>
          </a:p>
          <a:p>
            <a:pPr marL="457200" lvl="1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cake-price(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15, 36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88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Making </a:t>
            </a:r>
            <a:r>
              <a:rPr lang="en-US" strike="sngStrike" dirty="0"/>
              <a:t>bitter batter better with butter</a:t>
            </a:r>
            <a:r>
              <a:rPr lang="en-US" dirty="0"/>
              <a:t> functions better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EF0B9-1308-9DD4-6FE3-B4B6327E9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Improved definition: Parameters: </a:t>
            </a:r>
            <a:r>
              <a:rPr lang="en-US" dirty="0">
                <a:solidFill>
                  <a:srgbClr val="7030A0"/>
                </a:solidFill>
              </a:rPr>
              <a:t>generic names </a:t>
            </a:r>
            <a:r>
              <a:rPr lang="en-US" dirty="0"/>
              <a:t>representing values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 particular type</a:t>
            </a:r>
            <a:r>
              <a:rPr lang="en-US" dirty="0"/>
              <a:t> that are passed into a function &amp; are required/needed for creating a result.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fun 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 cake-price(</a:t>
            </a:r>
            <a:r>
              <a:rPr lang="en-US" sz="2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ingredients-cost </a:t>
            </a:r>
            <a:r>
              <a:rPr lang="en-US" sz="2600" dirty="0"/>
              <a:t>:: Number</a:t>
            </a:r>
            <a:r>
              <a:rPr lang="en-US" sz="2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prep-time</a:t>
            </a:r>
            <a:r>
              <a:rPr lang="en-US" sz="2600" dirty="0"/>
              <a:t> :: Number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    (2 * </a:t>
            </a:r>
            <a:r>
              <a:rPr lang="en-US" sz="2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ingredients-cost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) + (0.25 * </a:t>
            </a:r>
            <a:r>
              <a:rPr lang="en-US" sz="2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prep-time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  <a:p>
            <a:r>
              <a:rPr lang="en-US" sz="2000" dirty="0"/>
              <a:t>We specify the type of each parameter so that </a:t>
            </a:r>
            <a:r>
              <a:rPr lang="en-US" sz="2000" dirty="0" err="1"/>
              <a:t>Pyret</a:t>
            </a:r>
            <a:r>
              <a:rPr lang="en-US" sz="2000" dirty="0"/>
              <a:t> will check that the right type of values are actually being passed. Why does this matter?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5400" dirty="0">
              <a:latin typeface="+mj-l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07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Making </a:t>
            </a:r>
            <a:r>
              <a:rPr lang="en-US" strike="sngStrike" dirty="0"/>
              <a:t>bitter batter better with butter</a:t>
            </a:r>
            <a:r>
              <a:rPr lang="en-US" dirty="0"/>
              <a:t> functions better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EF0B9-1308-9DD4-6FE3-B4B6327E9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Improved definition: Parameters: </a:t>
            </a:r>
            <a:r>
              <a:rPr lang="en-US" dirty="0">
                <a:solidFill>
                  <a:srgbClr val="7030A0"/>
                </a:solidFill>
              </a:rPr>
              <a:t>generic names </a:t>
            </a:r>
            <a:r>
              <a:rPr lang="en-US" dirty="0"/>
              <a:t>representing values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 particular type</a:t>
            </a:r>
            <a:r>
              <a:rPr lang="en-US" dirty="0"/>
              <a:t> that are passed into a function &amp; are required/needed for creating a result.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fun 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 cake-price(</a:t>
            </a:r>
            <a:r>
              <a:rPr lang="en-US" sz="2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ingredients-cost </a:t>
            </a:r>
            <a:r>
              <a:rPr lang="en-US" sz="2600" dirty="0"/>
              <a:t>:: Number</a:t>
            </a:r>
            <a:r>
              <a:rPr lang="en-US" sz="2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prep-time</a:t>
            </a:r>
            <a:r>
              <a:rPr lang="en-US" sz="2600" dirty="0"/>
              <a:t> :: Number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    (2 * </a:t>
            </a:r>
            <a:r>
              <a:rPr lang="en-US" sz="2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ingredients-cost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) + (0.25 * </a:t>
            </a:r>
            <a:r>
              <a:rPr lang="en-US" sz="2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prep-time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  <a:p>
            <a:r>
              <a:rPr lang="en-US" sz="2000" dirty="0"/>
              <a:t>We specify the type of each parameter so that </a:t>
            </a:r>
            <a:r>
              <a:rPr lang="en-US" sz="2000" dirty="0" err="1"/>
              <a:t>Pyret</a:t>
            </a:r>
            <a:r>
              <a:rPr lang="en-US" sz="2000" dirty="0"/>
              <a:t> will check that the right type of values are actually being passed. Why does this matter?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Answer: so that we can fail fast and discover problems faster than if we didn’t check</a:t>
            </a:r>
            <a:endParaRPr lang="en-US" sz="5400" dirty="0">
              <a:latin typeface="+mj-l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30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Making functions better (returning a result)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EF0B9-1308-9DD4-6FE3-B4B6327E9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do this for the function result (i.e. </a:t>
            </a:r>
            <a:r>
              <a:rPr lang="en-US" dirty="0">
                <a:solidFill>
                  <a:srgbClr val="7030A0"/>
                </a:solidFill>
              </a:rPr>
              <a:t>return type</a:t>
            </a:r>
            <a:r>
              <a:rPr lang="en-US" dirty="0"/>
              <a:t>) too!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fun 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 cake-price(ingredients-cost :: Number, prep-time :: Number) </a:t>
            </a:r>
            <a:r>
              <a:rPr lang="en-US" sz="2400" dirty="0">
                <a:solidFill>
                  <a:srgbClr val="7030A0"/>
                </a:solidFill>
                <a:cs typeface="Courier New" panose="02070309020205020404" pitchFamily="49" charset="0"/>
              </a:rPr>
              <a:t>-&gt; Number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    (2 * ingredients-cost) + (0.25 * prep-time) 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  <a:p>
            <a:r>
              <a:rPr lang="en-US" sz="2000" dirty="0"/>
              <a:t>We specify the type of the return value to maintain data consistency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i.e. so that we can fail fast when calling a function and naming the result!</a:t>
            </a:r>
            <a:endParaRPr lang="en-US" sz="5400" dirty="0">
              <a:latin typeface="+mj-l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5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pyret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4A054FF-54D3-0BF9-ADEC-8AA36B4E93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98332"/>
            <a:ext cx="11274425" cy="367567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38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Making functions better (epilogue)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EF0B9-1308-9DD4-6FE3-B4B6327E9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It’s a good idea to let </a:t>
            </a:r>
            <a:r>
              <a:rPr lang="en-US" strike="sngStrike" dirty="0"/>
              <a:t>the instructor</a:t>
            </a:r>
            <a:r>
              <a:rPr lang="en-US" dirty="0"/>
              <a:t> other programmers know what a function does!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fun 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cake-price(ingredients-cost :: Number, prep-time :: Number)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-&gt; Number:</a:t>
            </a:r>
          </a:p>
          <a:p>
            <a:pPr marL="0" indent="0">
              <a:buNone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doc: "Calculate price of cake based on ingredient cost and prep time"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(2 * ingredients-cost) + (0.25 * prep-time) 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  <a:p>
            <a:r>
              <a:rPr lang="en-US" sz="2000" dirty="0"/>
              <a:t>We document the function so that a user of the function, or one who maintains it, can understand and use it properly.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i.e. so that we don’t have to fail at all!</a:t>
            </a:r>
            <a:endParaRPr lang="en-US" sz="5400" dirty="0">
              <a:latin typeface="+mj-l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12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On Failing Fast (i.e. testing)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35AB6C-89AB-69D2-AB11-D27102A4F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following function which includes some test information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fun cakes-to-make(num-sold :: Number) -&gt; Number: doc: "Compute the number of cakes to make based on the previous number sold"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num-sold + 2 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where: 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cakes-to-make(0) is 2 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cakes-to-make(107) is 109 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End </a:t>
            </a:r>
          </a:p>
          <a:p>
            <a:r>
              <a:rPr lang="en-US" dirty="0">
                <a:cs typeface="Courier New" panose="02070309020205020404" pitchFamily="49" charset="0"/>
              </a:rPr>
              <a:t>But what if we happens to make a typo in </a:t>
            </a:r>
            <a:r>
              <a:rPr lang="en-US" dirty="0" err="1">
                <a:cs typeface="Courier New" panose="02070309020205020404" pitchFamily="49" charset="0"/>
              </a:rPr>
              <a:t>pyret</a:t>
            </a:r>
            <a:r>
              <a:rPr lang="en-US" dirty="0">
                <a:cs typeface="Courier New" panose="02070309020205020404" pitchFamily="49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060079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On Failing Fast (i.e. testing)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1EB3E88-FDC3-BA8C-4630-DCCF8CCD35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64975"/>
            <a:ext cx="11274425" cy="4797286"/>
          </a:xfrm>
        </p:spPr>
      </p:pic>
    </p:spTree>
    <p:extLst>
      <p:ext uri="{BB962C8B-B14F-4D97-AF65-F5344CB8AC3E}">
        <p14:creationId xmlns:p14="http://schemas.microsoft.com/office/powerpoint/2010/main" val="15685768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Another Testing 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35AB6C-89AB-69D2-AB11-D27102A4F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following function which uses an image!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fun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rectangle-area(r :: Image) -&gt; Number: 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doc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"Return the rectangular area of the image" image-height(r) * image-width(r) 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rectangle-area(rectangle(0, 0, "solid", "black")) is 0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rectangle-area(rectangle(2, 3, "outline", "blue")) is 6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5729525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Another Testing Example: epilogue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5FFAE04-F470-D4EA-5116-9ED5C34FBA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84600"/>
            <a:ext cx="11274425" cy="1800652"/>
          </a:xfrm>
        </p:spPr>
      </p:pic>
    </p:spTree>
    <p:extLst>
      <p:ext uri="{BB962C8B-B14F-4D97-AF65-F5344CB8AC3E}">
        <p14:creationId xmlns:p14="http://schemas.microsoft.com/office/powerpoint/2010/main" val="3301415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quick review of last week’s concepts	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We’ve been using </a:t>
            </a:r>
            <a:r>
              <a:rPr lang="en-US" sz="3600" dirty="0" err="1"/>
              <a:t>Pyret</a:t>
            </a:r>
            <a:r>
              <a:rPr lang="en-US" sz="3600" dirty="0"/>
              <a:t> to write expressions that use: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/>
              <a:t>Data, including numbers (0, -10, 0.4),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/>
              <a:t>strings ("" , "hi", "111"),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/>
              <a:t>images (circle(2, "solid", "red")). </a:t>
            </a:r>
          </a:p>
          <a:p>
            <a:r>
              <a:rPr lang="en-US" sz="3600" dirty="0"/>
              <a:t>Which we modify or combine using operators or functions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/>
              <a:t>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string-append</a:t>
            </a:r>
            <a:r>
              <a:rPr lang="en-US" sz="3200" dirty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overlay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1A5C-EC47-7A48-9375-371FF5D310BC}" type="datetime1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93A136-60A0-B0DD-CC0D-A0661C3D4DF5}"/>
              </a:ext>
            </a:extLst>
          </p:cNvPr>
          <p:cNvSpPr txBox="1"/>
          <p:nvPr/>
        </p:nvSpPr>
        <p:spPr>
          <a:xfrm>
            <a:off x="3120934" y="6321256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9C1431"/>
                </a:solidFill>
              </a:rPr>
              <a:t>CMPU 101:</a:t>
            </a:r>
            <a:r>
              <a:rPr lang="en-US" sz="2000" dirty="0">
                <a:solidFill>
                  <a:srgbClr val="9C1431"/>
                </a:solidFill>
              </a:rPr>
              <a:t> </a:t>
            </a:r>
            <a:r>
              <a:rPr lang="en-US" dirty="0">
                <a:solidFill>
                  <a:srgbClr val="9C1431"/>
                </a:solidFill>
              </a:rPr>
              <a:t>Problem Solving and Abstraction</a:t>
            </a:r>
            <a:endParaRPr lang="en-US" sz="2000" dirty="0">
              <a:solidFill>
                <a:srgbClr val="9C143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7CE41B-3C85-57DD-28DB-F0CCCEA15677}"/>
              </a:ext>
            </a:extLst>
          </p:cNvPr>
          <p:cNvSpPr txBox="1"/>
          <p:nvPr/>
        </p:nvSpPr>
        <p:spPr>
          <a:xfrm>
            <a:off x="2438400" y="3897086"/>
            <a:ext cx="448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/>
                </a:solidFill>
              </a:rPr>
              <a:t>Operator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1682C8-DC4B-1E41-1E21-A106F07F9D43}"/>
              </a:ext>
            </a:extLst>
          </p:cNvPr>
          <p:cNvSpPr txBox="1"/>
          <p:nvPr/>
        </p:nvSpPr>
        <p:spPr>
          <a:xfrm>
            <a:off x="4918819" y="4297678"/>
            <a:ext cx="448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/>
                </a:solidFill>
              </a:rPr>
              <a:t>Function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3919F3-315F-0F53-34A9-D7510E8DC095}"/>
              </a:ext>
            </a:extLst>
          </p:cNvPr>
          <p:cNvSpPr txBox="1"/>
          <p:nvPr/>
        </p:nvSpPr>
        <p:spPr>
          <a:xfrm>
            <a:off x="3581400" y="4924691"/>
            <a:ext cx="448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/>
                </a:solidFill>
              </a:rPr>
              <a:t>Function</a:t>
            </a:r>
          </a:p>
        </p:txBody>
      </p:sp>
    </p:spTree>
    <p:extLst>
      <p:ext uri="{BB962C8B-B14F-4D97-AF65-F5344CB8AC3E}">
        <p14:creationId xmlns:p14="http://schemas.microsoft.com/office/powerpoint/2010/main" val="38603165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Another Testing Example: epilogue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5FFAE04-F470-D4EA-5116-9ED5C34FBA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84600"/>
            <a:ext cx="11274425" cy="1800652"/>
          </a:xfr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8845CD3F-B41E-2913-CCB8-CAAD6ABC6714}"/>
              </a:ext>
            </a:extLst>
          </p:cNvPr>
          <p:cNvSpPr/>
          <p:nvPr/>
        </p:nvSpPr>
        <p:spPr>
          <a:xfrm>
            <a:off x="5824330" y="1338470"/>
            <a:ext cx="2531165" cy="166977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Achievement unlocked: </a:t>
            </a:r>
            <a:r>
              <a:rPr lang="en-US" dirty="0" err="1"/>
              <a:t>pyret</a:t>
            </a:r>
            <a:r>
              <a:rPr lang="en-US" dirty="0"/>
              <a:t> talks like a pirate!</a:t>
            </a:r>
          </a:p>
        </p:txBody>
      </p:sp>
    </p:spTree>
    <p:extLst>
      <p:ext uri="{BB962C8B-B14F-4D97-AF65-F5344CB8AC3E}">
        <p14:creationId xmlns:p14="http://schemas.microsoft.com/office/powerpoint/2010/main" val="29083422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684A7-3788-5461-D2D7-00E89FFD0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669F6-A212-45DF-8A57-A83B14867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1B066-B9B6-AF0E-EB14-C3FF30C84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2C4A5-19C6-282F-834E-639E3974B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F1DFB83-2E7A-1BC8-C2F2-05E32EC588A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143000"/>
            <a:ext cx="11274425" cy="2028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lecture incorporates material from: </a:t>
            </a:r>
          </a:p>
          <a:p>
            <a:r>
              <a:rPr lang="en-US" dirty="0"/>
              <a:t>Kathi </a:t>
            </a:r>
            <a:r>
              <a:rPr lang="en-US" dirty="0" err="1"/>
              <a:t>Fisler</a:t>
            </a:r>
            <a:r>
              <a:rPr lang="en-US" dirty="0"/>
              <a:t>, Brown University,</a:t>
            </a:r>
          </a:p>
          <a:p>
            <a:r>
              <a:rPr lang="en-US" dirty="0"/>
              <a:t>Gregor </a:t>
            </a:r>
            <a:r>
              <a:rPr lang="en-US" dirty="0" err="1"/>
              <a:t>Kiczales</a:t>
            </a:r>
            <a:r>
              <a:rPr lang="en-US" dirty="0"/>
              <a:t>, University of British Columbia,</a:t>
            </a:r>
          </a:p>
          <a:p>
            <a:r>
              <a:rPr lang="en-US" dirty="0"/>
              <a:t>And, Jonathan Gordon</a:t>
            </a:r>
          </a:p>
        </p:txBody>
      </p:sp>
    </p:spTree>
    <p:extLst>
      <p:ext uri="{BB962C8B-B14F-4D97-AF65-F5344CB8AC3E}">
        <p14:creationId xmlns:p14="http://schemas.microsoft.com/office/powerpoint/2010/main" val="1181962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Errrors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EF0B9-1308-9DD4-6FE3-B4B6327E9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IRL Software Problems are expe</a:t>
            </a:r>
            <a:r>
              <a:rPr lang="en-US" dirty="0">
                <a:latin typeface="Arial" panose="020B0604020202020204" pitchFamily="34" charset="0"/>
              </a:rPr>
              <a:t>nsive when found by customers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</a:rPr>
              <a:t>In terms of cost of lost revenue, fixing the problem, brand satisfaction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Typically called “run time errors”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Less expensive if found before released to customers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The cost of a problem is lower… the earlier a problem is discovered</a:t>
            </a:r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effectLst/>
                <a:latin typeface="Arial" panose="020B0604020202020204" pitchFamily="34" charset="0"/>
              </a:rPr>
              <a:t>Lowest cost: finding a problem immediately after we </a:t>
            </a:r>
            <a:r>
              <a:rPr lang="en-US" dirty="0">
                <a:latin typeface="Arial" panose="020B0604020202020204" pitchFamily="34" charset="0"/>
              </a:rPr>
              <a:t>write it!</a:t>
            </a:r>
          </a:p>
          <a:p>
            <a:pPr lvl="1"/>
            <a:r>
              <a:rPr lang="en-US" dirty="0">
                <a:effectLst/>
                <a:latin typeface="Arial" panose="020B0604020202020204" pitchFamily="34" charset="0"/>
              </a:rPr>
              <a:t>This is what </a:t>
            </a:r>
            <a:r>
              <a:rPr lang="en-US" dirty="0" err="1">
                <a:effectLst/>
                <a:latin typeface="Arial" panose="020B0604020202020204" pitchFamily="34" charset="0"/>
              </a:rPr>
              <a:t>pyret</a:t>
            </a:r>
            <a:r>
              <a:rPr lang="en-US" dirty="0">
                <a:effectLst/>
                <a:latin typeface="Arial" panose="020B0604020202020204" pitchFamily="34" charset="0"/>
              </a:rPr>
              <a:t> does as you type code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This is also what happens when you click on 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r>
              <a:rPr lang="en-US" dirty="0">
                <a:effectLst/>
                <a:latin typeface="Arial" panose="020B0604020202020204" pitchFamily="34" charset="0"/>
              </a:rPr>
              <a:t> In Agile programming terms: Fail Fast</a:t>
            </a:r>
          </a:p>
          <a:p>
            <a:endParaRPr lang="en-US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281195-5CD8-F5AE-4D45-1E233F378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351" y="4123643"/>
            <a:ext cx="3024745" cy="56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30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 Fast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EF0B9-1308-9DD4-6FE3-B4B6327E9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1"/>
            <a:ext cx="11274552" cy="609599"/>
          </a:xfrm>
        </p:spPr>
        <p:txBody>
          <a:bodyPr/>
          <a:lstStyle/>
          <a:p>
            <a:r>
              <a:rPr lang="en-US" dirty="0"/>
              <a:t>…google search: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1DD56E-1E23-4E38-44D7-518BCF658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105" y="1143001"/>
            <a:ext cx="8067734" cy="474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94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 did we observe last week?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EF0B9-1308-9DD4-6FE3-B4B6327E9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1"/>
            <a:ext cx="11274552" cy="5029199"/>
          </a:xfrm>
        </p:spPr>
        <p:txBody>
          <a:bodyPr>
            <a:normAutofit/>
          </a:bodyPr>
          <a:lstStyle/>
          <a:p>
            <a:r>
              <a:rPr lang="en-US" sz="3200" dirty="0"/>
              <a:t>We can create (more) sophisticated code by combining functions and operators</a:t>
            </a:r>
          </a:p>
          <a:p>
            <a:r>
              <a:rPr lang="en-US" sz="3200" dirty="0"/>
              <a:t>…essentially creating expressions</a:t>
            </a:r>
          </a:p>
          <a:p>
            <a:pPr lvl="1"/>
            <a:r>
              <a:rPr lang="en-US" sz="2800" dirty="0"/>
              <a:t>1 + (7 / 8)</a:t>
            </a:r>
          </a:p>
          <a:p>
            <a:pPr lvl="1"/>
            <a:r>
              <a:rPr lang="en-US" sz="2800" dirty="0"/>
              <a:t>string-append(“Computer”, “Science”)</a:t>
            </a:r>
          </a:p>
          <a:p>
            <a:r>
              <a:rPr lang="en-US" sz="3200" dirty="0"/>
              <a:t>We can name our expressions too</a:t>
            </a:r>
          </a:p>
          <a:p>
            <a:r>
              <a:rPr lang="en-US" sz="3200" dirty="0"/>
              <a:t>…more precisely, the </a:t>
            </a:r>
            <a:r>
              <a:rPr lang="en-US" sz="3200" i="1" dirty="0">
                <a:solidFill>
                  <a:schemeClr val="accent5"/>
                </a:solidFill>
              </a:rPr>
              <a:t>results</a:t>
            </a:r>
            <a:r>
              <a:rPr lang="en-US" sz="3200" dirty="0"/>
              <a:t> of our expressions</a:t>
            </a:r>
          </a:p>
          <a:p>
            <a:pPr lvl="1"/>
            <a:r>
              <a:rPr lang="en-US" sz="2800" dirty="0"/>
              <a:t>my-major = string-append(“Computer”, “Science”)</a:t>
            </a:r>
          </a:p>
          <a:p>
            <a:pPr lvl="1"/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54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Topic: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EF0B9-1308-9DD4-6FE3-B4B6327E9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29" y="1143001"/>
            <a:ext cx="11372523" cy="5105399"/>
          </a:xfrm>
        </p:spPr>
        <p:txBody>
          <a:bodyPr>
            <a:normAutofit/>
          </a:bodyPr>
          <a:lstStyle/>
          <a:p>
            <a:r>
              <a:rPr lang="en-US" sz="4400" dirty="0"/>
              <a:t>In mathematics:</a:t>
            </a:r>
          </a:p>
          <a:p>
            <a:pPr lvl="1"/>
            <a:r>
              <a:rPr lang="en-US" sz="4000" dirty="0">
                <a:latin typeface="Gigi" panose="04040504061007020D02" pitchFamily="82" charset="0"/>
              </a:rPr>
              <a:t>f(x) = x</a:t>
            </a:r>
            <a:r>
              <a:rPr lang="en-US" sz="4000" baseline="30000" dirty="0">
                <a:latin typeface="Gigi" panose="04040504061007020D02" pitchFamily="82" charset="0"/>
              </a:rPr>
              <a:t>3</a:t>
            </a:r>
            <a:r>
              <a:rPr lang="en-US" sz="4000" dirty="0">
                <a:latin typeface="Gigi" panose="04040504061007020D02" pitchFamily="82" charset="0"/>
              </a:rPr>
              <a:t> + 2x + 1</a:t>
            </a:r>
          </a:p>
          <a:p>
            <a:r>
              <a:rPr lang="en-US" sz="4400" dirty="0"/>
              <a:t>In </a:t>
            </a:r>
            <a:r>
              <a:rPr lang="en-US" sz="4400" dirty="0" err="1"/>
              <a:t>Pyret</a:t>
            </a:r>
            <a:r>
              <a:rPr lang="en-US" sz="4400" dirty="0"/>
              <a:t> Programming:</a:t>
            </a:r>
          </a:p>
          <a:p>
            <a:pPr lvl="1"/>
            <a:r>
              <a:rPr lang="en-US" sz="4000" dirty="0"/>
              <a:t>We need a way to tell </a:t>
            </a:r>
            <a:r>
              <a:rPr lang="en-US" sz="4000" dirty="0" err="1"/>
              <a:t>Pyret</a:t>
            </a:r>
            <a:r>
              <a:rPr lang="en-US" sz="4000" dirty="0"/>
              <a:t> we have a </a:t>
            </a: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fun</a:t>
            </a:r>
            <a:r>
              <a:rPr lang="en-US" sz="4000" dirty="0"/>
              <a:t>ction:</a:t>
            </a:r>
          </a:p>
          <a:p>
            <a:pPr marL="457200" lvl="1" indent="0">
              <a:buNone/>
            </a:pP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fun</a:t>
            </a:r>
          </a:p>
          <a:p>
            <a:pPr marL="457200" lvl="1" indent="0">
              <a:buNone/>
            </a:pPr>
            <a:r>
              <a:rPr lang="en-US" sz="4000" dirty="0">
                <a:latin typeface="Gigi" panose="04040504061007020D02" pitchFamily="82" charset="0"/>
              </a:rPr>
              <a:t> </a:t>
            </a: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f(x): = (x * x * x) + (2 * x) + 1</a:t>
            </a:r>
          </a:p>
          <a:p>
            <a:pPr marL="457200" lvl="1" indent="0">
              <a:buNone/>
            </a:pP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  <a:p>
            <a:pPr lvl="1"/>
            <a:endParaRPr lang="en-US" sz="4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75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Pyret</a:t>
            </a:r>
            <a:r>
              <a:rPr lang="en-US" dirty="0"/>
              <a:t> Function Syntax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97F3F9F-83CB-8193-EB9B-BAC0B96F7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Angle brackets &lt; &gt; refer to something that is optional</a:t>
            </a:r>
          </a:p>
          <a:p>
            <a:pPr lvl="1"/>
            <a:r>
              <a:rPr lang="en-US" dirty="0"/>
              <a:t>Technically, the ellipse should have angle brackets too!</a:t>
            </a:r>
          </a:p>
          <a:p>
            <a:r>
              <a:rPr lang="en-US" dirty="0"/>
              <a:t>Another name for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arg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-name</a:t>
            </a:r>
            <a:r>
              <a:rPr lang="en-US" dirty="0"/>
              <a:t> is parameter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E3D50E-5942-717F-ECEA-E71EE38E7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48" y="1143001"/>
            <a:ext cx="10422149" cy="229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17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SSE: Super Simple 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3D6FAE-2522-C6AD-5701-4FDFC4C0B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91E452-3AC4-1350-3A9A-D34FB3057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93" y="1157270"/>
            <a:ext cx="10472791" cy="505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1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0" id="{1945D6E6-34E2-7949-B496-89CBF20EEB2E}" vid="{9C19798D-23BC-0E4D-838D-6C433C511F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CMPU_334_Template</Template>
  <TotalTime>17316</TotalTime>
  <Words>1529</Words>
  <Application>Microsoft Office PowerPoint</Application>
  <PresentationFormat>Widescreen</PresentationFormat>
  <Paragraphs>243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Courier</vt:lpstr>
      <vt:lpstr>Courier New</vt:lpstr>
      <vt:lpstr>Gigi</vt:lpstr>
      <vt:lpstr>Office Theme</vt:lpstr>
      <vt:lpstr>Functions… kinda like f(x)</vt:lpstr>
      <vt:lpstr>A quick review of last week’s concepts </vt:lpstr>
      <vt:lpstr>A quick review of last week’s concepts </vt:lpstr>
      <vt:lpstr>Errrors</vt:lpstr>
      <vt:lpstr>Fail Fast</vt:lpstr>
      <vt:lpstr>What else did we observe last week?</vt:lpstr>
      <vt:lpstr>Today’s Topic: Functions</vt:lpstr>
      <vt:lpstr>Pyret Function Syntax</vt:lpstr>
      <vt:lpstr>SSE: Super Simple Example</vt:lpstr>
      <vt:lpstr>SSE: Pyret function elements 1/5</vt:lpstr>
      <vt:lpstr>SSE: Pyret function elements 2/5</vt:lpstr>
      <vt:lpstr>SSE: Pyret function elements 3/5</vt:lpstr>
      <vt:lpstr>SSE: Pyret function elements 4/5</vt:lpstr>
      <vt:lpstr>SSE: Pyret function elements 5/5</vt:lpstr>
      <vt:lpstr>Functional Abstraction 1/3</vt:lpstr>
      <vt:lpstr>Functional Abstraction 2/3</vt:lpstr>
      <vt:lpstr>Functional Abstraction: 3/3 (kicking it up a notch)</vt:lpstr>
      <vt:lpstr>Functional Abstraction: Back To Baking</vt:lpstr>
      <vt:lpstr>Functional Abstraction: Ace of Cakes Functions</vt:lpstr>
      <vt:lpstr>Informal Definition</vt:lpstr>
      <vt:lpstr>Making bitter batter better with butter functions better</vt:lpstr>
      <vt:lpstr>Making bitter batter better with butter functions better</vt:lpstr>
      <vt:lpstr>Making functions better (returning a result)</vt:lpstr>
      <vt:lpstr>Using pyret</vt:lpstr>
      <vt:lpstr>Making functions better (epilogue)</vt:lpstr>
      <vt:lpstr>More On Failing Fast (i.e. testing)</vt:lpstr>
      <vt:lpstr>More On Failing Fast (i.e. testing)</vt:lpstr>
      <vt:lpstr>Another Testing Example</vt:lpstr>
      <vt:lpstr>Another Testing Example: epilogue</vt:lpstr>
      <vt:lpstr>Another Testing Example: epilogue</vt:lpstr>
      <vt:lpstr>Acknowledgements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Pete Lemieszewski</dc:creator>
  <cp:lastModifiedBy>olga Lemieszewski</cp:lastModifiedBy>
  <cp:revision>54</cp:revision>
  <cp:lastPrinted>2022-08-31T12:53:30Z</cp:lastPrinted>
  <dcterms:created xsi:type="dcterms:W3CDTF">2017-08-29T15:50:50Z</dcterms:created>
  <dcterms:modified xsi:type="dcterms:W3CDTF">2022-09-06T22:59:03Z</dcterms:modified>
</cp:coreProperties>
</file>