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7" r:id="rId3"/>
    <p:sldId id="326" r:id="rId4"/>
    <p:sldId id="344" r:id="rId5"/>
    <p:sldId id="327" r:id="rId6"/>
    <p:sldId id="345" r:id="rId7"/>
    <p:sldId id="346" r:id="rId8"/>
    <p:sldId id="347" r:id="rId9"/>
    <p:sldId id="330" r:id="rId10"/>
    <p:sldId id="333" r:id="rId11"/>
    <p:sldId id="334" r:id="rId12"/>
    <p:sldId id="348" r:id="rId13"/>
    <p:sldId id="337" r:id="rId14"/>
    <p:sldId id="349" r:id="rId15"/>
    <p:sldId id="338" r:id="rId16"/>
    <p:sldId id="310" r:id="rId17"/>
    <p:sldId id="350" r:id="rId18"/>
    <p:sldId id="35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47"/>
    <p:restoredTop sz="94673"/>
  </p:normalViewPr>
  <p:slideViewPr>
    <p:cSldViewPr snapToGrid="0" snapToObjects="1">
      <p:cViewPr varScale="1">
        <p:scale>
          <a:sx n="44" d="100"/>
          <a:sy n="44" d="100"/>
        </p:scale>
        <p:origin x="657" y="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5" d="100"/>
          <a:sy n="55" d="100"/>
        </p:scale>
        <p:origin x="2607" y="3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02:02:57.59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02:03:02.62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1246 24575,'6'0'0,"3"0"0,-1 0 0,0 1 0,0-1 0,15 4 0,-20-2 0,0-1 0,0 0 0,0 1 0,0-1 0,0 1 0,0 0 0,0 0 0,0 0 0,-1 1 0,1-1 0,-1 0 0,0 1 0,0 0 0,4 5 0,89 171 0,-57-102 0,-37-73 0,1-1 0,0 0 0,0 0 0,0 0 0,1 0 0,-1 0 0,1 0 0,-1-1 0,1 1 0,0-1 0,0 0 0,0 0 0,0 0 0,1 0 0,-1 0 0,0-1 0,1 1 0,-1-1 0,1 0 0,0 0 0,-1 0 0,1-1 0,0 1 0,-1-1 0,1 0 0,0 0 0,-1 0 0,1-1 0,0 1 0,0-1 0,-1 0 0,1 0 0,-1 0 0,1 0 0,-1-1 0,1 1 0,-1-1 0,4-3 0,17-13 0,-1-1 0,-2-1 0,25-28 0,-26 27 0,229-234 0,-179 175 0,-19 20 0,117-136 0,62-66 0,-23 65 0,-163 161 0,1 1 0,2 2 0,52-26 0,11 5 0,155-51 0,-247 99-111,16-6-307,0-1 0,44-25 0,-62 28-6408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9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3999" y="3772693"/>
            <a:ext cx="5334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CMPU 101 – </a:t>
            </a:r>
            <a:r>
              <a:rPr lang="en-US" sz="2000" b="0" dirty="0"/>
              <a:t>Problem Solving and Abstraction</a:t>
            </a:r>
            <a:endParaRPr lang="en-US" sz="2400" b="0" dirty="0"/>
          </a:p>
          <a:p>
            <a:endParaRPr lang="en-US" sz="2400" dirty="0"/>
          </a:p>
          <a:p>
            <a:r>
              <a:rPr lang="en-US" sz="2400" dirty="0"/>
              <a:t>Peter Lemieszewski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D2AA-24B8-7B42-B7D0-AD8DCDBFF6DC}" type="datetime1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242"/>
            <a:ext cx="4114800" cy="365234"/>
          </a:xfrm>
        </p:spPr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35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168" y="228603"/>
            <a:ext cx="1166283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50905" y="1362078"/>
            <a:ext cx="5162551" cy="4972051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6651" y="1362078"/>
            <a:ext cx="5162549" cy="4972051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D7FEE7-D302-7779-C1A4-B4C471050CAD}"/>
              </a:ext>
            </a:extLst>
          </p:cNvPr>
          <p:cNvSpPr txBox="1"/>
          <p:nvPr userDrawn="1"/>
        </p:nvSpPr>
        <p:spPr>
          <a:xfrm>
            <a:off x="2566851" y="6475508"/>
            <a:ext cx="61003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9C14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CMPU 101: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C14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9C14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Problem Solving and Abstraction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9C143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203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B47D-CDDA-C944-8F6B-5CBF41DC3521}" type="datetime1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1FE2-2675-A549-85D7-76F40473FA4F}" type="datetime1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D3AF-BE8D-064E-9797-F02A4399C2F0}" type="datetime1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981E-F045-DB47-A191-7FD2CAB97CB5}" type="datetime1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DE73-ABE4-8F43-AA98-225125B0786A}" type="datetime1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8FE968-2A6C-304D-ADA2-924256330D0F}" type="datetime1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299EA14-14D5-7448-9E4B-92DE5CAAEC48}" type="datetime1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C033F4C3-887F-FE48-91B8-BD39CC1473C3}" type="datetime1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 dirty="0"/>
              <a:t>CMPU 101 – Introduction to Computing</a:t>
            </a:r>
          </a:p>
        </p:txBody>
      </p:sp>
    </p:spTree>
    <p:extLst>
      <p:ext uri="{BB962C8B-B14F-4D97-AF65-F5344CB8AC3E}">
        <p14:creationId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png"/><Relationship Id="rId7" Type="http://schemas.openxmlformats.org/officeDocument/2006/relationships/customXml" Target="../ink/ink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customXml" Target="../ink/ink1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Conditionals and Booleans</a:t>
            </a:r>
            <a:br>
              <a:rPr lang="en-US" b="1" dirty="0"/>
            </a:br>
            <a:endParaRPr lang="en-US" dirty="0">
              <a:latin typeface="Gigi" panose="04040504061007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9EBA8B84-C03D-7E6D-C363-313A486AB8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189" y="1912661"/>
            <a:ext cx="11588431" cy="1711809"/>
          </a:xfrm>
        </p:spPr>
      </p:pic>
    </p:spTree>
    <p:extLst>
      <p:ext uri="{BB962C8B-B14F-4D97-AF65-F5344CB8AC3E}">
        <p14:creationId xmlns:p14="http://schemas.microsoft.com/office/powerpoint/2010/main" val="4109845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Introducing: If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6DF177C-A600-F573-2042-CB4959DBF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result of this expression?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6A7A83-27EB-E656-967E-0B9D348F58D4}"/>
              </a:ext>
            </a:extLst>
          </p:cNvPr>
          <p:cNvSpPr txBox="1"/>
          <p:nvPr/>
        </p:nvSpPr>
        <p:spPr>
          <a:xfrm>
            <a:off x="7325404" y="5596404"/>
            <a:ext cx="4406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Poem by Rudyard Kipling. Excerpt from https://en.wikipedia.org/wiki/If%E2%80%94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786C911-9873-AAE6-37E8-F68B89E82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248" y="2084198"/>
            <a:ext cx="6719448" cy="22859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5E192E4-C13B-6192-3B52-D436A09A700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3572474" y="1143001"/>
            <a:ext cx="7813727" cy="228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091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Introducing: If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6DF177C-A600-F573-2042-CB4959DBF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result of this expression?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6A7A83-27EB-E656-967E-0B9D348F58D4}"/>
              </a:ext>
            </a:extLst>
          </p:cNvPr>
          <p:cNvSpPr txBox="1"/>
          <p:nvPr/>
        </p:nvSpPr>
        <p:spPr>
          <a:xfrm>
            <a:off x="7325404" y="5596404"/>
            <a:ext cx="4406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Poem by Rudyard Kipling. Excerpt from https://en.wikipedia.org/wiki/If%E2%80%94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786C911-9873-AAE6-37E8-F68B89E82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248" y="2084198"/>
            <a:ext cx="6719448" cy="22859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5E192E4-C13B-6192-3B52-D436A09A700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3572474" y="1143001"/>
            <a:ext cx="7813727" cy="22859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E2E9D2F-3C2A-2000-9304-5D82C40803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6434" y="4382942"/>
            <a:ext cx="4114800" cy="174639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13895538-5CBE-0A15-5985-1E0B538FC632}"/>
                  </a:ext>
                </a:extLst>
              </p14:cNvPr>
              <p14:cNvContentPartPr/>
              <p14:nvPr/>
            </p14:nvContentPartPr>
            <p14:xfrm>
              <a:off x="-808706" y="5367063"/>
              <a:ext cx="360" cy="3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13895538-5CBE-0A15-5985-1E0B538FC63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817346" y="535806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68DA7610-0975-4FAF-DF9C-0D636C09BFFF}"/>
                  </a:ext>
                </a:extLst>
              </p14:cNvPr>
              <p14:cNvContentPartPr/>
              <p14:nvPr/>
            </p14:nvContentPartPr>
            <p14:xfrm>
              <a:off x="2180014" y="4216143"/>
              <a:ext cx="815760" cy="57384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68DA7610-0975-4FAF-DF9C-0D636C09BFF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71374" y="4207143"/>
                <a:ext cx="833400" cy="591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77920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If/else expressions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A56CDB83-4365-3DDF-16CC-9F5792E3C0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9608" y="1351722"/>
            <a:ext cx="8031863" cy="3622719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630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If/else expressions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EF2DEF6-F7F7-057F-9ADF-DEE9654AB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Evaluation steps for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</a:t>
            </a:r>
            <a:r>
              <a:rPr lang="en-US" dirty="0"/>
              <a:t> expressions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If the </a:t>
            </a:r>
            <a:r>
              <a:rPr lang="en-US" dirty="0">
                <a:solidFill>
                  <a:srgbClr val="9C1431"/>
                </a:solidFill>
              </a:rPr>
              <a:t>question</a:t>
            </a:r>
            <a:r>
              <a:rPr lang="en-US" dirty="0"/>
              <a:t> expression is not a value, evaluate it, and replace with value.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If the </a:t>
            </a:r>
            <a:r>
              <a:rPr lang="en-US" dirty="0">
                <a:solidFill>
                  <a:srgbClr val="9C1431"/>
                </a:solidFill>
              </a:rPr>
              <a:t>question</a:t>
            </a:r>
            <a:r>
              <a:rPr lang="en-US" dirty="0"/>
              <a:t> expression is true, replace entire if expression with </a:t>
            </a:r>
            <a:r>
              <a:rPr lang="en-US" dirty="0">
                <a:solidFill>
                  <a:srgbClr val="9C1431"/>
                </a:solidFill>
              </a:rPr>
              <a:t>true answer </a:t>
            </a:r>
            <a:r>
              <a:rPr lang="en-US" dirty="0"/>
              <a:t>expression.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If the question is false, replace entire if expression with </a:t>
            </a:r>
            <a:r>
              <a:rPr lang="en-US" dirty="0">
                <a:solidFill>
                  <a:srgbClr val="9C1431"/>
                </a:solidFill>
              </a:rPr>
              <a:t>false answer </a:t>
            </a:r>
            <a:r>
              <a:rPr lang="en-US" dirty="0"/>
              <a:t>expression.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If the question is a value other than true or false,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>
                <a:solidFill>
                  <a:srgbClr val="FF0000"/>
                </a:solidFill>
              </a:rPr>
              <a:t>error</a:t>
            </a:r>
          </a:p>
        </p:txBody>
      </p:sp>
      <p:pic>
        <p:nvPicPr>
          <p:cNvPr id="8" name="Content Placeholder 9">
            <a:extLst>
              <a:ext uri="{FF2B5EF4-FFF2-40B4-BE49-F238E27FC236}">
                <a16:creationId xmlns:a16="http://schemas.microsoft.com/office/drawing/2014/main" id="{6A524946-1279-5F2F-35B4-D877D3D8BE4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3507764" y="3429000"/>
            <a:ext cx="8031863" cy="3622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865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Portrait/Landscape Mode (Revisited)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</a:t>
            </a:r>
          </a:p>
          <a:p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/>
              <a:t>Let’s convert this code snippet to classify rectangles. We need a third classification though…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Portrait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Landscape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endParaRPr lang="en-US" sz="5400" dirty="0">
              <a:latin typeface="+mj-lt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72A2961-08A7-E00E-C911-13DFFE5826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764" y="1143001"/>
            <a:ext cx="6719448" cy="228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65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Portrait/Landscape/Square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6397866-D370-3F61-90CC-2127E37F7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“nest” or embed if statements for this third category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rectangle(10, 20, "solid", "red")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if image-width(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&lt; image-height(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"portrait"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else if image-width(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== image-height(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):     	"square"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else: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"landscape"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8868A77-557A-C8CB-F2BA-3740C8FA0558}"/>
              </a:ext>
            </a:extLst>
          </p:cNvPr>
          <p:cNvCxnSpPr>
            <a:cxnSpLocks/>
          </p:cNvCxnSpPr>
          <p:nvPr/>
        </p:nvCxnSpPr>
        <p:spPr>
          <a:xfrm>
            <a:off x="6530340" y="3497580"/>
            <a:ext cx="1623060" cy="1234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0A01BF9-162A-0A9B-9B5A-E795EAB454AB}"/>
              </a:ext>
            </a:extLst>
          </p:cNvPr>
          <p:cNvSpPr txBox="1"/>
          <p:nvPr/>
        </p:nvSpPr>
        <p:spPr>
          <a:xfrm>
            <a:off x="8153399" y="4732020"/>
            <a:ext cx="38066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Note: The “==“ operator means</a:t>
            </a:r>
          </a:p>
          <a:p>
            <a:r>
              <a:rPr lang="en-US" dirty="0">
                <a:latin typeface="Arial Rounded MT Bold" panose="020F0704030504030204" pitchFamily="34" charset="0"/>
              </a:rPr>
              <a:t>“is equivalent”. It is not the  assignment operator “=“</a:t>
            </a:r>
          </a:p>
          <a:p>
            <a:r>
              <a:rPr lang="en-US" dirty="0">
                <a:latin typeface="Arial Rounded MT Bold" panose="020F0704030504030204" pitchFamily="34" charset="0"/>
              </a:rPr>
              <a:t>Don’t use assignment operators in if/else statements!</a:t>
            </a:r>
          </a:p>
        </p:txBody>
      </p:sp>
    </p:spTree>
    <p:extLst>
      <p:ext uri="{BB962C8B-B14F-4D97-AF65-F5344CB8AC3E}">
        <p14:creationId xmlns:p14="http://schemas.microsoft.com/office/powerpoint/2010/main" val="3417438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Function: Portrait/Landscape/Square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6397866-D370-3F61-90CC-2127E37F7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1"/>
            <a:ext cx="11734800" cy="511202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rect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rectangle(10, 20, "solid", "red") #used for testing in where: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 image-type(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:: Image) -&gt; String: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doc: "Classify an image as portrait, square, or landscape" 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if image-width(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&lt; image-height(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"portrait"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else if image-width(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== image-height(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	"square"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else: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"landscape"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where: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image-type(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rect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is “portrait"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image-type(rectangle(10, 10, "solid", "blue")) is "square"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image-type(rectangle(20, 10, "solid", "blue")) is "landscape"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2717436-3C9B-71B7-C214-2F968909F604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4697896" y="3041374"/>
            <a:ext cx="2590800" cy="1126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2E9B419-E857-C055-296A-6D259BFF43BF}"/>
              </a:ext>
            </a:extLst>
          </p:cNvPr>
          <p:cNvSpPr txBox="1"/>
          <p:nvPr/>
        </p:nvSpPr>
        <p:spPr>
          <a:xfrm>
            <a:off x="7288696" y="3429000"/>
            <a:ext cx="44461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>
                <a:latin typeface="Arial Rounded MT Bold" panose="020F0704030504030204" pitchFamily="34" charset="0"/>
              </a:rPr>
              <a:t>Another note: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You don’t need to use == to compare a value to true or false: you can just write the value or expression on its own</a:t>
            </a:r>
            <a:r>
              <a:rPr lang="en-US" dirty="0">
                <a:latin typeface="Arial Rounded MT Bold" panose="020F070403050403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41726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684A7-3788-5461-D2D7-00E89FFD0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	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669F6-A212-45DF-8A57-A83B14867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1B066-B9B6-AF0E-EB14-C3FF30C84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2C4A5-19C6-282F-834E-639E3974B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F1DFB83-2E7A-1BC8-C2F2-05E32EC588A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143000"/>
            <a:ext cx="11274425" cy="2028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lecture incorporates material from: </a:t>
            </a:r>
          </a:p>
          <a:p>
            <a:r>
              <a:rPr lang="en-US" dirty="0"/>
              <a:t>Kathi </a:t>
            </a:r>
            <a:r>
              <a:rPr lang="en-US" dirty="0" err="1"/>
              <a:t>Fisler</a:t>
            </a:r>
            <a:r>
              <a:rPr lang="en-US" dirty="0"/>
              <a:t>, Brown University,</a:t>
            </a:r>
          </a:p>
          <a:p>
            <a:r>
              <a:rPr lang="en-US" dirty="0"/>
              <a:t>Gregor </a:t>
            </a:r>
            <a:r>
              <a:rPr lang="en-US" dirty="0" err="1"/>
              <a:t>Kiczales</a:t>
            </a:r>
            <a:r>
              <a:rPr lang="en-US" dirty="0"/>
              <a:t>, University of British Columbia,</a:t>
            </a:r>
          </a:p>
          <a:p>
            <a:r>
              <a:rPr lang="en-US" dirty="0"/>
              <a:t>And, Jonathan Gordon</a:t>
            </a:r>
          </a:p>
        </p:txBody>
      </p:sp>
    </p:spTree>
    <p:extLst>
      <p:ext uri="{BB962C8B-B14F-4D97-AF65-F5344CB8AC3E}">
        <p14:creationId xmlns:p14="http://schemas.microsoft.com/office/powerpoint/2010/main" val="1181962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 Values 	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idx="1"/>
          </p:nvPr>
        </p:nvSpPr>
        <p:spPr>
          <a:xfrm>
            <a:off x="457199" y="1143001"/>
            <a:ext cx="11420421" cy="4986338"/>
          </a:xfrm>
        </p:spPr>
        <p:txBody>
          <a:bodyPr/>
          <a:lstStyle/>
          <a:p>
            <a:r>
              <a:rPr lang="en-US" sz="3600" dirty="0"/>
              <a:t>Are: </a:t>
            </a:r>
          </a:p>
          <a:p>
            <a:pPr lvl="1"/>
            <a:r>
              <a:rPr lang="en-US" sz="3200" dirty="0"/>
              <a:t>true or false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They can, in older programming languages, be represented by {1, 0}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Or even {nonzero value, 0}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i.e. they are relatively new data type</a:t>
            </a:r>
          </a:p>
          <a:p>
            <a:r>
              <a:rPr lang="en-US" dirty="0"/>
              <a:t>They can also be created by evaluating expressions i.e. 5 &gt; (2 + 2)</a:t>
            </a: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1A5C-EC47-7A48-9375-371FF5D310BC}" type="datetime1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93A136-60A0-B0DD-CC0D-A0661C3D4DF5}"/>
              </a:ext>
            </a:extLst>
          </p:cNvPr>
          <p:cNvSpPr txBox="1"/>
          <p:nvPr/>
        </p:nvSpPr>
        <p:spPr>
          <a:xfrm>
            <a:off x="3120934" y="6321256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9C1431"/>
                </a:solidFill>
              </a:rPr>
              <a:t>CMPU 101:</a:t>
            </a:r>
            <a:r>
              <a:rPr lang="en-US" sz="2000" dirty="0">
                <a:solidFill>
                  <a:srgbClr val="9C1431"/>
                </a:solidFill>
              </a:rPr>
              <a:t> </a:t>
            </a:r>
            <a:r>
              <a:rPr lang="en-US" dirty="0">
                <a:solidFill>
                  <a:srgbClr val="9C1431"/>
                </a:solidFill>
              </a:rPr>
              <a:t>Problem Solving and Abstraction</a:t>
            </a:r>
            <a:endParaRPr lang="en-US" sz="2000" dirty="0">
              <a:solidFill>
                <a:srgbClr val="9C14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063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Boolean Values	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To combine Boolean values, we can use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2400" dirty="0"/>
              <a:t>: </a:t>
            </a:r>
          </a:p>
          <a:p>
            <a:pPr lvl="1"/>
            <a:r>
              <a:rPr lang="en-US" sz="2000" dirty="0"/>
              <a:t>⟨expression 1⟩ and ⟨expression 2⟩ </a:t>
            </a:r>
          </a:p>
          <a:p>
            <a:r>
              <a:rPr lang="en-US" sz="2400" dirty="0"/>
              <a:t>To combine Boolean values we can use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2400" dirty="0"/>
              <a:t>: </a:t>
            </a:r>
          </a:p>
          <a:p>
            <a:pPr lvl="1"/>
            <a:r>
              <a:rPr lang="en-US" sz="2000" dirty="0"/>
              <a:t>⟨expression 1⟩ or ⟨expression 2⟩ 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r>
              <a:rPr lang="en-US" sz="2400" dirty="0"/>
              <a:t>Evaluation of an expression stops, or is “short-circuited” when:</a:t>
            </a:r>
          </a:p>
          <a:p>
            <a:pPr lvl="1"/>
            <a:r>
              <a:rPr lang="en-US" sz="2000" dirty="0"/>
              <a:t>For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2000" dirty="0"/>
              <a:t>:  as soon as one of the expressions being combined evaluates to false. (why?)</a:t>
            </a:r>
          </a:p>
          <a:p>
            <a:pPr lvl="1"/>
            <a:r>
              <a:rPr lang="en-US" sz="2000" dirty="0"/>
              <a:t>For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2000" dirty="0"/>
              <a:t>: as soon as one of the expressions evaluates to true. (why?)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1A5C-EC47-7A48-9375-371FF5D310BC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93A136-60A0-B0DD-CC0D-A0661C3D4DF5}"/>
              </a:ext>
            </a:extLst>
          </p:cNvPr>
          <p:cNvSpPr txBox="1"/>
          <p:nvPr/>
        </p:nvSpPr>
        <p:spPr>
          <a:xfrm>
            <a:off x="3120934" y="6321256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9C1431"/>
                </a:solidFill>
              </a:rPr>
              <a:t>CMPU 101:</a:t>
            </a:r>
            <a:r>
              <a:rPr lang="en-US" sz="2000" dirty="0">
                <a:solidFill>
                  <a:srgbClr val="9C1431"/>
                </a:solidFill>
              </a:rPr>
              <a:t> </a:t>
            </a:r>
            <a:r>
              <a:rPr lang="en-US" dirty="0">
                <a:solidFill>
                  <a:srgbClr val="9C1431"/>
                </a:solidFill>
              </a:rPr>
              <a:t>Problem Solving and Abstraction</a:t>
            </a:r>
            <a:endParaRPr lang="en-US" sz="2000" dirty="0">
              <a:solidFill>
                <a:srgbClr val="9C143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7CE41B-3C85-57DD-28DB-F0CCCEA15677}"/>
              </a:ext>
            </a:extLst>
          </p:cNvPr>
          <p:cNvSpPr txBox="1"/>
          <p:nvPr/>
        </p:nvSpPr>
        <p:spPr>
          <a:xfrm>
            <a:off x="636104" y="2866127"/>
            <a:ext cx="4484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Short Circuiting (</a:t>
            </a:r>
            <a:r>
              <a:rPr lang="en-US" sz="2400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vb</a:t>
            </a:r>
            <a:r>
              <a:rPr lang="en-US" sz="2400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60316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Boolean Values	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To combine Boolean values, we can use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2400" dirty="0"/>
              <a:t>: </a:t>
            </a:r>
          </a:p>
          <a:p>
            <a:pPr lvl="1"/>
            <a:r>
              <a:rPr lang="en-US" sz="2000" dirty="0"/>
              <a:t>⟨expression 1⟩ and ⟨expression 2⟩ </a:t>
            </a:r>
          </a:p>
          <a:p>
            <a:r>
              <a:rPr lang="en-US" sz="2400" dirty="0"/>
              <a:t>To combine Boolean values we can use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2400" dirty="0"/>
              <a:t>: </a:t>
            </a:r>
          </a:p>
          <a:p>
            <a:pPr lvl="1"/>
            <a:r>
              <a:rPr lang="en-US" sz="2000" dirty="0"/>
              <a:t>⟨expression 1⟩ or ⟨expression 2⟩ 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r>
              <a:rPr lang="en-US" sz="2400" dirty="0"/>
              <a:t>Evaluation of an expression stops, or is “short-circuited” when:</a:t>
            </a:r>
          </a:p>
          <a:p>
            <a:pPr lvl="1"/>
            <a:r>
              <a:rPr lang="en-US" sz="2000" dirty="0"/>
              <a:t>For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2000" dirty="0"/>
              <a:t>:  as soon as one of the expressions being combined evaluates to false. </a:t>
            </a:r>
          </a:p>
          <a:p>
            <a:pPr marL="457200" lvl="1" indent="0">
              <a:buNone/>
            </a:pPr>
            <a:r>
              <a:rPr lang="en-US" sz="2000" dirty="0"/>
              <a:t>	(it’s pointless to proceed… if false, further evaluation can never become true)</a:t>
            </a:r>
          </a:p>
          <a:p>
            <a:pPr lvl="1"/>
            <a:r>
              <a:rPr lang="en-US" sz="2000" dirty="0"/>
              <a:t>For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2000" dirty="0"/>
              <a:t>: as soon as one of the expressions evaluates to true. </a:t>
            </a:r>
          </a:p>
          <a:p>
            <a:pPr marL="457200" lvl="1" indent="0">
              <a:buNone/>
            </a:pPr>
            <a:r>
              <a:rPr lang="en-US" sz="1600" dirty="0"/>
              <a:t>	</a:t>
            </a:r>
            <a:r>
              <a:rPr lang="en-US" sz="1800" dirty="0"/>
              <a:t>(it’s pointless to proceed if true, further evaluation can never become false)</a:t>
            </a:r>
          </a:p>
          <a:p>
            <a:pPr lvl="1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What if there was no short circuiting?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1A5C-EC47-7A48-9375-371FF5D310BC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93A136-60A0-B0DD-CC0D-A0661C3D4DF5}"/>
              </a:ext>
            </a:extLst>
          </p:cNvPr>
          <p:cNvSpPr txBox="1"/>
          <p:nvPr/>
        </p:nvSpPr>
        <p:spPr>
          <a:xfrm>
            <a:off x="3120934" y="6321256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9C1431"/>
                </a:solidFill>
              </a:rPr>
              <a:t>CMPU 101:</a:t>
            </a:r>
            <a:r>
              <a:rPr lang="en-US" sz="2000" dirty="0">
                <a:solidFill>
                  <a:srgbClr val="9C1431"/>
                </a:solidFill>
              </a:rPr>
              <a:t> </a:t>
            </a:r>
            <a:r>
              <a:rPr lang="en-US" dirty="0">
                <a:solidFill>
                  <a:srgbClr val="9C1431"/>
                </a:solidFill>
              </a:rPr>
              <a:t>Problem Solving and Abstraction</a:t>
            </a:r>
            <a:endParaRPr lang="en-US" sz="2000" dirty="0">
              <a:solidFill>
                <a:srgbClr val="9C143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7CE41B-3C85-57DD-28DB-F0CCCEA15677}"/>
              </a:ext>
            </a:extLst>
          </p:cNvPr>
          <p:cNvSpPr txBox="1"/>
          <p:nvPr/>
        </p:nvSpPr>
        <p:spPr>
          <a:xfrm>
            <a:off x="636104" y="2866127"/>
            <a:ext cx="4484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Short Circuiting (</a:t>
            </a:r>
            <a:r>
              <a:rPr lang="en-US" sz="2400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vb</a:t>
            </a:r>
            <a:r>
              <a:rPr lang="en-US" sz="2400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51172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 Examples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97F3F9F-83CB-8193-EB9B-BAC0B96F7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Answer: ?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82D036F-5713-DA21-B9C0-D2A131956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9716" y="1193098"/>
            <a:ext cx="5972219" cy="306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717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 Examples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97F3F9F-83CB-8193-EB9B-BAC0B96F7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Answer: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true and false and true and true and true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82D036F-5713-DA21-B9C0-D2A131956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9716" y="1193098"/>
            <a:ext cx="5972219" cy="306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962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 Examples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97F3F9F-83CB-8193-EB9B-BAC0B96F7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Answer: 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01624D-3F4D-EC0C-0AE5-6EEC6FDDFA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760" y="1294978"/>
            <a:ext cx="8118803" cy="2667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53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 Examples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97F3F9F-83CB-8193-EB9B-BAC0B96F7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Answer: no, but how can we change the second expression such that:</a:t>
            </a:r>
          </a:p>
          <a:p>
            <a:pPr lvl="1"/>
            <a:r>
              <a:rPr lang="en-US" dirty="0"/>
              <a:t>there is short circuiting?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01624D-3F4D-EC0C-0AE5-6EEC6FDDFA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760" y="1294978"/>
            <a:ext cx="8118803" cy="2667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87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 can change expression evaluation…                        not!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3D6FAE-2522-C6AD-5701-4FDFC4C0B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change an expression that evaluates to true to be false or vice versa, </a:t>
            </a:r>
          </a:p>
          <a:p>
            <a:r>
              <a:rPr lang="en-US" dirty="0"/>
              <a:t>use not: </a:t>
            </a:r>
          </a:p>
          <a:p>
            <a:pPr marL="0" indent="0">
              <a:buNone/>
            </a:pPr>
            <a:r>
              <a:rPr lang="en-US" dirty="0"/>
              <a:t>››› not(1 == 0) </a:t>
            </a:r>
          </a:p>
          <a:p>
            <a:pPr marL="0" indent="0">
              <a:buNone/>
            </a:pPr>
            <a:r>
              <a:rPr lang="en-US" dirty="0"/>
              <a:t>true </a:t>
            </a:r>
          </a:p>
        </p:txBody>
      </p:sp>
    </p:spTree>
    <p:extLst>
      <p:ext uri="{BB962C8B-B14F-4D97-AF65-F5344CB8AC3E}">
        <p14:creationId xmlns:p14="http://schemas.microsoft.com/office/powerpoint/2010/main" val="2862195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1945D6E6-34E2-7949-B496-89CBF20EEB2E}" vid="{9C19798D-23BC-0E4D-838D-6C433C511F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17322</TotalTime>
  <Words>991</Words>
  <Application>Microsoft Office PowerPoint</Application>
  <PresentationFormat>Widescreen</PresentationFormat>
  <Paragraphs>183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Arial Rounded MT Bold</vt:lpstr>
      <vt:lpstr>Calibri</vt:lpstr>
      <vt:lpstr>Calibri Light</vt:lpstr>
      <vt:lpstr>Courier</vt:lpstr>
      <vt:lpstr>Courier New</vt:lpstr>
      <vt:lpstr>Gigi</vt:lpstr>
      <vt:lpstr>Office Theme</vt:lpstr>
      <vt:lpstr>Conditionals and Booleans </vt:lpstr>
      <vt:lpstr>Boolean Values  </vt:lpstr>
      <vt:lpstr>Combining Boolean Values </vt:lpstr>
      <vt:lpstr>Combining Boolean Values </vt:lpstr>
      <vt:lpstr>Boolean Examples</vt:lpstr>
      <vt:lpstr>Boolean Examples</vt:lpstr>
      <vt:lpstr>Boolean Examples</vt:lpstr>
      <vt:lpstr>Boolean Examples</vt:lpstr>
      <vt:lpstr>We can change expression evaluation…                        not!</vt:lpstr>
      <vt:lpstr>Another example</vt:lpstr>
      <vt:lpstr>Introducing: If</vt:lpstr>
      <vt:lpstr>Introducing: If</vt:lpstr>
      <vt:lpstr>If/else expressions</vt:lpstr>
      <vt:lpstr>If/else expressions</vt:lpstr>
      <vt:lpstr>Portrait/Landscape Mode (Revisited)</vt:lpstr>
      <vt:lpstr>Portrait/Landscape/Square </vt:lpstr>
      <vt:lpstr>Function: Portrait/Landscape/Square </vt:lpstr>
      <vt:lpstr>Acknowledgements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Pete Lemieszewski</dc:creator>
  <cp:lastModifiedBy>olga Lemieszewski</cp:lastModifiedBy>
  <cp:revision>56</cp:revision>
  <cp:lastPrinted>2022-08-31T12:53:30Z</cp:lastPrinted>
  <dcterms:created xsi:type="dcterms:W3CDTF">2017-08-29T15:50:50Z</dcterms:created>
  <dcterms:modified xsi:type="dcterms:W3CDTF">2022-09-06T22:58:54Z</dcterms:modified>
</cp:coreProperties>
</file>