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2"/>
  </p:notesMasterIdLst>
  <p:handoutMasterIdLst>
    <p:handoutMasterId r:id="rId53"/>
  </p:handoutMasterIdLst>
  <p:sldIdLst>
    <p:sldId id="256" r:id="rId2"/>
    <p:sldId id="326" r:id="rId3"/>
    <p:sldId id="327" r:id="rId4"/>
    <p:sldId id="352" r:id="rId5"/>
    <p:sldId id="345" r:id="rId6"/>
    <p:sldId id="353" r:id="rId7"/>
    <p:sldId id="354" r:id="rId8"/>
    <p:sldId id="355" r:id="rId9"/>
    <p:sldId id="356" r:id="rId10"/>
    <p:sldId id="357" r:id="rId11"/>
    <p:sldId id="358" r:id="rId12"/>
    <p:sldId id="359" r:id="rId13"/>
    <p:sldId id="346" r:id="rId14"/>
    <p:sldId id="347" r:id="rId15"/>
    <p:sldId id="360" r:id="rId16"/>
    <p:sldId id="361" r:id="rId17"/>
    <p:sldId id="330" r:id="rId18"/>
    <p:sldId id="333" r:id="rId19"/>
    <p:sldId id="362" r:id="rId20"/>
    <p:sldId id="363" r:id="rId21"/>
    <p:sldId id="365" r:id="rId22"/>
    <p:sldId id="364" r:id="rId23"/>
    <p:sldId id="366" r:id="rId24"/>
    <p:sldId id="337" r:id="rId25"/>
    <p:sldId id="338" r:id="rId26"/>
    <p:sldId id="369" r:id="rId27"/>
    <p:sldId id="368" r:id="rId28"/>
    <p:sldId id="367" r:id="rId29"/>
    <p:sldId id="370" r:id="rId30"/>
    <p:sldId id="371" r:id="rId31"/>
    <p:sldId id="372" r:id="rId32"/>
    <p:sldId id="375" r:id="rId33"/>
    <p:sldId id="374" r:id="rId34"/>
    <p:sldId id="373" r:id="rId35"/>
    <p:sldId id="376" r:id="rId36"/>
    <p:sldId id="377" r:id="rId37"/>
    <p:sldId id="379" r:id="rId38"/>
    <p:sldId id="378" r:id="rId39"/>
    <p:sldId id="381" r:id="rId40"/>
    <p:sldId id="380" r:id="rId41"/>
    <p:sldId id="382" r:id="rId42"/>
    <p:sldId id="383" r:id="rId43"/>
    <p:sldId id="384" r:id="rId44"/>
    <p:sldId id="386" r:id="rId45"/>
    <p:sldId id="387" r:id="rId46"/>
    <p:sldId id="389" r:id="rId47"/>
    <p:sldId id="391" r:id="rId48"/>
    <p:sldId id="392" r:id="rId49"/>
    <p:sldId id="385" r:id="rId50"/>
    <p:sldId id="35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FF"/>
    <a:srgbClr val="CC66FF"/>
    <a:srgbClr val="9933FF"/>
    <a:srgbClr val="9C14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7"/>
    <p:restoredTop sz="94673"/>
  </p:normalViewPr>
  <p:slideViewPr>
    <p:cSldViewPr snapToGrid="0" snapToObjects="1">
      <p:cViewPr varScale="1">
        <p:scale>
          <a:sx n="68" d="100"/>
          <a:sy n="68" d="100"/>
        </p:scale>
        <p:origin x="579" y="45"/>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5" d="100"/>
          <a:sy n="55" d="100"/>
        </p:scale>
        <p:origin x="2607" y="3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57A9A7-5935-D64E-96CF-CC145DAFC7A9}" type="datetimeFigureOut">
              <a:rPr lang="en-US" smtClean="0"/>
              <a:pPr/>
              <a:t>8/30/2022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03582B-E260-7642-9B40-EC0FE41F2D6D}" type="slidenum">
              <a:rPr lang="en-US" smtClean="0"/>
              <a:pPr/>
              <a:t>‹#›</a:t>
            </a:fld>
            <a:endParaRPr lang="en-US"/>
          </a:p>
        </p:txBody>
      </p:sp>
    </p:spTree>
    <p:extLst>
      <p:ext uri="{BB962C8B-B14F-4D97-AF65-F5344CB8AC3E}">
        <p14:creationId xmlns:p14="http://schemas.microsoft.com/office/powerpoint/2010/main" val="271473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8EFE1C-A424-EF43-BFD1-0978FAE0A6B5}" type="datetimeFigureOut">
              <a:rPr lang="en-US" smtClean="0"/>
              <a:pPr/>
              <a:t>8/30/2022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E2EF5B-C282-734F-B256-3C04FB339C23}" type="slidenum">
              <a:rPr lang="en-US" smtClean="0"/>
              <a:pPr/>
              <a:t>‹#›</a:t>
            </a:fld>
            <a:endParaRPr lang="en-US"/>
          </a:p>
        </p:txBody>
      </p:sp>
    </p:spTree>
    <p:extLst>
      <p:ext uri="{BB962C8B-B14F-4D97-AF65-F5344CB8AC3E}">
        <p14:creationId xmlns:p14="http://schemas.microsoft.com/office/powerpoint/2010/main" val="496439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E2EF5B-C282-734F-B256-3C04FB339C23}" type="slidenum">
              <a:rPr lang="en-US" smtClean="0"/>
              <a:pPr/>
              <a:t>1</a:t>
            </a:fld>
            <a:endParaRPr lang="en-US"/>
          </a:p>
        </p:txBody>
      </p:sp>
    </p:spTree>
    <p:extLst>
      <p:ext uri="{BB962C8B-B14F-4D97-AF65-F5344CB8AC3E}">
        <p14:creationId xmlns:p14="http://schemas.microsoft.com/office/powerpoint/2010/main" val="117159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municipalities are technically villages, while others are towns or cities. It's important to include these types because municipalities of different kinds can have the same name, e.g., there's both the city of Poughkeepsie (where the train station is) and the more populous town of Poughkeepsie, where you are right now.</a:t>
            </a:r>
          </a:p>
          <a:p>
            <a:r>
              <a:rPr lang="en-US" dirty="0"/>
              <a:t>(Actually there are some names that are used for multiple municipalities of the same class, so we'd need more information to distinguish them, such as the county name.)</a:t>
            </a:r>
          </a:p>
        </p:txBody>
      </p:sp>
      <p:sp>
        <p:nvSpPr>
          <p:cNvPr id="4" name="Slide Number Placeholder 3"/>
          <p:cNvSpPr>
            <a:spLocks noGrp="1"/>
          </p:cNvSpPr>
          <p:nvPr>
            <p:ph type="sldNum" sz="quarter" idx="5"/>
          </p:nvPr>
        </p:nvSpPr>
        <p:spPr/>
        <p:txBody>
          <a:bodyPr/>
          <a:lstStyle/>
          <a:p>
            <a:fld id="{11E2EF5B-C282-734F-B256-3C04FB339C23}" type="slidenum">
              <a:rPr lang="en-US" smtClean="0"/>
              <a:pPr/>
              <a:t>14</a:t>
            </a:fld>
            <a:endParaRPr lang="en-US"/>
          </a:p>
        </p:txBody>
      </p:sp>
    </p:spTree>
    <p:extLst>
      <p:ext uri="{BB962C8B-B14F-4D97-AF65-F5344CB8AC3E}">
        <p14:creationId xmlns:p14="http://schemas.microsoft.com/office/powerpoint/2010/main" val="3898134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municipalities are technically villages, while others are towns or cities. It's important to include these types because municipalities of different kinds can have the same name, e.g., there's both the city of Poughkeepsie (where the train station is) and the more populous town of Poughkeepsie, where you are right now.</a:t>
            </a:r>
          </a:p>
          <a:p>
            <a:r>
              <a:rPr lang="en-US" dirty="0"/>
              <a:t>(Actually there are some names that are used for multiple municipalities of the same class, so we'd need more information to distinguish them, such as the county name.)</a:t>
            </a:r>
          </a:p>
        </p:txBody>
      </p:sp>
      <p:sp>
        <p:nvSpPr>
          <p:cNvPr id="4" name="Slide Number Placeholder 3"/>
          <p:cNvSpPr>
            <a:spLocks noGrp="1"/>
          </p:cNvSpPr>
          <p:nvPr>
            <p:ph type="sldNum" sz="quarter" idx="5"/>
          </p:nvPr>
        </p:nvSpPr>
        <p:spPr/>
        <p:txBody>
          <a:bodyPr/>
          <a:lstStyle/>
          <a:p>
            <a:fld id="{11E2EF5B-C282-734F-B256-3C04FB339C23}" type="slidenum">
              <a:rPr lang="en-US" smtClean="0"/>
              <a:pPr/>
              <a:t>15</a:t>
            </a:fld>
            <a:endParaRPr lang="en-US"/>
          </a:p>
        </p:txBody>
      </p:sp>
    </p:spTree>
    <p:extLst>
      <p:ext uri="{BB962C8B-B14F-4D97-AF65-F5344CB8AC3E}">
        <p14:creationId xmlns:p14="http://schemas.microsoft.com/office/powerpoint/2010/main" val="676103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12" name="TextBox 11"/>
          <p:cNvSpPr txBox="1"/>
          <p:nvPr userDrawn="1"/>
        </p:nvSpPr>
        <p:spPr>
          <a:xfrm>
            <a:off x="1523999" y="3772693"/>
            <a:ext cx="5334001" cy="1569660"/>
          </a:xfrm>
          <a:prstGeom prst="rect">
            <a:avLst/>
          </a:prstGeom>
          <a:noFill/>
        </p:spPr>
        <p:txBody>
          <a:bodyPr wrap="square" rtlCol="0">
            <a:spAutoFit/>
          </a:bodyPr>
          <a:lstStyle/>
          <a:p>
            <a:r>
              <a:rPr lang="en-US" sz="24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CMPU 101 – </a:t>
            </a:r>
            <a:r>
              <a:rPr lang="en-US" sz="2000" b="0" dirty="0"/>
              <a:t>Problem Solving and Abstraction</a:t>
            </a:r>
            <a:endParaRPr lang="en-US" sz="2400" b="0" dirty="0"/>
          </a:p>
          <a:p>
            <a:endParaRPr lang="en-US" sz="2400" dirty="0"/>
          </a:p>
          <a:p>
            <a:r>
              <a:rPr lang="en-US" sz="2400" dirty="0"/>
              <a:t>Peter Lemieszewski</a:t>
            </a:r>
          </a:p>
        </p:txBody>
      </p:sp>
      <p:sp>
        <p:nvSpPr>
          <p:cNvPr id="7" name="Date Placeholder 6"/>
          <p:cNvSpPr>
            <a:spLocks noGrp="1"/>
          </p:cNvSpPr>
          <p:nvPr>
            <p:ph type="dt" sz="half" idx="10"/>
          </p:nvPr>
        </p:nvSpPr>
        <p:spPr/>
        <p:txBody>
          <a:bodyPr/>
          <a:lstStyle/>
          <a:p>
            <a:fld id="{B6EBD2AA-24B8-7B42-B7D0-AD8DCDBFF6DC}" type="datetime1">
              <a:rPr lang="en-US" smtClean="0"/>
              <a:pPr/>
              <a:t>8/30/2022</a:t>
            </a:fld>
            <a:endParaRPr lang="en-US" dirty="0"/>
          </a:p>
        </p:txBody>
      </p:sp>
      <p:sp>
        <p:nvSpPr>
          <p:cNvPr id="8" name="Footer Placeholder 7"/>
          <p:cNvSpPr>
            <a:spLocks noGrp="1"/>
          </p:cNvSpPr>
          <p:nvPr>
            <p:ph type="ftr" sz="quarter" idx="11"/>
          </p:nvPr>
        </p:nvSpPr>
        <p:spPr>
          <a:xfrm>
            <a:off x="4038600" y="6356242"/>
            <a:ext cx="4114800" cy="365234"/>
          </a:xfrm>
        </p:spPr>
        <p:txBody>
          <a:bodyPr/>
          <a:lstStyle/>
          <a:p>
            <a:r>
              <a:rPr lang="en-US" dirty="0"/>
              <a:t>CMPU 101:</a:t>
            </a:r>
            <a:r>
              <a:rPr lang="en-US" sz="1400" dirty="0"/>
              <a:t> </a:t>
            </a:r>
            <a:r>
              <a:rPr lang="en-US" dirty="0"/>
              <a:t>Problem Solving and Abstraction</a:t>
            </a:r>
            <a:endParaRPr lang="en-US" sz="1400" dirty="0"/>
          </a:p>
        </p:txBody>
      </p:sp>
      <p:sp>
        <p:nvSpPr>
          <p:cNvPr id="9" name="Slide Number Placeholder 8"/>
          <p:cNvSpPr>
            <a:spLocks noGrp="1"/>
          </p:cNvSpPr>
          <p:nvPr>
            <p:ph type="sldNum" sz="quarter" idx="12"/>
          </p:nvPr>
        </p:nvSpPr>
        <p:spPr/>
        <p:txBody>
          <a:bodyPr/>
          <a:lstStyle/>
          <a:p>
            <a:fld id="{AF258EE5-C1BC-DE43-BFBA-383C466B32E1}" type="slidenum">
              <a:rPr lang="en-US" smtClean="0"/>
              <a:pPr/>
              <a:t>‹#›</a:t>
            </a:fld>
            <a:endParaRPr lang="en-US"/>
          </a:p>
        </p:txBody>
      </p:sp>
    </p:spTree>
    <p:extLst>
      <p:ext uri="{BB962C8B-B14F-4D97-AF65-F5344CB8AC3E}">
        <p14:creationId xmlns:p14="http://schemas.microsoft.com/office/powerpoint/2010/main" val="1156935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168" y="228603"/>
            <a:ext cx="11662833" cy="762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sz="half" idx="1"/>
          </p:nvPr>
        </p:nvSpPr>
        <p:spPr>
          <a:xfrm>
            <a:off x="850905" y="1362078"/>
            <a:ext cx="5162551" cy="4972051"/>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6651" y="1362078"/>
            <a:ext cx="5162549" cy="4972051"/>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59D7FEE7-D302-7779-C1A4-B4C471050CAD}"/>
              </a:ext>
            </a:extLst>
          </p:cNvPr>
          <p:cNvSpPr txBox="1"/>
          <p:nvPr userDrawn="1"/>
        </p:nvSpPr>
        <p:spPr>
          <a:xfrm>
            <a:off x="2566851" y="6475508"/>
            <a:ext cx="6100354"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9C1431"/>
                </a:solidFill>
                <a:effectLst/>
                <a:uLnTx/>
                <a:uFillTx/>
                <a:latin typeface="Calibri"/>
                <a:ea typeface="+mn-ea"/>
                <a:cs typeface="+mn-cs"/>
              </a:rPr>
              <a:t>CMPU 101:</a:t>
            </a:r>
            <a:r>
              <a:rPr kumimoji="0" lang="en-US" sz="1400" b="0" i="0" u="none" strike="noStrike" kern="1200" cap="none" spc="0" normalizeH="0" baseline="0" noProof="0" dirty="0">
                <a:ln>
                  <a:noFill/>
                </a:ln>
                <a:solidFill>
                  <a:srgbClr val="9C1431"/>
                </a:solidFill>
                <a:effectLst/>
                <a:uLnTx/>
                <a:uFillTx/>
                <a:latin typeface="Calibri"/>
                <a:ea typeface="+mn-ea"/>
                <a:cs typeface="+mn-cs"/>
              </a:rPr>
              <a:t> </a:t>
            </a:r>
            <a:r>
              <a:rPr kumimoji="0" lang="en-US" sz="1200" b="0" i="0" u="none" strike="noStrike" kern="1200" cap="none" spc="0" normalizeH="0" baseline="0" noProof="0" dirty="0">
                <a:ln>
                  <a:noFill/>
                </a:ln>
                <a:solidFill>
                  <a:srgbClr val="9C1431"/>
                </a:solidFill>
                <a:effectLst/>
                <a:uLnTx/>
                <a:uFillTx/>
                <a:latin typeface="Calibri"/>
                <a:ea typeface="+mn-ea"/>
                <a:cs typeface="+mn-cs"/>
              </a:rPr>
              <a:t>Problem Solving and Abstraction</a:t>
            </a:r>
            <a:endParaRPr kumimoji="0" lang="en-US" sz="1400" b="0" i="0" u="none" strike="noStrike" kern="1200" cap="none" spc="0" normalizeH="0" baseline="0" noProof="0" dirty="0">
              <a:ln>
                <a:noFill/>
              </a:ln>
              <a:solidFill>
                <a:srgbClr val="9C1431"/>
              </a:solidFill>
              <a:effectLst/>
              <a:uLnTx/>
              <a:uFillTx/>
              <a:latin typeface="Calibri"/>
              <a:ea typeface="+mn-ea"/>
              <a:cs typeface="+mn-cs"/>
            </a:endParaRPr>
          </a:p>
        </p:txBody>
      </p:sp>
    </p:spTree>
    <p:extLst>
      <p:ext uri="{BB962C8B-B14F-4D97-AF65-F5344CB8AC3E}">
        <p14:creationId xmlns:p14="http://schemas.microsoft.com/office/powerpoint/2010/main" val="1362031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C5B1023-DAC9-2C44-89BC-529E54AB457B}" type="datetime1">
              <a:rPr lang="en-US" smtClean="0"/>
              <a:pPr/>
              <a:t>8/30/2022</a:t>
            </a:fld>
            <a:endParaRPr lang="en-US" dirty="0"/>
          </a:p>
        </p:txBody>
      </p:sp>
      <p:sp>
        <p:nvSpPr>
          <p:cNvPr id="8" name="Footer Placeholder 7"/>
          <p:cNvSpPr>
            <a:spLocks noGrp="1"/>
          </p:cNvSpPr>
          <p:nvPr>
            <p:ph type="ftr" sz="quarter" idx="11"/>
          </p:nvPr>
        </p:nvSpPr>
        <p:spPr/>
        <p:txBody>
          <a:bodyPr/>
          <a:lstStyle/>
          <a:p>
            <a:r>
              <a:rPr lang="en-US" dirty="0"/>
              <a:t>CMPU 101:</a:t>
            </a:r>
            <a:r>
              <a:rPr lang="en-US" sz="1400" dirty="0"/>
              <a:t> </a:t>
            </a:r>
            <a:r>
              <a:rPr lang="en-US" dirty="0"/>
              <a:t>Problem Solving and Abstraction</a:t>
            </a:r>
            <a:endParaRPr lang="en-US" sz="1400" dirty="0"/>
          </a:p>
        </p:txBody>
      </p:sp>
      <p:sp>
        <p:nvSpPr>
          <p:cNvPr id="9" name="Slide Number Placeholder 8"/>
          <p:cNvSpPr>
            <a:spLocks noGrp="1"/>
          </p:cNvSpPr>
          <p:nvPr>
            <p:ph type="sldNum" sz="quarter" idx="12"/>
          </p:nvPr>
        </p:nvSpPr>
        <p:spPr/>
        <p:txBody>
          <a:bodyPr/>
          <a:lstStyle/>
          <a:p>
            <a:fld id="{AF258EE5-C1BC-DE43-BFBA-383C466B32E1}" type="slidenum">
              <a:rPr lang="en-US" smtClean="0"/>
              <a:pPr/>
              <a:t>‹#›</a:t>
            </a:fld>
            <a:endParaRPr lang="en-US"/>
          </a:p>
        </p:txBody>
      </p:sp>
    </p:spTree>
    <p:extLst>
      <p:ext uri="{BB962C8B-B14F-4D97-AF65-F5344CB8AC3E}">
        <p14:creationId xmlns:p14="http://schemas.microsoft.com/office/powerpoint/2010/main" val="1181695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9605B47D-CDDA-C944-8F6B-5CBF41DC3521}" type="datetime1">
              <a:rPr lang="en-US" smtClean="0"/>
              <a:pPr/>
              <a:t>8/30/2022</a:t>
            </a:fld>
            <a:endParaRPr lang="en-US" dirty="0"/>
          </a:p>
        </p:txBody>
      </p:sp>
      <p:sp>
        <p:nvSpPr>
          <p:cNvPr id="8" name="Footer Placeholder 7"/>
          <p:cNvSpPr>
            <a:spLocks noGrp="1"/>
          </p:cNvSpPr>
          <p:nvPr>
            <p:ph type="ftr" sz="quarter" idx="11"/>
          </p:nvPr>
        </p:nvSpPr>
        <p:spPr/>
        <p:txBody>
          <a:bodyPr/>
          <a:lstStyle/>
          <a:p>
            <a:r>
              <a:rPr lang="en-US" dirty="0"/>
              <a:t>CMPU 101:</a:t>
            </a:r>
            <a:r>
              <a:rPr lang="en-US" sz="1400" dirty="0"/>
              <a:t> </a:t>
            </a:r>
            <a:r>
              <a:rPr lang="en-US" dirty="0"/>
              <a:t>Problem Solving and Abstraction</a:t>
            </a:r>
            <a:endParaRPr lang="en-US" sz="1400" dirty="0"/>
          </a:p>
        </p:txBody>
      </p:sp>
      <p:sp>
        <p:nvSpPr>
          <p:cNvPr id="9" name="Slide Number Placeholder 8"/>
          <p:cNvSpPr>
            <a:spLocks noGrp="1"/>
          </p:cNvSpPr>
          <p:nvPr>
            <p:ph type="sldNum" sz="quarter" idx="12"/>
          </p:nvPr>
        </p:nvSpPr>
        <p:spPr/>
        <p:txBody>
          <a:bodyPr/>
          <a:lstStyle/>
          <a:p>
            <a:fld id="{AF258EE5-C1BC-DE43-BFBA-383C466B32E1}" type="slidenum">
              <a:rPr lang="en-US" smtClean="0"/>
              <a:pPr/>
              <a:t>‹#›</a:t>
            </a:fld>
            <a:endParaRPr lang="en-US"/>
          </a:p>
        </p:txBody>
      </p:sp>
    </p:spTree>
    <p:extLst>
      <p:ext uri="{BB962C8B-B14F-4D97-AF65-F5344CB8AC3E}">
        <p14:creationId xmlns:p14="http://schemas.microsoft.com/office/powerpoint/2010/main" val="829635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95485"/>
            <a:ext cx="5562600" cy="508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095485"/>
            <a:ext cx="5559552" cy="508147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6581FE2-2675-A549-85D7-76F40473FA4F}" type="datetime1">
              <a:rPr lang="en-US" smtClean="0"/>
              <a:pPr/>
              <a:t>8/30/2022</a:t>
            </a:fld>
            <a:endParaRPr lang="en-US" dirty="0"/>
          </a:p>
        </p:txBody>
      </p:sp>
      <p:sp>
        <p:nvSpPr>
          <p:cNvPr id="9" name="Footer Placeholder 8"/>
          <p:cNvSpPr>
            <a:spLocks noGrp="1"/>
          </p:cNvSpPr>
          <p:nvPr>
            <p:ph type="ftr" sz="quarter" idx="11"/>
          </p:nvPr>
        </p:nvSpPr>
        <p:spPr/>
        <p:txBody>
          <a:bodyPr/>
          <a:lstStyle/>
          <a:p>
            <a:r>
              <a:rPr lang="en-US" dirty="0"/>
              <a:t>CMPU 101:</a:t>
            </a:r>
            <a:r>
              <a:rPr lang="en-US" sz="1400" dirty="0"/>
              <a:t> </a:t>
            </a:r>
            <a:r>
              <a:rPr lang="en-US" dirty="0"/>
              <a:t>Problem Solving and Abstraction</a:t>
            </a:r>
            <a:endParaRPr lang="en-US" sz="1400" dirty="0"/>
          </a:p>
        </p:txBody>
      </p:sp>
      <p:sp>
        <p:nvSpPr>
          <p:cNvPr id="10" name="Slide Number Placeholder 9"/>
          <p:cNvSpPr>
            <a:spLocks noGrp="1"/>
          </p:cNvSpPr>
          <p:nvPr>
            <p:ph type="sldNum" sz="quarter" idx="12"/>
          </p:nvPr>
        </p:nvSpPr>
        <p:spPr/>
        <p:txBody>
          <a:bodyPr/>
          <a:lstStyle/>
          <a:p>
            <a:fld id="{AF258EE5-C1BC-DE43-BFBA-383C466B32E1}" type="slidenum">
              <a:rPr lang="en-US" smtClean="0"/>
              <a:pPr/>
              <a:t>‹#›</a:t>
            </a:fld>
            <a:endParaRPr lang="en-US"/>
          </a:p>
        </p:txBody>
      </p:sp>
    </p:spTree>
    <p:extLst>
      <p:ext uri="{BB962C8B-B14F-4D97-AF65-F5344CB8AC3E}">
        <p14:creationId xmlns:p14="http://schemas.microsoft.com/office/powerpoint/2010/main" val="73083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6CA6D3AF-BE8D-064E-9797-F02A4399C2F0}" type="datetime1">
              <a:rPr lang="en-US" smtClean="0"/>
              <a:pPr/>
              <a:t>8/30/2022</a:t>
            </a:fld>
            <a:endParaRPr lang="en-US" dirty="0"/>
          </a:p>
        </p:txBody>
      </p:sp>
      <p:sp>
        <p:nvSpPr>
          <p:cNvPr id="7" name="Footer Placeholder 6"/>
          <p:cNvSpPr>
            <a:spLocks noGrp="1"/>
          </p:cNvSpPr>
          <p:nvPr>
            <p:ph type="ftr" sz="quarter" idx="11"/>
          </p:nvPr>
        </p:nvSpPr>
        <p:spPr/>
        <p:txBody>
          <a:bodyPr/>
          <a:lstStyle/>
          <a:p>
            <a:r>
              <a:rPr lang="en-US" dirty="0"/>
              <a:t>CMPU 101:</a:t>
            </a:r>
            <a:r>
              <a:rPr lang="en-US" sz="1400" dirty="0"/>
              <a:t> </a:t>
            </a:r>
            <a:r>
              <a:rPr lang="en-US" dirty="0"/>
              <a:t>Problem Solving and Abstraction</a:t>
            </a:r>
            <a:endParaRPr lang="en-US" sz="1400" dirty="0"/>
          </a:p>
        </p:txBody>
      </p:sp>
      <p:sp>
        <p:nvSpPr>
          <p:cNvPr id="8" name="Slide Number Placeholder 7"/>
          <p:cNvSpPr>
            <a:spLocks noGrp="1"/>
          </p:cNvSpPr>
          <p:nvPr>
            <p:ph type="sldNum" sz="quarter" idx="12"/>
          </p:nvPr>
        </p:nvSpPr>
        <p:spPr/>
        <p:txBody>
          <a:bodyPr/>
          <a:lstStyle/>
          <a:p>
            <a:fld id="{AF258EE5-C1BC-DE43-BFBA-383C466B32E1}" type="slidenum">
              <a:rPr lang="en-US" smtClean="0"/>
              <a:pPr/>
              <a:t>‹#›</a:t>
            </a:fld>
            <a:endParaRPr lang="en-US"/>
          </a:p>
        </p:txBody>
      </p:sp>
    </p:spTree>
    <p:extLst>
      <p:ext uri="{BB962C8B-B14F-4D97-AF65-F5344CB8AC3E}">
        <p14:creationId xmlns:p14="http://schemas.microsoft.com/office/powerpoint/2010/main" val="46581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839981E-F045-DB47-A191-7FD2CAB97CB5}" type="datetime1">
              <a:rPr lang="en-US" smtClean="0"/>
              <a:pPr/>
              <a:t>8/30/2022</a:t>
            </a:fld>
            <a:endParaRPr lang="en-US" dirty="0"/>
          </a:p>
        </p:txBody>
      </p:sp>
      <p:sp>
        <p:nvSpPr>
          <p:cNvPr id="6" name="Footer Placeholder 5"/>
          <p:cNvSpPr>
            <a:spLocks noGrp="1"/>
          </p:cNvSpPr>
          <p:nvPr>
            <p:ph type="ftr" sz="quarter" idx="11"/>
          </p:nvPr>
        </p:nvSpPr>
        <p:spPr/>
        <p:txBody>
          <a:bodyPr/>
          <a:lstStyle/>
          <a:p>
            <a:r>
              <a:rPr lang="en-US" dirty="0"/>
              <a:t>CMPU 101:</a:t>
            </a:r>
            <a:r>
              <a:rPr lang="en-US" sz="1400" dirty="0"/>
              <a:t> </a:t>
            </a:r>
            <a:r>
              <a:rPr lang="en-US" dirty="0"/>
              <a:t>Problem Solving and Abstraction</a:t>
            </a:r>
            <a:endParaRPr lang="en-US" sz="1400" dirty="0"/>
          </a:p>
        </p:txBody>
      </p:sp>
      <p:sp>
        <p:nvSpPr>
          <p:cNvPr id="7" name="Slide Number Placeholder 6"/>
          <p:cNvSpPr>
            <a:spLocks noGrp="1"/>
          </p:cNvSpPr>
          <p:nvPr>
            <p:ph type="sldNum" sz="quarter" idx="12"/>
          </p:nvPr>
        </p:nvSpPr>
        <p:spPr/>
        <p:txBody>
          <a:bodyPr/>
          <a:lstStyle/>
          <a:p>
            <a:fld id="{AF258EE5-C1BC-DE43-BFBA-383C466B32E1}" type="slidenum">
              <a:rPr lang="en-US" smtClean="0"/>
              <a:pPr/>
              <a:t>‹#›</a:t>
            </a:fld>
            <a:endParaRPr lang="en-US"/>
          </a:p>
        </p:txBody>
      </p:sp>
    </p:spTree>
    <p:extLst>
      <p:ext uri="{BB962C8B-B14F-4D97-AF65-F5344CB8AC3E}">
        <p14:creationId xmlns:p14="http://schemas.microsoft.com/office/powerpoint/2010/main" val="1414829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p>
            <a:fld id="{7F12DE73-ABE4-8F43-AA98-225125B0786A}" type="datetime1">
              <a:rPr lang="en-US" smtClean="0"/>
              <a:pPr/>
              <a:t>8/30/2022</a:t>
            </a:fld>
            <a:endParaRPr lang="en-US" dirty="0"/>
          </a:p>
        </p:txBody>
      </p:sp>
      <p:sp>
        <p:nvSpPr>
          <p:cNvPr id="9" name="Footer Placeholder 8"/>
          <p:cNvSpPr>
            <a:spLocks noGrp="1"/>
          </p:cNvSpPr>
          <p:nvPr>
            <p:ph type="ftr" sz="quarter" idx="11"/>
          </p:nvPr>
        </p:nvSpPr>
        <p:spPr/>
        <p:txBody>
          <a:bodyPr/>
          <a:lstStyle/>
          <a:p>
            <a:r>
              <a:rPr lang="en-US" dirty="0"/>
              <a:t>CMPU 101:</a:t>
            </a:r>
            <a:r>
              <a:rPr lang="en-US" sz="1400" dirty="0"/>
              <a:t> </a:t>
            </a:r>
            <a:r>
              <a:rPr lang="en-US" dirty="0"/>
              <a:t>Problem Solving and Abstraction</a:t>
            </a:r>
            <a:endParaRPr lang="en-US" sz="1400" dirty="0"/>
          </a:p>
        </p:txBody>
      </p:sp>
      <p:sp>
        <p:nvSpPr>
          <p:cNvPr id="10" name="Slide Number Placeholder 9"/>
          <p:cNvSpPr>
            <a:spLocks noGrp="1"/>
          </p:cNvSpPr>
          <p:nvPr>
            <p:ph type="sldNum" sz="quarter" idx="12"/>
          </p:nvPr>
        </p:nvSpPr>
        <p:spPr/>
        <p:txBody>
          <a:bodyPr/>
          <a:lstStyle/>
          <a:p>
            <a:fld id="{AF258EE5-C1BC-DE43-BFBA-383C466B32E1}" type="slidenum">
              <a:rPr lang="en-US" smtClean="0"/>
              <a:pPr/>
              <a:t>‹#›</a:t>
            </a:fld>
            <a:endParaRPr lang="en-US"/>
          </a:p>
        </p:txBody>
      </p:sp>
    </p:spTree>
    <p:extLst>
      <p:ext uri="{BB962C8B-B14F-4D97-AF65-F5344CB8AC3E}">
        <p14:creationId xmlns:p14="http://schemas.microsoft.com/office/powerpoint/2010/main" val="2094618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de">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457200" y="228599"/>
            <a:ext cx="11274552" cy="5972175"/>
          </a:xfrm>
        </p:spPr>
        <p:txBody>
          <a:bodyPr>
            <a:noAutofit/>
          </a:bodyPr>
          <a:lstStyle>
            <a:lvl1pPr marL="0" indent="0">
              <a:lnSpc>
                <a:spcPct val="100000"/>
              </a:lnSpc>
              <a:spcBef>
                <a:spcPts val="0"/>
              </a:spcBef>
              <a:buFont typeface="Arial" charset="0"/>
              <a:buNone/>
              <a:defRPr sz="1400">
                <a:latin typeface="Courier" charset="0"/>
                <a:ea typeface="Courier" charset="0"/>
                <a:cs typeface="Courier" charset="0"/>
              </a:defRPr>
            </a:lvl1pPr>
          </a:lstStyle>
          <a:p>
            <a:pPr lvl="0"/>
            <a:r>
              <a:rPr lang="en-US"/>
              <a:t>Click to edit Master text styles</a:t>
            </a:r>
          </a:p>
        </p:txBody>
      </p:sp>
      <p:sp>
        <p:nvSpPr>
          <p:cNvPr id="2" name="Date Placeholder 1"/>
          <p:cNvSpPr>
            <a:spLocks noGrp="1"/>
          </p:cNvSpPr>
          <p:nvPr>
            <p:ph type="dt" sz="half" idx="14"/>
          </p:nvPr>
        </p:nvSpPr>
        <p:spPr/>
        <p:txBody>
          <a:bodyPr/>
          <a:lstStyle/>
          <a:p>
            <a:fld id="{508FE968-2A6C-304D-ADA2-924256330D0F}" type="datetime1">
              <a:rPr lang="en-US" smtClean="0"/>
              <a:pPr/>
              <a:t>8/30/2022</a:t>
            </a:fld>
            <a:endParaRPr lang="en-US" dirty="0"/>
          </a:p>
        </p:txBody>
      </p:sp>
      <p:sp>
        <p:nvSpPr>
          <p:cNvPr id="6" name="Footer Placeholder 5"/>
          <p:cNvSpPr>
            <a:spLocks noGrp="1"/>
          </p:cNvSpPr>
          <p:nvPr>
            <p:ph type="ftr" sz="quarter" idx="15"/>
          </p:nvPr>
        </p:nvSpPr>
        <p:spPr/>
        <p:txBody>
          <a:bodyPr/>
          <a:lstStyle/>
          <a:p>
            <a:r>
              <a:rPr lang="en-US" dirty="0"/>
              <a:t>CMPU 101:</a:t>
            </a:r>
            <a:r>
              <a:rPr lang="en-US" sz="1400" dirty="0"/>
              <a:t> </a:t>
            </a:r>
            <a:r>
              <a:rPr lang="en-US" dirty="0"/>
              <a:t>Problem Solving and Abstraction</a:t>
            </a:r>
            <a:endParaRPr lang="en-US" sz="1400" dirty="0"/>
          </a:p>
        </p:txBody>
      </p:sp>
      <p:sp>
        <p:nvSpPr>
          <p:cNvPr id="7" name="Slide Number Placeholder 6"/>
          <p:cNvSpPr>
            <a:spLocks noGrp="1"/>
          </p:cNvSpPr>
          <p:nvPr>
            <p:ph type="sldNum" sz="quarter" idx="16"/>
          </p:nvPr>
        </p:nvSpPr>
        <p:spPr/>
        <p:txBody>
          <a:bodyPr/>
          <a:lstStyle/>
          <a:p>
            <a:fld id="{AF258EE5-C1BC-DE43-BFBA-383C466B32E1}" type="slidenum">
              <a:rPr lang="en-US" smtClean="0"/>
              <a:pPr/>
              <a:t>‹#›</a:t>
            </a:fld>
            <a:endParaRPr lang="en-US"/>
          </a:p>
        </p:txBody>
      </p:sp>
    </p:spTree>
    <p:extLst>
      <p:ext uri="{BB962C8B-B14F-4D97-AF65-F5344CB8AC3E}">
        <p14:creationId xmlns:p14="http://schemas.microsoft.com/office/powerpoint/2010/main" val="792672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de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10"/>
          <p:cNvSpPr>
            <a:spLocks noGrp="1"/>
          </p:cNvSpPr>
          <p:nvPr>
            <p:ph type="body" sz="quarter" idx="13"/>
          </p:nvPr>
        </p:nvSpPr>
        <p:spPr>
          <a:xfrm>
            <a:off x="457200" y="1100138"/>
            <a:ext cx="11274552" cy="5072064"/>
          </a:xfrm>
        </p:spPr>
        <p:txBody>
          <a:bodyPr>
            <a:noAutofit/>
          </a:bodyPr>
          <a:lstStyle>
            <a:lvl1pPr marL="0" indent="0">
              <a:lnSpc>
                <a:spcPct val="100000"/>
              </a:lnSpc>
              <a:spcBef>
                <a:spcPts val="0"/>
              </a:spcBef>
              <a:buFont typeface="Arial" charset="0"/>
              <a:buNone/>
              <a:defRPr sz="1400">
                <a:latin typeface="Courier" charset="0"/>
                <a:ea typeface="Courier" charset="0"/>
                <a:cs typeface="Courier" charset="0"/>
              </a:defRPr>
            </a:lvl1pPr>
          </a:lstStyle>
          <a:p>
            <a:pPr lvl="0"/>
            <a:r>
              <a:rPr lang="en-US"/>
              <a:t>Click to edit Master text styles</a:t>
            </a:r>
          </a:p>
        </p:txBody>
      </p:sp>
      <p:sp>
        <p:nvSpPr>
          <p:cNvPr id="7" name="Date Placeholder 6"/>
          <p:cNvSpPr>
            <a:spLocks noGrp="1"/>
          </p:cNvSpPr>
          <p:nvPr>
            <p:ph type="dt" sz="half" idx="14"/>
          </p:nvPr>
        </p:nvSpPr>
        <p:spPr/>
        <p:txBody>
          <a:bodyPr/>
          <a:lstStyle/>
          <a:p>
            <a:fld id="{9299EA14-14D5-7448-9E4B-92DE5CAAEC48}" type="datetime1">
              <a:rPr lang="en-US" smtClean="0"/>
              <a:pPr/>
              <a:t>8/30/2022</a:t>
            </a:fld>
            <a:endParaRPr lang="en-US" dirty="0"/>
          </a:p>
        </p:txBody>
      </p:sp>
      <p:sp>
        <p:nvSpPr>
          <p:cNvPr id="8" name="Footer Placeholder 7"/>
          <p:cNvSpPr>
            <a:spLocks noGrp="1"/>
          </p:cNvSpPr>
          <p:nvPr>
            <p:ph type="ftr" sz="quarter" idx="15"/>
          </p:nvPr>
        </p:nvSpPr>
        <p:spPr/>
        <p:txBody>
          <a:bodyPr/>
          <a:lstStyle/>
          <a:p>
            <a:r>
              <a:rPr lang="en-US" dirty="0"/>
              <a:t>CMPU 101:</a:t>
            </a:r>
            <a:r>
              <a:rPr lang="en-US" sz="1400" dirty="0"/>
              <a:t> </a:t>
            </a:r>
            <a:r>
              <a:rPr lang="en-US" dirty="0"/>
              <a:t>Problem Solving and Abstraction</a:t>
            </a:r>
            <a:endParaRPr lang="en-US" sz="1400" dirty="0"/>
          </a:p>
        </p:txBody>
      </p:sp>
      <p:sp>
        <p:nvSpPr>
          <p:cNvPr id="9" name="Slide Number Placeholder 8"/>
          <p:cNvSpPr>
            <a:spLocks noGrp="1"/>
          </p:cNvSpPr>
          <p:nvPr>
            <p:ph type="sldNum" sz="quarter" idx="16"/>
          </p:nvPr>
        </p:nvSpPr>
        <p:spPr/>
        <p:txBody>
          <a:bodyPr/>
          <a:lstStyle/>
          <a:p>
            <a:fld id="{AF258EE5-C1BC-DE43-BFBA-383C466B32E1}" type="slidenum">
              <a:rPr lang="en-US" smtClean="0"/>
              <a:pPr/>
              <a:t>‹#›</a:t>
            </a:fld>
            <a:endParaRPr lang="en-US"/>
          </a:p>
        </p:txBody>
      </p:sp>
    </p:spTree>
    <p:extLst>
      <p:ext uri="{BB962C8B-B14F-4D97-AF65-F5344CB8AC3E}">
        <p14:creationId xmlns:p14="http://schemas.microsoft.com/office/powerpoint/2010/main" val="1794840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10472792" cy="6874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143001"/>
            <a:ext cx="11274552" cy="4986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60248" y="6356242"/>
            <a:ext cx="3440240" cy="365125"/>
          </a:xfrm>
          <a:prstGeom prst="rect">
            <a:avLst/>
          </a:prstGeom>
        </p:spPr>
        <p:txBody>
          <a:bodyPr vert="horz" lIns="91440" tIns="45720" rIns="91440" bIns="45720" rtlCol="0" anchor="ctr"/>
          <a:lstStyle>
            <a:lvl1pPr algn="l">
              <a:defRPr sz="1200">
                <a:solidFill>
                  <a:srgbClr val="9C1431"/>
                </a:solidFill>
              </a:defRPr>
            </a:lvl1pPr>
          </a:lstStyle>
          <a:p>
            <a:fld id="{C033F4C3-887F-FE48-91B8-BD39CC1473C3}" type="datetime1">
              <a:rPr lang="en-US" smtClean="0"/>
              <a:pPr/>
              <a:t>8/30/2022</a:t>
            </a:fld>
            <a:endParaRPr lang="en-US" dirty="0"/>
          </a:p>
        </p:txBody>
      </p:sp>
      <p:sp>
        <p:nvSpPr>
          <p:cNvPr id="6" name="Slide Number Placeholder 5"/>
          <p:cNvSpPr>
            <a:spLocks noGrp="1"/>
          </p:cNvSpPr>
          <p:nvPr>
            <p:ph type="sldNum" sz="quarter" idx="4"/>
          </p:nvPr>
        </p:nvSpPr>
        <p:spPr>
          <a:xfrm>
            <a:off x="8437380" y="6356241"/>
            <a:ext cx="3440240" cy="365125"/>
          </a:xfrm>
          <a:prstGeom prst="rect">
            <a:avLst/>
          </a:prstGeom>
        </p:spPr>
        <p:txBody>
          <a:bodyPr vert="horz" lIns="91440" tIns="45720" rIns="91440" bIns="45720" rtlCol="0" anchor="ctr"/>
          <a:lstStyle>
            <a:lvl1pPr algn="r">
              <a:defRPr sz="1200">
                <a:solidFill>
                  <a:srgbClr val="9C1431"/>
                </a:solidFill>
              </a:defRPr>
            </a:lvl1pPr>
          </a:lstStyle>
          <a:p>
            <a:fld id="{AF258EE5-C1BC-DE43-BFBA-383C466B32E1}" type="slidenum">
              <a:rPr lang="en-US" smtClean="0"/>
              <a:pPr/>
              <a:t>‹#›</a:t>
            </a:fld>
            <a:endParaRPr lang="en-US"/>
          </a:p>
        </p:txBody>
      </p:sp>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1030005" y="148541"/>
            <a:ext cx="847615" cy="847615"/>
          </a:xfrm>
          <a:prstGeom prst="rect">
            <a:avLst/>
          </a:prstGeom>
        </p:spPr>
      </p:pic>
      <p:sp>
        <p:nvSpPr>
          <p:cNvPr id="8" name="Footer Placeholder 7"/>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9C1431"/>
                </a:solidFill>
              </a:defRPr>
            </a:lvl1pPr>
          </a:lstStyle>
          <a:p>
            <a:r>
              <a:rPr lang="en-US" dirty="0"/>
              <a:t>CMPU 101 – Introduction to Computing</a:t>
            </a:r>
          </a:p>
        </p:txBody>
      </p:sp>
    </p:spTree>
    <p:extLst>
      <p:ext uri="{BB962C8B-B14F-4D97-AF65-F5344CB8AC3E}">
        <p14:creationId xmlns:p14="http://schemas.microsoft.com/office/powerpoint/2010/main" val="1241512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Lst>
  <p:hf hdr="0"/>
  <p:txStyles>
    <p:titleStyle>
      <a:lvl1pPr algn="l" defTabSz="914400" rtl="0" eaLnBrk="1" latinLnBrk="0" hangingPunct="1">
        <a:lnSpc>
          <a:spcPct val="90000"/>
        </a:lnSpc>
        <a:spcBef>
          <a:spcPct val="0"/>
        </a:spcBef>
        <a:buNone/>
        <a:defRPr sz="4000" b="1" i="0" kern="1200">
          <a:solidFill>
            <a:srgbClr val="9C1431"/>
          </a:solidFill>
          <a:latin typeface="Calibri Light" charset="0"/>
          <a:ea typeface="Calibri Light" charset="0"/>
          <a:cs typeface="Calibri Light" charset="0"/>
        </a:defRPr>
      </a:lvl1pPr>
    </p:titleStyle>
    <p:bodyStyle>
      <a:lvl1pPr marL="228600" indent="-228600" algn="l" defTabSz="914400" rtl="0" eaLnBrk="1" latinLnBrk="0" hangingPunct="1">
        <a:lnSpc>
          <a:spcPct val="90000"/>
        </a:lnSpc>
        <a:spcBef>
          <a:spcPts val="1000"/>
        </a:spcBef>
        <a:buClr>
          <a:srgbClr val="9C1431"/>
        </a:buClr>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9C1431"/>
        </a:buClr>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C1431"/>
        </a:buClr>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9C1431"/>
        </a:buClr>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9C1431"/>
        </a:buClr>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Working With Tables</a:t>
            </a:r>
            <a:br>
              <a:rPr lang="en-US" b="1" dirty="0"/>
            </a:br>
            <a:endParaRPr lang="en-US" dirty="0">
              <a:latin typeface="Gigi" panose="04040504061007020D02" pitchFamily="82" charset="0"/>
            </a:endParaRPr>
          </a:p>
        </p:txBody>
      </p:sp>
    </p:spTree>
    <p:extLst>
      <p:ext uri="{BB962C8B-B14F-4D97-AF65-F5344CB8AC3E}">
        <p14:creationId xmlns:p14="http://schemas.microsoft.com/office/powerpoint/2010/main" val="1514496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The Population Function (</a:t>
            </a:r>
            <a:r>
              <a:rPr lang="en-US" dirty="0" err="1"/>
              <a:t>pyret</a:t>
            </a:r>
            <a:r>
              <a:rPr lang="en-US" dirty="0"/>
              <a:t>)</a:t>
            </a: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9/6/2022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10</a:t>
            </a:fld>
            <a:endParaRPr lang="en-US"/>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pic>
        <p:nvPicPr>
          <p:cNvPr id="11" name="Picture 10">
            <a:extLst>
              <a:ext uri="{FF2B5EF4-FFF2-40B4-BE49-F238E27FC236}">
                <a16:creationId xmlns:a16="http://schemas.microsoft.com/office/drawing/2014/main" id="{F78CEB0C-C621-E3FE-6EAF-E08BD1AB86B3}"/>
              </a:ext>
            </a:extLst>
          </p:cNvPr>
          <p:cNvPicPr>
            <a:picLocks noChangeAspect="1"/>
          </p:cNvPicPr>
          <p:nvPr/>
        </p:nvPicPr>
        <p:blipFill>
          <a:blip r:embed="rId2"/>
          <a:stretch>
            <a:fillRect/>
          </a:stretch>
        </p:blipFill>
        <p:spPr>
          <a:xfrm>
            <a:off x="902860" y="1043416"/>
            <a:ext cx="7329454" cy="4986338"/>
          </a:xfrm>
          <a:prstGeom prst="rect">
            <a:avLst/>
          </a:prstGeom>
        </p:spPr>
      </p:pic>
    </p:spTree>
    <p:extLst>
      <p:ext uri="{BB962C8B-B14F-4D97-AF65-F5344CB8AC3E}">
        <p14:creationId xmlns:p14="http://schemas.microsoft.com/office/powerpoint/2010/main" val="3853436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The Population Function (</a:t>
            </a:r>
            <a:r>
              <a:rPr lang="en-US" dirty="0" err="1"/>
              <a:t>pyret</a:t>
            </a:r>
            <a:r>
              <a:rPr lang="en-US" dirty="0"/>
              <a:t>)</a:t>
            </a: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9/6/2022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11</a:t>
            </a:fld>
            <a:endParaRPr lang="en-US"/>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pic>
        <p:nvPicPr>
          <p:cNvPr id="11" name="Picture 10">
            <a:extLst>
              <a:ext uri="{FF2B5EF4-FFF2-40B4-BE49-F238E27FC236}">
                <a16:creationId xmlns:a16="http://schemas.microsoft.com/office/drawing/2014/main" id="{F78CEB0C-C621-E3FE-6EAF-E08BD1AB86B3}"/>
              </a:ext>
            </a:extLst>
          </p:cNvPr>
          <p:cNvPicPr>
            <a:picLocks noChangeAspect="1"/>
          </p:cNvPicPr>
          <p:nvPr/>
        </p:nvPicPr>
        <p:blipFill>
          <a:blip r:embed="rId2"/>
          <a:stretch>
            <a:fillRect/>
          </a:stretch>
        </p:blipFill>
        <p:spPr>
          <a:xfrm>
            <a:off x="902860" y="1043416"/>
            <a:ext cx="7329454" cy="4986338"/>
          </a:xfrm>
          <a:prstGeom prst="rect">
            <a:avLst/>
          </a:prstGeom>
        </p:spPr>
      </p:pic>
      <p:sp>
        <p:nvSpPr>
          <p:cNvPr id="3" name="TextBox 2">
            <a:extLst>
              <a:ext uri="{FF2B5EF4-FFF2-40B4-BE49-F238E27FC236}">
                <a16:creationId xmlns:a16="http://schemas.microsoft.com/office/drawing/2014/main" id="{2FAA82B0-2935-C09B-8EEF-8E093DA39D88}"/>
              </a:ext>
            </a:extLst>
          </p:cNvPr>
          <p:cNvSpPr txBox="1"/>
          <p:nvPr/>
        </p:nvSpPr>
        <p:spPr>
          <a:xfrm>
            <a:off x="4801957" y="2043356"/>
            <a:ext cx="4631635" cy="369332"/>
          </a:xfrm>
          <a:prstGeom prst="rect">
            <a:avLst/>
          </a:prstGeom>
          <a:noFill/>
        </p:spPr>
        <p:txBody>
          <a:bodyPr wrap="square" rtlCol="0">
            <a:spAutoFit/>
          </a:bodyPr>
          <a:lstStyle/>
          <a:p>
            <a:r>
              <a:rPr lang="en-US" dirty="0"/>
              <a:t>We have New York City…</a:t>
            </a:r>
          </a:p>
        </p:txBody>
      </p:sp>
      <p:sp>
        <p:nvSpPr>
          <p:cNvPr id="7" name="TextBox 6">
            <a:extLst>
              <a:ext uri="{FF2B5EF4-FFF2-40B4-BE49-F238E27FC236}">
                <a16:creationId xmlns:a16="http://schemas.microsoft.com/office/drawing/2014/main" id="{589A4AF9-14BB-07FE-FA61-2D4F3F65275A}"/>
              </a:ext>
            </a:extLst>
          </p:cNvPr>
          <p:cNvSpPr txBox="1"/>
          <p:nvPr/>
        </p:nvSpPr>
        <p:spPr>
          <a:xfrm>
            <a:off x="4567587" y="5002696"/>
            <a:ext cx="4866005" cy="369332"/>
          </a:xfrm>
          <a:prstGeom prst="rect">
            <a:avLst/>
          </a:prstGeom>
          <a:noFill/>
        </p:spPr>
        <p:txBody>
          <a:bodyPr wrap="square" rtlCol="0">
            <a:spAutoFit/>
          </a:bodyPr>
          <a:lstStyle/>
          <a:p>
            <a:r>
              <a:rPr lang="en-US" dirty="0"/>
              <a:t>We have… </a:t>
            </a:r>
            <a:r>
              <a:rPr lang="en-US" dirty="0">
                <a:solidFill>
                  <a:srgbClr val="9C1431"/>
                </a:solidFill>
                <a:effectLst>
                  <a:outerShdw blurRad="38100" dist="38100" dir="2700000" algn="tl">
                    <a:srgbClr val="000000">
                      <a:alpha val="43137"/>
                    </a:srgbClr>
                  </a:outerShdw>
                </a:effectLst>
              </a:rPr>
              <a:t>none of the other 1528 municipalities</a:t>
            </a:r>
            <a:r>
              <a:rPr lang="en-US" dirty="0">
                <a:effectLst>
                  <a:outerShdw blurRad="38100" dist="38100" dir="2700000" algn="tl">
                    <a:srgbClr val="000000">
                      <a:alpha val="43137"/>
                    </a:srgbClr>
                  </a:outerShdw>
                </a:effectLst>
              </a:rPr>
              <a:t>!</a:t>
            </a:r>
          </a:p>
        </p:txBody>
      </p:sp>
      <p:sp>
        <p:nvSpPr>
          <p:cNvPr id="9" name="TextBox 8">
            <a:extLst>
              <a:ext uri="{FF2B5EF4-FFF2-40B4-BE49-F238E27FC236}">
                <a16:creationId xmlns:a16="http://schemas.microsoft.com/office/drawing/2014/main" id="{384A444F-2A5F-3DCB-5881-FD5527E679AA}"/>
              </a:ext>
            </a:extLst>
          </p:cNvPr>
          <p:cNvSpPr txBox="1"/>
          <p:nvPr/>
        </p:nvSpPr>
        <p:spPr>
          <a:xfrm>
            <a:off x="5601264" y="3506106"/>
            <a:ext cx="4631635" cy="369332"/>
          </a:xfrm>
          <a:prstGeom prst="rect">
            <a:avLst/>
          </a:prstGeom>
          <a:noFill/>
        </p:spPr>
        <p:txBody>
          <a:bodyPr wrap="square" rtlCol="0">
            <a:spAutoFit/>
          </a:bodyPr>
          <a:lstStyle/>
          <a:p>
            <a:r>
              <a:rPr lang="en-US" dirty="0"/>
              <a:t>We have Poughkeepsie…</a:t>
            </a:r>
          </a:p>
        </p:txBody>
      </p:sp>
    </p:spTree>
    <p:extLst>
      <p:ext uri="{BB962C8B-B14F-4D97-AF65-F5344CB8AC3E}">
        <p14:creationId xmlns:p14="http://schemas.microsoft.com/office/powerpoint/2010/main" val="75339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How to consider functions</a:t>
            </a: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9/10/2022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12</a:t>
            </a:fld>
            <a:endParaRPr lang="en-US"/>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pPr marL="0" indent="0">
              <a:buNone/>
            </a:pPr>
            <a:endParaRPr lang="en-US" dirty="0"/>
          </a:p>
          <a:p>
            <a:r>
              <a:rPr lang="en-US" sz="3200" cap="all" dirty="0"/>
              <a:t>Key idea:</a:t>
            </a:r>
            <a:r>
              <a:rPr lang="en-US" dirty="0"/>
              <a:t>  Separate data from code computations.</a:t>
            </a:r>
          </a:p>
          <a:p>
            <a:pPr marL="0" indent="0">
              <a:buNone/>
            </a:pPr>
            <a:r>
              <a:rPr lang="en-US" dirty="0"/>
              <a:t>    </a:t>
            </a:r>
            <a:r>
              <a:rPr lang="en-US" sz="2800" dirty="0"/>
              <a:t>Then, we can reuse the data in as many functions as we want.</a:t>
            </a:r>
          </a:p>
          <a:p>
            <a:r>
              <a:rPr lang="en-US" dirty="0"/>
              <a:t>Another KEY IDEA: Table-Driven Programming (my term!)</a:t>
            </a:r>
          </a:p>
          <a:p>
            <a:pPr marL="0" indent="0">
              <a:buNone/>
            </a:pPr>
            <a:r>
              <a:rPr lang="en-US" dirty="0"/>
              <a:t>     i.e. Organize data into tables and we can tailor functions based on tables</a:t>
            </a:r>
          </a:p>
        </p:txBody>
      </p:sp>
    </p:spTree>
    <p:extLst>
      <p:ext uri="{BB962C8B-B14F-4D97-AF65-F5344CB8AC3E}">
        <p14:creationId xmlns:p14="http://schemas.microsoft.com/office/powerpoint/2010/main" val="1651405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What’s a Table?</a:t>
            </a: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9/10/2022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13</a:t>
            </a:fld>
            <a:endParaRPr lang="en-US"/>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endParaRPr lang="en-US" dirty="0"/>
          </a:p>
          <a:p>
            <a:endParaRPr lang="en-US" dirty="0"/>
          </a:p>
          <a:p>
            <a:endParaRPr lang="en-US" dirty="0"/>
          </a:p>
          <a:p>
            <a:r>
              <a:rPr lang="en-US" dirty="0"/>
              <a:t>It is tabular data made up of rows/columns</a:t>
            </a:r>
          </a:p>
          <a:p>
            <a:pPr lvl="1"/>
            <a:r>
              <a:rPr lang="en-US" dirty="0"/>
              <a:t> similar to what you would see in a spreadsheet</a:t>
            </a:r>
          </a:p>
          <a:p>
            <a:endParaRPr lang="en-US" dirty="0"/>
          </a:p>
          <a:p>
            <a:endParaRPr lang="en-US" dirty="0"/>
          </a:p>
        </p:txBody>
      </p:sp>
      <p:pic>
        <p:nvPicPr>
          <p:cNvPr id="11" name="Screen Shot 2022-01-30 at 21.46.08.png" descr="Screen Shot 2022-01-30 at 21.46.08.png">
            <a:extLst>
              <a:ext uri="{FF2B5EF4-FFF2-40B4-BE49-F238E27FC236}">
                <a16:creationId xmlns:a16="http://schemas.microsoft.com/office/drawing/2014/main" id="{4C6C1EFA-A9F0-A2FD-9112-8448E5E0E2A3}"/>
              </a:ext>
            </a:extLst>
          </p:cNvPr>
          <p:cNvPicPr>
            <a:picLocks noChangeAspect="1"/>
          </p:cNvPicPr>
          <p:nvPr/>
        </p:nvPicPr>
        <p:blipFill>
          <a:blip r:embed="rId2"/>
          <a:stretch>
            <a:fillRect/>
          </a:stretch>
        </p:blipFill>
        <p:spPr>
          <a:xfrm>
            <a:off x="7149547" y="728661"/>
            <a:ext cx="4237648" cy="5706525"/>
          </a:xfrm>
          <a:prstGeom prst="rect">
            <a:avLst/>
          </a:prstGeom>
          <a:ln w="12700">
            <a:miter lim="400000"/>
          </a:ln>
        </p:spPr>
      </p:pic>
    </p:spTree>
    <p:extLst>
      <p:ext uri="{BB962C8B-B14F-4D97-AF65-F5344CB8AC3E}">
        <p14:creationId xmlns:p14="http://schemas.microsoft.com/office/powerpoint/2010/main" val="228553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CF915B4-CA3B-B1BD-A2E2-BCE7E7FD942D}"/>
              </a:ext>
            </a:extLst>
          </p:cNvPr>
          <p:cNvPicPr>
            <a:picLocks noChangeAspect="1"/>
          </p:cNvPicPr>
          <p:nvPr/>
        </p:nvPicPr>
        <p:blipFill>
          <a:blip r:embed="rId3"/>
          <a:stretch>
            <a:fillRect/>
          </a:stretch>
        </p:blipFill>
        <p:spPr>
          <a:xfrm>
            <a:off x="1855304" y="228600"/>
            <a:ext cx="7823971" cy="4367411"/>
          </a:xfrm>
          <a:prstGeom prst="rect">
            <a:avLst/>
          </a:prstGeom>
        </p:spPr>
      </p:pic>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Defining a Table in </a:t>
            </a:r>
            <a:r>
              <a:rPr lang="en-US" dirty="0" err="1"/>
              <a:t>pyret</a:t>
            </a:r>
            <a:endParaRPr lang="en-US" dirty="0"/>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9/10/2022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14</a:t>
            </a:fld>
            <a:endParaRPr lang="en-US"/>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err="1"/>
              <a:t>Dileneate</a:t>
            </a:r>
            <a:r>
              <a:rPr lang="en-US" dirty="0"/>
              <a:t> data using commas</a:t>
            </a:r>
          </a:p>
        </p:txBody>
      </p:sp>
      <p:cxnSp>
        <p:nvCxnSpPr>
          <p:cNvPr id="11" name="Straight Arrow Connector 10">
            <a:extLst>
              <a:ext uri="{FF2B5EF4-FFF2-40B4-BE49-F238E27FC236}">
                <a16:creationId xmlns:a16="http://schemas.microsoft.com/office/drawing/2014/main" id="{37000123-8A03-021F-FB26-282145DBCFD1}"/>
              </a:ext>
            </a:extLst>
          </p:cNvPr>
          <p:cNvCxnSpPr/>
          <p:nvPr/>
        </p:nvCxnSpPr>
        <p:spPr>
          <a:xfrm flipV="1">
            <a:off x="4876800" y="3604591"/>
            <a:ext cx="890489" cy="12183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CD9B967-75A9-2D1F-24D3-6AFA29940A63}"/>
              </a:ext>
            </a:extLst>
          </p:cNvPr>
          <p:cNvCxnSpPr>
            <a:cxnSpLocks/>
          </p:cNvCxnSpPr>
          <p:nvPr/>
        </p:nvCxnSpPr>
        <p:spPr>
          <a:xfrm flipV="1">
            <a:off x="4876799" y="3636170"/>
            <a:ext cx="377688" cy="1186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DFB8A57-34D1-A575-24F4-69B6B8CEE7C7}"/>
              </a:ext>
            </a:extLst>
          </p:cNvPr>
          <p:cNvCxnSpPr>
            <a:cxnSpLocks/>
          </p:cNvCxnSpPr>
          <p:nvPr/>
        </p:nvCxnSpPr>
        <p:spPr>
          <a:xfrm flipH="1" flipV="1">
            <a:off x="4512365" y="3604591"/>
            <a:ext cx="364435" cy="12183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08C5FCE-834F-6A97-4CE4-BC8E2F7C8431}"/>
              </a:ext>
            </a:extLst>
          </p:cNvPr>
          <p:cNvCxnSpPr>
            <a:cxnSpLocks/>
            <a:stCxn id="28" idx="1"/>
          </p:cNvCxnSpPr>
          <p:nvPr/>
        </p:nvCxnSpPr>
        <p:spPr>
          <a:xfrm flipH="1" flipV="1">
            <a:off x="6586330" y="2246243"/>
            <a:ext cx="2743550" cy="1496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9F61FEC-F144-8519-79C4-788EA8806B36}"/>
              </a:ext>
            </a:extLst>
          </p:cNvPr>
          <p:cNvCxnSpPr>
            <a:cxnSpLocks/>
            <a:stCxn id="25" idx="1"/>
          </p:cNvCxnSpPr>
          <p:nvPr/>
        </p:nvCxnSpPr>
        <p:spPr>
          <a:xfrm flipH="1">
            <a:off x="4585252" y="1729352"/>
            <a:ext cx="4776690" cy="241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805AF13-ACE6-3817-9003-FAD73E79CDEE}"/>
              </a:ext>
            </a:extLst>
          </p:cNvPr>
          <p:cNvSpPr txBox="1"/>
          <p:nvPr/>
        </p:nvSpPr>
        <p:spPr>
          <a:xfrm>
            <a:off x="9361942" y="1544686"/>
            <a:ext cx="1949508" cy="369332"/>
          </a:xfrm>
          <a:prstGeom prst="rect">
            <a:avLst/>
          </a:prstGeom>
          <a:noFill/>
        </p:spPr>
        <p:txBody>
          <a:bodyPr wrap="square" rtlCol="0">
            <a:spAutoFit/>
          </a:bodyPr>
          <a:lstStyle/>
          <a:p>
            <a:r>
              <a:rPr lang="en-US" dirty="0"/>
              <a:t>Name of the table</a:t>
            </a:r>
          </a:p>
        </p:txBody>
      </p:sp>
      <p:sp>
        <p:nvSpPr>
          <p:cNvPr id="28" name="TextBox 27">
            <a:extLst>
              <a:ext uri="{FF2B5EF4-FFF2-40B4-BE49-F238E27FC236}">
                <a16:creationId xmlns:a16="http://schemas.microsoft.com/office/drawing/2014/main" id="{5218B99C-4BDC-E009-5FAB-311F271A3C78}"/>
              </a:ext>
            </a:extLst>
          </p:cNvPr>
          <p:cNvSpPr txBox="1"/>
          <p:nvPr/>
        </p:nvSpPr>
        <p:spPr>
          <a:xfrm>
            <a:off x="9329880" y="3419925"/>
            <a:ext cx="1949508" cy="646331"/>
          </a:xfrm>
          <a:prstGeom prst="rect">
            <a:avLst/>
          </a:prstGeom>
          <a:noFill/>
        </p:spPr>
        <p:txBody>
          <a:bodyPr wrap="square" rtlCol="0">
            <a:spAutoFit/>
          </a:bodyPr>
          <a:lstStyle/>
          <a:p>
            <a:r>
              <a:rPr lang="en-US" dirty="0"/>
              <a:t>Column Headings are named here</a:t>
            </a:r>
          </a:p>
        </p:txBody>
      </p:sp>
    </p:spTree>
    <p:extLst>
      <p:ext uri="{BB962C8B-B14F-4D97-AF65-F5344CB8AC3E}">
        <p14:creationId xmlns:p14="http://schemas.microsoft.com/office/powerpoint/2010/main" val="212887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CF915B4-CA3B-B1BD-A2E2-BCE7E7FD942D}"/>
              </a:ext>
            </a:extLst>
          </p:cNvPr>
          <p:cNvPicPr>
            <a:picLocks noChangeAspect="1"/>
          </p:cNvPicPr>
          <p:nvPr/>
        </p:nvPicPr>
        <p:blipFill>
          <a:blip r:embed="rId3"/>
          <a:stretch>
            <a:fillRect/>
          </a:stretch>
        </p:blipFill>
        <p:spPr>
          <a:xfrm>
            <a:off x="1855304" y="228600"/>
            <a:ext cx="7823971" cy="4367411"/>
          </a:xfrm>
          <a:prstGeom prst="rect">
            <a:avLst/>
          </a:prstGeom>
        </p:spPr>
      </p:pic>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Defining a Table in </a:t>
            </a:r>
            <a:r>
              <a:rPr lang="en-US" dirty="0" err="1"/>
              <a:t>pyret</a:t>
            </a:r>
            <a:endParaRPr lang="en-US" dirty="0"/>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9/10/2022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15</a:t>
            </a:fld>
            <a:endParaRPr lang="en-US"/>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err="1"/>
              <a:t>Dileneate</a:t>
            </a:r>
            <a:r>
              <a:rPr lang="en-US" dirty="0"/>
              <a:t> data using commas</a:t>
            </a:r>
          </a:p>
        </p:txBody>
      </p:sp>
      <p:cxnSp>
        <p:nvCxnSpPr>
          <p:cNvPr id="11" name="Straight Arrow Connector 10">
            <a:extLst>
              <a:ext uri="{FF2B5EF4-FFF2-40B4-BE49-F238E27FC236}">
                <a16:creationId xmlns:a16="http://schemas.microsoft.com/office/drawing/2014/main" id="{37000123-8A03-021F-FB26-282145DBCFD1}"/>
              </a:ext>
            </a:extLst>
          </p:cNvPr>
          <p:cNvCxnSpPr/>
          <p:nvPr/>
        </p:nvCxnSpPr>
        <p:spPr>
          <a:xfrm flipV="1">
            <a:off x="4876800" y="3604591"/>
            <a:ext cx="890489" cy="12183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CD9B967-75A9-2D1F-24D3-6AFA29940A63}"/>
              </a:ext>
            </a:extLst>
          </p:cNvPr>
          <p:cNvCxnSpPr>
            <a:cxnSpLocks/>
          </p:cNvCxnSpPr>
          <p:nvPr/>
        </p:nvCxnSpPr>
        <p:spPr>
          <a:xfrm flipV="1">
            <a:off x="4876799" y="3636170"/>
            <a:ext cx="377688" cy="1186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DFB8A57-34D1-A575-24F4-69B6B8CEE7C7}"/>
              </a:ext>
            </a:extLst>
          </p:cNvPr>
          <p:cNvCxnSpPr>
            <a:cxnSpLocks/>
          </p:cNvCxnSpPr>
          <p:nvPr/>
        </p:nvCxnSpPr>
        <p:spPr>
          <a:xfrm flipH="1" flipV="1">
            <a:off x="4512365" y="3604591"/>
            <a:ext cx="364435" cy="12183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08C5FCE-834F-6A97-4CE4-BC8E2F7C8431}"/>
              </a:ext>
            </a:extLst>
          </p:cNvPr>
          <p:cNvCxnSpPr>
            <a:cxnSpLocks/>
            <a:stCxn id="28" idx="1"/>
          </p:cNvCxnSpPr>
          <p:nvPr/>
        </p:nvCxnSpPr>
        <p:spPr>
          <a:xfrm flipH="1" flipV="1">
            <a:off x="6586330" y="2246243"/>
            <a:ext cx="2743550" cy="1496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9F61FEC-F144-8519-79C4-788EA8806B36}"/>
              </a:ext>
            </a:extLst>
          </p:cNvPr>
          <p:cNvCxnSpPr>
            <a:cxnSpLocks/>
            <a:stCxn id="25" idx="1"/>
          </p:cNvCxnSpPr>
          <p:nvPr/>
        </p:nvCxnSpPr>
        <p:spPr>
          <a:xfrm flipH="1">
            <a:off x="4585252" y="1729352"/>
            <a:ext cx="4776690" cy="241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805AF13-ACE6-3817-9003-FAD73E79CDEE}"/>
              </a:ext>
            </a:extLst>
          </p:cNvPr>
          <p:cNvSpPr txBox="1"/>
          <p:nvPr/>
        </p:nvSpPr>
        <p:spPr>
          <a:xfrm>
            <a:off x="9361942" y="1544686"/>
            <a:ext cx="1949508" cy="369332"/>
          </a:xfrm>
          <a:prstGeom prst="rect">
            <a:avLst/>
          </a:prstGeom>
          <a:noFill/>
        </p:spPr>
        <p:txBody>
          <a:bodyPr wrap="square" rtlCol="0">
            <a:spAutoFit/>
          </a:bodyPr>
          <a:lstStyle/>
          <a:p>
            <a:r>
              <a:rPr lang="en-US" dirty="0"/>
              <a:t>Name of the table</a:t>
            </a:r>
          </a:p>
        </p:txBody>
      </p:sp>
      <p:sp>
        <p:nvSpPr>
          <p:cNvPr id="28" name="TextBox 27">
            <a:extLst>
              <a:ext uri="{FF2B5EF4-FFF2-40B4-BE49-F238E27FC236}">
                <a16:creationId xmlns:a16="http://schemas.microsoft.com/office/drawing/2014/main" id="{5218B99C-4BDC-E009-5FAB-311F271A3C78}"/>
              </a:ext>
            </a:extLst>
          </p:cNvPr>
          <p:cNvSpPr txBox="1"/>
          <p:nvPr/>
        </p:nvSpPr>
        <p:spPr>
          <a:xfrm>
            <a:off x="9329880" y="3419925"/>
            <a:ext cx="1949508" cy="646331"/>
          </a:xfrm>
          <a:prstGeom prst="rect">
            <a:avLst/>
          </a:prstGeom>
          <a:noFill/>
        </p:spPr>
        <p:txBody>
          <a:bodyPr wrap="square" rtlCol="0">
            <a:spAutoFit/>
          </a:bodyPr>
          <a:lstStyle/>
          <a:p>
            <a:r>
              <a:rPr lang="en-US" dirty="0"/>
              <a:t>Column Headings are named here</a:t>
            </a:r>
          </a:p>
        </p:txBody>
      </p:sp>
      <p:cxnSp>
        <p:nvCxnSpPr>
          <p:cNvPr id="30" name="Straight Arrow Connector 29">
            <a:extLst>
              <a:ext uri="{FF2B5EF4-FFF2-40B4-BE49-F238E27FC236}">
                <a16:creationId xmlns:a16="http://schemas.microsoft.com/office/drawing/2014/main" id="{889092D5-9D51-73CB-822A-5FFEB5D6E1BE}"/>
              </a:ext>
            </a:extLst>
          </p:cNvPr>
          <p:cNvCxnSpPr>
            <a:cxnSpLocks/>
          </p:cNvCxnSpPr>
          <p:nvPr/>
        </p:nvCxnSpPr>
        <p:spPr>
          <a:xfrm flipH="1" flipV="1">
            <a:off x="6364007" y="3429000"/>
            <a:ext cx="2743550" cy="1496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2486234-F21E-93A7-5A85-2844DAA7F777}"/>
              </a:ext>
            </a:extLst>
          </p:cNvPr>
          <p:cNvSpPr txBox="1"/>
          <p:nvPr/>
        </p:nvSpPr>
        <p:spPr>
          <a:xfrm>
            <a:off x="9329880" y="4564988"/>
            <a:ext cx="2401872" cy="646331"/>
          </a:xfrm>
          <a:prstGeom prst="rect">
            <a:avLst/>
          </a:prstGeom>
          <a:noFill/>
        </p:spPr>
        <p:txBody>
          <a:bodyPr wrap="square" rtlCol="0">
            <a:spAutoFit/>
          </a:bodyPr>
          <a:lstStyle/>
          <a:p>
            <a:r>
              <a:rPr lang="en-US" dirty="0">
                <a:solidFill>
                  <a:srgbClr val="9C1431"/>
                </a:solidFill>
                <a:effectLst>
                  <a:outerShdw blurRad="38100" dist="38100" dir="2700000" algn="tl">
                    <a:srgbClr val="000000">
                      <a:alpha val="43137"/>
                    </a:srgbClr>
                  </a:outerShdw>
                </a:effectLst>
              </a:rPr>
              <a:t>Q: What type of data makes up a single row?</a:t>
            </a:r>
          </a:p>
        </p:txBody>
      </p:sp>
    </p:spTree>
    <p:extLst>
      <p:ext uri="{BB962C8B-B14F-4D97-AF65-F5344CB8AC3E}">
        <p14:creationId xmlns:p14="http://schemas.microsoft.com/office/powerpoint/2010/main" val="4153834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Defining a Table in </a:t>
            </a:r>
            <a:r>
              <a:rPr lang="en-US" dirty="0" err="1"/>
              <a:t>pyret</a:t>
            </a:r>
            <a:r>
              <a:rPr lang="en-US" dirty="0"/>
              <a:t> – adding data types</a:t>
            </a:r>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9/10/2022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 Problem Solving and Abstraction</a:t>
            </a:r>
            <a:endParaRPr lang="en-US"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16</a:t>
            </a:fld>
            <a:endParaRPr lang="en-US"/>
          </a:p>
        </p:txBody>
      </p:sp>
      <p:sp>
        <p:nvSpPr>
          <p:cNvPr id="3" name="To define a table in Pyret, we specify its contents like so:…">
            <a:extLst>
              <a:ext uri="{FF2B5EF4-FFF2-40B4-BE49-F238E27FC236}">
                <a16:creationId xmlns:a16="http://schemas.microsoft.com/office/drawing/2014/main" id="{10089B02-FFF8-1916-0EC7-6819506F81E2}"/>
              </a:ext>
            </a:extLst>
          </p:cNvPr>
          <p:cNvSpPr txBox="1">
            <a:spLocks/>
          </p:cNvSpPr>
          <p:nvPr/>
        </p:nvSpPr>
        <p:spPr>
          <a:xfrm>
            <a:off x="1419281" y="1050063"/>
            <a:ext cx="7586099" cy="4757873"/>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Clr>
                <a:srgbClr val="9C1431"/>
              </a:buClr>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9C1431"/>
              </a:buClr>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C1431"/>
              </a:buClr>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9C1431"/>
              </a:buClr>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9C1431"/>
              </a:buClr>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240509" indent="0" defTabSz="1828800">
              <a:lnSpc>
                <a:spcPct val="120000"/>
              </a:lnSpc>
              <a:spcBef>
                <a:spcPts val="0"/>
              </a:spcBef>
              <a:buNone/>
              <a:defRPr sz="4600">
                <a:latin typeface="Menlo Regular"/>
                <a:ea typeface="Menlo Regular"/>
                <a:cs typeface="Menlo Regular"/>
                <a:sym typeface="Menlo Regular"/>
              </a:defRPr>
            </a:pPr>
            <a:r>
              <a:rPr lang="en-US" sz="4600" i="1" dirty="0">
                <a:solidFill>
                  <a:srgbClr val="9F59B3"/>
                </a:solidFill>
                <a:latin typeface="Menlo Regular"/>
                <a:ea typeface="Menlo Regular"/>
                <a:cs typeface="Menlo Regular"/>
                <a:sym typeface="Menlo Regular"/>
              </a:rPr>
              <a:t>municipalities</a:t>
            </a:r>
            <a:r>
              <a:rPr lang="en-US" sz="4600" dirty="0">
                <a:latin typeface="Menlo Regular"/>
                <a:ea typeface="Menlo Regular"/>
                <a:cs typeface="Menlo Regular"/>
                <a:sym typeface="Menlo Regular"/>
              </a:rPr>
              <a:t> = </a:t>
            </a:r>
          </a:p>
          <a:p>
            <a:pPr marL="1240509" indent="0" defTabSz="1828800">
              <a:lnSpc>
                <a:spcPct val="120000"/>
              </a:lnSpc>
              <a:spcBef>
                <a:spcPts val="0"/>
              </a:spcBef>
              <a:buNone/>
              <a:defRPr sz="4600">
                <a:latin typeface="Menlo Regular"/>
                <a:ea typeface="Menlo Regular"/>
                <a:cs typeface="Menlo Regular"/>
                <a:sym typeface="Menlo Regular"/>
              </a:defRPr>
            </a:pPr>
            <a:r>
              <a:rPr lang="en-US" sz="4600" dirty="0">
                <a:latin typeface="Menlo Regular"/>
                <a:ea typeface="Menlo Regular"/>
                <a:cs typeface="Menlo Regular"/>
                <a:sym typeface="Menlo Regular"/>
              </a:rPr>
              <a:t>  </a:t>
            </a:r>
            <a:r>
              <a:rPr lang="en-US" sz="4600" dirty="0">
                <a:solidFill>
                  <a:srgbClr val="ABAFB3"/>
                </a:solidFill>
                <a:latin typeface="Menlo Regular"/>
                <a:ea typeface="Menlo Regular"/>
                <a:cs typeface="Menlo Regular"/>
                <a:sym typeface="Menlo Regular"/>
              </a:rPr>
              <a:t>table</a:t>
            </a:r>
            <a:r>
              <a:rPr lang="en-US" sz="4600" dirty="0">
                <a:latin typeface="Menlo Regular"/>
                <a:ea typeface="Menlo Regular"/>
                <a:cs typeface="Menlo Regular"/>
                <a:sym typeface="Menlo Regular"/>
              </a:rPr>
              <a:t>: </a:t>
            </a:r>
            <a:r>
              <a:rPr lang="en-US" sz="4600" dirty="0">
                <a:effectLst>
                  <a:outerShdw blurRad="38100" dist="38100" dir="2700000" algn="tl">
                    <a:srgbClr val="000000">
                      <a:alpha val="43137"/>
                    </a:srgbClr>
                  </a:outerShdw>
                </a:effectLst>
                <a:latin typeface="Menlo Regular"/>
                <a:ea typeface="Menlo Regular"/>
                <a:cs typeface="Menlo Regular"/>
                <a:sym typeface="Menlo Regular"/>
              </a:rPr>
              <a:t>name :: String, kind :: String, </a:t>
            </a:r>
          </a:p>
          <a:p>
            <a:pPr marL="1240509" indent="0" defTabSz="1828800">
              <a:lnSpc>
                <a:spcPct val="120000"/>
              </a:lnSpc>
              <a:spcBef>
                <a:spcPts val="0"/>
              </a:spcBef>
              <a:buNone/>
              <a:defRPr sz="4600">
                <a:latin typeface="Menlo Regular"/>
                <a:ea typeface="Menlo Regular"/>
                <a:cs typeface="Menlo Regular"/>
                <a:sym typeface="Menlo Regular"/>
              </a:defRPr>
            </a:pPr>
            <a:r>
              <a:rPr lang="en-US" sz="4600" dirty="0">
                <a:effectLst>
                  <a:outerShdw blurRad="38100" dist="38100" dir="2700000" algn="tl">
                    <a:srgbClr val="000000">
                      <a:alpha val="43137"/>
                    </a:srgbClr>
                  </a:outerShdw>
                </a:effectLst>
                <a:latin typeface="Menlo Regular"/>
                <a:ea typeface="Menlo Regular"/>
                <a:cs typeface="Menlo Regular"/>
                <a:sym typeface="Menlo Regular"/>
              </a:rPr>
              <a:t>    pop-2010 :: Number, pop-2020 :: Number</a:t>
            </a:r>
          </a:p>
          <a:p>
            <a:pPr marL="1240509" indent="0" defTabSz="1828800">
              <a:lnSpc>
                <a:spcPct val="120000"/>
              </a:lnSpc>
              <a:spcBef>
                <a:spcPts val="0"/>
              </a:spcBef>
              <a:buNone/>
              <a:defRPr sz="4600">
                <a:latin typeface="Menlo Regular"/>
                <a:ea typeface="Menlo Regular"/>
                <a:cs typeface="Menlo Regular"/>
                <a:sym typeface="Menlo Regular"/>
              </a:defRPr>
            </a:pPr>
            <a:r>
              <a:rPr lang="en-US" sz="4600" dirty="0">
                <a:latin typeface="Menlo Regular"/>
                <a:ea typeface="Menlo Regular"/>
                <a:cs typeface="Menlo Regular"/>
                <a:sym typeface="Menlo Regular"/>
              </a:rPr>
              <a:t>    </a:t>
            </a:r>
            <a:r>
              <a:rPr lang="en-US" sz="4600" dirty="0">
                <a:solidFill>
                  <a:srgbClr val="ABAFB3"/>
                </a:solidFill>
                <a:latin typeface="Menlo Regular"/>
                <a:ea typeface="Menlo Regular"/>
                <a:cs typeface="Menlo Regular"/>
                <a:sym typeface="Menlo Regular"/>
              </a:rPr>
              <a:t>row</a:t>
            </a:r>
            <a:r>
              <a:rPr lang="en-US" sz="4600" dirty="0">
                <a:latin typeface="Menlo Regular"/>
                <a:ea typeface="Menlo Regular"/>
                <a:cs typeface="Menlo Regular"/>
                <a:sym typeface="Menlo Regular"/>
              </a:rPr>
              <a:t>: </a:t>
            </a:r>
            <a:r>
              <a:rPr lang="en-US" sz="4600" dirty="0">
                <a:solidFill>
                  <a:srgbClr val="507EB3"/>
                </a:solidFill>
                <a:latin typeface="Menlo Regular"/>
                <a:ea typeface="Menlo Regular"/>
                <a:cs typeface="Menlo Regular"/>
                <a:sym typeface="Menlo Regular"/>
              </a:rPr>
              <a:t>"Adams"</a:t>
            </a:r>
            <a:r>
              <a:rPr lang="en-US" sz="4600" dirty="0">
                <a:latin typeface="Menlo Regular"/>
                <a:ea typeface="Menlo Regular"/>
                <a:cs typeface="Menlo Regular"/>
                <a:sym typeface="Menlo Regular"/>
              </a:rPr>
              <a:t>, </a:t>
            </a:r>
            <a:r>
              <a:rPr lang="en-US" sz="4600" dirty="0">
                <a:solidFill>
                  <a:srgbClr val="507EB3"/>
                </a:solidFill>
                <a:latin typeface="Menlo Regular"/>
                <a:ea typeface="Menlo Regular"/>
                <a:cs typeface="Menlo Regular"/>
                <a:sym typeface="Menlo Regular"/>
              </a:rPr>
              <a:t>"Town"</a:t>
            </a:r>
            <a:r>
              <a:rPr lang="en-US" sz="4600" dirty="0">
                <a:latin typeface="Menlo Regular"/>
                <a:ea typeface="Menlo Regular"/>
                <a:cs typeface="Menlo Regular"/>
                <a:sym typeface="Menlo Regular"/>
              </a:rPr>
              <a:t>, 5143, 4973</a:t>
            </a:r>
          </a:p>
          <a:p>
            <a:pPr marL="1240509" indent="0" defTabSz="1828800">
              <a:lnSpc>
                <a:spcPct val="120000"/>
              </a:lnSpc>
              <a:spcBef>
                <a:spcPts val="0"/>
              </a:spcBef>
              <a:buNone/>
              <a:defRPr sz="4600">
                <a:latin typeface="Menlo Regular"/>
                <a:ea typeface="Menlo Regular"/>
                <a:cs typeface="Menlo Regular"/>
                <a:sym typeface="Menlo Regular"/>
              </a:defRPr>
            </a:pPr>
            <a:r>
              <a:rPr lang="en-US" sz="4600" dirty="0">
                <a:latin typeface="Menlo Regular"/>
                <a:ea typeface="Menlo Regular"/>
                <a:cs typeface="Menlo Regular"/>
                <a:sym typeface="Menlo Regular"/>
              </a:rPr>
              <a:t>    </a:t>
            </a:r>
            <a:r>
              <a:rPr lang="en-US" sz="4600" dirty="0">
                <a:solidFill>
                  <a:srgbClr val="ABAFB3"/>
                </a:solidFill>
                <a:latin typeface="Menlo Regular"/>
                <a:ea typeface="Menlo Regular"/>
                <a:cs typeface="Menlo Regular"/>
                <a:sym typeface="Menlo Regular"/>
              </a:rPr>
              <a:t>row</a:t>
            </a:r>
            <a:r>
              <a:rPr lang="en-US" sz="4600" dirty="0">
                <a:latin typeface="Menlo Regular"/>
                <a:ea typeface="Menlo Regular"/>
                <a:cs typeface="Menlo Regular"/>
                <a:sym typeface="Menlo Regular"/>
              </a:rPr>
              <a:t>: </a:t>
            </a:r>
            <a:r>
              <a:rPr lang="en-US" sz="4600" dirty="0">
                <a:solidFill>
                  <a:srgbClr val="507EB3"/>
                </a:solidFill>
                <a:latin typeface="Menlo Regular"/>
                <a:ea typeface="Menlo Regular"/>
                <a:cs typeface="Menlo Regular"/>
                <a:sym typeface="Menlo Regular"/>
              </a:rPr>
              <a:t>"Adams"</a:t>
            </a:r>
            <a:r>
              <a:rPr lang="en-US" sz="4600" dirty="0">
                <a:latin typeface="Menlo Regular"/>
                <a:ea typeface="Menlo Regular"/>
                <a:cs typeface="Menlo Regular"/>
                <a:sym typeface="Menlo Regular"/>
              </a:rPr>
              <a:t>, </a:t>
            </a:r>
            <a:r>
              <a:rPr lang="en-US" sz="4600" dirty="0">
                <a:solidFill>
                  <a:srgbClr val="507EB3"/>
                </a:solidFill>
                <a:latin typeface="Menlo Regular"/>
                <a:ea typeface="Menlo Regular"/>
                <a:cs typeface="Menlo Regular"/>
                <a:sym typeface="Menlo Regular"/>
              </a:rPr>
              <a:t>"Village"</a:t>
            </a:r>
            <a:r>
              <a:rPr lang="en-US" sz="4600" dirty="0">
                <a:latin typeface="Menlo Regular"/>
                <a:ea typeface="Menlo Regular"/>
                <a:cs typeface="Menlo Regular"/>
                <a:sym typeface="Menlo Regular"/>
              </a:rPr>
              <a:t>, 1775, 1633</a:t>
            </a:r>
          </a:p>
          <a:p>
            <a:pPr marL="1240509" indent="0" defTabSz="1828800">
              <a:lnSpc>
                <a:spcPct val="120000"/>
              </a:lnSpc>
              <a:spcBef>
                <a:spcPts val="0"/>
              </a:spcBef>
              <a:buNone/>
              <a:defRPr sz="4600">
                <a:latin typeface="Menlo Regular"/>
                <a:ea typeface="Menlo Regular"/>
                <a:cs typeface="Menlo Regular"/>
                <a:sym typeface="Menlo Regular"/>
              </a:defRPr>
            </a:pPr>
            <a:r>
              <a:rPr lang="en-US" sz="4600" dirty="0">
                <a:latin typeface="Menlo Regular"/>
                <a:ea typeface="Menlo Regular"/>
                <a:cs typeface="Menlo Regular"/>
                <a:sym typeface="Menlo Regular"/>
              </a:rPr>
              <a:t>    </a:t>
            </a:r>
            <a:r>
              <a:rPr lang="en-US" sz="4600" dirty="0">
                <a:solidFill>
                  <a:srgbClr val="ABAFB3"/>
                </a:solidFill>
                <a:latin typeface="Menlo Regular"/>
                <a:ea typeface="Menlo Regular"/>
                <a:cs typeface="Menlo Regular"/>
                <a:sym typeface="Menlo Regular"/>
              </a:rPr>
              <a:t>row</a:t>
            </a:r>
            <a:r>
              <a:rPr lang="en-US" sz="4600" dirty="0">
                <a:latin typeface="Menlo Regular"/>
                <a:ea typeface="Menlo Regular"/>
                <a:cs typeface="Menlo Regular"/>
                <a:sym typeface="Menlo Regular"/>
              </a:rPr>
              <a:t>: </a:t>
            </a:r>
            <a:r>
              <a:rPr lang="en-US" sz="4600" dirty="0">
                <a:solidFill>
                  <a:srgbClr val="507EB3"/>
                </a:solidFill>
                <a:latin typeface="Menlo Regular"/>
                <a:ea typeface="Menlo Regular"/>
                <a:cs typeface="Menlo Regular"/>
                <a:sym typeface="Menlo Regular"/>
              </a:rPr>
              <a:t>"Addison"</a:t>
            </a:r>
            <a:r>
              <a:rPr lang="en-US" sz="4600" dirty="0">
                <a:latin typeface="Menlo Regular"/>
                <a:ea typeface="Menlo Regular"/>
                <a:cs typeface="Menlo Regular"/>
                <a:sym typeface="Menlo Regular"/>
              </a:rPr>
              <a:t>, </a:t>
            </a:r>
            <a:r>
              <a:rPr lang="en-US" sz="4600" dirty="0">
                <a:solidFill>
                  <a:srgbClr val="507EB3"/>
                </a:solidFill>
                <a:latin typeface="Menlo Regular"/>
                <a:ea typeface="Menlo Regular"/>
                <a:cs typeface="Menlo Regular"/>
                <a:sym typeface="Menlo Regular"/>
              </a:rPr>
              <a:t>"Town"</a:t>
            </a:r>
            <a:r>
              <a:rPr lang="en-US" sz="4600" dirty="0">
                <a:latin typeface="Menlo Regular"/>
                <a:ea typeface="Menlo Regular"/>
                <a:cs typeface="Menlo Regular"/>
                <a:sym typeface="Menlo Regular"/>
              </a:rPr>
              <a:t>, 2595, 2397</a:t>
            </a:r>
          </a:p>
          <a:p>
            <a:pPr marL="1240509" indent="0" defTabSz="1828800">
              <a:lnSpc>
                <a:spcPct val="120000"/>
              </a:lnSpc>
              <a:spcBef>
                <a:spcPts val="0"/>
              </a:spcBef>
              <a:buNone/>
              <a:defRPr sz="4600">
                <a:latin typeface="Menlo Regular"/>
                <a:ea typeface="Menlo Regular"/>
                <a:cs typeface="Menlo Regular"/>
                <a:sym typeface="Menlo Regular"/>
              </a:defRPr>
            </a:pPr>
            <a:r>
              <a:rPr lang="en-US" sz="4600" dirty="0">
                <a:latin typeface="Menlo Regular"/>
                <a:ea typeface="Menlo Regular"/>
                <a:cs typeface="Menlo Regular"/>
                <a:sym typeface="Menlo Regular"/>
              </a:rPr>
              <a:t>    </a:t>
            </a:r>
            <a:r>
              <a:rPr lang="en-US" sz="4600" dirty="0">
                <a:solidFill>
                  <a:srgbClr val="ABAFB3"/>
                </a:solidFill>
                <a:latin typeface="Menlo Regular"/>
                <a:ea typeface="Menlo Regular"/>
                <a:cs typeface="Menlo Regular"/>
                <a:sym typeface="Menlo Regular"/>
              </a:rPr>
              <a:t>row</a:t>
            </a:r>
            <a:r>
              <a:rPr lang="en-US" sz="4600" dirty="0">
                <a:latin typeface="Menlo Regular"/>
                <a:ea typeface="Menlo Regular"/>
                <a:cs typeface="Menlo Regular"/>
                <a:sym typeface="Menlo Regular"/>
              </a:rPr>
              <a:t>: </a:t>
            </a:r>
            <a:r>
              <a:rPr lang="en-US" sz="4600" dirty="0">
                <a:solidFill>
                  <a:srgbClr val="507EB3"/>
                </a:solidFill>
                <a:latin typeface="Menlo Regular"/>
                <a:ea typeface="Menlo Regular"/>
                <a:cs typeface="Menlo Regular"/>
                <a:sym typeface="Menlo Regular"/>
              </a:rPr>
              <a:t>"Addison"</a:t>
            </a:r>
            <a:r>
              <a:rPr lang="en-US" sz="4600" dirty="0">
                <a:latin typeface="Menlo Regular"/>
                <a:ea typeface="Menlo Regular"/>
                <a:cs typeface="Menlo Regular"/>
                <a:sym typeface="Menlo Regular"/>
              </a:rPr>
              <a:t>, </a:t>
            </a:r>
            <a:r>
              <a:rPr lang="en-US" sz="4600" dirty="0">
                <a:solidFill>
                  <a:srgbClr val="507EB3"/>
                </a:solidFill>
                <a:latin typeface="Menlo Regular"/>
                <a:ea typeface="Menlo Regular"/>
                <a:cs typeface="Menlo Regular"/>
                <a:sym typeface="Menlo Regular"/>
              </a:rPr>
              <a:t>"Village"</a:t>
            </a:r>
            <a:r>
              <a:rPr lang="en-US" sz="4600" dirty="0">
                <a:latin typeface="Menlo Regular"/>
                <a:ea typeface="Menlo Regular"/>
                <a:cs typeface="Menlo Regular"/>
                <a:sym typeface="Menlo Regular"/>
              </a:rPr>
              <a:t>, 1763, 1561</a:t>
            </a:r>
          </a:p>
          <a:p>
            <a:pPr marL="1240509" indent="0" defTabSz="1828800">
              <a:lnSpc>
                <a:spcPct val="120000"/>
              </a:lnSpc>
              <a:spcBef>
                <a:spcPts val="0"/>
              </a:spcBef>
              <a:buNone/>
              <a:defRPr sz="4600">
                <a:latin typeface="Menlo Regular"/>
                <a:ea typeface="Menlo Regular"/>
                <a:cs typeface="Menlo Regular"/>
                <a:sym typeface="Menlo Regular"/>
              </a:defRPr>
            </a:pPr>
            <a:r>
              <a:rPr lang="en-US" sz="4600" dirty="0">
                <a:latin typeface="Menlo Regular"/>
                <a:ea typeface="Menlo Regular"/>
                <a:cs typeface="Menlo Regular"/>
                <a:sym typeface="Menlo Regular"/>
              </a:rPr>
              <a:t>    </a:t>
            </a:r>
            <a:r>
              <a:rPr lang="en-US" sz="4600" dirty="0">
                <a:solidFill>
                  <a:srgbClr val="ABAFB3"/>
                </a:solidFill>
                <a:latin typeface="Menlo Regular"/>
                <a:ea typeface="Menlo Regular"/>
                <a:cs typeface="Menlo Regular"/>
                <a:sym typeface="Menlo Regular"/>
              </a:rPr>
              <a:t>row</a:t>
            </a:r>
            <a:r>
              <a:rPr lang="en-US" sz="4600" dirty="0">
                <a:latin typeface="Menlo Regular"/>
                <a:ea typeface="Menlo Regular"/>
                <a:cs typeface="Menlo Regular"/>
                <a:sym typeface="Menlo Regular"/>
              </a:rPr>
              <a:t>: </a:t>
            </a:r>
            <a:r>
              <a:rPr lang="en-US" sz="4600" dirty="0">
                <a:solidFill>
                  <a:srgbClr val="507EB3"/>
                </a:solidFill>
                <a:latin typeface="Menlo Regular"/>
                <a:ea typeface="Menlo Regular"/>
                <a:cs typeface="Menlo Regular"/>
                <a:sym typeface="Menlo Regular"/>
              </a:rPr>
              <a:t>"Afton"</a:t>
            </a:r>
            <a:r>
              <a:rPr lang="en-US" sz="4600" dirty="0">
                <a:latin typeface="Menlo Regular"/>
                <a:ea typeface="Menlo Regular"/>
                <a:cs typeface="Menlo Regular"/>
                <a:sym typeface="Menlo Regular"/>
              </a:rPr>
              <a:t>, </a:t>
            </a:r>
            <a:r>
              <a:rPr lang="en-US" sz="4600" dirty="0">
                <a:solidFill>
                  <a:srgbClr val="507EB3"/>
                </a:solidFill>
                <a:latin typeface="Menlo Regular"/>
                <a:ea typeface="Menlo Regular"/>
                <a:cs typeface="Menlo Regular"/>
                <a:sym typeface="Menlo Regular"/>
              </a:rPr>
              <a:t>"Town"</a:t>
            </a:r>
            <a:r>
              <a:rPr lang="en-US" sz="4600" dirty="0">
                <a:latin typeface="Menlo Regular"/>
                <a:ea typeface="Menlo Regular"/>
                <a:cs typeface="Menlo Regular"/>
                <a:sym typeface="Menlo Regular"/>
              </a:rPr>
              <a:t>, 2851, 2769</a:t>
            </a:r>
          </a:p>
          <a:p>
            <a:pPr marL="1240509" indent="0" defTabSz="1828800">
              <a:lnSpc>
                <a:spcPct val="120000"/>
              </a:lnSpc>
              <a:spcBef>
                <a:spcPts val="0"/>
              </a:spcBef>
              <a:buNone/>
              <a:defRPr sz="4600">
                <a:latin typeface="Menlo Regular"/>
                <a:ea typeface="Menlo Regular"/>
                <a:cs typeface="Menlo Regular"/>
                <a:sym typeface="Menlo Regular"/>
              </a:defRPr>
            </a:pPr>
            <a:r>
              <a:rPr lang="en-US" sz="4600" dirty="0">
                <a:latin typeface="Menlo Regular"/>
                <a:ea typeface="Menlo Regular"/>
                <a:cs typeface="Menlo Regular"/>
                <a:sym typeface="Menlo Regular"/>
              </a:rPr>
              <a:t>    #careful if you copy/paste from here,</a:t>
            </a:r>
          </a:p>
          <a:p>
            <a:pPr marL="1240509" indent="0" defTabSz="1828800">
              <a:lnSpc>
                <a:spcPct val="120000"/>
              </a:lnSpc>
              <a:spcBef>
                <a:spcPts val="0"/>
              </a:spcBef>
              <a:buNone/>
              <a:defRPr sz="4600">
                <a:latin typeface="Menlo Regular"/>
                <a:ea typeface="Menlo Regular"/>
                <a:cs typeface="Menlo Regular"/>
                <a:sym typeface="Menlo Regular"/>
              </a:defRPr>
            </a:pPr>
            <a:r>
              <a:rPr lang="en-US" sz="4600" dirty="0">
                <a:latin typeface="Menlo Regular"/>
                <a:ea typeface="Menlo Regular"/>
                <a:cs typeface="Menlo Regular"/>
                <a:sym typeface="Menlo Regular"/>
              </a:rPr>
              <a:t>    #all whitespace is not the same!</a:t>
            </a:r>
          </a:p>
          <a:p>
            <a:pPr marL="1240509" indent="0" defTabSz="1828800">
              <a:lnSpc>
                <a:spcPct val="120000"/>
              </a:lnSpc>
              <a:spcBef>
                <a:spcPts val="0"/>
              </a:spcBef>
              <a:buNone/>
              <a:defRPr sz="4600">
                <a:latin typeface="Menlo Regular"/>
                <a:ea typeface="Menlo Regular"/>
                <a:cs typeface="Menlo Regular"/>
                <a:sym typeface="Menlo Regular"/>
              </a:defRPr>
            </a:pPr>
            <a:r>
              <a:rPr lang="en-US" sz="4600" dirty="0">
                <a:latin typeface="Menlo Regular"/>
                <a:ea typeface="Menlo Regular"/>
                <a:cs typeface="Menlo Regular"/>
                <a:sym typeface="Menlo Regular"/>
              </a:rPr>
              <a:t>  </a:t>
            </a:r>
            <a:r>
              <a:rPr lang="en-US" sz="4600" dirty="0">
                <a:solidFill>
                  <a:srgbClr val="ABAFB3"/>
                </a:solidFill>
                <a:latin typeface="Menlo Regular"/>
                <a:ea typeface="Menlo Regular"/>
                <a:cs typeface="Menlo Regular"/>
                <a:sym typeface="Menlo Regular"/>
              </a:rPr>
              <a:t>end</a:t>
            </a:r>
          </a:p>
        </p:txBody>
      </p:sp>
    </p:spTree>
    <p:extLst>
      <p:ext uri="{BB962C8B-B14F-4D97-AF65-F5344CB8AC3E}">
        <p14:creationId xmlns:p14="http://schemas.microsoft.com/office/powerpoint/2010/main" val="48178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normAutofit/>
          </a:bodyPr>
          <a:lstStyle/>
          <a:p>
            <a:r>
              <a:rPr lang="en-US" dirty="0"/>
              <a:t>Steps to Create the table</a:t>
            </a: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9/5/2022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17</a:t>
            </a:fld>
            <a:endParaRPr lang="en-US"/>
          </a:p>
        </p:txBody>
      </p:sp>
      <p:pic>
        <p:nvPicPr>
          <p:cNvPr id="11" name="Content Placeholder 10">
            <a:extLst>
              <a:ext uri="{FF2B5EF4-FFF2-40B4-BE49-F238E27FC236}">
                <a16:creationId xmlns:a16="http://schemas.microsoft.com/office/drawing/2014/main" id="{298BD21F-9481-E262-84FA-D71955B84D1B}"/>
              </a:ext>
            </a:extLst>
          </p:cNvPr>
          <p:cNvPicPr>
            <a:picLocks noGrp="1" noChangeAspect="1"/>
          </p:cNvPicPr>
          <p:nvPr>
            <p:ph idx="1"/>
          </p:nvPr>
        </p:nvPicPr>
        <p:blipFill>
          <a:blip r:embed="rId2"/>
          <a:stretch>
            <a:fillRect/>
          </a:stretch>
        </p:blipFill>
        <p:spPr>
          <a:xfrm>
            <a:off x="1812893" y="1034364"/>
            <a:ext cx="8563038" cy="3867178"/>
          </a:xfrm>
        </p:spPr>
      </p:pic>
      <p:sp>
        <p:nvSpPr>
          <p:cNvPr id="12" name="TextBox 11">
            <a:extLst>
              <a:ext uri="{FF2B5EF4-FFF2-40B4-BE49-F238E27FC236}">
                <a16:creationId xmlns:a16="http://schemas.microsoft.com/office/drawing/2014/main" id="{97A5F262-1138-61B3-7BCB-91DF1021D51D}"/>
              </a:ext>
            </a:extLst>
          </p:cNvPr>
          <p:cNvSpPr txBox="1"/>
          <p:nvPr/>
        </p:nvSpPr>
        <p:spPr>
          <a:xfrm>
            <a:off x="1266092" y="5028673"/>
            <a:ext cx="9566031" cy="1200329"/>
          </a:xfrm>
          <a:prstGeom prst="rect">
            <a:avLst/>
          </a:prstGeom>
          <a:noFill/>
        </p:spPr>
        <p:txBody>
          <a:bodyPr wrap="square" rtlCol="0">
            <a:spAutoFit/>
          </a:bodyPr>
          <a:lstStyle/>
          <a:p>
            <a:pPr marL="342900" indent="-342900">
              <a:buFont typeface="+mj-lt"/>
              <a:buAutoNum type="arabicPeriod"/>
            </a:pPr>
            <a:r>
              <a:rPr lang="en-US" dirty="0"/>
              <a:t>Name the table (minicipalities here) &amp; click Run (“mi” and not “mu” here) -&gt; table is created</a:t>
            </a:r>
          </a:p>
          <a:p>
            <a:pPr marL="342900" indent="-342900">
              <a:buFont typeface="+mj-lt"/>
              <a:buAutoNum type="arabicPeriod"/>
            </a:pPr>
            <a:r>
              <a:rPr lang="en-US" dirty="0"/>
              <a:t>Type in “minicipalities” &amp; press enter key </a:t>
            </a:r>
            <a:r>
              <a:rPr lang="en-US" dirty="0">
                <a:sym typeface="Wingdings" panose="05000000000000000000" pitchFamily="2" charset="2"/>
              </a:rPr>
              <a:t>-&gt; table is displayed</a:t>
            </a:r>
            <a:endParaRPr lang="en-US" dirty="0"/>
          </a:p>
          <a:p>
            <a:pPr marL="342900" indent="-342900">
              <a:buFont typeface="+mj-lt"/>
              <a:buAutoNum type="arabicPeriod"/>
            </a:pPr>
            <a:r>
              <a:rPr lang="en-US" dirty="0"/>
              <a:t>Good idea to simply include lines 2-7 in your programs, even if they aren’t necessary right now</a:t>
            </a:r>
          </a:p>
          <a:p>
            <a:pPr marL="342900" indent="-342900">
              <a:buFont typeface="+mj-lt"/>
              <a:buAutoNum type="arabicPeriod"/>
            </a:pPr>
            <a:r>
              <a:rPr lang="en-US" dirty="0">
                <a:solidFill>
                  <a:srgbClr val="9C1431"/>
                </a:solidFill>
                <a:effectLst>
                  <a:outerShdw blurRad="38100" dist="38100" dir="2700000" algn="tl">
                    <a:srgbClr val="000000">
                      <a:alpha val="43137"/>
                    </a:srgbClr>
                  </a:outerShdw>
                </a:effectLst>
              </a:rPr>
              <a:t>(again) be careful when doing copy/paste, tab keys and space characters have different behavior</a:t>
            </a:r>
          </a:p>
        </p:txBody>
      </p:sp>
    </p:spTree>
    <p:extLst>
      <p:ext uri="{BB962C8B-B14F-4D97-AF65-F5344CB8AC3E}">
        <p14:creationId xmlns:p14="http://schemas.microsoft.com/office/powerpoint/2010/main" val="2862195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Publish or Perish</a:t>
            </a: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9/5/2022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18</a:t>
            </a:fld>
            <a:endParaRPr lang="en-US"/>
          </a:p>
        </p:txBody>
      </p:sp>
      <p:sp>
        <p:nvSpPr>
          <p:cNvPr id="12" name="Content Placeholder 11">
            <a:extLst>
              <a:ext uri="{FF2B5EF4-FFF2-40B4-BE49-F238E27FC236}">
                <a16:creationId xmlns:a16="http://schemas.microsoft.com/office/drawing/2014/main" id="{D28B1049-B235-3C3C-0BE2-96EC297C3D1D}"/>
              </a:ext>
            </a:extLst>
          </p:cNvPr>
          <p:cNvSpPr>
            <a:spLocks noGrp="1"/>
          </p:cNvSpPr>
          <p:nvPr>
            <p:ph idx="1"/>
          </p:nvPr>
        </p:nvSpPr>
        <p:spPr/>
        <p:txBody>
          <a:bodyPr/>
          <a:lstStyle/>
          <a:p>
            <a:r>
              <a:rPr lang="en-US" dirty="0"/>
              <a:t>So much data, so little time!</a:t>
            </a:r>
          </a:p>
          <a:p>
            <a:pPr lvl="1"/>
            <a:r>
              <a:rPr lang="en-US" sz="2000" dirty="0"/>
              <a:t>We can share tables using the “Publish”  menu button rather than typing/copying/pasting/whatever</a:t>
            </a:r>
          </a:p>
          <a:p>
            <a:pPr lvl="2"/>
            <a:r>
              <a:rPr lang="en-US" sz="1600" dirty="0"/>
              <a:t>Important for sharing ginormous tables instead of gathering data yourself</a:t>
            </a:r>
          </a:p>
        </p:txBody>
      </p:sp>
      <p:pic>
        <p:nvPicPr>
          <p:cNvPr id="15" name="Picture 14">
            <a:extLst>
              <a:ext uri="{FF2B5EF4-FFF2-40B4-BE49-F238E27FC236}">
                <a16:creationId xmlns:a16="http://schemas.microsoft.com/office/drawing/2014/main" id="{07DA08C5-EC2F-8394-EE25-84ED65C51EBC}"/>
              </a:ext>
            </a:extLst>
          </p:cNvPr>
          <p:cNvPicPr>
            <a:picLocks noChangeAspect="1"/>
          </p:cNvPicPr>
          <p:nvPr/>
        </p:nvPicPr>
        <p:blipFill>
          <a:blip r:embed="rId2"/>
          <a:stretch>
            <a:fillRect/>
          </a:stretch>
        </p:blipFill>
        <p:spPr>
          <a:xfrm>
            <a:off x="33293" y="3257548"/>
            <a:ext cx="12036787" cy="342903"/>
          </a:xfrm>
          <a:prstGeom prst="rect">
            <a:avLst/>
          </a:prstGeom>
        </p:spPr>
      </p:pic>
      <p:sp>
        <p:nvSpPr>
          <p:cNvPr id="16" name="Arrow: Up 15">
            <a:extLst>
              <a:ext uri="{FF2B5EF4-FFF2-40B4-BE49-F238E27FC236}">
                <a16:creationId xmlns:a16="http://schemas.microsoft.com/office/drawing/2014/main" id="{081653B8-AC10-7179-F7CC-BAE702A0F092}"/>
              </a:ext>
            </a:extLst>
          </p:cNvPr>
          <p:cNvSpPr/>
          <p:nvPr/>
        </p:nvSpPr>
        <p:spPr>
          <a:xfrm>
            <a:off x="4164036" y="3713871"/>
            <a:ext cx="225084" cy="738554"/>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9845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Publish or Perish (2)</a:t>
            </a: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9/11/2022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19</a:t>
            </a:fld>
            <a:endParaRPr lang="en-US"/>
          </a:p>
        </p:txBody>
      </p:sp>
      <p:sp>
        <p:nvSpPr>
          <p:cNvPr id="12" name="Content Placeholder 11">
            <a:extLst>
              <a:ext uri="{FF2B5EF4-FFF2-40B4-BE49-F238E27FC236}">
                <a16:creationId xmlns:a16="http://schemas.microsoft.com/office/drawing/2014/main" id="{D28B1049-B235-3C3C-0BE2-96EC297C3D1D}"/>
              </a:ext>
            </a:extLst>
          </p:cNvPr>
          <p:cNvSpPr>
            <a:spLocks noGrp="1"/>
          </p:cNvSpPr>
          <p:nvPr>
            <p:ph idx="1"/>
          </p:nvPr>
        </p:nvSpPr>
        <p:spPr/>
        <p:txBody>
          <a:bodyPr/>
          <a:lstStyle/>
          <a:p>
            <a:r>
              <a:rPr lang="en-US" dirty="0"/>
              <a:t>End result is a sharable “link!”</a:t>
            </a:r>
          </a:p>
          <a:p>
            <a:pPr lvl="1"/>
            <a:r>
              <a:rPr lang="en-US" sz="2000" dirty="0"/>
              <a:t>That we can, umm, type/copy/paste/whatever.</a:t>
            </a:r>
          </a:p>
        </p:txBody>
      </p:sp>
      <p:pic>
        <p:nvPicPr>
          <p:cNvPr id="7" name="Picture 6">
            <a:extLst>
              <a:ext uri="{FF2B5EF4-FFF2-40B4-BE49-F238E27FC236}">
                <a16:creationId xmlns:a16="http://schemas.microsoft.com/office/drawing/2014/main" id="{AA97AD2B-A990-C56B-37BA-87BCF765D75D}"/>
              </a:ext>
            </a:extLst>
          </p:cNvPr>
          <p:cNvPicPr>
            <a:picLocks noChangeAspect="1"/>
          </p:cNvPicPr>
          <p:nvPr/>
        </p:nvPicPr>
        <p:blipFill>
          <a:blip r:embed="rId2"/>
          <a:stretch>
            <a:fillRect/>
          </a:stretch>
        </p:blipFill>
        <p:spPr>
          <a:xfrm>
            <a:off x="1652402" y="1931182"/>
            <a:ext cx="7267628" cy="3409975"/>
          </a:xfrm>
          <a:prstGeom prst="rect">
            <a:avLst/>
          </a:prstGeom>
        </p:spPr>
      </p:pic>
    </p:spTree>
    <p:extLst>
      <p:ext uri="{BB962C8B-B14F-4D97-AF65-F5344CB8AC3E}">
        <p14:creationId xmlns:p14="http://schemas.microsoft.com/office/powerpoint/2010/main" val="2982733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p:txBody>
          <a:bodyPr/>
          <a:lstStyle/>
          <a:p>
            <a:r>
              <a:rPr lang="en-US" dirty="0"/>
              <a:t>Data Types</a:t>
            </a:r>
          </a:p>
        </p:txBody>
      </p:sp>
      <p:sp>
        <p:nvSpPr>
          <p:cNvPr id="11" name="Date Placeholder 10"/>
          <p:cNvSpPr>
            <a:spLocks noGrp="1"/>
          </p:cNvSpPr>
          <p:nvPr>
            <p:ph type="dt" sz="half" idx="10"/>
          </p:nvPr>
        </p:nvSpPr>
        <p:spPr/>
        <p:txBody>
          <a:bodyPr/>
          <a:lstStyle/>
          <a:p>
            <a:fld id="{11191A5C-EC47-7A48-9375-371FF5D310BC}" type="datetime1">
              <a:rPr lang="en-US" smtClean="0"/>
              <a:pPr/>
              <a:t>9/6/2022</a:t>
            </a:fld>
            <a:endParaRPr lang="en-US" dirty="0"/>
          </a:p>
        </p:txBody>
      </p:sp>
      <p:sp>
        <p:nvSpPr>
          <p:cNvPr id="13" name="Slide Number Placeholder 12"/>
          <p:cNvSpPr>
            <a:spLocks noGrp="1"/>
          </p:cNvSpPr>
          <p:nvPr>
            <p:ph type="sldNum" sz="quarter" idx="12"/>
          </p:nvPr>
        </p:nvSpPr>
        <p:spPr/>
        <p:txBody>
          <a:bodyPr/>
          <a:lstStyle/>
          <a:p>
            <a:fld id="{AF258EE5-C1BC-DE43-BFBA-383C466B32E1}" type="slidenum">
              <a:rPr lang="en-US" smtClean="0"/>
              <a:pPr/>
              <a:t>2</a:t>
            </a:fld>
            <a:endParaRPr lang="en-US"/>
          </a:p>
        </p:txBody>
      </p:sp>
      <p:sp>
        <p:nvSpPr>
          <p:cNvPr id="6" name="TextBox 5">
            <a:extLst>
              <a:ext uri="{FF2B5EF4-FFF2-40B4-BE49-F238E27FC236}">
                <a16:creationId xmlns:a16="http://schemas.microsoft.com/office/drawing/2014/main" id="{7093A136-60A0-B0DD-CC0D-A0661C3D4DF5}"/>
              </a:ext>
            </a:extLst>
          </p:cNvPr>
          <p:cNvSpPr txBox="1"/>
          <p:nvPr/>
        </p:nvSpPr>
        <p:spPr>
          <a:xfrm>
            <a:off x="3120934" y="6321256"/>
            <a:ext cx="6096000" cy="400110"/>
          </a:xfrm>
          <a:prstGeom prst="rect">
            <a:avLst/>
          </a:prstGeom>
          <a:noFill/>
        </p:spPr>
        <p:txBody>
          <a:bodyPr wrap="square">
            <a:spAutoFit/>
          </a:bodyPr>
          <a:lstStyle/>
          <a:p>
            <a:r>
              <a:rPr lang="en-US" dirty="0">
                <a:solidFill>
                  <a:srgbClr val="9C1431"/>
                </a:solidFill>
              </a:rPr>
              <a:t>CMPU 101:</a:t>
            </a:r>
            <a:r>
              <a:rPr lang="en-US" sz="2000" dirty="0">
                <a:solidFill>
                  <a:srgbClr val="9C1431"/>
                </a:solidFill>
              </a:rPr>
              <a:t> </a:t>
            </a:r>
            <a:r>
              <a:rPr lang="en-US" dirty="0">
                <a:solidFill>
                  <a:srgbClr val="9C1431"/>
                </a:solidFill>
              </a:rPr>
              <a:t>Problem Solving and Abstraction</a:t>
            </a:r>
            <a:endParaRPr lang="en-US" sz="2000" dirty="0">
              <a:solidFill>
                <a:srgbClr val="9C1431"/>
              </a:solidFill>
            </a:endParaRPr>
          </a:p>
        </p:txBody>
      </p:sp>
      <p:sp>
        <p:nvSpPr>
          <p:cNvPr id="8" name="Here are some data that can be represented with what we’ve seen so far:…">
            <a:extLst>
              <a:ext uri="{FF2B5EF4-FFF2-40B4-BE49-F238E27FC236}">
                <a16:creationId xmlns:a16="http://schemas.microsoft.com/office/drawing/2014/main" id="{3B40FC9B-00D9-71D1-6A9F-DEE45379B1FA}"/>
              </a:ext>
            </a:extLst>
          </p:cNvPr>
          <p:cNvSpPr txBox="1">
            <a:spLocks noGrp="1"/>
          </p:cNvSpPr>
          <p:nvPr>
            <p:ph idx="1"/>
          </p:nvPr>
        </p:nvSpPr>
        <p:spPr>
          <a:xfrm>
            <a:off x="0" y="1143000"/>
            <a:ext cx="12192000" cy="4986338"/>
          </a:xfrm>
          <a:prstGeom prst="rect">
            <a:avLst/>
          </a:prstGeom>
        </p:spPr>
        <p:txBody>
          <a:bodyPr/>
          <a:lstStyle/>
          <a:p>
            <a:r>
              <a:rPr dirty="0"/>
              <a:t>Here are some data that can be represented with what we’ve seen so far:</a:t>
            </a:r>
          </a:p>
          <a:p>
            <a:pPr lvl="1">
              <a:tabLst>
                <a:tab pos="10795000" algn="l"/>
              </a:tabLst>
            </a:pPr>
            <a:r>
              <a:rPr dirty="0"/>
              <a:t>A picture of a dog	</a:t>
            </a:r>
            <a:r>
              <a:rPr i="1" dirty="0">
                <a:solidFill>
                  <a:srgbClr val="B51700"/>
                </a:solidFill>
              </a:rPr>
              <a:t>Image</a:t>
            </a:r>
          </a:p>
          <a:p>
            <a:pPr lvl="1">
              <a:tabLst>
                <a:tab pos="10795000" algn="l"/>
              </a:tabLst>
            </a:pPr>
            <a:r>
              <a:rPr dirty="0"/>
              <a:t>The population of Azerbaijan	</a:t>
            </a:r>
            <a:r>
              <a:rPr i="1" dirty="0">
                <a:solidFill>
                  <a:srgbClr val="B51700"/>
                </a:solidFill>
              </a:rPr>
              <a:t>Number</a:t>
            </a:r>
          </a:p>
          <a:p>
            <a:pPr lvl="1">
              <a:tabLst>
                <a:tab pos="10795000" algn="l"/>
              </a:tabLst>
            </a:pPr>
            <a:r>
              <a:rPr dirty="0"/>
              <a:t>The complete text of the </a:t>
            </a:r>
            <a:r>
              <a:rPr i="1" dirty="0" err="1"/>
              <a:t>Baghavad</a:t>
            </a:r>
            <a:r>
              <a:rPr i="1" dirty="0"/>
              <a:t> Gita	</a:t>
            </a:r>
            <a:r>
              <a:rPr i="1" dirty="0">
                <a:solidFill>
                  <a:srgbClr val="B51700"/>
                </a:solidFill>
              </a:rPr>
              <a:t>String</a:t>
            </a:r>
          </a:p>
          <a:p>
            <a:pPr lvl="1">
              <a:tabLst>
                <a:tab pos="10795000" algn="l"/>
              </a:tabLst>
            </a:pPr>
            <a:r>
              <a:rPr dirty="0"/>
              <a:t>Whether or not I ate breakfast this morning	</a:t>
            </a:r>
            <a:r>
              <a:rPr i="1" dirty="0">
                <a:solidFill>
                  <a:srgbClr val="B51700"/>
                </a:solidFill>
              </a:rPr>
              <a:t>Boolean</a:t>
            </a:r>
          </a:p>
        </p:txBody>
      </p:sp>
    </p:spTree>
    <p:extLst>
      <p:ext uri="{BB962C8B-B14F-4D97-AF65-F5344CB8AC3E}">
        <p14:creationId xmlns:p14="http://schemas.microsoft.com/office/powerpoint/2010/main" val="386031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bldLvl="5"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Publish or Perish (3)</a:t>
            </a: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9/11/2022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20</a:t>
            </a:fld>
            <a:endParaRPr lang="en-US"/>
          </a:p>
        </p:txBody>
      </p:sp>
      <p:sp>
        <p:nvSpPr>
          <p:cNvPr id="12" name="Content Placeholder 11">
            <a:extLst>
              <a:ext uri="{FF2B5EF4-FFF2-40B4-BE49-F238E27FC236}">
                <a16:creationId xmlns:a16="http://schemas.microsoft.com/office/drawing/2014/main" id="{D28B1049-B235-3C3C-0BE2-96EC297C3D1D}"/>
              </a:ext>
            </a:extLst>
          </p:cNvPr>
          <p:cNvSpPr>
            <a:spLocks noGrp="1"/>
          </p:cNvSpPr>
          <p:nvPr>
            <p:ph idx="1"/>
          </p:nvPr>
        </p:nvSpPr>
        <p:spPr/>
        <p:txBody>
          <a:bodyPr/>
          <a:lstStyle/>
          <a:p>
            <a:r>
              <a:rPr lang="en-US" dirty="0"/>
              <a:t>End result is a sharable “link!”</a:t>
            </a:r>
          </a:p>
          <a:p>
            <a:pPr lvl="1"/>
            <a:r>
              <a:rPr lang="en-US" sz="2000" dirty="0"/>
              <a:t>That we can, umm, type/copy/paste/whatever.</a:t>
            </a:r>
          </a:p>
        </p:txBody>
      </p:sp>
      <p:pic>
        <p:nvPicPr>
          <p:cNvPr id="7" name="Picture 6">
            <a:extLst>
              <a:ext uri="{FF2B5EF4-FFF2-40B4-BE49-F238E27FC236}">
                <a16:creationId xmlns:a16="http://schemas.microsoft.com/office/drawing/2014/main" id="{AA97AD2B-A990-C56B-37BA-87BCF765D75D}"/>
              </a:ext>
            </a:extLst>
          </p:cNvPr>
          <p:cNvPicPr>
            <a:picLocks noChangeAspect="1"/>
          </p:cNvPicPr>
          <p:nvPr/>
        </p:nvPicPr>
        <p:blipFill>
          <a:blip r:embed="rId2"/>
          <a:stretch>
            <a:fillRect/>
          </a:stretch>
        </p:blipFill>
        <p:spPr>
          <a:xfrm>
            <a:off x="1652402" y="1931182"/>
            <a:ext cx="7267628" cy="3409975"/>
          </a:xfrm>
          <a:prstGeom prst="rect">
            <a:avLst/>
          </a:prstGeom>
        </p:spPr>
      </p:pic>
      <p:sp>
        <p:nvSpPr>
          <p:cNvPr id="16" name="Arrow: Up 15">
            <a:extLst>
              <a:ext uri="{FF2B5EF4-FFF2-40B4-BE49-F238E27FC236}">
                <a16:creationId xmlns:a16="http://schemas.microsoft.com/office/drawing/2014/main" id="{081653B8-AC10-7179-F7CC-BAE702A0F092}"/>
              </a:ext>
            </a:extLst>
          </p:cNvPr>
          <p:cNvSpPr/>
          <p:nvPr/>
        </p:nvSpPr>
        <p:spPr>
          <a:xfrm rot="1632296">
            <a:off x="5354448" y="3928222"/>
            <a:ext cx="363986" cy="1203942"/>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42E1168-4399-4E7F-33B7-3C147402F389}"/>
              </a:ext>
            </a:extLst>
          </p:cNvPr>
          <p:cNvSpPr txBox="1"/>
          <p:nvPr/>
        </p:nvSpPr>
        <p:spPr>
          <a:xfrm rot="1482028">
            <a:off x="2976648" y="5039214"/>
            <a:ext cx="4580428" cy="923330"/>
          </a:xfrm>
          <a:prstGeom prst="rect">
            <a:avLst/>
          </a:prstGeom>
          <a:noFill/>
        </p:spPr>
        <p:txBody>
          <a:bodyPr wrap="square" rtlCol="0">
            <a:spAutoFit/>
          </a:bodyPr>
          <a:lstStyle/>
          <a:p>
            <a:r>
              <a:rPr lang="en-US" dirty="0"/>
              <a:t>The juicy bits are enclosed in quotes </a:t>
            </a:r>
            <a:r>
              <a:rPr lang="en-US" sz="1000" dirty="0"/>
              <a:t>(google identifier</a:t>
            </a:r>
            <a:r>
              <a:rPr lang="en-US" sz="700" dirty="0"/>
              <a:t>)</a:t>
            </a:r>
            <a:endParaRPr lang="en-US" dirty="0"/>
          </a:p>
          <a:p>
            <a:r>
              <a:rPr lang="en-US" dirty="0"/>
              <a:t>   we can use “include” or “import”</a:t>
            </a:r>
          </a:p>
          <a:p>
            <a:r>
              <a:rPr lang="en-US" dirty="0"/>
              <a:t>   as with textbook data in dcic-2021</a:t>
            </a:r>
          </a:p>
        </p:txBody>
      </p:sp>
    </p:spTree>
    <p:extLst>
      <p:ext uri="{BB962C8B-B14F-4D97-AF65-F5344CB8AC3E}">
        <p14:creationId xmlns:p14="http://schemas.microsoft.com/office/powerpoint/2010/main" val="378217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Publish or Perish (4)</a:t>
            </a: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9/11/2022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21</a:t>
            </a:fld>
            <a:endParaRPr lang="en-US"/>
          </a:p>
        </p:txBody>
      </p:sp>
      <p:sp>
        <p:nvSpPr>
          <p:cNvPr id="12" name="Content Placeholder 11">
            <a:extLst>
              <a:ext uri="{FF2B5EF4-FFF2-40B4-BE49-F238E27FC236}">
                <a16:creationId xmlns:a16="http://schemas.microsoft.com/office/drawing/2014/main" id="{D28B1049-B235-3C3C-0BE2-96EC297C3D1D}"/>
              </a:ext>
            </a:extLst>
          </p:cNvPr>
          <p:cNvSpPr>
            <a:spLocks noGrp="1"/>
          </p:cNvSpPr>
          <p:nvPr>
            <p:ph idx="1"/>
          </p:nvPr>
        </p:nvSpPr>
        <p:spPr/>
        <p:txBody>
          <a:bodyPr/>
          <a:lstStyle/>
          <a:p>
            <a:r>
              <a:rPr lang="en-US" dirty="0"/>
              <a:t>End result is a sharable “link!”</a:t>
            </a:r>
          </a:p>
          <a:p>
            <a:pPr lvl="1"/>
            <a:r>
              <a:rPr lang="en-US" sz="2000" dirty="0"/>
              <a:t>That we can, umm, type/copy/paste/whatever.</a:t>
            </a:r>
          </a:p>
        </p:txBody>
      </p:sp>
      <p:pic>
        <p:nvPicPr>
          <p:cNvPr id="7" name="Picture 6">
            <a:extLst>
              <a:ext uri="{FF2B5EF4-FFF2-40B4-BE49-F238E27FC236}">
                <a16:creationId xmlns:a16="http://schemas.microsoft.com/office/drawing/2014/main" id="{AA97AD2B-A990-C56B-37BA-87BCF765D75D}"/>
              </a:ext>
            </a:extLst>
          </p:cNvPr>
          <p:cNvPicPr>
            <a:picLocks noChangeAspect="1"/>
          </p:cNvPicPr>
          <p:nvPr/>
        </p:nvPicPr>
        <p:blipFill>
          <a:blip r:embed="rId2"/>
          <a:stretch>
            <a:fillRect/>
          </a:stretch>
        </p:blipFill>
        <p:spPr>
          <a:xfrm>
            <a:off x="1652402" y="1931182"/>
            <a:ext cx="7267628" cy="3409975"/>
          </a:xfrm>
          <a:prstGeom prst="rect">
            <a:avLst/>
          </a:prstGeom>
        </p:spPr>
      </p:pic>
      <p:sp>
        <p:nvSpPr>
          <p:cNvPr id="16" name="Arrow: Up 15">
            <a:extLst>
              <a:ext uri="{FF2B5EF4-FFF2-40B4-BE49-F238E27FC236}">
                <a16:creationId xmlns:a16="http://schemas.microsoft.com/office/drawing/2014/main" id="{081653B8-AC10-7179-F7CC-BAE702A0F092}"/>
              </a:ext>
            </a:extLst>
          </p:cNvPr>
          <p:cNvSpPr/>
          <p:nvPr/>
        </p:nvSpPr>
        <p:spPr>
          <a:xfrm rot="1632296">
            <a:off x="3884364" y="3800594"/>
            <a:ext cx="349948" cy="1545867"/>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42E1168-4399-4E7F-33B7-3C147402F389}"/>
              </a:ext>
            </a:extLst>
          </p:cNvPr>
          <p:cNvSpPr txBox="1"/>
          <p:nvPr/>
        </p:nvSpPr>
        <p:spPr>
          <a:xfrm rot="1482028">
            <a:off x="1150785" y="5161001"/>
            <a:ext cx="4580428" cy="1107996"/>
          </a:xfrm>
          <a:prstGeom prst="rect">
            <a:avLst/>
          </a:prstGeom>
          <a:noFill/>
        </p:spPr>
        <p:txBody>
          <a:bodyPr wrap="square" rtlCol="0">
            <a:spAutoFit/>
          </a:bodyPr>
          <a:lstStyle/>
          <a:p>
            <a:r>
              <a:rPr lang="en-US" dirty="0"/>
              <a:t>The name of the file being shared is also used.</a:t>
            </a:r>
          </a:p>
          <a:p>
            <a:r>
              <a:rPr lang="en-US" sz="1600" dirty="0"/>
              <a:t>Good idea to avoid name collisions: create unique names by including (parts of) your name </a:t>
            </a:r>
          </a:p>
          <a:p>
            <a:r>
              <a:rPr lang="en-US" sz="1400" i="1" dirty="0"/>
              <a:t>(unlike what I did here!)</a:t>
            </a:r>
            <a:endParaRPr lang="en-US" sz="1600" i="1" dirty="0"/>
          </a:p>
        </p:txBody>
      </p:sp>
    </p:spTree>
    <p:extLst>
      <p:ext uri="{BB962C8B-B14F-4D97-AF65-F5344CB8AC3E}">
        <p14:creationId xmlns:p14="http://schemas.microsoft.com/office/powerpoint/2010/main" val="1058881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Publish or Perish (5)</a:t>
            </a: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9/11/2022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22</a:t>
            </a:fld>
            <a:endParaRPr lang="en-US"/>
          </a:p>
        </p:txBody>
      </p:sp>
      <p:sp>
        <p:nvSpPr>
          <p:cNvPr id="12" name="Content Placeholder 11">
            <a:extLst>
              <a:ext uri="{FF2B5EF4-FFF2-40B4-BE49-F238E27FC236}">
                <a16:creationId xmlns:a16="http://schemas.microsoft.com/office/drawing/2014/main" id="{D28B1049-B235-3C3C-0BE2-96EC297C3D1D}"/>
              </a:ext>
            </a:extLst>
          </p:cNvPr>
          <p:cNvSpPr>
            <a:spLocks noGrp="1"/>
          </p:cNvSpPr>
          <p:nvPr>
            <p:ph idx="1"/>
          </p:nvPr>
        </p:nvSpPr>
        <p:spPr/>
        <p:txBody>
          <a:bodyPr/>
          <a:lstStyle/>
          <a:p>
            <a:r>
              <a:rPr lang="en-US" sz="2400" dirty="0"/>
              <a:t>Here we use the table called minicipalities (as if we compiled the data ourselves)</a:t>
            </a:r>
          </a:p>
          <a:p>
            <a:pPr lvl="1"/>
            <a:endParaRPr lang="en-US" sz="2000" dirty="0"/>
          </a:p>
        </p:txBody>
      </p:sp>
      <p:pic>
        <p:nvPicPr>
          <p:cNvPr id="8" name="Picture 7">
            <a:extLst>
              <a:ext uri="{FF2B5EF4-FFF2-40B4-BE49-F238E27FC236}">
                <a16:creationId xmlns:a16="http://schemas.microsoft.com/office/drawing/2014/main" id="{A9567DB9-6E7C-DFE0-1105-551922EB6006}"/>
              </a:ext>
            </a:extLst>
          </p:cNvPr>
          <p:cNvPicPr>
            <a:picLocks noChangeAspect="1"/>
          </p:cNvPicPr>
          <p:nvPr/>
        </p:nvPicPr>
        <p:blipFill>
          <a:blip r:embed="rId2"/>
          <a:stretch>
            <a:fillRect/>
          </a:stretch>
        </p:blipFill>
        <p:spPr>
          <a:xfrm>
            <a:off x="1784382" y="1708116"/>
            <a:ext cx="8620188" cy="4648234"/>
          </a:xfrm>
          <a:prstGeom prst="rect">
            <a:avLst/>
          </a:prstGeom>
        </p:spPr>
      </p:pic>
      <p:sp>
        <p:nvSpPr>
          <p:cNvPr id="9" name="Arrow: Up 8">
            <a:extLst>
              <a:ext uri="{FF2B5EF4-FFF2-40B4-BE49-F238E27FC236}">
                <a16:creationId xmlns:a16="http://schemas.microsoft.com/office/drawing/2014/main" id="{AB599A0F-6B03-15CC-4011-3A05BD75DB6A}"/>
              </a:ext>
            </a:extLst>
          </p:cNvPr>
          <p:cNvSpPr/>
          <p:nvPr/>
        </p:nvSpPr>
        <p:spPr>
          <a:xfrm rot="1632296">
            <a:off x="2632350" y="2978652"/>
            <a:ext cx="363986" cy="1203942"/>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8727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Turning the Tables</a:t>
            </a: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9/11/2022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23</a:t>
            </a:fld>
            <a:endParaRPr lang="en-US"/>
          </a:p>
        </p:txBody>
      </p:sp>
      <p:sp>
        <p:nvSpPr>
          <p:cNvPr id="12" name="Content Placeholder 11">
            <a:extLst>
              <a:ext uri="{FF2B5EF4-FFF2-40B4-BE49-F238E27FC236}">
                <a16:creationId xmlns:a16="http://schemas.microsoft.com/office/drawing/2014/main" id="{D28B1049-B235-3C3C-0BE2-96EC297C3D1D}"/>
              </a:ext>
            </a:extLst>
          </p:cNvPr>
          <p:cNvSpPr>
            <a:spLocks noGrp="1"/>
          </p:cNvSpPr>
          <p:nvPr>
            <p:ph idx="1"/>
          </p:nvPr>
        </p:nvSpPr>
        <p:spPr>
          <a:xfrm>
            <a:off x="457200" y="1018962"/>
            <a:ext cx="11274552" cy="4986338"/>
          </a:xfrm>
        </p:spPr>
        <p:txBody>
          <a:bodyPr/>
          <a:lstStyle/>
          <a:p>
            <a:r>
              <a:rPr lang="en-US" sz="2400" dirty="0"/>
              <a:t>Let’s use the complete set of data from the NY State website!</a:t>
            </a:r>
          </a:p>
          <a:p>
            <a:pPr lvl="1"/>
            <a:endParaRPr lang="en-US" sz="2000" dirty="0"/>
          </a:p>
        </p:txBody>
      </p:sp>
      <p:pic>
        <p:nvPicPr>
          <p:cNvPr id="11" name="Picture 10">
            <a:extLst>
              <a:ext uri="{FF2B5EF4-FFF2-40B4-BE49-F238E27FC236}">
                <a16:creationId xmlns:a16="http://schemas.microsoft.com/office/drawing/2014/main" id="{0879213A-444D-A480-9CAB-073E45FBC7AD}"/>
              </a:ext>
            </a:extLst>
          </p:cNvPr>
          <p:cNvPicPr>
            <a:picLocks noChangeAspect="1"/>
          </p:cNvPicPr>
          <p:nvPr/>
        </p:nvPicPr>
        <p:blipFill>
          <a:blip r:embed="rId2"/>
          <a:stretch>
            <a:fillRect/>
          </a:stretch>
        </p:blipFill>
        <p:spPr>
          <a:xfrm>
            <a:off x="488011" y="1547446"/>
            <a:ext cx="11640828" cy="4224793"/>
          </a:xfrm>
          <a:prstGeom prst="rect">
            <a:avLst/>
          </a:prstGeom>
        </p:spPr>
      </p:pic>
      <p:sp>
        <p:nvSpPr>
          <p:cNvPr id="9" name="Arrow: Up 8">
            <a:extLst>
              <a:ext uri="{FF2B5EF4-FFF2-40B4-BE49-F238E27FC236}">
                <a16:creationId xmlns:a16="http://schemas.microsoft.com/office/drawing/2014/main" id="{AB599A0F-6B03-15CC-4011-3A05BD75DB6A}"/>
              </a:ext>
            </a:extLst>
          </p:cNvPr>
          <p:cNvSpPr/>
          <p:nvPr/>
        </p:nvSpPr>
        <p:spPr>
          <a:xfrm rot="1632296">
            <a:off x="315188" y="2723582"/>
            <a:ext cx="363986" cy="1203942"/>
          </a:xfrm>
          <a:prstGeom prst="up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6970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normAutofit/>
          </a:bodyPr>
          <a:lstStyle/>
          <a:p>
            <a:r>
              <a:rPr lang="en-US" dirty="0"/>
              <a:t>Turning the Tables (2)</a:t>
            </a: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9/5/2022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24</a:t>
            </a:fld>
            <a:endParaRPr lang="en-US"/>
          </a:p>
        </p:txBody>
      </p:sp>
      <p:sp>
        <p:nvSpPr>
          <p:cNvPr id="12" name="Content Placeholder 11">
            <a:extLst>
              <a:ext uri="{FF2B5EF4-FFF2-40B4-BE49-F238E27FC236}">
                <a16:creationId xmlns:a16="http://schemas.microsoft.com/office/drawing/2014/main" id="{FD6BE0AB-5069-9485-F72D-FD2717A62C29}"/>
              </a:ext>
            </a:extLst>
          </p:cNvPr>
          <p:cNvSpPr>
            <a:spLocks noGrp="1"/>
          </p:cNvSpPr>
          <p:nvPr>
            <p:ph idx="1"/>
          </p:nvPr>
        </p:nvSpPr>
        <p:spPr/>
        <p:txBody>
          <a:bodyPr>
            <a:normAutofit fontScale="92500" lnSpcReduction="10000"/>
          </a:bodyPr>
          <a:lstStyle/>
          <a:p>
            <a:r>
              <a:rPr lang="en-US" dirty="0"/>
              <a:t>You should be able to copy/paste these lines into </a:t>
            </a:r>
            <a:r>
              <a:rPr lang="en-US" dirty="0" err="1"/>
              <a:t>pyret</a:t>
            </a:r>
            <a:r>
              <a:rPr lang="en-US" dirty="0"/>
              <a:t> to get the same results:</a:t>
            </a:r>
          </a:p>
          <a:p>
            <a:pPr lvl="1"/>
            <a:r>
              <a:rPr lang="en-US" dirty="0"/>
              <a:t>(It worked on my machine at home!)</a:t>
            </a:r>
          </a:p>
          <a:p>
            <a:pPr marL="0" indent="0">
              <a:buNone/>
            </a:pPr>
            <a:endParaRPr lang="en-US" sz="2600" dirty="0"/>
          </a:p>
          <a:p>
            <a:pPr marL="0" indent="0">
              <a:buNone/>
            </a:pPr>
            <a:r>
              <a:rPr lang="en-US" sz="2200" dirty="0">
                <a:solidFill>
                  <a:schemeClr val="accent2"/>
                </a:solidFill>
                <a:latin typeface="Courier New" panose="02070309020205020404" pitchFamily="49" charset="0"/>
                <a:cs typeface="Courier New" panose="02070309020205020404" pitchFamily="49" charset="0"/>
              </a:rPr>
              <a:t># Load textbook functions for working with tables</a:t>
            </a:r>
          </a:p>
          <a:p>
            <a:pPr marL="0" indent="0">
              <a:buNone/>
            </a:pPr>
            <a:r>
              <a:rPr lang="en-US" sz="2200" b="1" dirty="0">
                <a:latin typeface="Courier New" panose="02070309020205020404" pitchFamily="49" charset="0"/>
                <a:cs typeface="Courier New" panose="02070309020205020404" pitchFamily="49" charset="0"/>
              </a:rPr>
              <a:t>include</a:t>
            </a:r>
            <a:r>
              <a:rPr lang="en-US" sz="2200" dirty="0">
                <a:latin typeface="Courier New" panose="02070309020205020404" pitchFamily="49" charset="0"/>
                <a:cs typeface="Courier New" panose="02070309020205020404" pitchFamily="49" charset="0"/>
              </a:rPr>
              <a:t> shared-</a:t>
            </a:r>
            <a:r>
              <a:rPr lang="en-US" sz="2200" dirty="0" err="1">
                <a:latin typeface="Courier New" panose="02070309020205020404" pitchFamily="49" charset="0"/>
                <a:cs typeface="Courier New" panose="02070309020205020404" pitchFamily="49" charset="0"/>
              </a:rPr>
              <a:t>gdrive</a:t>
            </a:r>
            <a:r>
              <a:rPr lang="en-US" sz="2200" dirty="0">
                <a:solidFill>
                  <a:srgbClr val="00B050"/>
                </a:solidFill>
                <a:latin typeface="Courier New" panose="02070309020205020404" pitchFamily="49" charset="0"/>
                <a:cs typeface="Courier New" panose="02070309020205020404" pitchFamily="49" charset="0"/>
              </a:rPr>
              <a:t>("dcic-2021"</a:t>
            </a:r>
            <a:r>
              <a:rPr lang="en-US" sz="2200" dirty="0">
                <a:latin typeface="Courier New" panose="02070309020205020404" pitchFamily="49" charset="0"/>
                <a:cs typeface="Courier New" panose="02070309020205020404" pitchFamily="49" charset="0"/>
              </a:rPr>
              <a:t>,</a:t>
            </a:r>
          </a:p>
          <a:p>
            <a:pPr marL="0" indent="0">
              <a:buNone/>
            </a:pPr>
            <a:r>
              <a:rPr lang="en-US" sz="2200" dirty="0">
                <a:solidFill>
                  <a:srgbClr val="00B050"/>
                </a:solidFill>
                <a:latin typeface="Courier New" panose="02070309020205020404" pitchFamily="49" charset="0"/>
                <a:cs typeface="Courier New" panose="02070309020205020404" pitchFamily="49" charset="0"/>
              </a:rPr>
              <a:t>  "1wyQZj_L0qqV9Ekgr9au6RX2iqt2Ga8Ep"</a:t>
            </a:r>
            <a:r>
              <a:rPr lang="en-US" sz="2200" dirty="0">
                <a:latin typeface="Courier New" panose="02070309020205020404" pitchFamily="49" charset="0"/>
                <a:cs typeface="Courier New" panose="02070309020205020404" pitchFamily="49" charset="0"/>
              </a:rPr>
              <a:t>)</a:t>
            </a:r>
          </a:p>
          <a:p>
            <a:pPr marL="0" indent="0">
              <a:buNone/>
            </a:pPr>
            <a:r>
              <a:rPr lang="en-US" sz="2200" dirty="0">
                <a:solidFill>
                  <a:schemeClr val="accent2"/>
                </a:solidFill>
                <a:latin typeface="Courier New" panose="02070309020205020404" pitchFamily="49" charset="0"/>
                <a:cs typeface="Courier New" panose="02070309020205020404" pitchFamily="49" charset="0"/>
              </a:rPr>
              <a:t># Load the full municipalities table</a:t>
            </a:r>
          </a:p>
          <a:p>
            <a:pPr marL="0" indent="0">
              <a:buNone/>
            </a:pPr>
            <a:r>
              <a:rPr lang="en-US" sz="2200" b="1" dirty="0">
                <a:latin typeface="Courier New" panose="02070309020205020404" pitchFamily="49" charset="0"/>
                <a:cs typeface="Courier New" panose="02070309020205020404" pitchFamily="49" charset="0"/>
              </a:rPr>
              <a:t>include</a:t>
            </a:r>
            <a:r>
              <a:rPr lang="en-US" sz="2200" dirty="0">
                <a:latin typeface="Courier New" panose="02070309020205020404" pitchFamily="49" charset="0"/>
                <a:cs typeface="Courier New" panose="02070309020205020404" pitchFamily="49" charset="0"/>
              </a:rPr>
              <a:t> shared-</a:t>
            </a:r>
            <a:r>
              <a:rPr lang="en-US" sz="2200" dirty="0" err="1">
                <a:latin typeface="Courier New" panose="02070309020205020404" pitchFamily="49" charset="0"/>
                <a:cs typeface="Courier New" panose="02070309020205020404" pitchFamily="49" charset="0"/>
              </a:rPr>
              <a:t>gdrive</a:t>
            </a:r>
            <a:r>
              <a:rPr lang="en-US" sz="2200" dirty="0">
                <a:latin typeface="Courier New" panose="02070309020205020404" pitchFamily="49" charset="0"/>
                <a:cs typeface="Courier New" panose="02070309020205020404" pitchFamily="49" charset="0"/>
              </a:rPr>
              <a:t>(</a:t>
            </a:r>
            <a:r>
              <a:rPr lang="en-US" sz="2200" dirty="0">
                <a:solidFill>
                  <a:srgbClr val="00B050"/>
                </a:solidFill>
                <a:latin typeface="Courier New" panose="02070309020205020404" pitchFamily="49" charset="0"/>
                <a:cs typeface="Courier New" panose="02070309020205020404" pitchFamily="49" charset="0"/>
              </a:rPr>
              <a:t>"municipalities"</a:t>
            </a:r>
            <a:r>
              <a:rPr lang="en-US" sz="2200" dirty="0">
                <a:latin typeface="Courier New" panose="02070309020205020404" pitchFamily="49" charset="0"/>
                <a:cs typeface="Courier New" panose="02070309020205020404" pitchFamily="49" charset="0"/>
              </a:rPr>
              <a:t>,</a:t>
            </a:r>
            <a:r>
              <a:rPr lang="en-US" sz="2200" dirty="0">
                <a:solidFill>
                  <a:srgbClr val="00B050"/>
                </a:solidFill>
                <a:latin typeface="Courier New" panose="02070309020205020404" pitchFamily="49" charset="0"/>
                <a:cs typeface="Courier New" panose="02070309020205020404" pitchFamily="49" charset="0"/>
              </a:rPr>
              <a:t> "18eBAc9RcBfDQDpgjUkBQRj7LjgvAaXFs"</a:t>
            </a:r>
            <a:r>
              <a:rPr lang="en-US" sz="2200" dirty="0">
                <a:latin typeface="Courier New" panose="02070309020205020404" pitchFamily="49" charset="0"/>
                <a:cs typeface="Courier New" panose="02070309020205020404" pitchFamily="49" charset="0"/>
              </a:rPr>
              <a:t>) </a:t>
            </a:r>
          </a:p>
          <a:p>
            <a:pPr marL="0" indent="0">
              <a:buNone/>
            </a:pPr>
            <a:endParaRPr lang="en-US" sz="2200" dirty="0">
              <a:latin typeface="Courier New" panose="02070309020205020404" pitchFamily="49" charset="0"/>
              <a:cs typeface="Courier New" panose="02070309020205020404" pitchFamily="49" charset="0"/>
            </a:endParaRPr>
          </a:p>
          <a:p>
            <a:pPr marL="0" indent="0">
              <a:buNone/>
            </a:pPr>
            <a:r>
              <a:rPr lang="en-US" sz="2200" dirty="0">
                <a:solidFill>
                  <a:schemeClr val="accent2"/>
                </a:solidFill>
                <a:latin typeface="Courier New" panose="02070309020205020404" pitchFamily="49" charset="0"/>
                <a:cs typeface="Courier New" panose="02070309020205020404" pitchFamily="49" charset="0"/>
              </a:rPr>
              <a:t>#Click "Run" then </a:t>
            </a:r>
          </a:p>
          <a:p>
            <a:pPr marL="0" indent="0">
              <a:buNone/>
            </a:pPr>
            <a:r>
              <a:rPr lang="en-US" sz="2200" dirty="0">
                <a:solidFill>
                  <a:schemeClr val="accent2"/>
                </a:solidFill>
                <a:latin typeface="Courier New" panose="02070309020205020404" pitchFamily="49" charset="0"/>
                <a:cs typeface="Courier New" panose="02070309020205020404" pitchFamily="49" charset="0"/>
              </a:rPr>
              <a:t>#To see the tabular data in </a:t>
            </a:r>
            <a:r>
              <a:rPr lang="en-US" sz="2200" dirty="0" err="1">
                <a:solidFill>
                  <a:schemeClr val="accent2"/>
                </a:solidFill>
                <a:latin typeface="Courier New" panose="02070309020205020404" pitchFamily="49" charset="0"/>
                <a:cs typeface="Courier New" panose="02070309020205020404" pitchFamily="49" charset="0"/>
              </a:rPr>
              <a:t>pyret</a:t>
            </a:r>
            <a:r>
              <a:rPr lang="en-US" sz="2200" dirty="0">
                <a:solidFill>
                  <a:schemeClr val="accent2"/>
                </a:solidFill>
                <a:latin typeface="Courier New" panose="02070309020205020404" pitchFamily="49" charset="0"/>
                <a:cs typeface="Courier New" panose="02070309020205020404" pitchFamily="49" charset="0"/>
              </a:rPr>
              <a:t>, </a:t>
            </a:r>
          </a:p>
          <a:p>
            <a:pPr marL="0" indent="0">
              <a:buNone/>
            </a:pPr>
            <a:r>
              <a:rPr lang="en-US" sz="2200" dirty="0">
                <a:solidFill>
                  <a:schemeClr val="accent2"/>
                </a:solidFill>
                <a:latin typeface="Courier New" panose="02070309020205020404" pitchFamily="49" charset="0"/>
                <a:cs typeface="Courier New" panose="02070309020205020404" pitchFamily="49" charset="0"/>
              </a:rPr>
              <a:t>#Type in "municipalities" sans quotes (the name of the table) on RHS </a:t>
            </a:r>
          </a:p>
        </p:txBody>
      </p:sp>
    </p:spTree>
    <p:extLst>
      <p:ext uri="{BB962C8B-B14F-4D97-AF65-F5344CB8AC3E}">
        <p14:creationId xmlns:p14="http://schemas.microsoft.com/office/powerpoint/2010/main" val="455630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normAutofit/>
          </a:bodyPr>
          <a:lstStyle/>
          <a:p>
            <a:r>
              <a:rPr lang="en-US" dirty="0"/>
              <a:t>Ok, I’ve got a table. Now what?</a:t>
            </a:r>
          </a:p>
        </p:txBody>
      </p:sp>
      <p:sp>
        <p:nvSpPr>
          <p:cNvPr id="3" name="Content Placeholder 2">
            <a:extLst>
              <a:ext uri="{FF2B5EF4-FFF2-40B4-BE49-F238E27FC236}">
                <a16:creationId xmlns:a16="http://schemas.microsoft.com/office/drawing/2014/main" id="{E46EF0B9-1308-9DD4-6FE3-B4B6327E9E59}"/>
              </a:ext>
            </a:extLst>
          </p:cNvPr>
          <p:cNvSpPr>
            <a:spLocks noGrp="1"/>
          </p:cNvSpPr>
          <p:nvPr>
            <p:ph idx="1"/>
          </p:nvPr>
        </p:nvSpPr>
        <p:spPr/>
        <p:txBody>
          <a:bodyPr>
            <a:normAutofit/>
          </a:bodyPr>
          <a:lstStyle/>
          <a:p>
            <a:r>
              <a:rPr lang="en-US" dirty="0"/>
              <a:t> Now that we have the data in Pyret, we can write programs to “crunch the numbers” i.e. analyze the data!</a:t>
            </a:r>
          </a:p>
          <a:p>
            <a:endParaRPr lang="en-US" sz="2600" dirty="0">
              <a:latin typeface="Courier New" panose="02070309020205020404" pitchFamily="49" charset="0"/>
              <a:cs typeface="Courier New" panose="02070309020205020404" pitchFamily="49" charset="0"/>
            </a:endParaRPr>
          </a:p>
          <a:p>
            <a:r>
              <a:rPr lang="en-US" sz="2600" dirty="0">
                <a:latin typeface="Courier New" panose="02070309020205020404" pitchFamily="49" charset="0"/>
                <a:cs typeface="Courier New" panose="02070309020205020404" pitchFamily="49" charset="0"/>
              </a:rPr>
              <a:t>We’ll need to learn some basic table manipulation functions first…</a:t>
            </a:r>
            <a:endParaRPr lang="en-US" dirty="0"/>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9/5/2022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25</a:t>
            </a:fld>
            <a:endParaRPr lang="en-US"/>
          </a:p>
        </p:txBody>
      </p:sp>
    </p:spTree>
    <p:extLst>
      <p:ext uri="{BB962C8B-B14F-4D97-AF65-F5344CB8AC3E}">
        <p14:creationId xmlns:p14="http://schemas.microsoft.com/office/powerpoint/2010/main" val="137265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normAutofit/>
          </a:bodyPr>
          <a:lstStyle/>
          <a:p>
            <a:r>
              <a:rPr lang="en-US" dirty="0"/>
              <a:t>Extracting Rows</a:t>
            </a:r>
          </a:p>
        </p:txBody>
      </p:sp>
      <p:pic>
        <p:nvPicPr>
          <p:cNvPr id="8" name="Content Placeholder 7">
            <a:extLst>
              <a:ext uri="{FF2B5EF4-FFF2-40B4-BE49-F238E27FC236}">
                <a16:creationId xmlns:a16="http://schemas.microsoft.com/office/drawing/2014/main" id="{EC899142-ABA1-3FAA-F1BF-4EEE1F66303B}"/>
              </a:ext>
            </a:extLst>
          </p:cNvPr>
          <p:cNvPicPr>
            <a:picLocks noGrp="1" noChangeAspect="1"/>
          </p:cNvPicPr>
          <p:nvPr>
            <p:ph idx="1"/>
          </p:nvPr>
        </p:nvPicPr>
        <p:blipFill>
          <a:blip r:embed="rId2"/>
          <a:stretch>
            <a:fillRect/>
          </a:stretch>
        </p:blipFill>
        <p:spPr>
          <a:xfrm>
            <a:off x="668998" y="1617785"/>
            <a:ext cx="7997649" cy="2975317"/>
          </a:xfrm>
        </p:spPr>
      </p:pic>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9/11/2022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26</a:t>
            </a:fld>
            <a:endParaRPr lang="en-US"/>
          </a:p>
        </p:txBody>
      </p:sp>
    </p:spTree>
    <p:extLst>
      <p:ext uri="{BB962C8B-B14F-4D97-AF65-F5344CB8AC3E}">
        <p14:creationId xmlns:p14="http://schemas.microsoft.com/office/powerpoint/2010/main" val="9231602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normAutofit/>
          </a:bodyPr>
          <a:lstStyle/>
          <a:p>
            <a:r>
              <a:rPr lang="en-US" dirty="0"/>
              <a:t>Row Data</a:t>
            </a:r>
          </a:p>
        </p:txBody>
      </p:sp>
      <p:sp>
        <p:nvSpPr>
          <p:cNvPr id="3" name="Content Placeholder 2">
            <a:extLst>
              <a:ext uri="{FF2B5EF4-FFF2-40B4-BE49-F238E27FC236}">
                <a16:creationId xmlns:a16="http://schemas.microsoft.com/office/drawing/2014/main" id="{E46EF0B9-1308-9DD4-6FE3-B4B6327E9E59}"/>
              </a:ext>
            </a:extLst>
          </p:cNvPr>
          <p:cNvSpPr>
            <a:spLocks noGrp="1"/>
          </p:cNvSpPr>
          <p:nvPr>
            <p:ph idx="1"/>
          </p:nvPr>
        </p:nvSpPr>
        <p:spPr/>
        <p:txBody>
          <a:bodyPr>
            <a:normAutofit fontScale="92500" lnSpcReduction="10000"/>
          </a:bodyPr>
          <a:lstStyle/>
          <a:p>
            <a:pPr marR="3855599"/>
            <a:r>
              <a:rPr lang="en-US" dirty="0"/>
              <a:t> The data type returned by </a:t>
            </a:r>
            <a:r>
              <a:rPr lang="en-US" sz="2000" dirty="0">
                <a:effectLst>
                  <a:outerShdw blurRad="38100" dist="38100" dir="2700000" algn="tl">
                    <a:srgbClr val="000000">
                      <a:alpha val="43137"/>
                    </a:srgbClr>
                  </a:outerShdw>
                </a:effectLst>
                <a:latin typeface="Menlo Regular"/>
                <a:ea typeface="Menlo Regular"/>
                <a:cs typeface="Menlo Regular"/>
                <a:sym typeface="Menlo Regular"/>
              </a:rPr>
              <a:t>.row-n</a:t>
            </a:r>
            <a:r>
              <a:rPr lang="en-US" dirty="0">
                <a:effectLst>
                  <a:outerShdw blurRad="38100" dist="38100" dir="2700000" algn="tl">
                    <a:srgbClr val="000000">
                      <a:alpha val="43137"/>
                    </a:srgbClr>
                  </a:outerShdw>
                </a:effectLst>
              </a:rPr>
              <a:t> </a:t>
            </a:r>
            <a:r>
              <a:rPr lang="en-US" dirty="0"/>
              <a:t>is a </a:t>
            </a:r>
            <a:r>
              <a:rPr lang="en-US" i="1" dirty="0">
                <a:solidFill>
                  <a:srgbClr val="B51700"/>
                </a:solidFill>
              </a:rPr>
              <a:t>Row</a:t>
            </a:r>
            <a:r>
              <a:rPr lang="en-US" dirty="0"/>
              <a:t>.</a:t>
            </a:r>
          </a:p>
          <a:p>
            <a:pPr marR="3855599"/>
            <a:r>
              <a:rPr lang="en-US" dirty="0"/>
              <a:t>We can access a value in the row by specifying the name of a column:</a:t>
            </a:r>
          </a:p>
          <a:p>
            <a:pPr marL="1469109" defTabSz="1828800">
              <a:lnSpc>
                <a:spcPts val="5600"/>
              </a:lnSpc>
              <a:spcBef>
                <a:spcPts val="0"/>
              </a:spcBef>
              <a:defRPr sz="4600">
                <a:latin typeface="Menlo Regular"/>
                <a:ea typeface="Menlo Regular"/>
                <a:cs typeface="Menlo Regular"/>
                <a:sym typeface="Menlo Regular"/>
              </a:defRPr>
            </a:pPr>
            <a:r>
              <a:rPr lang="en-US" sz="3600" dirty="0"/>
              <a:t>››› </a:t>
            </a:r>
            <a:r>
              <a:rPr lang="en-US" sz="3600" b="1" dirty="0" err="1"/>
              <a:t>municipalities.row</a:t>
            </a:r>
            <a:r>
              <a:rPr lang="en-US" sz="3600" b="1" dirty="0"/>
              <a:t>-n(0)[</a:t>
            </a:r>
            <a:r>
              <a:rPr lang="en-US" sz="3600" b="1" dirty="0">
                <a:solidFill>
                  <a:srgbClr val="507EB3"/>
                </a:solidFill>
              </a:rPr>
              <a:t>"name"</a:t>
            </a:r>
            <a:r>
              <a:rPr lang="en-US" sz="3600" b="1" dirty="0"/>
              <a:t>]</a:t>
            </a:r>
          </a:p>
          <a:p>
            <a:pPr marL="1469109" defTabSz="1828800">
              <a:lnSpc>
                <a:spcPts val="5600"/>
              </a:lnSpc>
              <a:spcBef>
                <a:spcPts val="0"/>
              </a:spcBef>
              <a:defRPr sz="4600">
                <a:latin typeface="Menlo Regular"/>
                <a:ea typeface="Menlo Regular"/>
                <a:cs typeface="Menlo Regular"/>
                <a:sym typeface="Menlo Regular"/>
              </a:defRPr>
            </a:pPr>
            <a:r>
              <a:rPr lang="en-US" sz="3600" dirty="0">
                <a:solidFill>
                  <a:srgbClr val="507EB3"/>
                </a:solidFill>
              </a:rPr>
              <a:t>"Adams"</a:t>
            </a:r>
          </a:p>
          <a:p>
            <a:endParaRPr lang="en-US" sz="2600" dirty="0">
              <a:latin typeface="Courier New" panose="02070309020205020404" pitchFamily="49" charset="0"/>
              <a:cs typeface="Courier New" panose="02070309020205020404" pitchFamily="49" charset="0"/>
            </a:endParaRPr>
          </a:p>
          <a:p>
            <a:r>
              <a:rPr lang="en-US" sz="2600" dirty="0">
                <a:latin typeface="Courier New" panose="02070309020205020404" pitchFamily="49" charset="0"/>
                <a:cs typeface="Courier New" panose="02070309020205020404" pitchFamily="49" charset="0"/>
              </a:rPr>
              <a:t>A note about the format of the above statement</a:t>
            </a:r>
          </a:p>
          <a:p>
            <a:pPr lvl="1"/>
            <a:r>
              <a:rPr lang="en-US" dirty="0">
                <a:latin typeface="Courier New" panose="02070309020205020404" pitchFamily="49" charset="0"/>
                <a:cs typeface="Courier New" panose="02070309020205020404" pitchFamily="49" charset="0"/>
              </a:rPr>
              <a:t>The parentheses ( ) are saying that row-n is a function</a:t>
            </a:r>
          </a:p>
          <a:p>
            <a:pPr lvl="1"/>
            <a:r>
              <a:rPr lang="en-US" dirty="0">
                <a:latin typeface="Courier New" panose="02070309020205020404" pitchFamily="49" charset="0"/>
                <a:cs typeface="Courier New" panose="02070309020205020404" pitchFamily="49" charset="0"/>
              </a:rPr>
              <a:t>The square brackets [ ] are saying to look up or extract the value of a particular column (the column named “name” here)</a:t>
            </a:r>
          </a:p>
          <a:p>
            <a:pPr marL="457200" lvl="1" indent="0">
              <a:buNone/>
            </a:pPr>
            <a:r>
              <a:rPr lang="en-US" dirty="0"/>
              <a:t> </a:t>
            </a:r>
          </a:p>
          <a:p>
            <a:pPr lvl="1"/>
            <a:endParaRPr lang="en-US" dirty="0"/>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9/11/2022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27</a:t>
            </a:fld>
            <a:endParaRPr lang="en-US"/>
          </a:p>
        </p:txBody>
      </p:sp>
    </p:spTree>
    <p:extLst>
      <p:ext uri="{BB962C8B-B14F-4D97-AF65-F5344CB8AC3E}">
        <p14:creationId xmlns:p14="http://schemas.microsoft.com/office/powerpoint/2010/main" val="2588510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normAutofit/>
          </a:bodyPr>
          <a:lstStyle/>
          <a:p>
            <a:r>
              <a:rPr lang="en-US" dirty="0"/>
              <a:t>Row Data as input to a function</a:t>
            </a:r>
          </a:p>
        </p:txBody>
      </p:sp>
      <p:sp>
        <p:nvSpPr>
          <p:cNvPr id="3" name="Content Placeholder 2">
            <a:extLst>
              <a:ext uri="{FF2B5EF4-FFF2-40B4-BE49-F238E27FC236}">
                <a16:creationId xmlns:a16="http://schemas.microsoft.com/office/drawing/2014/main" id="{E46EF0B9-1308-9DD4-6FE3-B4B6327E9E59}"/>
              </a:ext>
            </a:extLst>
          </p:cNvPr>
          <p:cNvSpPr>
            <a:spLocks noGrp="1"/>
          </p:cNvSpPr>
          <p:nvPr>
            <p:ph idx="1"/>
          </p:nvPr>
        </p:nvSpPr>
        <p:spPr>
          <a:xfrm>
            <a:off x="457199" y="1143001"/>
            <a:ext cx="11676185" cy="4986338"/>
          </a:xfrm>
        </p:spPr>
        <p:txBody>
          <a:bodyPr>
            <a:normAutofit fontScale="92500" lnSpcReduction="20000"/>
          </a:bodyPr>
          <a:lstStyle/>
          <a:p>
            <a:pPr marR="3855599"/>
            <a:r>
              <a:rPr lang="en-US" dirty="0"/>
              <a:t> We can write a function that takes a row as input:</a:t>
            </a:r>
          </a:p>
          <a:p>
            <a:pPr marL="0" marR="3855599" indent="0">
              <a:buNone/>
            </a:pPr>
            <a:endParaRPr lang="en-US" dirty="0"/>
          </a:p>
          <a:p>
            <a:pPr marL="1240509" indent="0" defTabSz="1828800">
              <a:lnSpc>
                <a:spcPct val="120000"/>
              </a:lnSpc>
              <a:spcBef>
                <a:spcPts val="0"/>
              </a:spcBef>
              <a:buNone/>
              <a:defRPr sz="4600">
                <a:latin typeface="Menlo Regular"/>
                <a:ea typeface="Menlo Regular"/>
                <a:cs typeface="Menlo Regular"/>
                <a:sym typeface="Menlo Regular"/>
              </a:defRPr>
            </a:pPr>
            <a:r>
              <a:rPr lang="en-US" sz="2000" dirty="0">
                <a:solidFill>
                  <a:srgbClr val="ABAFB3"/>
                </a:solidFill>
              </a:rPr>
              <a:t>fun</a:t>
            </a:r>
            <a:r>
              <a:rPr lang="en-US" sz="2000" dirty="0"/>
              <a:t> </a:t>
            </a:r>
            <a:r>
              <a:rPr lang="en-US" sz="2000" b="1" dirty="0">
                <a:solidFill>
                  <a:srgbClr val="9F59B3"/>
                </a:solidFill>
              </a:rPr>
              <a:t>population-decreased</a:t>
            </a:r>
            <a:r>
              <a:rPr lang="en-US" sz="2000" dirty="0"/>
              <a:t>(r :: Row) -&gt; Boolean:</a:t>
            </a:r>
          </a:p>
          <a:p>
            <a:pPr marL="1240509" indent="0" defTabSz="1828800">
              <a:lnSpc>
                <a:spcPct val="120000"/>
              </a:lnSpc>
              <a:spcBef>
                <a:spcPts val="0"/>
              </a:spcBef>
              <a:buNone/>
              <a:defRPr sz="4600">
                <a:latin typeface="Menlo Regular"/>
                <a:ea typeface="Menlo Regular"/>
                <a:cs typeface="Menlo Regular"/>
                <a:sym typeface="Menlo Regular"/>
              </a:defRPr>
            </a:pPr>
            <a:r>
              <a:rPr lang="en-US" sz="2000" dirty="0"/>
              <a:t>  </a:t>
            </a:r>
            <a:r>
              <a:rPr lang="en-US" sz="2000" dirty="0">
                <a:solidFill>
                  <a:srgbClr val="ABAFB3"/>
                </a:solidFill>
              </a:rPr>
              <a:t>doc</a:t>
            </a:r>
            <a:r>
              <a:rPr lang="en-US" sz="2000" dirty="0"/>
              <a:t>: </a:t>
            </a:r>
            <a:r>
              <a:rPr lang="en-US" sz="2000" dirty="0">
                <a:solidFill>
                  <a:srgbClr val="507EB3"/>
                </a:solidFill>
              </a:rPr>
              <a:t>"Return true if the municipality's population went down between 2010 and 2020"</a:t>
            </a:r>
          </a:p>
          <a:p>
            <a:pPr marL="1240509" indent="0" defTabSz="1828800">
              <a:lnSpc>
                <a:spcPct val="120000"/>
              </a:lnSpc>
              <a:spcBef>
                <a:spcPts val="0"/>
              </a:spcBef>
              <a:buNone/>
              <a:defRPr sz="4600">
                <a:latin typeface="Menlo Regular"/>
                <a:ea typeface="Menlo Regular"/>
                <a:cs typeface="Menlo Regular"/>
                <a:sym typeface="Menlo Regular"/>
              </a:defRPr>
            </a:pPr>
            <a:r>
              <a:rPr lang="en-US" sz="2000" dirty="0"/>
              <a:t>  r[</a:t>
            </a:r>
            <a:r>
              <a:rPr lang="en-US" sz="2000" dirty="0">
                <a:solidFill>
                  <a:srgbClr val="507EB3"/>
                </a:solidFill>
              </a:rPr>
              <a:t>"pop-2020"</a:t>
            </a:r>
            <a:r>
              <a:rPr lang="en-US" sz="2000" dirty="0"/>
              <a:t>] &lt; r[</a:t>
            </a:r>
            <a:r>
              <a:rPr lang="en-US" sz="2000" dirty="0">
                <a:solidFill>
                  <a:srgbClr val="507EB3"/>
                </a:solidFill>
              </a:rPr>
              <a:t>"pop-2010"</a:t>
            </a:r>
            <a:r>
              <a:rPr lang="en-US" sz="2000" dirty="0"/>
              <a:t>]</a:t>
            </a:r>
          </a:p>
          <a:p>
            <a:pPr marL="1240509" indent="0" defTabSz="1828800">
              <a:lnSpc>
                <a:spcPct val="120000"/>
              </a:lnSpc>
              <a:spcBef>
                <a:spcPts val="0"/>
              </a:spcBef>
              <a:buNone/>
              <a:defRPr sz="4600">
                <a:latin typeface="Menlo Regular"/>
                <a:ea typeface="Menlo Regular"/>
                <a:cs typeface="Menlo Regular"/>
                <a:sym typeface="Menlo Regular"/>
              </a:defRPr>
            </a:pPr>
            <a:r>
              <a:rPr lang="en-US" sz="2000" dirty="0">
                <a:solidFill>
                  <a:srgbClr val="ABAFB3"/>
                </a:solidFill>
              </a:rPr>
              <a:t>end</a:t>
            </a:r>
          </a:p>
          <a:p>
            <a:endParaRPr lang="en-US" sz="2600" dirty="0">
              <a:latin typeface="Courier New" panose="02070309020205020404" pitchFamily="49" charset="0"/>
              <a:cs typeface="Courier New" panose="02070309020205020404" pitchFamily="49" charset="0"/>
            </a:endParaRPr>
          </a:p>
          <a:p>
            <a:r>
              <a:rPr lang="en-US" sz="2400" dirty="0">
                <a:latin typeface="Courier New" panose="02070309020205020404" pitchFamily="49" charset="0"/>
                <a:cs typeface="Courier New" panose="02070309020205020404" pitchFamily="49" charset="0"/>
              </a:rPr>
              <a:t>If you remember Friday’s lab, we can safely omit the explicit checks using </a:t>
            </a:r>
            <a:r>
              <a:rPr lang="en-US" sz="2400" i="1" dirty="0">
                <a:effectLst>
                  <a:outerShdw blurRad="38100" dist="38100" dir="2700000" algn="tl">
                    <a:srgbClr val="000000">
                      <a:alpha val="43137"/>
                    </a:srgbClr>
                  </a:outerShdw>
                </a:effectLst>
                <a:latin typeface="Courier New" panose="02070309020205020404" pitchFamily="49" charset="0"/>
                <a:cs typeface="Courier New" panose="02070309020205020404" pitchFamily="49" charset="0"/>
              </a:rPr>
              <a:t>if</a:t>
            </a:r>
            <a:r>
              <a:rPr lang="en-US" sz="2400" dirty="0">
                <a:latin typeface="Courier New" panose="02070309020205020404" pitchFamily="49" charset="0"/>
                <a:cs typeface="Courier New" panose="02070309020205020404" pitchFamily="49" charset="0"/>
              </a:rPr>
              <a:t> statements when returning a Boolean.</a:t>
            </a:r>
          </a:p>
          <a:p>
            <a:pPr marL="457200" lvl="1" indent="0">
              <a:buNone/>
            </a:pPr>
            <a:r>
              <a:rPr lang="da-DK" sz="2800" strike="sngStrike" dirty="0">
                <a:latin typeface="Courier New" panose="02070309020205020404" pitchFamily="49" charset="0"/>
                <a:cs typeface="Courier New" panose="02070309020205020404" pitchFamily="49" charset="0"/>
              </a:rPr>
              <a:t>if r["pop-2020"] &lt; r["pop-2010"]:</a:t>
            </a:r>
          </a:p>
          <a:p>
            <a:pPr marL="457200" lvl="1" indent="0">
              <a:buNone/>
            </a:pPr>
            <a:r>
              <a:rPr lang="da-DK" sz="2800" strike="sngStrike" dirty="0">
                <a:latin typeface="Courier New" panose="02070309020205020404" pitchFamily="49" charset="0"/>
                <a:cs typeface="Courier New" panose="02070309020205020404" pitchFamily="49" charset="0"/>
              </a:rPr>
              <a:t>  true</a:t>
            </a:r>
          </a:p>
          <a:p>
            <a:pPr marL="457200" lvl="1" indent="0">
              <a:buNone/>
            </a:pPr>
            <a:r>
              <a:rPr lang="da-DK" sz="2800" strike="sngStrike" dirty="0">
                <a:latin typeface="Courier New" panose="02070309020205020404" pitchFamily="49" charset="0"/>
                <a:cs typeface="Courier New" panose="02070309020205020404" pitchFamily="49" charset="0"/>
              </a:rPr>
              <a:t>else:</a:t>
            </a:r>
          </a:p>
          <a:p>
            <a:pPr marL="457200" lvl="1" indent="0">
              <a:buNone/>
            </a:pPr>
            <a:r>
              <a:rPr lang="da-DK" sz="2800" strike="sngStrike" dirty="0">
                <a:latin typeface="Courier New" panose="02070309020205020404" pitchFamily="49" charset="0"/>
                <a:cs typeface="Courier New" panose="02070309020205020404" pitchFamily="49" charset="0"/>
              </a:rPr>
              <a:t>  false</a:t>
            </a:r>
          </a:p>
          <a:p>
            <a:pPr marL="457200" lvl="1" indent="0">
              <a:buNone/>
            </a:pPr>
            <a:r>
              <a:rPr lang="da-DK" sz="2800" strike="sngStrike" dirty="0">
                <a:latin typeface="Courier New" panose="02070309020205020404" pitchFamily="49" charset="0"/>
                <a:cs typeface="Courier New" panose="02070309020205020404" pitchFamily="49" charset="0"/>
              </a:rPr>
              <a:t>end</a:t>
            </a:r>
            <a:endParaRPr lang="en-US" sz="2800" strike="sngStrike" dirty="0">
              <a:latin typeface="Courier New" panose="02070309020205020404" pitchFamily="49" charset="0"/>
              <a:cs typeface="Courier New" panose="02070309020205020404" pitchFamily="49" charset="0"/>
            </a:endParaRP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9/11/2022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28</a:t>
            </a:fld>
            <a:endParaRPr lang="en-US"/>
          </a:p>
        </p:txBody>
      </p:sp>
    </p:spTree>
    <p:extLst>
      <p:ext uri="{BB962C8B-B14F-4D97-AF65-F5344CB8AC3E}">
        <p14:creationId xmlns:p14="http://schemas.microsoft.com/office/powerpoint/2010/main" val="34901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Defining a Table in </a:t>
            </a:r>
            <a:r>
              <a:rPr lang="en-US" dirty="0" err="1"/>
              <a:t>pyret</a:t>
            </a:r>
            <a:r>
              <a:rPr lang="en-US" dirty="0"/>
              <a:t> – adding data types</a:t>
            </a:r>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9/11/2022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 Problem Solving and Abstraction</a:t>
            </a:r>
            <a:endParaRPr lang="en-US"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29</a:t>
            </a:fld>
            <a:endParaRPr lang="en-US"/>
          </a:p>
        </p:txBody>
      </p:sp>
      <p:sp>
        <p:nvSpPr>
          <p:cNvPr id="3" name="To define a table in Pyret, we specify its contents like so:…">
            <a:extLst>
              <a:ext uri="{FF2B5EF4-FFF2-40B4-BE49-F238E27FC236}">
                <a16:creationId xmlns:a16="http://schemas.microsoft.com/office/drawing/2014/main" id="{10089B02-FFF8-1916-0EC7-6819506F81E2}"/>
              </a:ext>
            </a:extLst>
          </p:cNvPr>
          <p:cNvSpPr txBox="1">
            <a:spLocks/>
          </p:cNvSpPr>
          <p:nvPr/>
        </p:nvSpPr>
        <p:spPr>
          <a:xfrm>
            <a:off x="1419281" y="1050063"/>
            <a:ext cx="7586099" cy="4757873"/>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Clr>
                <a:srgbClr val="9C1431"/>
              </a:buClr>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9C1431"/>
              </a:buClr>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C1431"/>
              </a:buClr>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9C1431"/>
              </a:buClr>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9C1431"/>
              </a:buClr>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240509" indent="0" defTabSz="1828800">
              <a:lnSpc>
                <a:spcPct val="120000"/>
              </a:lnSpc>
              <a:spcBef>
                <a:spcPts val="0"/>
              </a:spcBef>
              <a:buNone/>
              <a:defRPr sz="4600">
                <a:latin typeface="Menlo Regular"/>
                <a:ea typeface="Menlo Regular"/>
                <a:cs typeface="Menlo Regular"/>
                <a:sym typeface="Menlo Regular"/>
              </a:defRPr>
            </a:pPr>
            <a:r>
              <a:rPr lang="en-US" sz="4600" i="1" dirty="0">
                <a:solidFill>
                  <a:srgbClr val="9F59B3"/>
                </a:solidFill>
                <a:latin typeface="Menlo Regular"/>
                <a:ea typeface="Menlo Regular"/>
                <a:cs typeface="Menlo Regular"/>
                <a:sym typeface="Menlo Regular"/>
              </a:rPr>
              <a:t>municipalities</a:t>
            </a:r>
            <a:r>
              <a:rPr lang="en-US" sz="4600" dirty="0">
                <a:latin typeface="Menlo Regular"/>
                <a:ea typeface="Menlo Regular"/>
                <a:cs typeface="Menlo Regular"/>
                <a:sym typeface="Menlo Regular"/>
              </a:rPr>
              <a:t> = </a:t>
            </a:r>
          </a:p>
          <a:p>
            <a:pPr marL="1240509" indent="0" defTabSz="1828800">
              <a:lnSpc>
                <a:spcPct val="120000"/>
              </a:lnSpc>
              <a:spcBef>
                <a:spcPts val="0"/>
              </a:spcBef>
              <a:buNone/>
              <a:defRPr sz="4600">
                <a:latin typeface="Menlo Regular"/>
                <a:ea typeface="Menlo Regular"/>
                <a:cs typeface="Menlo Regular"/>
                <a:sym typeface="Menlo Regular"/>
              </a:defRPr>
            </a:pPr>
            <a:r>
              <a:rPr lang="en-US" sz="4600" dirty="0">
                <a:latin typeface="Menlo Regular"/>
                <a:ea typeface="Menlo Regular"/>
                <a:cs typeface="Menlo Regular"/>
                <a:sym typeface="Menlo Regular"/>
              </a:rPr>
              <a:t>  </a:t>
            </a:r>
            <a:r>
              <a:rPr lang="en-US" sz="4600" dirty="0">
                <a:solidFill>
                  <a:srgbClr val="ABAFB3"/>
                </a:solidFill>
                <a:latin typeface="Menlo Regular"/>
                <a:ea typeface="Menlo Regular"/>
                <a:cs typeface="Menlo Regular"/>
                <a:sym typeface="Menlo Regular"/>
              </a:rPr>
              <a:t>table</a:t>
            </a:r>
            <a:r>
              <a:rPr lang="en-US" sz="4600" dirty="0">
                <a:latin typeface="Menlo Regular"/>
                <a:ea typeface="Menlo Regular"/>
                <a:cs typeface="Menlo Regular"/>
                <a:sym typeface="Menlo Regular"/>
              </a:rPr>
              <a:t>: </a:t>
            </a:r>
            <a:r>
              <a:rPr lang="en-US" sz="4600" dirty="0">
                <a:effectLst>
                  <a:outerShdw blurRad="38100" dist="38100" dir="2700000" algn="tl">
                    <a:srgbClr val="000000">
                      <a:alpha val="43137"/>
                    </a:srgbClr>
                  </a:outerShdw>
                </a:effectLst>
                <a:latin typeface="Menlo Regular"/>
                <a:ea typeface="Menlo Regular"/>
                <a:cs typeface="Menlo Regular"/>
                <a:sym typeface="Menlo Regular"/>
              </a:rPr>
              <a:t>name :: String, kind :: String, </a:t>
            </a:r>
          </a:p>
          <a:p>
            <a:pPr marL="1240509" indent="0" defTabSz="1828800">
              <a:lnSpc>
                <a:spcPct val="120000"/>
              </a:lnSpc>
              <a:spcBef>
                <a:spcPts val="0"/>
              </a:spcBef>
              <a:buNone/>
              <a:defRPr sz="4600">
                <a:latin typeface="Menlo Regular"/>
                <a:ea typeface="Menlo Regular"/>
                <a:cs typeface="Menlo Regular"/>
                <a:sym typeface="Menlo Regular"/>
              </a:defRPr>
            </a:pPr>
            <a:r>
              <a:rPr lang="en-US" sz="4600" dirty="0">
                <a:effectLst>
                  <a:outerShdw blurRad="38100" dist="38100" dir="2700000" algn="tl">
                    <a:srgbClr val="000000">
                      <a:alpha val="43137"/>
                    </a:srgbClr>
                  </a:outerShdw>
                </a:effectLst>
                <a:latin typeface="Menlo Regular"/>
                <a:ea typeface="Menlo Regular"/>
                <a:cs typeface="Menlo Regular"/>
                <a:sym typeface="Menlo Regular"/>
              </a:rPr>
              <a:t>    pop-2010 :: Number, pop-2020 :: Number</a:t>
            </a:r>
          </a:p>
          <a:p>
            <a:pPr marL="1240509" indent="0" defTabSz="1828800">
              <a:lnSpc>
                <a:spcPct val="120000"/>
              </a:lnSpc>
              <a:spcBef>
                <a:spcPts val="0"/>
              </a:spcBef>
              <a:buNone/>
              <a:defRPr sz="4600">
                <a:latin typeface="Menlo Regular"/>
                <a:ea typeface="Menlo Regular"/>
                <a:cs typeface="Menlo Regular"/>
                <a:sym typeface="Menlo Regular"/>
              </a:defRPr>
            </a:pPr>
            <a:r>
              <a:rPr lang="en-US" sz="4600" dirty="0">
                <a:latin typeface="Menlo Regular"/>
                <a:ea typeface="Menlo Regular"/>
                <a:cs typeface="Menlo Regular"/>
                <a:sym typeface="Menlo Regular"/>
              </a:rPr>
              <a:t>    </a:t>
            </a:r>
            <a:r>
              <a:rPr lang="en-US" sz="4600" dirty="0">
                <a:solidFill>
                  <a:srgbClr val="ABAFB3"/>
                </a:solidFill>
                <a:latin typeface="Menlo Regular"/>
                <a:ea typeface="Menlo Regular"/>
                <a:cs typeface="Menlo Regular"/>
                <a:sym typeface="Menlo Regular"/>
              </a:rPr>
              <a:t>row</a:t>
            </a:r>
            <a:r>
              <a:rPr lang="en-US" sz="4600" dirty="0">
                <a:latin typeface="Menlo Regular"/>
                <a:ea typeface="Menlo Regular"/>
                <a:cs typeface="Menlo Regular"/>
                <a:sym typeface="Menlo Regular"/>
              </a:rPr>
              <a:t>: </a:t>
            </a:r>
            <a:r>
              <a:rPr lang="en-US" sz="4600" dirty="0">
                <a:solidFill>
                  <a:srgbClr val="507EB3"/>
                </a:solidFill>
                <a:latin typeface="Menlo Regular"/>
                <a:ea typeface="Menlo Regular"/>
                <a:cs typeface="Menlo Regular"/>
                <a:sym typeface="Menlo Regular"/>
              </a:rPr>
              <a:t>"Adams"</a:t>
            </a:r>
            <a:r>
              <a:rPr lang="en-US" sz="4600" dirty="0">
                <a:latin typeface="Menlo Regular"/>
                <a:ea typeface="Menlo Regular"/>
                <a:cs typeface="Menlo Regular"/>
                <a:sym typeface="Menlo Regular"/>
              </a:rPr>
              <a:t>, </a:t>
            </a:r>
            <a:r>
              <a:rPr lang="en-US" sz="4600" dirty="0">
                <a:solidFill>
                  <a:srgbClr val="507EB3"/>
                </a:solidFill>
                <a:latin typeface="Menlo Regular"/>
                <a:ea typeface="Menlo Regular"/>
                <a:cs typeface="Menlo Regular"/>
                <a:sym typeface="Menlo Regular"/>
              </a:rPr>
              <a:t>"Town"</a:t>
            </a:r>
            <a:r>
              <a:rPr lang="en-US" sz="4600" dirty="0">
                <a:latin typeface="Menlo Regular"/>
                <a:ea typeface="Menlo Regular"/>
                <a:cs typeface="Menlo Regular"/>
                <a:sym typeface="Menlo Regular"/>
              </a:rPr>
              <a:t>, 5143, 4973</a:t>
            </a:r>
          </a:p>
          <a:p>
            <a:pPr marL="1240509" indent="0" defTabSz="1828800">
              <a:lnSpc>
                <a:spcPct val="120000"/>
              </a:lnSpc>
              <a:spcBef>
                <a:spcPts val="0"/>
              </a:spcBef>
              <a:buNone/>
              <a:defRPr sz="4600">
                <a:latin typeface="Menlo Regular"/>
                <a:ea typeface="Menlo Regular"/>
                <a:cs typeface="Menlo Regular"/>
                <a:sym typeface="Menlo Regular"/>
              </a:defRPr>
            </a:pPr>
            <a:r>
              <a:rPr lang="en-US" sz="4600" dirty="0">
                <a:latin typeface="Menlo Regular"/>
                <a:ea typeface="Menlo Regular"/>
                <a:cs typeface="Menlo Regular"/>
                <a:sym typeface="Menlo Regular"/>
              </a:rPr>
              <a:t>    </a:t>
            </a:r>
            <a:r>
              <a:rPr lang="en-US" sz="4600" dirty="0">
                <a:solidFill>
                  <a:srgbClr val="ABAFB3"/>
                </a:solidFill>
                <a:latin typeface="Menlo Regular"/>
                <a:ea typeface="Menlo Regular"/>
                <a:cs typeface="Menlo Regular"/>
                <a:sym typeface="Menlo Regular"/>
              </a:rPr>
              <a:t>row</a:t>
            </a:r>
            <a:r>
              <a:rPr lang="en-US" sz="4600" dirty="0">
                <a:latin typeface="Menlo Regular"/>
                <a:ea typeface="Menlo Regular"/>
                <a:cs typeface="Menlo Regular"/>
                <a:sym typeface="Menlo Regular"/>
              </a:rPr>
              <a:t>: </a:t>
            </a:r>
            <a:r>
              <a:rPr lang="en-US" sz="4600" dirty="0">
                <a:solidFill>
                  <a:srgbClr val="507EB3"/>
                </a:solidFill>
                <a:latin typeface="Menlo Regular"/>
                <a:ea typeface="Menlo Regular"/>
                <a:cs typeface="Menlo Regular"/>
                <a:sym typeface="Menlo Regular"/>
              </a:rPr>
              <a:t>"Adams"</a:t>
            </a:r>
            <a:r>
              <a:rPr lang="en-US" sz="4600" dirty="0">
                <a:latin typeface="Menlo Regular"/>
                <a:ea typeface="Menlo Regular"/>
                <a:cs typeface="Menlo Regular"/>
                <a:sym typeface="Menlo Regular"/>
              </a:rPr>
              <a:t>, </a:t>
            </a:r>
            <a:r>
              <a:rPr lang="en-US" sz="4600" dirty="0">
                <a:solidFill>
                  <a:srgbClr val="507EB3"/>
                </a:solidFill>
                <a:latin typeface="Menlo Regular"/>
                <a:ea typeface="Menlo Regular"/>
                <a:cs typeface="Menlo Regular"/>
                <a:sym typeface="Menlo Regular"/>
              </a:rPr>
              <a:t>"Village"</a:t>
            </a:r>
            <a:r>
              <a:rPr lang="en-US" sz="4600" dirty="0">
                <a:latin typeface="Menlo Regular"/>
                <a:ea typeface="Menlo Regular"/>
                <a:cs typeface="Menlo Regular"/>
                <a:sym typeface="Menlo Regular"/>
              </a:rPr>
              <a:t>, 1775, 1633</a:t>
            </a:r>
          </a:p>
          <a:p>
            <a:pPr marL="1240509" indent="0" defTabSz="1828800">
              <a:lnSpc>
                <a:spcPct val="120000"/>
              </a:lnSpc>
              <a:spcBef>
                <a:spcPts val="0"/>
              </a:spcBef>
              <a:buNone/>
              <a:defRPr sz="4600">
                <a:latin typeface="Menlo Regular"/>
                <a:ea typeface="Menlo Regular"/>
                <a:cs typeface="Menlo Regular"/>
                <a:sym typeface="Menlo Regular"/>
              </a:defRPr>
            </a:pPr>
            <a:r>
              <a:rPr lang="en-US" sz="4600" dirty="0">
                <a:latin typeface="Menlo Regular"/>
                <a:ea typeface="Menlo Regular"/>
                <a:cs typeface="Menlo Regular"/>
                <a:sym typeface="Menlo Regular"/>
              </a:rPr>
              <a:t>    </a:t>
            </a:r>
            <a:r>
              <a:rPr lang="en-US" sz="4600" dirty="0">
                <a:solidFill>
                  <a:srgbClr val="ABAFB3"/>
                </a:solidFill>
                <a:latin typeface="Menlo Regular"/>
                <a:ea typeface="Menlo Regular"/>
                <a:cs typeface="Menlo Regular"/>
                <a:sym typeface="Menlo Regular"/>
              </a:rPr>
              <a:t>row</a:t>
            </a:r>
            <a:r>
              <a:rPr lang="en-US" sz="4600" dirty="0">
                <a:latin typeface="Menlo Regular"/>
                <a:ea typeface="Menlo Regular"/>
                <a:cs typeface="Menlo Regular"/>
                <a:sym typeface="Menlo Regular"/>
              </a:rPr>
              <a:t>: </a:t>
            </a:r>
            <a:r>
              <a:rPr lang="en-US" sz="4600" dirty="0">
                <a:solidFill>
                  <a:srgbClr val="507EB3"/>
                </a:solidFill>
                <a:latin typeface="Menlo Regular"/>
                <a:ea typeface="Menlo Regular"/>
                <a:cs typeface="Menlo Regular"/>
                <a:sym typeface="Menlo Regular"/>
              </a:rPr>
              <a:t>"Addison"</a:t>
            </a:r>
            <a:r>
              <a:rPr lang="en-US" sz="4600" dirty="0">
                <a:latin typeface="Menlo Regular"/>
                <a:ea typeface="Menlo Regular"/>
                <a:cs typeface="Menlo Regular"/>
                <a:sym typeface="Menlo Regular"/>
              </a:rPr>
              <a:t>, </a:t>
            </a:r>
            <a:r>
              <a:rPr lang="en-US" sz="4600" dirty="0">
                <a:solidFill>
                  <a:srgbClr val="507EB3"/>
                </a:solidFill>
                <a:latin typeface="Menlo Regular"/>
                <a:ea typeface="Menlo Regular"/>
                <a:cs typeface="Menlo Regular"/>
                <a:sym typeface="Menlo Regular"/>
              </a:rPr>
              <a:t>"Town"</a:t>
            </a:r>
            <a:r>
              <a:rPr lang="en-US" sz="4600" dirty="0">
                <a:latin typeface="Menlo Regular"/>
                <a:ea typeface="Menlo Regular"/>
                <a:cs typeface="Menlo Regular"/>
                <a:sym typeface="Menlo Regular"/>
              </a:rPr>
              <a:t>, 2595, 2397</a:t>
            </a:r>
          </a:p>
          <a:p>
            <a:pPr marL="1240509" indent="0" defTabSz="1828800">
              <a:lnSpc>
                <a:spcPct val="120000"/>
              </a:lnSpc>
              <a:spcBef>
                <a:spcPts val="0"/>
              </a:spcBef>
              <a:buNone/>
              <a:defRPr sz="4600">
                <a:latin typeface="Menlo Regular"/>
                <a:ea typeface="Menlo Regular"/>
                <a:cs typeface="Menlo Regular"/>
                <a:sym typeface="Menlo Regular"/>
              </a:defRPr>
            </a:pPr>
            <a:r>
              <a:rPr lang="en-US" sz="4600" dirty="0">
                <a:latin typeface="Menlo Regular"/>
                <a:ea typeface="Menlo Regular"/>
                <a:cs typeface="Menlo Regular"/>
                <a:sym typeface="Menlo Regular"/>
              </a:rPr>
              <a:t>    </a:t>
            </a:r>
            <a:r>
              <a:rPr lang="en-US" sz="4600" dirty="0">
                <a:solidFill>
                  <a:srgbClr val="ABAFB3"/>
                </a:solidFill>
                <a:latin typeface="Menlo Regular"/>
                <a:ea typeface="Menlo Regular"/>
                <a:cs typeface="Menlo Regular"/>
                <a:sym typeface="Menlo Regular"/>
              </a:rPr>
              <a:t>row</a:t>
            </a:r>
            <a:r>
              <a:rPr lang="en-US" sz="4600" dirty="0">
                <a:latin typeface="Menlo Regular"/>
                <a:ea typeface="Menlo Regular"/>
                <a:cs typeface="Menlo Regular"/>
                <a:sym typeface="Menlo Regular"/>
              </a:rPr>
              <a:t>: </a:t>
            </a:r>
            <a:r>
              <a:rPr lang="en-US" sz="4600" dirty="0">
                <a:solidFill>
                  <a:srgbClr val="507EB3"/>
                </a:solidFill>
                <a:latin typeface="Menlo Regular"/>
                <a:ea typeface="Menlo Regular"/>
                <a:cs typeface="Menlo Regular"/>
                <a:sym typeface="Menlo Regular"/>
              </a:rPr>
              <a:t>"Addison"</a:t>
            </a:r>
            <a:r>
              <a:rPr lang="en-US" sz="4600" dirty="0">
                <a:latin typeface="Menlo Regular"/>
                <a:ea typeface="Menlo Regular"/>
                <a:cs typeface="Menlo Regular"/>
                <a:sym typeface="Menlo Regular"/>
              </a:rPr>
              <a:t>, </a:t>
            </a:r>
            <a:r>
              <a:rPr lang="en-US" sz="4600" dirty="0">
                <a:solidFill>
                  <a:srgbClr val="507EB3"/>
                </a:solidFill>
                <a:latin typeface="Menlo Regular"/>
                <a:ea typeface="Menlo Regular"/>
                <a:cs typeface="Menlo Regular"/>
                <a:sym typeface="Menlo Regular"/>
              </a:rPr>
              <a:t>"Village"</a:t>
            </a:r>
            <a:r>
              <a:rPr lang="en-US" sz="4600" dirty="0">
                <a:latin typeface="Menlo Regular"/>
                <a:ea typeface="Menlo Regular"/>
                <a:cs typeface="Menlo Regular"/>
                <a:sym typeface="Menlo Regular"/>
              </a:rPr>
              <a:t>, 1763, 1561</a:t>
            </a:r>
          </a:p>
          <a:p>
            <a:pPr marL="1240509" indent="0" defTabSz="1828800">
              <a:lnSpc>
                <a:spcPct val="120000"/>
              </a:lnSpc>
              <a:spcBef>
                <a:spcPts val="0"/>
              </a:spcBef>
              <a:buNone/>
              <a:defRPr sz="4600">
                <a:latin typeface="Menlo Regular"/>
                <a:ea typeface="Menlo Regular"/>
                <a:cs typeface="Menlo Regular"/>
                <a:sym typeface="Menlo Regular"/>
              </a:defRPr>
            </a:pPr>
            <a:r>
              <a:rPr lang="en-US" sz="4600" dirty="0">
                <a:latin typeface="Menlo Regular"/>
                <a:ea typeface="Menlo Regular"/>
                <a:cs typeface="Menlo Regular"/>
                <a:sym typeface="Menlo Regular"/>
              </a:rPr>
              <a:t>    </a:t>
            </a:r>
            <a:r>
              <a:rPr lang="en-US" sz="4600" dirty="0">
                <a:solidFill>
                  <a:srgbClr val="ABAFB3"/>
                </a:solidFill>
                <a:latin typeface="Menlo Regular"/>
                <a:ea typeface="Menlo Regular"/>
                <a:cs typeface="Menlo Regular"/>
                <a:sym typeface="Menlo Regular"/>
              </a:rPr>
              <a:t>row</a:t>
            </a:r>
            <a:r>
              <a:rPr lang="en-US" sz="4600" dirty="0">
                <a:latin typeface="Menlo Regular"/>
                <a:ea typeface="Menlo Regular"/>
                <a:cs typeface="Menlo Regular"/>
                <a:sym typeface="Menlo Regular"/>
              </a:rPr>
              <a:t>: </a:t>
            </a:r>
            <a:r>
              <a:rPr lang="en-US" sz="4600" dirty="0">
                <a:solidFill>
                  <a:srgbClr val="507EB3"/>
                </a:solidFill>
                <a:latin typeface="Menlo Regular"/>
                <a:ea typeface="Menlo Regular"/>
                <a:cs typeface="Menlo Regular"/>
                <a:sym typeface="Menlo Regular"/>
              </a:rPr>
              <a:t>"Afton"</a:t>
            </a:r>
            <a:r>
              <a:rPr lang="en-US" sz="4600" dirty="0">
                <a:latin typeface="Menlo Regular"/>
                <a:ea typeface="Menlo Regular"/>
                <a:cs typeface="Menlo Regular"/>
                <a:sym typeface="Menlo Regular"/>
              </a:rPr>
              <a:t>, </a:t>
            </a:r>
            <a:r>
              <a:rPr lang="en-US" sz="4600" dirty="0">
                <a:solidFill>
                  <a:srgbClr val="507EB3"/>
                </a:solidFill>
                <a:latin typeface="Menlo Regular"/>
                <a:ea typeface="Menlo Regular"/>
                <a:cs typeface="Menlo Regular"/>
                <a:sym typeface="Menlo Regular"/>
              </a:rPr>
              <a:t>"Town"</a:t>
            </a:r>
            <a:r>
              <a:rPr lang="en-US" sz="4600" dirty="0">
                <a:latin typeface="Menlo Regular"/>
                <a:ea typeface="Menlo Regular"/>
                <a:cs typeface="Menlo Regular"/>
                <a:sym typeface="Menlo Regular"/>
              </a:rPr>
              <a:t>, 2851, 2769</a:t>
            </a:r>
          </a:p>
          <a:p>
            <a:pPr marL="1240509" indent="0" defTabSz="1828800">
              <a:lnSpc>
                <a:spcPct val="120000"/>
              </a:lnSpc>
              <a:spcBef>
                <a:spcPts val="0"/>
              </a:spcBef>
              <a:buNone/>
              <a:defRPr sz="4600">
                <a:latin typeface="Menlo Regular"/>
                <a:ea typeface="Menlo Regular"/>
                <a:cs typeface="Menlo Regular"/>
                <a:sym typeface="Menlo Regular"/>
              </a:defRPr>
            </a:pPr>
            <a:r>
              <a:rPr lang="en-US" sz="4600" dirty="0">
                <a:latin typeface="Menlo Regular"/>
                <a:ea typeface="Menlo Regular"/>
                <a:cs typeface="Menlo Regular"/>
                <a:sym typeface="Menlo Regular"/>
              </a:rPr>
              <a:t>    #careful if you copy/paste from here,</a:t>
            </a:r>
          </a:p>
          <a:p>
            <a:pPr marL="1240509" indent="0" defTabSz="1828800">
              <a:lnSpc>
                <a:spcPct val="120000"/>
              </a:lnSpc>
              <a:spcBef>
                <a:spcPts val="0"/>
              </a:spcBef>
              <a:buNone/>
              <a:defRPr sz="4600">
                <a:latin typeface="Menlo Regular"/>
                <a:ea typeface="Menlo Regular"/>
                <a:cs typeface="Menlo Regular"/>
                <a:sym typeface="Menlo Regular"/>
              </a:defRPr>
            </a:pPr>
            <a:r>
              <a:rPr lang="en-US" sz="4600" dirty="0">
                <a:latin typeface="Menlo Regular"/>
                <a:ea typeface="Menlo Regular"/>
                <a:cs typeface="Menlo Regular"/>
                <a:sym typeface="Menlo Regular"/>
              </a:rPr>
              <a:t>    #all whitespace is not the same!</a:t>
            </a:r>
          </a:p>
          <a:p>
            <a:pPr marL="1240509" indent="0" defTabSz="1828800">
              <a:lnSpc>
                <a:spcPct val="120000"/>
              </a:lnSpc>
              <a:spcBef>
                <a:spcPts val="0"/>
              </a:spcBef>
              <a:buNone/>
              <a:defRPr sz="4600">
                <a:latin typeface="Menlo Regular"/>
                <a:ea typeface="Menlo Regular"/>
                <a:cs typeface="Menlo Regular"/>
                <a:sym typeface="Menlo Regular"/>
              </a:defRPr>
            </a:pPr>
            <a:r>
              <a:rPr lang="en-US" sz="4600" dirty="0">
                <a:latin typeface="Menlo Regular"/>
                <a:ea typeface="Menlo Regular"/>
                <a:cs typeface="Menlo Regular"/>
                <a:sym typeface="Menlo Regular"/>
              </a:rPr>
              <a:t>  </a:t>
            </a:r>
            <a:r>
              <a:rPr lang="en-US" sz="4600" dirty="0">
                <a:solidFill>
                  <a:srgbClr val="ABAFB3"/>
                </a:solidFill>
                <a:latin typeface="Menlo Regular"/>
                <a:ea typeface="Menlo Regular"/>
                <a:cs typeface="Menlo Regular"/>
                <a:sym typeface="Menlo Regular"/>
              </a:rPr>
              <a:t>end</a:t>
            </a:r>
          </a:p>
        </p:txBody>
      </p:sp>
    </p:spTree>
    <p:extLst>
      <p:ext uri="{BB962C8B-B14F-4D97-AF65-F5344CB8AC3E}">
        <p14:creationId xmlns:p14="http://schemas.microsoft.com/office/powerpoint/2010/main" val="2569939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A more complex example</a:t>
            </a: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9/5/2022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3</a:t>
            </a:fld>
            <a:endParaRPr lang="en-US"/>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pPr marL="0" indent="0">
              <a:buNone/>
            </a:pPr>
            <a:endParaRPr lang="en-US" dirty="0"/>
          </a:p>
          <a:p>
            <a:r>
              <a:rPr lang="en-US" dirty="0"/>
              <a:t>What if we wanted to write a program to look up the population of any town in New York?</a:t>
            </a:r>
          </a:p>
          <a:p>
            <a:pPr lvl="1"/>
            <a:r>
              <a:rPr lang="en-US" dirty="0"/>
              <a:t>We can consider the last two census years – 2010 and 2020.</a:t>
            </a:r>
          </a:p>
          <a:p>
            <a:pPr lvl="1"/>
            <a:r>
              <a:rPr lang="en-US" dirty="0"/>
              <a:t>Next slide has a way to get us started…</a:t>
            </a:r>
          </a:p>
        </p:txBody>
      </p:sp>
    </p:spTree>
    <p:extLst>
      <p:ext uri="{BB962C8B-B14F-4D97-AF65-F5344CB8AC3E}">
        <p14:creationId xmlns:p14="http://schemas.microsoft.com/office/powerpoint/2010/main" val="3906717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Filtering data and (re)Ordering Tables</a:t>
            </a:r>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9/11/2022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 Problem Solving and Abstraction</a:t>
            </a:r>
            <a:endParaRPr lang="en-US"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30</a:t>
            </a:fld>
            <a:endParaRPr lang="en-US"/>
          </a:p>
        </p:txBody>
      </p:sp>
      <p:sp>
        <p:nvSpPr>
          <p:cNvPr id="7" name="TextBox 6">
            <a:extLst>
              <a:ext uri="{FF2B5EF4-FFF2-40B4-BE49-F238E27FC236}">
                <a16:creationId xmlns:a16="http://schemas.microsoft.com/office/drawing/2014/main" id="{AFC62828-EE7C-8021-0CDF-7505FCF0C88B}"/>
              </a:ext>
            </a:extLst>
          </p:cNvPr>
          <p:cNvSpPr txBox="1"/>
          <p:nvPr/>
        </p:nvSpPr>
        <p:spPr>
          <a:xfrm>
            <a:off x="668215" y="1617785"/>
            <a:ext cx="9713742" cy="1754326"/>
          </a:xfrm>
          <a:prstGeom prst="rect">
            <a:avLst/>
          </a:prstGeom>
          <a:noFill/>
        </p:spPr>
        <p:txBody>
          <a:bodyPr wrap="square" rtlCol="0">
            <a:spAutoFit/>
          </a:bodyPr>
          <a:lstStyle/>
          <a:p>
            <a:r>
              <a:rPr lang="en-US" dirty="0"/>
              <a:t>From this point on, we will need to include the textbook functions via:</a:t>
            </a:r>
          </a:p>
          <a:p>
            <a:endParaRPr lang="en-US" dirty="0"/>
          </a:p>
          <a:p>
            <a:r>
              <a:rPr lang="en-US" dirty="0">
                <a:solidFill>
                  <a:schemeClr val="accent2"/>
                </a:solidFill>
              </a:rPr>
              <a:t># Load textbook functions for working with tables</a:t>
            </a:r>
          </a:p>
          <a:p>
            <a:r>
              <a:rPr lang="en-US" b="1" dirty="0"/>
              <a:t>include</a:t>
            </a:r>
            <a:r>
              <a:rPr lang="en-US" dirty="0"/>
              <a:t> shared-</a:t>
            </a:r>
            <a:r>
              <a:rPr lang="en-US" dirty="0" err="1"/>
              <a:t>gdrive</a:t>
            </a:r>
            <a:r>
              <a:rPr lang="en-US" dirty="0"/>
              <a:t>("</a:t>
            </a:r>
            <a:r>
              <a:rPr lang="en-US" dirty="0">
                <a:solidFill>
                  <a:srgbClr val="00B050"/>
                </a:solidFill>
              </a:rPr>
              <a:t>dcic-2021"</a:t>
            </a:r>
            <a:r>
              <a:rPr lang="en-US" dirty="0"/>
              <a:t>,</a:t>
            </a:r>
            <a:r>
              <a:rPr lang="en-US" dirty="0">
                <a:solidFill>
                  <a:srgbClr val="00B050"/>
                </a:solidFill>
              </a:rPr>
              <a:t>  "1wyQZj_L0qqV9Ekgr9au6RX2iqt2Ga8Ep</a:t>
            </a:r>
            <a:r>
              <a:rPr lang="en-US" dirty="0"/>
              <a:t>")</a:t>
            </a:r>
          </a:p>
          <a:p>
            <a:endParaRPr lang="en-US" dirty="0"/>
          </a:p>
          <a:p>
            <a:r>
              <a:rPr lang="en-US" dirty="0"/>
              <a:t>(I’ll provide it with sample code; you’ll just need to remember to copy/paste into your programs)</a:t>
            </a:r>
          </a:p>
        </p:txBody>
      </p:sp>
    </p:spTree>
    <p:extLst>
      <p:ext uri="{BB962C8B-B14F-4D97-AF65-F5344CB8AC3E}">
        <p14:creationId xmlns:p14="http://schemas.microsoft.com/office/powerpoint/2010/main" val="1728933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Filtering data and (re)Ordering Tables</a:t>
            </a:r>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9/11/2022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 Problem Solving and Abstraction</a:t>
            </a:r>
            <a:endParaRPr lang="en-US"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31</a:t>
            </a:fld>
            <a:endParaRPr lang="en-US"/>
          </a:p>
        </p:txBody>
      </p:sp>
      <p:sp>
        <p:nvSpPr>
          <p:cNvPr id="7" name="TextBox 6">
            <a:extLst>
              <a:ext uri="{FF2B5EF4-FFF2-40B4-BE49-F238E27FC236}">
                <a16:creationId xmlns:a16="http://schemas.microsoft.com/office/drawing/2014/main" id="{AFC62828-EE7C-8021-0CDF-7505FCF0C88B}"/>
              </a:ext>
            </a:extLst>
          </p:cNvPr>
          <p:cNvSpPr txBox="1"/>
          <p:nvPr/>
        </p:nvSpPr>
        <p:spPr>
          <a:xfrm>
            <a:off x="668215" y="1617785"/>
            <a:ext cx="9713742" cy="1754326"/>
          </a:xfrm>
          <a:prstGeom prst="rect">
            <a:avLst/>
          </a:prstGeom>
          <a:noFill/>
        </p:spPr>
        <p:txBody>
          <a:bodyPr wrap="square" rtlCol="0">
            <a:spAutoFit/>
          </a:bodyPr>
          <a:lstStyle/>
          <a:p>
            <a:r>
              <a:rPr lang="en-US" dirty="0"/>
              <a:t>From this point on, we will need to include the textbook functions via:</a:t>
            </a:r>
          </a:p>
          <a:p>
            <a:endParaRPr lang="en-US" dirty="0"/>
          </a:p>
          <a:p>
            <a:r>
              <a:rPr lang="en-US" dirty="0">
                <a:solidFill>
                  <a:schemeClr val="accent2"/>
                </a:solidFill>
              </a:rPr>
              <a:t># Load textbook functions for working with tables</a:t>
            </a:r>
          </a:p>
          <a:p>
            <a:r>
              <a:rPr lang="en-US" b="1" dirty="0"/>
              <a:t>include</a:t>
            </a:r>
            <a:r>
              <a:rPr lang="en-US" dirty="0"/>
              <a:t> shared-</a:t>
            </a:r>
            <a:r>
              <a:rPr lang="en-US" dirty="0" err="1"/>
              <a:t>gdrive</a:t>
            </a:r>
            <a:r>
              <a:rPr lang="en-US" dirty="0"/>
              <a:t>("</a:t>
            </a:r>
            <a:r>
              <a:rPr lang="en-US" dirty="0">
                <a:solidFill>
                  <a:srgbClr val="00B050"/>
                </a:solidFill>
              </a:rPr>
              <a:t>dcic-2021"</a:t>
            </a:r>
            <a:r>
              <a:rPr lang="en-US" dirty="0"/>
              <a:t>,</a:t>
            </a:r>
            <a:r>
              <a:rPr lang="en-US" dirty="0">
                <a:solidFill>
                  <a:srgbClr val="00B050"/>
                </a:solidFill>
              </a:rPr>
              <a:t>  "1wyQZj_L0qqV9Ekgr9au6RX2iqt2Ga8Ep</a:t>
            </a:r>
            <a:r>
              <a:rPr lang="en-US" dirty="0"/>
              <a:t>")</a:t>
            </a:r>
          </a:p>
          <a:p>
            <a:endParaRPr lang="en-US" dirty="0"/>
          </a:p>
          <a:p>
            <a:r>
              <a:rPr lang="en-US" dirty="0"/>
              <a:t>(I’ll provide it with sample code; you’ll just need to remember to copy/paste into your programs)</a:t>
            </a:r>
          </a:p>
        </p:txBody>
      </p:sp>
    </p:spTree>
    <p:extLst>
      <p:ext uri="{BB962C8B-B14F-4D97-AF65-F5344CB8AC3E}">
        <p14:creationId xmlns:p14="http://schemas.microsoft.com/office/powerpoint/2010/main" val="3179740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Filtering data and (re)Ordering Tables</a:t>
            </a:r>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9/11/2022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 Problem Solving and Abstraction</a:t>
            </a:r>
            <a:endParaRPr lang="en-US"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32</a:t>
            </a:fld>
            <a:endParaRPr lang="en-US"/>
          </a:p>
        </p:txBody>
      </p:sp>
      <p:sp>
        <p:nvSpPr>
          <p:cNvPr id="7" name="TextBox 6">
            <a:extLst>
              <a:ext uri="{FF2B5EF4-FFF2-40B4-BE49-F238E27FC236}">
                <a16:creationId xmlns:a16="http://schemas.microsoft.com/office/drawing/2014/main" id="{AFC62828-EE7C-8021-0CDF-7505FCF0C88B}"/>
              </a:ext>
            </a:extLst>
          </p:cNvPr>
          <p:cNvSpPr txBox="1"/>
          <p:nvPr/>
        </p:nvSpPr>
        <p:spPr>
          <a:xfrm>
            <a:off x="668215" y="1617785"/>
            <a:ext cx="9713742" cy="923330"/>
          </a:xfrm>
          <a:prstGeom prst="rect">
            <a:avLst/>
          </a:prstGeom>
          <a:noFill/>
        </p:spPr>
        <p:txBody>
          <a:bodyPr wrap="square" rtlCol="0">
            <a:spAutoFit/>
          </a:bodyPr>
          <a:lstStyle/>
          <a:p>
            <a:r>
              <a:rPr lang="en-US" dirty="0"/>
              <a:t>Can we synthesize the data in municipalities to create a new table showing only cities where the population decreased between 2010 and 2020? </a:t>
            </a:r>
          </a:p>
          <a:p>
            <a:endParaRPr lang="en-US" dirty="0"/>
          </a:p>
        </p:txBody>
      </p:sp>
    </p:spTree>
    <p:extLst>
      <p:ext uri="{BB962C8B-B14F-4D97-AF65-F5344CB8AC3E}">
        <p14:creationId xmlns:p14="http://schemas.microsoft.com/office/powerpoint/2010/main" val="1817590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Filtering data and (re)Ordering Tables</a:t>
            </a:r>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9/11/2022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 Problem Solving and Abstraction</a:t>
            </a:r>
            <a:endParaRPr lang="en-US"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33</a:t>
            </a:fld>
            <a:endParaRPr lang="en-US"/>
          </a:p>
        </p:txBody>
      </p:sp>
      <p:sp>
        <p:nvSpPr>
          <p:cNvPr id="7" name="TextBox 6">
            <a:extLst>
              <a:ext uri="{FF2B5EF4-FFF2-40B4-BE49-F238E27FC236}">
                <a16:creationId xmlns:a16="http://schemas.microsoft.com/office/drawing/2014/main" id="{AFC62828-EE7C-8021-0CDF-7505FCF0C88B}"/>
              </a:ext>
            </a:extLst>
          </p:cNvPr>
          <p:cNvSpPr txBox="1"/>
          <p:nvPr/>
        </p:nvSpPr>
        <p:spPr>
          <a:xfrm>
            <a:off x="668215" y="1617785"/>
            <a:ext cx="9713742" cy="1200329"/>
          </a:xfrm>
          <a:prstGeom prst="rect">
            <a:avLst/>
          </a:prstGeom>
          <a:noFill/>
        </p:spPr>
        <p:txBody>
          <a:bodyPr wrap="square" rtlCol="0">
            <a:spAutoFit/>
          </a:bodyPr>
          <a:lstStyle/>
          <a:p>
            <a:r>
              <a:rPr lang="en-US" dirty="0"/>
              <a:t>Can we synthesize the data in municipalities to create a new table showing only cities where the population decreased between 2010 and 2020? </a:t>
            </a:r>
          </a:p>
          <a:p>
            <a:endParaRPr lang="en-US" dirty="0"/>
          </a:p>
          <a:p>
            <a:r>
              <a:rPr lang="en-US" dirty="0"/>
              <a:t>Spoiler Alert: YES, we can do that!</a:t>
            </a:r>
          </a:p>
        </p:txBody>
      </p:sp>
    </p:spTree>
    <p:extLst>
      <p:ext uri="{BB962C8B-B14F-4D97-AF65-F5344CB8AC3E}">
        <p14:creationId xmlns:p14="http://schemas.microsoft.com/office/powerpoint/2010/main" val="2852853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Brainstorming ways to do this: Table as parameter</a:t>
            </a: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9/11/2022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34</a:t>
            </a:fld>
            <a:endParaRPr lang="en-US"/>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normAutofit fontScale="85000" lnSpcReduction="20000"/>
          </a:bodyPr>
          <a:lstStyle/>
          <a:p>
            <a:pPr marL="0" indent="0">
              <a:buNone/>
            </a:pPr>
            <a:r>
              <a:rPr lang="en-US" sz="2800" dirty="0">
                <a:solidFill>
                  <a:srgbClr val="C23327"/>
                </a:solidFill>
              </a:rPr>
              <a:t># Create function </a:t>
            </a:r>
            <a:r>
              <a:rPr lang="en-US" dirty="0">
                <a:solidFill>
                  <a:srgbClr val="C23327"/>
                </a:solidFill>
              </a:rPr>
              <a:t>that accepts a table and finds all municipalities with pop. decrease</a:t>
            </a:r>
            <a:endParaRPr lang="en-US" dirty="0"/>
          </a:p>
          <a:p>
            <a:pPr marL="0" indent="0" defTabSz="1828800">
              <a:lnSpc>
                <a:spcPct val="120000"/>
              </a:lnSpc>
              <a:spcBef>
                <a:spcPts val="0"/>
              </a:spcBef>
              <a:buNone/>
              <a:defRPr sz="4600">
                <a:latin typeface="Menlo Regular"/>
                <a:ea typeface="Menlo Regular"/>
                <a:cs typeface="Menlo Regular"/>
                <a:sym typeface="Menlo Regular"/>
              </a:defRPr>
            </a:pPr>
            <a:r>
              <a:rPr lang="en-US" sz="2900" dirty="0">
                <a:solidFill>
                  <a:srgbClr val="ABAFB3"/>
                </a:solidFill>
              </a:rPr>
              <a:t>fun</a:t>
            </a:r>
            <a:r>
              <a:rPr lang="en-US" sz="2900" dirty="0"/>
              <a:t> </a:t>
            </a:r>
            <a:r>
              <a:rPr lang="en-US" sz="2900" b="1" dirty="0">
                <a:solidFill>
                  <a:srgbClr val="9F59B3"/>
                </a:solidFill>
              </a:rPr>
              <a:t>filter-population-decreased</a:t>
            </a:r>
            <a:r>
              <a:rPr lang="en-US" sz="2900" dirty="0"/>
              <a:t>(t :: Table) -&gt; Table:</a:t>
            </a: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t>  </a:t>
            </a:r>
            <a:r>
              <a:rPr lang="en-US" sz="2900" dirty="0">
                <a:solidFill>
                  <a:srgbClr val="ABAFB3"/>
                </a:solidFill>
              </a:rPr>
              <a:t>if</a:t>
            </a:r>
            <a:r>
              <a:rPr lang="en-US" sz="2900" dirty="0"/>
              <a:t> population-decreased(</a:t>
            </a:r>
            <a:r>
              <a:rPr lang="en-US" sz="2900" dirty="0" err="1"/>
              <a:t>t.row</a:t>
            </a:r>
            <a:r>
              <a:rPr lang="en-US" sz="2900" dirty="0"/>
              <a:t>-n(0)):</a:t>
            </a: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t>    ...  </a:t>
            </a:r>
            <a:r>
              <a:rPr lang="en-US" sz="2900" dirty="0">
                <a:solidFill>
                  <a:srgbClr val="C23327"/>
                </a:solidFill>
              </a:rPr>
              <a:t># </a:t>
            </a:r>
            <a:r>
              <a:rPr lang="en-US" sz="2900" i="1" dirty="0">
                <a:solidFill>
                  <a:srgbClr val="C23327"/>
                </a:solidFill>
              </a:rPr>
              <a:t>Keep row 0</a:t>
            </a: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t>    </a:t>
            </a:r>
            <a:r>
              <a:rPr lang="en-US" sz="2900" dirty="0">
                <a:solidFill>
                  <a:srgbClr val="ABAFB3"/>
                </a:solidFill>
              </a:rPr>
              <a:t>if</a:t>
            </a:r>
            <a:r>
              <a:rPr lang="en-US" sz="2900" dirty="0"/>
              <a:t> population-decreased(</a:t>
            </a:r>
            <a:r>
              <a:rPr lang="en-US" sz="2900" dirty="0" err="1"/>
              <a:t>t.row</a:t>
            </a:r>
            <a:r>
              <a:rPr lang="en-US" sz="2900" dirty="0"/>
              <a:t>-n(1):</a:t>
            </a: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t>      ...  </a:t>
            </a:r>
            <a:r>
              <a:rPr lang="en-US" sz="2900" dirty="0">
                <a:solidFill>
                  <a:srgbClr val="C23327"/>
                </a:solidFill>
              </a:rPr>
              <a:t># </a:t>
            </a:r>
            <a:r>
              <a:rPr lang="en-US" sz="2900" i="1" dirty="0">
                <a:solidFill>
                  <a:srgbClr val="C23327"/>
                </a:solidFill>
              </a:rPr>
              <a:t>Keep row 1</a:t>
            </a: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t>    </a:t>
            </a:r>
            <a:r>
              <a:rPr lang="en-US" sz="2900" dirty="0">
                <a:solidFill>
                  <a:srgbClr val="ABAFB3"/>
                </a:solidFill>
              </a:rPr>
              <a:t>else</a:t>
            </a:r>
            <a:r>
              <a:rPr lang="en-US" sz="2900" dirty="0"/>
              <a:t>:</a:t>
            </a: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t>      ...  </a:t>
            </a:r>
            <a:r>
              <a:rPr lang="en-US" sz="2900" dirty="0">
                <a:solidFill>
                  <a:srgbClr val="C23327"/>
                </a:solidFill>
              </a:rPr>
              <a:t># </a:t>
            </a:r>
            <a:r>
              <a:rPr lang="en-US" sz="2900" i="1" dirty="0">
                <a:solidFill>
                  <a:srgbClr val="C23327"/>
                </a:solidFill>
              </a:rPr>
              <a:t>Don't keep row 1</a:t>
            </a: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t>    </a:t>
            </a:r>
            <a:r>
              <a:rPr lang="en-US" sz="2900" dirty="0">
                <a:solidFill>
                  <a:srgbClr val="ABAFB3"/>
                </a:solidFill>
              </a:rPr>
              <a:t>end</a:t>
            </a: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t>  </a:t>
            </a:r>
            <a:r>
              <a:rPr lang="en-US" sz="2900" dirty="0">
                <a:solidFill>
                  <a:srgbClr val="ABAFB3"/>
                </a:solidFill>
              </a:rPr>
              <a:t>else</a:t>
            </a:r>
            <a:r>
              <a:rPr lang="en-US" sz="2900" dirty="0"/>
              <a:t>:</a:t>
            </a: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t>    ...  </a:t>
            </a:r>
            <a:r>
              <a:rPr lang="en-US" sz="2900" dirty="0">
                <a:solidFill>
                  <a:srgbClr val="C23327"/>
                </a:solidFill>
              </a:rPr>
              <a:t># </a:t>
            </a:r>
            <a:r>
              <a:rPr lang="en-US" sz="2900" i="1" dirty="0">
                <a:solidFill>
                  <a:srgbClr val="C23327"/>
                </a:solidFill>
              </a:rPr>
              <a:t>Don't keep row 0</a:t>
            </a:r>
            <a:endParaRPr lang="en-US" sz="2900" dirty="0">
              <a:solidFill>
                <a:srgbClr val="C23327"/>
              </a:solidFill>
            </a:endParaRP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t>  </a:t>
            </a:r>
            <a:r>
              <a:rPr lang="en-US" sz="2900" dirty="0">
                <a:solidFill>
                  <a:srgbClr val="ABAFB3"/>
                </a:solidFill>
              </a:rPr>
              <a:t>end</a:t>
            </a: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solidFill>
                  <a:srgbClr val="ABAFB3"/>
                </a:solidFill>
              </a:rPr>
              <a:t>end</a:t>
            </a:r>
          </a:p>
          <a:p>
            <a:pPr marL="0" indent="0" defTabSz="1828800">
              <a:lnSpc>
                <a:spcPct val="120000"/>
              </a:lnSpc>
              <a:spcBef>
                <a:spcPts val="0"/>
              </a:spcBef>
              <a:buNone/>
              <a:defRPr sz="4600">
                <a:latin typeface="Menlo Regular"/>
                <a:ea typeface="Menlo Regular"/>
                <a:cs typeface="Menlo Regular"/>
                <a:sym typeface="Menlo Regular"/>
              </a:defRPr>
            </a:pPr>
            <a:endParaRPr lang="en-US" sz="2900" dirty="0"/>
          </a:p>
        </p:txBody>
      </p:sp>
    </p:spTree>
    <p:extLst>
      <p:ext uri="{BB962C8B-B14F-4D97-AF65-F5344CB8AC3E}">
        <p14:creationId xmlns:p14="http://schemas.microsoft.com/office/powerpoint/2010/main" val="2243939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078FDC-5379-BBA5-5850-EE7E5A8BA474}"/>
              </a:ext>
            </a:extLst>
          </p:cNvPr>
          <p:cNvPicPr>
            <a:picLocks noChangeAspect="1"/>
          </p:cNvPicPr>
          <p:nvPr/>
        </p:nvPicPr>
        <p:blipFill>
          <a:blip r:embed="rId2">
            <a:alphaModFix amt="50000"/>
          </a:blip>
          <a:stretch>
            <a:fillRect/>
          </a:stretch>
        </p:blipFill>
        <p:spPr>
          <a:xfrm>
            <a:off x="8096533" y="2870066"/>
            <a:ext cx="2667019" cy="3486175"/>
          </a:xfrm>
          <a:prstGeom prst="rect">
            <a:avLst/>
          </a:prstGeom>
        </p:spPr>
      </p:pic>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Brainstorming ways to do this (2)</a:t>
            </a: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9/11/2022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35</a:t>
            </a:fld>
            <a:endParaRPr lang="en-US"/>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normAutofit fontScale="85000" lnSpcReduction="20000"/>
          </a:bodyPr>
          <a:lstStyle/>
          <a:p>
            <a:pPr marL="0" indent="0">
              <a:buNone/>
            </a:pPr>
            <a:endParaRPr lang="en-US" dirty="0"/>
          </a:p>
          <a:p>
            <a:pPr marL="0" indent="0" defTabSz="1828800">
              <a:lnSpc>
                <a:spcPct val="120000"/>
              </a:lnSpc>
              <a:spcBef>
                <a:spcPts val="0"/>
              </a:spcBef>
              <a:buNone/>
              <a:defRPr sz="4600">
                <a:latin typeface="Menlo Regular"/>
                <a:ea typeface="Menlo Regular"/>
                <a:cs typeface="Menlo Regular"/>
                <a:sym typeface="Menlo Regular"/>
              </a:defRPr>
            </a:pPr>
            <a:r>
              <a:rPr lang="en-US" sz="2900" dirty="0">
                <a:solidFill>
                  <a:srgbClr val="ABAFB3"/>
                </a:solidFill>
              </a:rPr>
              <a:t>fun</a:t>
            </a:r>
            <a:r>
              <a:rPr lang="en-US" sz="2900" dirty="0"/>
              <a:t> </a:t>
            </a:r>
            <a:r>
              <a:rPr lang="en-US" sz="2900" b="1" dirty="0">
                <a:solidFill>
                  <a:srgbClr val="9F59B3"/>
                </a:solidFill>
              </a:rPr>
              <a:t>filter-population-decreased</a:t>
            </a:r>
            <a:r>
              <a:rPr lang="en-US" sz="2900" dirty="0"/>
              <a:t>(t :: Table) -&gt; Table:</a:t>
            </a: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t>  </a:t>
            </a:r>
            <a:r>
              <a:rPr lang="en-US" sz="2900" dirty="0">
                <a:solidFill>
                  <a:srgbClr val="ABAFB3"/>
                </a:solidFill>
              </a:rPr>
              <a:t>if</a:t>
            </a:r>
            <a:r>
              <a:rPr lang="en-US" sz="2900" dirty="0"/>
              <a:t> population-decreased(</a:t>
            </a:r>
            <a:r>
              <a:rPr lang="en-US" sz="2900" dirty="0" err="1"/>
              <a:t>t.row</a:t>
            </a:r>
            <a:r>
              <a:rPr lang="en-US" sz="2900" dirty="0"/>
              <a:t>-n(0)):</a:t>
            </a: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t>    ...  </a:t>
            </a:r>
            <a:r>
              <a:rPr lang="en-US" sz="2900" dirty="0">
                <a:solidFill>
                  <a:srgbClr val="C23327"/>
                </a:solidFill>
              </a:rPr>
              <a:t># </a:t>
            </a:r>
            <a:r>
              <a:rPr lang="en-US" sz="2900" i="1" dirty="0">
                <a:solidFill>
                  <a:srgbClr val="C23327"/>
                </a:solidFill>
              </a:rPr>
              <a:t>Keep row 0</a:t>
            </a: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t>    </a:t>
            </a:r>
            <a:r>
              <a:rPr lang="en-US" sz="2900" dirty="0">
                <a:solidFill>
                  <a:srgbClr val="ABAFB3"/>
                </a:solidFill>
              </a:rPr>
              <a:t>if</a:t>
            </a:r>
            <a:r>
              <a:rPr lang="en-US" sz="2900" dirty="0"/>
              <a:t> population-decreased(</a:t>
            </a:r>
            <a:r>
              <a:rPr lang="en-US" sz="2900" dirty="0" err="1"/>
              <a:t>t.row</a:t>
            </a:r>
            <a:r>
              <a:rPr lang="en-US" sz="2900" dirty="0"/>
              <a:t>-n(1):</a:t>
            </a: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t>      ...  </a:t>
            </a:r>
            <a:r>
              <a:rPr lang="en-US" sz="2900" dirty="0">
                <a:solidFill>
                  <a:srgbClr val="C23327"/>
                </a:solidFill>
              </a:rPr>
              <a:t># </a:t>
            </a:r>
            <a:r>
              <a:rPr lang="en-US" sz="2900" i="1" dirty="0">
                <a:solidFill>
                  <a:srgbClr val="C23327"/>
                </a:solidFill>
              </a:rPr>
              <a:t>Keep row 1</a:t>
            </a: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t>    </a:t>
            </a:r>
            <a:r>
              <a:rPr lang="en-US" sz="2900" dirty="0">
                <a:solidFill>
                  <a:srgbClr val="ABAFB3"/>
                </a:solidFill>
              </a:rPr>
              <a:t>else</a:t>
            </a:r>
            <a:r>
              <a:rPr lang="en-US" sz="2900" dirty="0"/>
              <a:t>:</a:t>
            </a: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t>      ...  </a:t>
            </a:r>
            <a:r>
              <a:rPr lang="en-US" sz="2900" dirty="0">
                <a:solidFill>
                  <a:srgbClr val="C23327"/>
                </a:solidFill>
              </a:rPr>
              <a:t># </a:t>
            </a:r>
            <a:r>
              <a:rPr lang="en-US" sz="2900" i="1" dirty="0">
                <a:solidFill>
                  <a:srgbClr val="C23327"/>
                </a:solidFill>
              </a:rPr>
              <a:t>Don't keep row 1</a:t>
            </a: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t>    </a:t>
            </a:r>
            <a:r>
              <a:rPr lang="en-US" sz="2900" dirty="0">
                <a:solidFill>
                  <a:srgbClr val="ABAFB3"/>
                </a:solidFill>
              </a:rPr>
              <a:t>end</a:t>
            </a: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t>  </a:t>
            </a:r>
            <a:r>
              <a:rPr lang="en-US" sz="2900" dirty="0">
                <a:solidFill>
                  <a:srgbClr val="ABAFB3"/>
                </a:solidFill>
              </a:rPr>
              <a:t>else</a:t>
            </a:r>
            <a:r>
              <a:rPr lang="en-US" sz="2900" dirty="0"/>
              <a:t>:</a:t>
            </a: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t>    ...  </a:t>
            </a:r>
            <a:r>
              <a:rPr lang="en-US" sz="2900" dirty="0">
                <a:solidFill>
                  <a:srgbClr val="C23327"/>
                </a:solidFill>
              </a:rPr>
              <a:t># </a:t>
            </a:r>
            <a:r>
              <a:rPr lang="en-US" sz="2900" i="1" dirty="0">
                <a:solidFill>
                  <a:srgbClr val="C23327"/>
                </a:solidFill>
              </a:rPr>
              <a:t>Don't keep row 0</a:t>
            </a:r>
            <a:endParaRPr lang="en-US" sz="2900" dirty="0">
              <a:solidFill>
                <a:srgbClr val="C23327"/>
              </a:solidFill>
            </a:endParaRP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t>  </a:t>
            </a:r>
            <a:r>
              <a:rPr lang="en-US" sz="2900" dirty="0">
                <a:solidFill>
                  <a:srgbClr val="ABAFB3"/>
                </a:solidFill>
              </a:rPr>
              <a:t>end</a:t>
            </a:r>
          </a:p>
          <a:p>
            <a:pPr marL="0" indent="0" defTabSz="1828800">
              <a:lnSpc>
                <a:spcPct val="120000"/>
              </a:lnSpc>
              <a:spcBef>
                <a:spcPts val="0"/>
              </a:spcBef>
              <a:buNone/>
              <a:defRPr sz="4600">
                <a:latin typeface="Menlo Regular"/>
                <a:ea typeface="Menlo Regular"/>
                <a:cs typeface="Menlo Regular"/>
                <a:sym typeface="Menlo Regular"/>
              </a:defRPr>
            </a:pPr>
            <a:r>
              <a:rPr lang="en-US" sz="2900" dirty="0">
                <a:solidFill>
                  <a:srgbClr val="ABAFB3"/>
                </a:solidFill>
              </a:rPr>
              <a:t>end</a:t>
            </a:r>
          </a:p>
          <a:p>
            <a:pPr marL="0" indent="0" defTabSz="1828800">
              <a:lnSpc>
                <a:spcPct val="120000"/>
              </a:lnSpc>
              <a:spcBef>
                <a:spcPts val="0"/>
              </a:spcBef>
              <a:buNone/>
              <a:defRPr sz="4600">
                <a:latin typeface="Menlo Regular"/>
                <a:ea typeface="Menlo Regular"/>
                <a:cs typeface="Menlo Regular"/>
                <a:sym typeface="Menlo Regular"/>
              </a:defRPr>
            </a:pPr>
            <a:endParaRPr lang="en-US" sz="2900" dirty="0"/>
          </a:p>
        </p:txBody>
      </p:sp>
      <p:sp>
        <p:nvSpPr>
          <p:cNvPr id="3" name="TextBox 2">
            <a:extLst>
              <a:ext uri="{FF2B5EF4-FFF2-40B4-BE49-F238E27FC236}">
                <a16:creationId xmlns:a16="http://schemas.microsoft.com/office/drawing/2014/main" id="{01878203-31F2-BCBA-71BB-CB413DE580F0}"/>
              </a:ext>
            </a:extLst>
          </p:cNvPr>
          <p:cNvSpPr txBox="1"/>
          <p:nvPr/>
        </p:nvSpPr>
        <p:spPr>
          <a:xfrm>
            <a:off x="5637626" y="2971800"/>
            <a:ext cx="5496951" cy="1200329"/>
          </a:xfrm>
          <a:prstGeom prst="rect">
            <a:avLst/>
          </a:prstGeom>
          <a:noFill/>
        </p:spPr>
        <p:txBody>
          <a:bodyPr wrap="square" rtlCol="0">
            <a:spAutoFit/>
          </a:bodyPr>
          <a:lstStyle/>
          <a:p>
            <a:r>
              <a:rPr lang="en-US" dirty="0"/>
              <a:t>We would need 1500+ if statements? </a:t>
            </a:r>
            <a:r>
              <a:rPr lang="en-US" dirty="0" err="1"/>
              <a:t>Noooooooo</a:t>
            </a:r>
            <a:r>
              <a:rPr lang="en-US" dirty="0"/>
              <a:t>…</a:t>
            </a:r>
          </a:p>
          <a:p>
            <a:r>
              <a:rPr lang="en-US" dirty="0"/>
              <a:t>Good idea, but awful implementation. We don’t really need to write code like this!</a:t>
            </a:r>
          </a:p>
          <a:p>
            <a:r>
              <a:rPr lang="en-US" dirty="0"/>
              <a:t>We can write general, all-purpose code to handle this.</a:t>
            </a:r>
          </a:p>
        </p:txBody>
      </p:sp>
    </p:spTree>
    <p:extLst>
      <p:ext uri="{BB962C8B-B14F-4D97-AF65-F5344CB8AC3E}">
        <p14:creationId xmlns:p14="http://schemas.microsoft.com/office/powerpoint/2010/main" val="1217381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This is the way…</a:t>
            </a:r>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9/11/2022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 Problem Solving and Abstraction</a:t>
            </a:r>
            <a:endParaRPr lang="en-US"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36</a:t>
            </a:fld>
            <a:endParaRPr lang="en-US"/>
          </a:p>
        </p:txBody>
      </p:sp>
      <p:sp>
        <p:nvSpPr>
          <p:cNvPr id="7" name="TextBox 6">
            <a:extLst>
              <a:ext uri="{FF2B5EF4-FFF2-40B4-BE49-F238E27FC236}">
                <a16:creationId xmlns:a16="http://schemas.microsoft.com/office/drawing/2014/main" id="{AFC62828-EE7C-8021-0CDF-7505FCF0C88B}"/>
              </a:ext>
            </a:extLst>
          </p:cNvPr>
          <p:cNvSpPr txBox="1"/>
          <p:nvPr/>
        </p:nvSpPr>
        <p:spPr>
          <a:xfrm>
            <a:off x="668214" y="1617785"/>
            <a:ext cx="10782887" cy="2862322"/>
          </a:xfrm>
          <a:prstGeom prst="rect">
            <a:avLst/>
          </a:prstGeom>
          <a:noFill/>
        </p:spPr>
        <p:txBody>
          <a:bodyPr wrap="square" rtlCol="0">
            <a:spAutoFit/>
          </a:bodyPr>
          <a:lstStyle/>
          <a:p>
            <a:r>
              <a:rPr lang="en-US" sz="1800" b="1" dirty="0">
                <a:latin typeface="Menlo Regular"/>
                <a:ea typeface="Menlo Regular"/>
                <a:cs typeface="Menlo Regular"/>
                <a:sym typeface="Menlo Regular"/>
              </a:rPr>
              <a:t>filter-with </a:t>
            </a:r>
            <a:r>
              <a:rPr lang="en-US" sz="1800" dirty="0">
                <a:latin typeface="Menlo Regular"/>
                <a:ea typeface="Menlo Regular"/>
                <a:cs typeface="Menlo Regular"/>
                <a:sym typeface="Menlo Regular"/>
              </a:rPr>
              <a:t>can be used as a function to create a table with the desired set of rows…</a:t>
            </a:r>
          </a:p>
          <a:p>
            <a:endParaRPr lang="en-US" dirty="0">
              <a:latin typeface="Menlo Regular"/>
              <a:sym typeface="Menlo Regular"/>
            </a:endParaRPr>
          </a:p>
          <a:p>
            <a:r>
              <a:rPr lang="en-US" dirty="0">
                <a:latin typeface="Courier New" panose="02070309020205020404" pitchFamily="49" charset="0"/>
                <a:cs typeface="Courier New" panose="02070309020205020404" pitchFamily="49" charset="0"/>
              </a:rPr>
              <a:t>filter-with(municipalities, population-decreased)</a:t>
            </a:r>
          </a:p>
          <a:p>
            <a:endParaRPr lang="en-US" dirty="0">
              <a:latin typeface="Menlo Regular"/>
              <a:sym typeface="Menlo Regular"/>
            </a:endParaRPr>
          </a:p>
          <a:p>
            <a:r>
              <a:rPr lang="en-US" dirty="0"/>
              <a:t>Two parameters</a:t>
            </a:r>
          </a:p>
          <a:p>
            <a:pPr marL="800100" lvl="1" indent="-342900">
              <a:buFont typeface="+mj-lt"/>
              <a:buAutoNum type="arabicPeriod"/>
            </a:pPr>
            <a:r>
              <a:rPr lang="en-US" dirty="0"/>
              <a:t>Our (municipalities) table</a:t>
            </a:r>
          </a:p>
          <a:p>
            <a:pPr marL="800100" lvl="1" indent="-342900">
              <a:buFont typeface="+mj-lt"/>
              <a:buAutoNum type="arabicPeriod"/>
            </a:pPr>
            <a:r>
              <a:rPr lang="en-US" dirty="0"/>
              <a:t>A </a:t>
            </a:r>
            <a:r>
              <a:rPr lang="en-US" i="1" dirty="0"/>
              <a:t>function</a:t>
            </a:r>
            <a:r>
              <a:rPr lang="en-US" dirty="0"/>
              <a:t> that filter-with uses. It will accept a row as a parameter and return a Boolean</a:t>
            </a:r>
          </a:p>
          <a:p>
            <a:pPr lvl="1"/>
            <a:endParaRPr lang="en-US" dirty="0"/>
          </a:p>
          <a:p>
            <a:pPr marL="342900" indent="-342900">
              <a:buFont typeface="Arial" panose="020B0604020202020204" pitchFamily="34" charset="0"/>
              <a:buChar char="•"/>
            </a:pPr>
            <a:r>
              <a:rPr lang="en-US" dirty="0"/>
              <a:t>In other words, </a:t>
            </a:r>
            <a:r>
              <a:rPr lang="en-US" b="1" dirty="0"/>
              <a:t>filter-with</a:t>
            </a:r>
            <a:r>
              <a:rPr lang="en-US" dirty="0"/>
              <a:t> will iterate through the rows in our table, keeping what fits its criterion</a:t>
            </a:r>
          </a:p>
          <a:p>
            <a:pPr marL="800100" lvl="1" indent="-342900">
              <a:buFont typeface="Arial" panose="020B0604020202020204" pitchFamily="34" charset="0"/>
              <a:buChar char="•"/>
            </a:pPr>
            <a:r>
              <a:rPr lang="en-US" dirty="0"/>
              <a:t>A place with a decrease in population!</a:t>
            </a:r>
          </a:p>
        </p:txBody>
      </p:sp>
    </p:spTree>
    <p:extLst>
      <p:ext uri="{BB962C8B-B14F-4D97-AF65-F5344CB8AC3E}">
        <p14:creationId xmlns:p14="http://schemas.microsoft.com/office/powerpoint/2010/main" val="1374227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This is the way… more generally</a:t>
            </a:r>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9/11/2022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 Problem Solving and Abstraction</a:t>
            </a:r>
            <a:endParaRPr lang="en-US"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37</a:t>
            </a:fld>
            <a:endParaRPr lang="en-US"/>
          </a:p>
        </p:txBody>
      </p:sp>
      <p:sp>
        <p:nvSpPr>
          <p:cNvPr id="7" name="TextBox 6">
            <a:extLst>
              <a:ext uri="{FF2B5EF4-FFF2-40B4-BE49-F238E27FC236}">
                <a16:creationId xmlns:a16="http://schemas.microsoft.com/office/drawing/2014/main" id="{AFC62828-EE7C-8021-0CDF-7505FCF0C88B}"/>
              </a:ext>
            </a:extLst>
          </p:cNvPr>
          <p:cNvSpPr txBox="1"/>
          <p:nvPr/>
        </p:nvSpPr>
        <p:spPr>
          <a:xfrm>
            <a:off x="668214" y="1617785"/>
            <a:ext cx="10782887" cy="3744615"/>
          </a:xfrm>
          <a:prstGeom prst="rect">
            <a:avLst/>
          </a:prstGeom>
          <a:noFill/>
        </p:spPr>
        <p:txBody>
          <a:bodyPr wrap="square" rtlCol="0">
            <a:spAutoFit/>
          </a:bodyPr>
          <a:lstStyle/>
          <a:p>
            <a:pPr defTabSz="1828800">
              <a:lnSpc>
                <a:spcPts val="5600"/>
              </a:lnSpc>
              <a:spcBef>
                <a:spcPts val="0"/>
              </a:spcBef>
              <a:defRPr sz="4600">
                <a:latin typeface="Menlo Regular"/>
                <a:ea typeface="Menlo Regular"/>
                <a:cs typeface="Menlo Regular"/>
                <a:sym typeface="Menlo Regular"/>
              </a:defRPr>
            </a:pPr>
            <a:r>
              <a:rPr lang="en-US" sz="4400" dirty="0"/>
              <a:t>filter-with(t :: Table,  keep :: (Row -&gt; Boolean))</a:t>
            </a:r>
          </a:p>
          <a:p>
            <a:pPr defTabSz="1828800">
              <a:lnSpc>
                <a:spcPts val="5600"/>
              </a:lnSpc>
              <a:spcBef>
                <a:spcPts val="0"/>
              </a:spcBef>
              <a:defRPr sz="4600">
                <a:latin typeface="Menlo Regular"/>
                <a:ea typeface="Menlo Regular"/>
                <a:cs typeface="Menlo Regular"/>
                <a:sym typeface="Menlo Regular"/>
              </a:defRPr>
            </a:pPr>
            <a:r>
              <a:rPr lang="en-US" sz="4400" dirty="0"/>
              <a:t>-&gt; Table</a:t>
            </a:r>
          </a:p>
          <a:p>
            <a:r>
              <a:rPr lang="en-US" dirty="0"/>
              <a:t>Read this as: Given a table and a predicate on rows, returns a table with only the rows for which the predicate returns </a:t>
            </a:r>
            <a:r>
              <a:rPr lang="en-US" sz="1400" dirty="0">
                <a:solidFill>
                  <a:schemeClr val="accent1">
                    <a:hueOff val="-8871857"/>
                    <a:satOff val="48702"/>
                    <a:lumOff val="-29814"/>
                  </a:schemeClr>
                </a:solidFill>
                <a:latin typeface="Menlo Regular"/>
                <a:ea typeface="Menlo Regular"/>
                <a:cs typeface="Menlo Regular"/>
                <a:sym typeface="Menlo Regular"/>
              </a:rPr>
              <a:t>true</a:t>
            </a:r>
            <a:r>
              <a:rPr lang="en-US" dirty="0"/>
              <a:t>.</a:t>
            </a:r>
          </a:p>
          <a:p>
            <a:endParaRPr lang="en-US" dirty="0"/>
          </a:p>
          <a:p>
            <a:r>
              <a:rPr lang="en-US" dirty="0"/>
              <a:t>Again, two parameters</a:t>
            </a:r>
          </a:p>
          <a:p>
            <a:pPr marL="800100" lvl="1" indent="-342900">
              <a:buFont typeface="+mj-lt"/>
              <a:buAutoNum type="arabicPeriod"/>
            </a:pPr>
            <a:r>
              <a:rPr lang="en-US" dirty="0"/>
              <a:t>A data type of table</a:t>
            </a:r>
          </a:p>
          <a:p>
            <a:pPr marL="800100" lvl="1" indent="-342900">
              <a:buFont typeface="+mj-lt"/>
              <a:buAutoNum type="arabicPeriod"/>
            </a:pPr>
            <a:r>
              <a:rPr lang="en-US" dirty="0"/>
              <a:t>A keep </a:t>
            </a:r>
            <a:r>
              <a:rPr lang="en-US" i="1" dirty="0"/>
              <a:t>function</a:t>
            </a:r>
            <a:r>
              <a:rPr lang="en-US" dirty="0"/>
              <a:t> (the predicate) that filter-with uses. It will accept a row as a parameter and return a Boolean</a:t>
            </a:r>
          </a:p>
          <a:p>
            <a:pPr lvl="1"/>
            <a:endParaRPr lang="en-US" dirty="0"/>
          </a:p>
        </p:txBody>
      </p:sp>
    </p:spTree>
    <p:extLst>
      <p:ext uri="{BB962C8B-B14F-4D97-AF65-F5344CB8AC3E}">
        <p14:creationId xmlns:p14="http://schemas.microsoft.com/office/powerpoint/2010/main" val="34022017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A similar example with municipalities</a:t>
            </a:r>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9/11/2022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 Problem Solving and Abstraction</a:t>
            </a:r>
            <a:endParaRPr lang="en-US"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38</a:t>
            </a:fld>
            <a:endParaRPr lang="en-US"/>
          </a:p>
        </p:txBody>
      </p:sp>
      <p:sp>
        <p:nvSpPr>
          <p:cNvPr id="7" name="TextBox 6">
            <a:extLst>
              <a:ext uri="{FF2B5EF4-FFF2-40B4-BE49-F238E27FC236}">
                <a16:creationId xmlns:a16="http://schemas.microsoft.com/office/drawing/2014/main" id="{AFC62828-EE7C-8021-0CDF-7505FCF0C88B}"/>
              </a:ext>
            </a:extLst>
          </p:cNvPr>
          <p:cNvSpPr txBox="1"/>
          <p:nvPr/>
        </p:nvSpPr>
        <p:spPr>
          <a:xfrm>
            <a:off x="668214" y="1617785"/>
            <a:ext cx="10782887" cy="3936270"/>
          </a:xfrm>
          <a:prstGeom prst="rect">
            <a:avLst/>
          </a:prstGeom>
          <a:noFill/>
        </p:spPr>
        <p:txBody>
          <a:bodyPr wrap="square" rtlCol="0">
            <a:spAutoFit/>
          </a:bodyPr>
          <a:lstStyle/>
          <a:p>
            <a:r>
              <a:rPr lang="en-US" dirty="0"/>
              <a:t>We can also use </a:t>
            </a:r>
            <a:r>
              <a:rPr lang="en-US" sz="1400" b="1" dirty="0">
                <a:latin typeface="Menlo Regular"/>
                <a:ea typeface="Menlo Regular"/>
                <a:cs typeface="Menlo Regular"/>
                <a:sym typeface="Menlo Regular"/>
              </a:rPr>
              <a:t>filter-with</a:t>
            </a:r>
            <a:r>
              <a:rPr lang="en-US" dirty="0"/>
              <a:t> to get a table made up of just the towns:</a:t>
            </a:r>
          </a:p>
          <a:p>
            <a:pPr marL="1469109" defTabSz="1828800">
              <a:lnSpc>
                <a:spcPts val="5600"/>
              </a:lnSpc>
              <a:spcBef>
                <a:spcPts val="0"/>
              </a:spcBef>
              <a:defRPr sz="4600">
                <a:latin typeface="Menlo Regular"/>
                <a:ea typeface="Menlo Regular"/>
                <a:cs typeface="Menlo Regular"/>
                <a:sym typeface="Menlo Regular"/>
              </a:defRPr>
            </a:pPr>
            <a:r>
              <a:rPr lang="en-US" sz="3200" dirty="0">
                <a:solidFill>
                  <a:srgbClr val="ABAFB3"/>
                </a:solidFill>
              </a:rPr>
              <a:t>fun</a:t>
            </a:r>
            <a:r>
              <a:rPr lang="en-US" sz="3200" dirty="0"/>
              <a:t> </a:t>
            </a:r>
            <a:r>
              <a:rPr lang="en-US" sz="3200" b="1" dirty="0">
                <a:solidFill>
                  <a:srgbClr val="9F59B3"/>
                </a:solidFill>
              </a:rPr>
              <a:t>is-town</a:t>
            </a:r>
            <a:r>
              <a:rPr lang="en-US" sz="3200" dirty="0"/>
              <a:t>(r :: Row) -&gt; Boolean:</a:t>
            </a:r>
          </a:p>
          <a:p>
            <a:pPr marL="1469109" defTabSz="1828800">
              <a:lnSpc>
                <a:spcPts val="5600"/>
              </a:lnSpc>
              <a:spcBef>
                <a:spcPts val="0"/>
              </a:spcBef>
              <a:defRPr sz="4600">
                <a:latin typeface="Menlo Regular"/>
                <a:ea typeface="Menlo Regular"/>
                <a:cs typeface="Menlo Regular"/>
                <a:sym typeface="Menlo Regular"/>
              </a:defRPr>
            </a:pPr>
            <a:r>
              <a:rPr lang="en-US" sz="3200" dirty="0"/>
              <a:t>  </a:t>
            </a:r>
            <a:r>
              <a:rPr lang="en-US" sz="3200" dirty="0">
                <a:solidFill>
                  <a:srgbClr val="ABAFB3"/>
                </a:solidFill>
              </a:rPr>
              <a:t>doc</a:t>
            </a:r>
            <a:r>
              <a:rPr lang="en-US" sz="3200" dirty="0"/>
              <a:t>: </a:t>
            </a:r>
            <a:r>
              <a:rPr lang="en-US" sz="3200" dirty="0">
                <a:solidFill>
                  <a:srgbClr val="507EB3"/>
                </a:solidFill>
              </a:rPr>
              <a:t>"Check if a row is for a town"</a:t>
            </a:r>
          </a:p>
          <a:p>
            <a:pPr marL="1469109" defTabSz="1828800">
              <a:lnSpc>
                <a:spcPts val="5600"/>
              </a:lnSpc>
              <a:spcBef>
                <a:spcPts val="0"/>
              </a:spcBef>
              <a:defRPr sz="4600">
                <a:latin typeface="Menlo Regular"/>
                <a:ea typeface="Menlo Regular"/>
                <a:cs typeface="Menlo Regular"/>
                <a:sym typeface="Menlo Regular"/>
              </a:defRPr>
            </a:pPr>
            <a:r>
              <a:rPr lang="en-US" sz="3200" dirty="0"/>
              <a:t>  r[</a:t>
            </a:r>
            <a:r>
              <a:rPr lang="en-US" sz="3200" dirty="0">
                <a:solidFill>
                  <a:srgbClr val="507EB3"/>
                </a:solidFill>
              </a:rPr>
              <a:t>"kind"</a:t>
            </a:r>
            <a:r>
              <a:rPr lang="en-US" sz="3200" dirty="0"/>
              <a:t>] == </a:t>
            </a:r>
            <a:r>
              <a:rPr lang="en-US" sz="3200" dirty="0">
                <a:solidFill>
                  <a:srgbClr val="507EB3"/>
                </a:solidFill>
              </a:rPr>
              <a:t>"Town"</a:t>
            </a:r>
          </a:p>
          <a:p>
            <a:pPr marL="1469109" defTabSz="1828800">
              <a:lnSpc>
                <a:spcPts val="5600"/>
              </a:lnSpc>
              <a:spcBef>
                <a:spcPts val="0"/>
              </a:spcBef>
              <a:defRPr sz="4600">
                <a:latin typeface="Menlo Regular"/>
                <a:ea typeface="Menlo Regular"/>
                <a:cs typeface="Menlo Regular"/>
                <a:sym typeface="Menlo Regular"/>
              </a:defRPr>
            </a:pPr>
            <a:r>
              <a:rPr lang="en-US" sz="3200" dirty="0">
                <a:solidFill>
                  <a:srgbClr val="ABAFB3"/>
                </a:solidFill>
              </a:rPr>
              <a:t>end</a:t>
            </a:r>
          </a:p>
          <a:p>
            <a:pPr marL="1469109" defTabSz="1828800">
              <a:lnSpc>
                <a:spcPts val="5600"/>
              </a:lnSpc>
              <a:spcBef>
                <a:spcPts val="0"/>
              </a:spcBef>
              <a:defRPr sz="4600">
                <a:latin typeface="Menlo Regular"/>
                <a:ea typeface="Menlo Regular"/>
                <a:cs typeface="Menlo Regular"/>
                <a:sym typeface="Menlo Regular"/>
              </a:defRPr>
            </a:pPr>
            <a:r>
              <a:rPr lang="en-US" sz="3200" dirty="0"/>
              <a:t>filter-with(municipalities, is-town)</a:t>
            </a:r>
          </a:p>
        </p:txBody>
      </p:sp>
    </p:spTree>
    <p:extLst>
      <p:ext uri="{BB962C8B-B14F-4D97-AF65-F5344CB8AC3E}">
        <p14:creationId xmlns:p14="http://schemas.microsoft.com/office/powerpoint/2010/main" val="16613176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Expanding our options</a:t>
            </a:r>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a:xfrm>
            <a:off x="249234" y="1143000"/>
            <a:ext cx="11274552" cy="4986338"/>
          </a:xfrm>
        </p:spPr>
        <p:txBody>
          <a:bodyPr>
            <a:normAutofit fontScale="92500" lnSpcReduction="10000"/>
          </a:bodyPr>
          <a:lstStyle/>
          <a:p>
            <a:endParaRPr lang="en-US" dirty="0"/>
          </a:p>
          <a:p>
            <a:endParaRPr lang="en-US" dirty="0"/>
          </a:p>
          <a:p>
            <a:pPr defTabSz="1828800">
              <a:lnSpc>
                <a:spcPts val="5600"/>
              </a:lnSpc>
              <a:spcBef>
                <a:spcPts val="0"/>
              </a:spcBef>
              <a:defRPr sz="4600">
                <a:latin typeface="Menlo Regular"/>
                <a:ea typeface="Menlo Regular"/>
                <a:cs typeface="Menlo Regular"/>
                <a:sym typeface="Menlo Regular"/>
              </a:defRPr>
            </a:pPr>
            <a:endParaRPr lang="en-US" b="1" dirty="0">
              <a:solidFill>
                <a:srgbClr val="9F59B3"/>
              </a:solidFill>
            </a:endParaRPr>
          </a:p>
          <a:p>
            <a:pPr marL="0" indent="0" defTabSz="1828800">
              <a:lnSpc>
                <a:spcPct val="120000"/>
              </a:lnSpc>
              <a:spcBef>
                <a:spcPts val="0"/>
              </a:spcBef>
              <a:buNone/>
              <a:defRPr sz="4600">
                <a:latin typeface="Menlo Regular"/>
                <a:ea typeface="Menlo Regular"/>
                <a:cs typeface="Menlo Regular"/>
                <a:sym typeface="Menlo Regular"/>
              </a:defRPr>
            </a:pPr>
            <a:endParaRPr lang="en-US" b="1" dirty="0">
              <a:solidFill>
                <a:srgbClr val="9F59B3"/>
              </a:solidFill>
            </a:endParaRPr>
          </a:p>
          <a:p>
            <a:pPr marL="0" indent="0" defTabSz="1828800">
              <a:lnSpc>
                <a:spcPct val="120000"/>
              </a:lnSpc>
              <a:spcBef>
                <a:spcPts val="0"/>
              </a:spcBef>
              <a:buNone/>
              <a:defRPr sz="4600">
                <a:latin typeface="Menlo Regular"/>
                <a:ea typeface="Menlo Regular"/>
                <a:cs typeface="Menlo Regular"/>
                <a:sym typeface="Menlo Regular"/>
              </a:defRPr>
            </a:pPr>
            <a:r>
              <a:rPr lang="en-US" sz="3100" b="1" dirty="0">
                <a:solidFill>
                  <a:srgbClr val="9F59B3"/>
                </a:solidFill>
              </a:rPr>
              <a:t>order-by</a:t>
            </a:r>
            <a:r>
              <a:rPr lang="en-US" sz="3100" dirty="0"/>
              <a:t>(t :: </a:t>
            </a:r>
            <a:r>
              <a:rPr lang="en-US" sz="3100" dirty="0">
                <a:solidFill>
                  <a:srgbClr val="EAA005"/>
                </a:solidFill>
              </a:rPr>
              <a:t>Table</a:t>
            </a:r>
            <a:r>
              <a:rPr lang="en-US" sz="3100" dirty="0"/>
              <a:t>,   </a:t>
            </a:r>
            <a:r>
              <a:rPr lang="en-US" sz="3100" dirty="0" err="1"/>
              <a:t>colname</a:t>
            </a:r>
            <a:r>
              <a:rPr lang="en-US" sz="3100" dirty="0"/>
              <a:t> :: </a:t>
            </a:r>
            <a:r>
              <a:rPr lang="en-US" sz="3100" dirty="0">
                <a:solidFill>
                  <a:srgbClr val="EAA005"/>
                </a:solidFill>
              </a:rPr>
              <a:t>String</a:t>
            </a:r>
            <a:r>
              <a:rPr lang="en-US" sz="3100" dirty="0"/>
              <a:t>, sort-up :: </a:t>
            </a:r>
            <a:r>
              <a:rPr lang="en-US" sz="3100" dirty="0">
                <a:solidFill>
                  <a:srgbClr val="EAA005"/>
                </a:solidFill>
              </a:rPr>
              <a:t>Boolean</a:t>
            </a:r>
            <a:r>
              <a:rPr lang="en-US" sz="3100" dirty="0"/>
              <a:t>)</a:t>
            </a:r>
          </a:p>
          <a:p>
            <a:pPr marL="0" indent="0" defTabSz="1828800">
              <a:lnSpc>
                <a:spcPct val="120000"/>
              </a:lnSpc>
              <a:spcBef>
                <a:spcPts val="0"/>
              </a:spcBef>
              <a:buNone/>
              <a:defRPr sz="4600">
                <a:latin typeface="Menlo Regular"/>
                <a:ea typeface="Menlo Regular"/>
                <a:cs typeface="Menlo Regular"/>
                <a:sym typeface="Menlo Regular"/>
              </a:defRPr>
            </a:pPr>
            <a:r>
              <a:rPr lang="en-US" sz="3100" dirty="0"/>
              <a:t>  -&gt; </a:t>
            </a:r>
            <a:r>
              <a:rPr lang="en-US" sz="3100" dirty="0">
                <a:solidFill>
                  <a:srgbClr val="EAA005"/>
                </a:solidFill>
              </a:rPr>
              <a:t>Table</a:t>
            </a:r>
          </a:p>
          <a:p>
            <a:pPr marL="0" indent="0">
              <a:buNone/>
            </a:pPr>
            <a:r>
              <a:rPr lang="en-US" dirty="0"/>
              <a:t>Given a table and the name of a column in that table, return a table with the same rows but </a:t>
            </a:r>
            <a:r>
              <a:rPr lang="en-US" i="1" dirty="0"/>
              <a:t>ordered based on the named column</a:t>
            </a:r>
            <a:r>
              <a:rPr lang="en-US" dirty="0"/>
              <a:t>.</a:t>
            </a:r>
          </a:p>
          <a:p>
            <a:pPr marL="0" indent="0">
              <a:buNone/>
            </a:pPr>
            <a:r>
              <a:rPr lang="en-US" dirty="0"/>
              <a:t>If </a:t>
            </a:r>
            <a:r>
              <a:rPr lang="en-US" sz="2000" b="1" dirty="0">
                <a:latin typeface="Menlo Regular"/>
                <a:ea typeface="Menlo Regular"/>
                <a:cs typeface="Menlo Regular"/>
                <a:sym typeface="Menlo Regular"/>
              </a:rPr>
              <a:t>sort-up</a:t>
            </a:r>
            <a:r>
              <a:rPr lang="en-US" dirty="0"/>
              <a:t> is </a:t>
            </a:r>
            <a:r>
              <a:rPr lang="en-US" sz="2000" dirty="0">
                <a:solidFill>
                  <a:schemeClr val="accent1">
                    <a:hueOff val="-8871857"/>
                    <a:satOff val="48702"/>
                    <a:lumOff val="-29814"/>
                  </a:schemeClr>
                </a:solidFill>
                <a:latin typeface="Menlo Regular"/>
                <a:ea typeface="Menlo Regular"/>
                <a:cs typeface="Menlo Regular"/>
                <a:sym typeface="Menlo Regular"/>
              </a:rPr>
              <a:t>true</a:t>
            </a:r>
            <a:r>
              <a:rPr lang="en-US" dirty="0"/>
              <a:t>, the table will be sorted in ascending order, otherwise (</a:t>
            </a:r>
            <a:r>
              <a:rPr lang="en-US" sz="2800" dirty="0">
                <a:solidFill>
                  <a:srgbClr val="EAA005"/>
                </a:solidFill>
              </a:rPr>
              <a:t>false</a:t>
            </a:r>
            <a:r>
              <a:rPr lang="en-US" dirty="0"/>
              <a:t>) it will be in descending order.</a:t>
            </a:r>
          </a:p>
          <a:p>
            <a:pPr marL="0" indent="0">
              <a:buNone/>
            </a:pPr>
            <a:endParaRPr lang="en-US" dirty="0"/>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9/11/2022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 Problem Solving and Abstraction</a:t>
            </a:r>
            <a:endParaRPr lang="en-US"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39</a:t>
            </a:fld>
            <a:endParaRPr lang="en-US"/>
          </a:p>
        </p:txBody>
      </p:sp>
      <p:sp>
        <p:nvSpPr>
          <p:cNvPr id="7" name="TextBox 6">
            <a:extLst>
              <a:ext uri="{FF2B5EF4-FFF2-40B4-BE49-F238E27FC236}">
                <a16:creationId xmlns:a16="http://schemas.microsoft.com/office/drawing/2014/main" id="{AFC62828-EE7C-8021-0CDF-7505FCF0C88B}"/>
              </a:ext>
            </a:extLst>
          </p:cNvPr>
          <p:cNvSpPr txBox="1"/>
          <p:nvPr/>
        </p:nvSpPr>
        <p:spPr>
          <a:xfrm>
            <a:off x="668214" y="1617785"/>
            <a:ext cx="10782887" cy="1006429"/>
          </a:xfrm>
          <a:prstGeom prst="rect">
            <a:avLst/>
          </a:prstGeom>
          <a:noFill/>
        </p:spPr>
        <p:txBody>
          <a:bodyPr wrap="square" rtlCol="0">
            <a:spAutoFit/>
          </a:bodyPr>
          <a:lstStyle/>
          <a:p>
            <a:pPr marR="3855599"/>
            <a:r>
              <a:rPr lang="en-US" sz="2000" dirty="0"/>
              <a:t>We can also order the data by the values in one column:</a:t>
            </a:r>
          </a:p>
          <a:p>
            <a:pPr marL="1469109" defTabSz="1828800">
              <a:lnSpc>
                <a:spcPts val="5600"/>
              </a:lnSpc>
              <a:spcBef>
                <a:spcPts val="0"/>
              </a:spcBef>
              <a:defRPr sz="4600">
                <a:latin typeface="Menlo Regular"/>
                <a:ea typeface="Menlo Regular"/>
                <a:cs typeface="Menlo Regular"/>
                <a:sym typeface="Menlo Regular"/>
              </a:defRPr>
            </a:pPr>
            <a:r>
              <a:rPr lang="en-US" sz="2000" dirty="0"/>
              <a:t>order-by(municipalities, </a:t>
            </a:r>
            <a:r>
              <a:rPr lang="en-US" sz="2000" dirty="0">
                <a:solidFill>
                  <a:srgbClr val="507EB3"/>
                </a:solidFill>
              </a:rPr>
              <a:t>"pop-2020"</a:t>
            </a:r>
            <a:r>
              <a:rPr lang="en-US" sz="2000" dirty="0"/>
              <a:t>, </a:t>
            </a:r>
            <a:r>
              <a:rPr lang="en-US" sz="2000" dirty="0">
                <a:solidFill>
                  <a:srgbClr val="EAA005"/>
                </a:solidFill>
              </a:rPr>
              <a:t>false</a:t>
            </a:r>
            <a:r>
              <a:rPr lang="en-US" sz="2000" dirty="0"/>
              <a:t>)</a:t>
            </a:r>
          </a:p>
        </p:txBody>
      </p:sp>
    </p:spTree>
    <p:extLst>
      <p:ext uri="{BB962C8B-B14F-4D97-AF65-F5344CB8AC3E}">
        <p14:creationId xmlns:p14="http://schemas.microsoft.com/office/powerpoint/2010/main" val="2507208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The Population Function (plain text)</a:t>
            </a: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9/6/2022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4</a:t>
            </a:fld>
            <a:endParaRPr lang="en-US"/>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9" name="TextBox 8">
            <a:extLst>
              <a:ext uri="{FF2B5EF4-FFF2-40B4-BE49-F238E27FC236}">
                <a16:creationId xmlns:a16="http://schemas.microsoft.com/office/drawing/2014/main" id="{F7B945C2-7221-AB6F-8DAF-F6C188482FFF}"/>
              </a:ext>
            </a:extLst>
          </p:cNvPr>
          <p:cNvSpPr txBox="1"/>
          <p:nvPr/>
        </p:nvSpPr>
        <p:spPr>
          <a:xfrm>
            <a:off x="1417512" y="789237"/>
            <a:ext cx="6474158" cy="5693866"/>
          </a:xfrm>
          <a:prstGeom prst="rect">
            <a:avLst/>
          </a:prstGeom>
          <a:noFill/>
        </p:spPr>
        <p:txBody>
          <a:bodyPr wrap="square">
            <a:spAutoFit/>
          </a:bodyPr>
          <a:lstStyle/>
          <a:p>
            <a:r>
              <a:rPr lang="en-US" sz="1600" dirty="0">
                <a:latin typeface="+mj-lt"/>
              </a:rPr>
              <a:t>fun population(municipality :: String, year :: Number) -&gt; Number:</a:t>
            </a:r>
          </a:p>
          <a:p>
            <a:r>
              <a:rPr lang="en-US" sz="1600" dirty="0">
                <a:latin typeface="+mj-lt"/>
              </a:rPr>
              <a:t>  doc: "Return population of the municipality for the given year"</a:t>
            </a:r>
          </a:p>
          <a:p>
            <a:r>
              <a:rPr lang="en-US" sz="1600" dirty="0">
                <a:latin typeface="+mj-lt"/>
              </a:rPr>
              <a:t>  if municipality == "New York":</a:t>
            </a:r>
          </a:p>
          <a:p>
            <a:r>
              <a:rPr lang="en-US" sz="1600" dirty="0">
                <a:latin typeface="+mj-lt"/>
              </a:rPr>
              <a:t>    if year == 2010:</a:t>
            </a:r>
          </a:p>
          <a:p>
            <a:r>
              <a:rPr lang="en-US" sz="1600" dirty="0">
                <a:latin typeface="+mj-lt"/>
              </a:rPr>
              <a:t>      8175133</a:t>
            </a:r>
          </a:p>
          <a:p>
            <a:r>
              <a:rPr lang="en-US" sz="1600" dirty="0">
                <a:latin typeface="+mj-lt"/>
              </a:rPr>
              <a:t>    else if year == 2020:</a:t>
            </a:r>
          </a:p>
          <a:p>
            <a:r>
              <a:rPr lang="en-US" sz="1600" dirty="0">
                <a:latin typeface="+mj-lt"/>
              </a:rPr>
              <a:t>      8804190</a:t>
            </a:r>
          </a:p>
          <a:p>
            <a:r>
              <a:rPr lang="en-US" sz="1600" dirty="0">
                <a:latin typeface="+mj-lt"/>
              </a:rPr>
              <a:t>    else:</a:t>
            </a:r>
          </a:p>
          <a:p>
            <a:r>
              <a:rPr lang="en-US" sz="1600" dirty="0">
                <a:latin typeface="+mj-lt"/>
              </a:rPr>
              <a:t>      raise("Bad year")</a:t>
            </a:r>
          </a:p>
          <a:p>
            <a:r>
              <a:rPr lang="en-US" sz="1600" dirty="0">
                <a:latin typeface="+mj-lt"/>
              </a:rPr>
              <a:t>    end</a:t>
            </a:r>
          </a:p>
          <a:p>
            <a:r>
              <a:rPr lang="en-US" sz="1600" dirty="0">
                <a:latin typeface="+mj-lt"/>
              </a:rPr>
              <a:t>  else if municipality == "Poughkeepsie":</a:t>
            </a:r>
          </a:p>
          <a:p>
            <a:r>
              <a:rPr lang="en-US" sz="1600" dirty="0">
                <a:latin typeface="+mj-lt"/>
              </a:rPr>
              <a:t>    if year == 2010:</a:t>
            </a:r>
          </a:p>
          <a:p>
            <a:r>
              <a:rPr lang="en-US" sz="1600" dirty="0">
                <a:latin typeface="+mj-lt"/>
              </a:rPr>
              <a:t>      43341</a:t>
            </a:r>
          </a:p>
          <a:p>
            <a:r>
              <a:rPr lang="en-US" sz="1600" dirty="0">
                <a:latin typeface="+mj-lt"/>
              </a:rPr>
              <a:t>    else if year == 2020:</a:t>
            </a:r>
          </a:p>
          <a:p>
            <a:r>
              <a:rPr lang="en-US" sz="1600" dirty="0">
                <a:latin typeface="+mj-lt"/>
              </a:rPr>
              <a:t>      45471 </a:t>
            </a:r>
          </a:p>
          <a:p>
            <a:r>
              <a:rPr lang="en-US" sz="1600" dirty="0">
                <a:latin typeface="+mj-lt"/>
              </a:rPr>
              <a:t>    else:</a:t>
            </a:r>
          </a:p>
          <a:p>
            <a:r>
              <a:rPr lang="en-US" sz="1600" dirty="0">
                <a:latin typeface="+mj-lt"/>
              </a:rPr>
              <a:t>      raise("Bad year")</a:t>
            </a:r>
          </a:p>
          <a:p>
            <a:r>
              <a:rPr lang="en-US" sz="1600" dirty="0">
                <a:latin typeface="+mj-lt"/>
              </a:rPr>
              <a:t>    end</a:t>
            </a:r>
          </a:p>
          <a:p>
            <a:r>
              <a:rPr lang="en-US" sz="1600" dirty="0">
                <a:latin typeface="+mj-lt"/>
              </a:rPr>
              <a:t>  else:</a:t>
            </a:r>
          </a:p>
          <a:p>
            <a:r>
              <a:rPr lang="en-US" sz="1600" dirty="0">
                <a:latin typeface="+mj-lt"/>
              </a:rPr>
              <a:t>    raise("Bad municipality")</a:t>
            </a:r>
          </a:p>
          <a:p>
            <a:r>
              <a:rPr lang="en-US" sz="1600" dirty="0">
                <a:latin typeface="+mj-lt"/>
              </a:rPr>
              <a:t>  end</a:t>
            </a:r>
          </a:p>
          <a:p>
            <a:r>
              <a:rPr lang="en-US" sz="1600" dirty="0">
                <a:latin typeface="+mj-lt"/>
              </a:rPr>
              <a:t>end</a:t>
            </a:r>
          </a:p>
        </p:txBody>
      </p:sp>
      <p:sp>
        <p:nvSpPr>
          <p:cNvPr id="3" name="TextBox 2">
            <a:extLst>
              <a:ext uri="{FF2B5EF4-FFF2-40B4-BE49-F238E27FC236}">
                <a16:creationId xmlns:a16="http://schemas.microsoft.com/office/drawing/2014/main" id="{4B18D015-89EE-E294-C9BC-9AFEB18C7634}"/>
              </a:ext>
            </a:extLst>
          </p:cNvPr>
          <p:cNvSpPr txBox="1"/>
          <p:nvPr/>
        </p:nvSpPr>
        <p:spPr>
          <a:xfrm>
            <a:off x="3710940" y="2232660"/>
            <a:ext cx="8020812" cy="584775"/>
          </a:xfrm>
          <a:prstGeom prst="rect">
            <a:avLst/>
          </a:prstGeom>
          <a:noFill/>
        </p:spPr>
        <p:txBody>
          <a:bodyPr wrap="square" rtlCol="0">
            <a:spAutoFit/>
          </a:bodyPr>
          <a:lstStyle/>
          <a:p>
            <a:r>
              <a:rPr lang="en-US" sz="1600" dirty="0"/>
              <a:t>Data from: Local Government 2020 Census Interactive Dashboard</a:t>
            </a:r>
          </a:p>
          <a:p>
            <a:r>
              <a:rPr lang="en-US" sz="1600" u="sng" dirty="0">
                <a:solidFill>
                  <a:schemeClr val="accent5"/>
                </a:solidFill>
                <a:latin typeface="Consolas" panose="020B0609020204030204" pitchFamily="49" charset="0"/>
              </a:rPr>
              <a:t>wwe1.osc.state.ny.us/</a:t>
            </a:r>
            <a:r>
              <a:rPr lang="en-US" sz="1600" u="sng" dirty="0" err="1">
                <a:solidFill>
                  <a:schemeClr val="accent5"/>
                </a:solidFill>
                <a:latin typeface="Consolas" panose="020B0609020204030204" pitchFamily="49" charset="0"/>
              </a:rPr>
              <a:t>localgov</a:t>
            </a:r>
            <a:r>
              <a:rPr lang="en-US" sz="1600" u="sng" dirty="0">
                <a:solidFill>
                  <a:schemeClr val="accent5"/>
                </a:solidFill>
                <a:latin typeface="Consolas" panose="020B0609020204030204" pitchFamily="49" charset="0"/>
              </a:rPr>
              <a:t>/2020-census-interactive-dashboard.htm</a:t>
            </a:r>
          </a:p>
        </p:txBody>
      </p:sp>
    </p:spTree>
    <p:extLst>
      <p:ext uri="{BB962C8B-B14F-4D97-AF65-F5344CB8AC3E}">
        <p14:creationId xmlns:p14="http://schemas.microsoft.com/office/powerpoint/2010/main" val="2084567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We can combine all of these too!</a:t>
            </a:r>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9/11/2022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 Problem Solving and Abstraction</a:t>
            </a:r>
            <a:endParaRPr lang="en-US"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40</a:t>
            </a:fld>
            <a:endParaRPr lang="en-US"/>
          </a:p>
        </p:txBody>
      </p:sp>
      <p:sp>
        <p:nvSpPr>
          <p:cNvPr id="7" name="TextBox 6">
            <a:extLst>
              <a:ext uri="{FF2B5EF4-FFF2-40B4-BE49-F238E27FC236}">
                <a16:creationId xmlns:a16="http://schemas.microsoft.com/office/drawing/2014/main" id="{AFC62828-EE7C-8021-0CDF-7505FCF0C88B}"/>
              </a:ext>
            </a:extLst>
          </p:cNvPr>
          <p:cNvSpPr txBox="1"/>
          <p:nvPr/>
        </p:nvSpPr>
        <p:spPr>
          <a:xfrm>
            <a:off x="668214" y="1617785"/>
            <a:ext cx="10782887" cy="1016304"/>
          </a:xfrm>
          <a:prstGeom prst="rect">
            <a:avLst/>
          </a:prstGeom>
          <a:noFill/>
        </p:spPr>
        <p:txBody>
          <a:bodyPr wrap="square" rtlCol="0">
            <a:spAutoFit/>
          </a:bodyPr>
          <a:lstStyle/>
          <a:p>
            <a:r>
              <a:rPr lang="en-US" dirty="0"/>
              <a:t>How do we create a function that gives us the town with the smallest population? </a:t>
            </a:r>
          </a:p>
          <a:p>
            <a:pPr marL="1469109" defTabSz="1828800">
              <a:lnSpc>
                <a:spcPts val="5600"/>
              </a:lnSpc>
              <a:spcBef>
                <a:spcPts val="0"/>
              </a:spcBef>
              <a:defRPr sz="4600">
                <a:latin typeface="Menlo Regular"/>
                <a:ea typeface="Menlo Regular"/>
                <a:cs typeface="Menlo Regular"/>
                <a:sym typeface="Menlo Regular"/>
              </a:defRPr>
            </a:pPr>
            <a:r>
              <a:rPr lang="en-US" sz="3200" dirty="0">
                <a:solidFill>
                  <a:srgbClr val="ABAFB3"/>
                </a:solidFill>
              </a:rPr>
              <a:t>?</a:t>
            </a:r>
            <a:endParaRPr lang="en-US" sz="3200" dirty="0"/>
          </a:p>
        </p:txBody>
      </p:sp>
    </p:spTree>
    <p:extLst>
      <p:ext uri="{BB962C8B-B14F-4D97-AF65-F5344CB8AC3E}">
        <p14:creationId xmlns:p14="http://schemas.microsoft.com/office/powerpoint/2010/main" val="24977988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We can combine all of these too!</a:t>
            </a:r>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9/11/2022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 Problem Solving and Abstraction</a:t>
            </a:r>
            <a:endParaRPr lang="en-US"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41</a:t>
            </a:fld>
            <a:endParaRPr lang="en-US"/>
          </a:p>
        </p:txBody>
      </p:sp>
      <p:sp>
        <p:nvSpPr>
          <p:cNvPr id="7" name="TextBox 6">
            <a:extLst>
              <a:ext uri="{FF2B5EF4-FFF2-40B4-BE49-F238E27FC236}">
                <a16:creationId xmlns:a16="http://schemas.microsoft.com/office/drawing/2014/main" id="{AFC62828-EE7C-8021-0CDF-7505FCF0C88B}"/>
              </a:ext>
            </a:extLst>
          </p:cNvPr>
          <p:cNvSpPr txBox="1"/>
          <p:nvPr/>
        </p:nvSpPr>
        <p:spPr>
          <a:xfrm>
            <a:off x="668214" y="1617785"/>
            <a:ext cx="10782887" cy="3495124"/>
          </a:xfrm>
          <a:prstGeom prst="rect">
            <a:avLst/>
          </a:prstGeom>
          <a:noFill/>
        </p:spPr>
        <p:txBody>
          <a:bodyPr wrap="square" rtlCol="0">
            <a:spAutoFit/>
          </a:bodyPr>
          <a:lstStyle/>
          <a:p>
            <a:r>
              <a:rPr lang="en-US" dirty="0"/>
              <a:t>How do we use the order-by function to give us the town with the smallest population?</a:t>
            </a:r>
          </a:p>
          <a:p>
            <a:endParaRPr lang="en-US" dirty="0"/>
          </a:p>
          <a:p>
            <a:pPr defTabSz="1828800">
              <a:lnSpc>
                <a:spcPts val="5600"/>
              </a:lnSpc>
              <a:spcBef>
                <a:spcPts val="0"/>
              </a:spcBef>
              <a:defRPr sz="4600">
                <a:latin typeface="Menlo Regular"/>
                <a:ea typeface="Menlo Regular"/>
                <a:cs typeface="Menlo Regular"/>
                <a:sym typeface="Menlo Regular"/>
              </a:defRPr>
            </a:pPr>
            <a:r>
              <a:rPr lang="en-US" dirty="0"/>
              <a:t>order-by(</a:t>
            </a:r>
          </a:p>
          <a:p>
            <a:pPr defTabSz="1828800">
              <a:lnSpc>
                <a:spcPts val="5600"/>
              </a:lnSpc>
              <a:spcBef>
                <a:spcPts val="0"/>
              </a:spcBef>
              <a:defRPr sz="4600">
                <a:latin typeface="Menlo Regular"/>
                <a:ea typeface="Menlo Regular"/>
                <a:cs typeface="Menlo Regular"/>
                <a:sym typeface="Menlo Regular"/>
              </a:defRPr>
            </a:pPr>
            <a:r>
              <a:rPr lang="en-US" dirty="0"/>
              <a:t>  filter-with(municipalities, is-town), </a:t>
            </a:r>
          </a:p>
          <a:p>
            <a:pPr defTabSz="1828800">
              <a:lnSpc>
                <a:spcPts val="5600"/>
              </a:lnSpc>
              <a:spcBef>
                <a:spcPts val="0"/>
              </a:spcBef>
              <a:defRPr sz="4600">
                <a:latin typeface="Menlo Regular"/>
                <a:ea typeface="Menlo Regular"/>
                <a:cs typeface="Menlo Regular"/>
                <a:sym typeface="Menlo Regular"/>
              </a:defRPr>
            </a:pPr>
            <a:r>
              <a:rPr lang="en-US" dirty="0"/>
              <a:t>  </a:t>
            </a:r>
            <a:r>
              <a:rPr lang="en-US" dirty="0">
                <a:solidFill>
                  <a:srgbClr val="507EB3"/>
                </a:solidFill>
              </a:rPr>
              <a:t>"pop-2020"</a:t>
            </a:r>
            <a:r>
              <a:rPr lang="en-US" dirty="0"/>
              <a:t>, </a:t>
            </a:r>
          </a:p>
          <a:p>
            <a:pPr defTabSz="1828800">
              <a:lnSpc>
                <a:spcPts val="5600"/>
              </a:lnSpc>
              <a:spcBef>
                <a:spcPts val="0"/>
              </a:spcBef>
              <a:defRPr sz="4600">
                <a:latin typeface="Menlo Regular"/>
                <a:ea typeface="Menlo Regular"/>
                <a:cs typeface="Menlo Regular"/>
                <a:sym typeface="Menlo Regular"/>
              </a:defRPr>
            </a:pPr>
            <a:r>
              <a:rPr lang="en-US" dirty="0"/>
              <a:t>  </a:t>
            </a:r>
            <a:r>
              <a:rPr lang="en-US" dirty="0">
                <a:solidFill>
                  <a:srgbClr val="EAA005"/>
                </a:solidFill>
              </a:rPr>
              <a:t>true</a:t>
            </a:r>
            <a:r>
              <a:rPr lang="en-US" dirty="0"/>
              <a:t>).row-n(0)</a:t>
            </a:r>
          </a:p>
        </p:txBody>
      </p:sp>
    </p:spTree>
    <p:extLst>
      <p:ext uri="{BB962C8B-B14F-4D97-AF65-F5344CB8AC3E}">
        <p14:creationId xmlns:p14="http://schemas.microsoft.com/office/powerpoint/2010/main" val="4222453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B6AB1-ABF1-EFFC-F142-69B4A7E9570C}"/>
              </a:ext>
            </a:extLst>
          </p:cNvPr>
          <p:cNvSpPr>
            <a:spLocks noGrp="1"/>
          </p:cNvSpPr>
          <p:nvPr>
            <p:ph type="title"/>
          </p:nvPr>
        </p:nvSpPr>
        <p:spPr/>
        <p:txBody>
          <a:bodyPr/>
          <a:lstStyle/>
          <a:p>
            <a:r>
              <a:rPr lang="en-US" dirty="0"/>
              <a:t>Using what we have seen</a:t>
            </a:r>
          </a:p>
        </p:txBody>
      </p:sp>
      <p:sp>
        <p:nvSpPr>
          <p:cNvPr id="3" name="Content Placeholder 2">
            <a:extLst>
              <a:ext uri="{FF2B5EF4-FFF2-40B4-BE49-F238E27FC236}">
                <a16:creationId xmlns:a16="http://schemas.microsoft.com/office/drawing/2014/main" id="{C1A90E19-5EFE-4724-2446-03BD8E12E91B}"/>
              </a:ext>
            </a:extLst>
          </p:cNvPr>
          <p:cNvSpPr>
            <a:spLocks noGrp="1"/>
          </p:cNvSpPr>
          <p:nvPr>
            <p:ph idx="1"/>
          </p:nvPr>
        </p:nvSpPr>
        <p:spPr/>
        <p:txBody>
          <a:bodyPr/>
          <a:lstStyle/>
          <a:p>
            <a:r>
              <a:rPr lang="en-US" sz="2000" cap="all" dirty="0"/>
              <a:t>Problem</a:t>
            </a:r>
            <a:r>
              <a:rPr lang="en-US" dirty="0"/>
              <a:t>: We want to know the fastest-growing </a:t>
            </a:r>
            <a:r>
              <a:rPr lang="en-US" i="1" dirty="0">
                <a:solidFill>
                  <a:schemeClr val="accent1">
                    <a:hueOff val="2550000"/>
                    <a:satOff val="48809"/>
                    <a:lumOff val="-44426"/>
                  </a:schemeClr>
                </a:solidFill>
              </a:rPr>
              <a:t>towns</a:t>
            </a:r>
            <a:r>
              <a:rPr lang="en-US" dirty="0"/>
              <a:t> in New York.</a:t>
            </a:r>
          </a:p>
          <a:p>
            <a:endParaRPr lang="en-US" dirty="0"/>
          </a:p>
        </p:txBody>
      </p:sp>
      <p:sp>
        <p:nvSpPr>
          <p:cNvPr id="4" name="Date Placeholder 3">
            <a:extLst>
              <a:ext uri="{FF2B5EF4-FFF2-40B4-BE49-F238E27FC236}">
                <a16:creationId xmlns:a16="http://schemas.microsoft.com/office/drawing/2014/main" id="{3E0F29EC-711B-818D-7F21-5382C6DB2067}"/>
              </a:ext>
            </a:extLst>
          </p:cNvPr>
          <p:cNvSpPr>
            <a:spLocks noGrp="1"/>
          </p:cNvSpPr>
          <p:nvPr>
            <p:ph type="dt" sz="half" idx="10"/>
          </p:nvPr>
        </p:nvSpPr>
        <p:spPr/>
        <p:txBody>
          <a:bodyPr/>
          <a:lstStyle/>
          <a:p>
            <a:fld id="{6C5B1023-DAC9-2C44-89BC-529E54AB457B}" type="datetime1">
              <a:rPr lang="en-US" smtClean="0"/>
              <a:pPr/>
              <a:t>9/11/2022</a:t>
            </a:fld>
            <a:endParaRPr lang="en-US" dirty="0"/>
          </a:p>
        </p:txBody>
      </p:sp>
      <p:sp>
        <p:nvSpPr>
          <p:cNvPr id="5" name="Footer Placeholder 4">
            <a:extLst>
              <a:ext uri="{FF2B5EF4-FFF2-40B4-BE49-F238E27FC236}">
                <a16:creationId xmlns:a16="http://schemas.microsoft.com/office/drawing/2014/main" id="{01B43C95-7556-9A71-6DB3-06596E0871EA}"/>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EFD28E85-3ACE-7AE1-FD27-C68C5E10A1A2}"/>
              </a:ext>
            </a:extLst>
          </p:cNvPr>
          <p:cNvSpPr>
            <a:spLocks noGrp="1"/>
          </p:cNvSpPr>
          <p:nvPr>
            <p:ph type="sldNum" sz="quarter" idx="12"/>
          </p:nvPr>
        </p:nvSpPr>
        <p:spPr/>
        <p:txBody>
          <a:bodyPr/>
          <a:lstStyle/>
          <a:p>
            <a:fld id="{AF258EE5-C1BC-DE43-BFBA-383C466B32E1}" type="slidenum">
              <a:rPr lang="en-US" smtClean="0"/>
              <a:pPr/>
              <a:t>42</a:t>
            </a:fld>
            <a:endParaRPr lang="en-US"/>
          </a:p>
        </p:txBody>
      </p:sp>
    </p:spTree>
    <p:extLst>
      <p:ext uri="{BB962C8B-B14F-4D97-AF65-F5344CB8AC3E}">
        <p14:creationId xmlns:p14="http://schemas.microsoft.com/office/powerpoint/2010/main" val="4875474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B6AB1-ABF1-EFFC-F142-69B4A7E9570C}"/>
              </a:ext>
            </a:extLst>
          </p:cNvPr>
          <p:cNvSpPr>
            <a:spLocks noGrp="1"/>
          </p:cNvSpPr>
          <p:nvPr>
            <p:ph type="title"/>
          </p:nvPr>
        </p:nvSpPr>
        <p:spPr/>
        <p:txBody>
          <a:bodyPr/>
          <a:lstStyle/>
          <a:p>
            <a:r>
              <a:rPr lang="en-US" dirty="0"/>
              <a:t>Using what we have seen (2)</a:t>
            </a:r>
          </a:p>
        </p:txBody>
      </p:sp>
      <p:sp>
        <p:nvSpPr>
          <p:cNvPr id="3" name="Content Placeholder 2">
            <a:extLst>
              <a:ext uri="{FF2B5EF4-FFF2-40B4-BE49-F238E27FC236}">
                <a16:creationId xmlns:a16="http://schemas.microsoft.com/office/drawing/2014/main" id="{C1A90E19-5EFE-4724-2446-03BD8E12E91B}"/>
              </a:ext>
            </a:extLst>
          </p:cNvPr>
          <p:cNvSpPr>
            <a:spLocks noGrp="1"/>
          </p:cNvSpPr>
          <p:nvPr>
            <p:ph idx="1"/>
          </p:nvPr>
        </p:nvSpPr>
        <p:spPr/>
        <p:txBody>
          <a:bodyPr/>
          <a:lstStyle/>
          <a:p>
            <a:r>
              <a:rPr lang="en-US" sz="2000" cap="all" dirty="0"/>
              <a:t>Problem</a:t>
            </a:r>
            <a:r>
              <a:rPr lang="en-US" dirty="0"/>
              <a:t>: We want to know the fastest-growing </a:t>
            </a:r>
            <a:r>
              <a:rPr lang="en-US" i="1" dirty="0">
                <a:solidFill>
                  <a:schemeClr val="accent1">
                    <a:hueOff val="2550000"/>
                    <a:satOff val="48809"/>
                    <a:lumOff val="-44426"/>
                  </a:schemeClr>
                </a:solidFill>
              </a:rPr>
              <a:t>towns</a:t>
            </a:r>
            <a:r>
              <a:rPr lang="en-US" dirty="0"/>
              <a:t> in New York.</a:t>
            </a:r>
          </a:p>
          <a:p>
            <a:r>
              <a:rPr lang="en-US" dirty="0"/>
              <a:t>i.e. we want a table containing only towns, sorted by the </a:t>
            </a:r>
            <a:r>
              <a:rPr lang="en-US" i="1" dirty="0"/>
              <a:t>percent change</a:t>
            </a:r>
            <a:r>
              <a:rPr lang="en-US" dirty="0"/>
              <a:t> in population.</a:t>
            </a:r>
          </a:p>
          <a:p>
            <a:r>
              <a:rPr lang="en-US" dirty="0"/>
              <a:t>Let’s break the problem statement into manageable parts</a:t>
            </a:r>
          </a:p>
          <a:p>
            <a:endParaRPr lang="en-US" dirty="0"/>
          </a:p>
        </p:txBody>
      </p:sp>
      <p:sp>
        <p:nvSpPr>
          <p:cNvPr id="4" name="Date Placeholder 3">
            <a:extLst>
              <a:ext uri="{FF2B5EF4-FFF2-40B4-BE49-F238E27FC236}">
                <a16:creationId xmlns:a16="http://schemas.microsoft.com/office/drawing/2014/main" id="{3E0F29EC-711B-818D-7F21-5382C6DB2067}"/>
              </a:ext>
            </a:extLst>
          </p:cNvPr>
          <p:cNvSpPr>
            <a:spLocks noGrp="1"/>
          </p:cNvSpPr>
          <p:nvPr>
            <p:ph type="dt" sz="half" idx="10"/>
          </p:nvPr>
        </p:nvSpPr>
        <p:spPr/>
        <p:txBody>
          <a:bodyPr/>
          <a:lstStyle/>
          <a:p>
            <a:fld id="{6C5B1023-DAC9-2C44-89BC-529E54AB457B}" type="datetime1">
              <a:rPr lang="en-US" smtClean="0"/>
              <a:pPr/>
              <a:t>9/11/2022</a:t>
            </a:fld>
            <a:endParaRPr lang="en-US" dirty="0"/>
          </a:p>
        </p:txBody>
      </p:sp>
      <p:sp>
        <p:nvSpPr>
          <p:cNvPr id="5" name="Footer Placeholder 4">
            <a:extLst>
              <a:ext uri="{FF2B5EF4-FFF2-40B4-BE49-F238E27FC236}">
                <a16:creationId xmlns:a16="http://schemas.microsoft.com/office/drawing/2014/main" id="{01B43C95-7556-9A71-6DB3-06596E0871EA}"/>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EFD28E85-3ACE-7AE1-FD27-C68C5E10A1A2}"/>
              </a:ext>
            </a:extLst>
          </p:cNvPr>
          <p:cNvSpPr>
            <a:spLocks noGrp="1"/>
          </p:cNvSpPr>
          <p:nvPr>
            <p:ph type="sldNum" sz="quarter" idx="12"/>
          </p:nvPr>
        </p:nvSpPr>
        <p:spPr/>
        <p:txBody>
          <a:bodyPr/>
          <a:lstStyle/>
          <a:p>
            <a:fld id="{AF258EE5-C1BC-DE43-BFBA-383C466B32E1}" type="slidenum">
              <a:rPr lang="en-US" smtClean="0"/>
              <a:pPr/>
              <a:t>43</a:t>
            </a:fld>
            <a:endParaRPr lang="en-US"/>
          </a:p>
        </p:txBody>
      </p:sp>
    </p:spTree>
    <p:extLst>
      <p:ext uri="{BB962C8B-B14F-4D97-AF65-F5344CB8AC3E}">
        <p14:creationId xmlns:p14="http://schemas.microsoft.com/office/powerpoint/2010/main" val="6767660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B6AB1-ABF1-EFFC-F142-69B4A7E9570C}"/>
              </a:ext>
            </a:extLst>
          </p:cNvPr>
          <p:cNvSpPr>
            <a:spLocks noGrp="1"/>
          </p:cNvSpPr>
          <p:nvPr>
            <p:ph type="title"/>
          </p:nvPr>
        </p:nvSpPr>
        <p:spPr/>
        <p:txBody>
          <a:bodyPr/>
          <a:lstStyle/>
          <a:p>
            <a:r>
              <a:rPr lang="en-US" dirty="0"/>
              <a:t>Using what we have seen (3)</a:t>
            </a:r>
          </a:p>
        </p:txBody>
      </p:sp>
      <p:sp>
        <p:nvSpPr>
          <p:cNvPr id="3" name="Content Placeholder 2">
            <a:extLst>
              <a:ext uri="{FF2B5EF4-FFF2-40B4-BE49-F238E27FC236}">
                <a16:creationId xmlns:a16="http://schemas.microsoft.com/office/drawing/2014/main" id="{C1A90E19-5EFE-4724-2446-03BD8E12E91B}"/>
              </a:ext>
            </a:extLst>
          </p:cNvPr>
          <p:cNvSpPr>
            <a:spLocks noGrp="1"/>
          </p:cNvSpPr>
          <p:nvPr>
            <p:ph idx="1"/>
          </p:nvPr>
        </p:nvSpPr>
        <p:spPr/>
        <p:txBody>
          <a:bodyPr/>
          <a:lstStyle/>
          <a:p>
            <a:r>
              <a:rPr lang="en-US" sz="2000" cap="all" dirty="0"/>
              <a:t>Problem</a:t>
            </a:r>
            <a:r>
              <a:rPr lang="en-US" dirty="0"/>
              <a:t>: We want to know the fastest-growing </a:t>
            </a:r>
            <a:r>
              <a:rPr lang="en-US" i="1" dirty="0">
                <a:solidFill>
                  <a:schemeClr val="accent1">
                    <a:hueOff val="2550000"/>
                    <a:satOff val="48809"/>
                    <a:lumOff val="-44426"/>
                  </a:schemeClr>
                </a:solidFill>
              </a:rPr>
              <a:t>towns</a:t>
            </a:r>
            <a:r>
              <a:rPr lang="en-US" dirty="0"/>
              <a:t> in New York.</a:t>
            </a:r>
          </a:p>
          <a:p>
            <a:r>
              <a:rPr lang="en-US" dirty="0"/>
              <a:t>i.e. we want a table containing only towns, sorted by the </a:t>
            </a:r>
            <a:r>
              <a:rPr lang="en-US" i="1" dirty="0"/>
              <a:t>percent change</a:t>
            </a:r>
            <a:r>
              <a:rPr lang="en-US" dirty="0"/>
              <a:t> in population.</a:t>
            </a:r>
          </a:p>
          <a:p>
            <a:r>
              <a:rPr lang="en-US" dirty="0"/>
              <a:t>Let’s break the problem statement into manageable parts</a:t>
            </a:r>
          </a:p>
          <a:p>
            <a:pPr lvl="1"/>
            <a:r>
              <a:rPr lang="en-US" dirty="0"/>
              <a:t>Make a new table and…</a:t>
            </a:r>
          </a:p>
          <a:p>
            <a:pPr marL="914400" lvl="1" indent="-457200">
              <a:buFont typeface="+mj-lt"/>
              <a:buAutoNum type="arabicPeriod"/>
            </a:pPr>
            <a:r>
              <a:rPr lang="en-US" dirty="0"/>
              <a:t>Filter out the cities, etc. (i.e. only towns)</a:t>
            </a:r>
          </a:p>
          <a:p>
            <a:pPr marL="914400" lvl="1" indent="-457200">
              <a:buFont typeface="+mj-lt"/>
              <a:buAutoNum type="arabicPeriod"/>
            </a:pPr>
            <a:r>
              <a:rPr lang="en-US" dirty="0"/>
              <a:t>Calculate percentage change in population</a:t>
            </a:r>
          </a:p>
          <a:p>
            <a:pPr marL="914400" lvl="1" indent="-457200">
              <a:buFont typeface="+mj-lt"/>
              <a:buAutoNum type="arabicPeriod"/>
            </a:pPr>
            <a:r>
              <a:rPr lang="en-US" dirty="0"/>
              <a:t>Build a (new) column for percentage change</a:t>
            </a:r>
          </a:p>
          <a:p>
            <a:pPr marL="914400" lvl="1" indent="-457200">
              <a:buFont typeface="+mj-lt"/>
              <a:buAutoNum type="arabicPeriod"/>
            </a:pPr>
            <a:r>
              <a:rPr lang="en-US" dirty="0"/>
              <a:t>Sort the table based on that new column in </a:t>
            </a:r>
            <a:r>
              <a:rPr lang="en-US" i="1" dirty="0">
                <a:solidFill>
                  <a:schemeClr val="accent1">
                    <a:hueOff val="2550000"/>
                    <a:satOff val="48809"/>
                    <a:lumOff val="-44426"/>
                  </a:schemeClr>
                </a:solidFill>
              </a:rPr>
              <a:t>descending</a:t>
            </a:r>
            <a:r>
              <a:rPr lang="en-US" dirty="0"/>
              <a:t> order</a:t>
            </a:r>
          </a:p>
          <a:p>
            <a:endParaRPr lang="en-US" dirty="0"/>
          </a:p>
          <a:p>
            <a:endParaRPr lang="en-US" dirty="0"/>
          </a:p>
        </p:txBody>
      </p:sp>
      <p:sp>
        <p:nvSpPr>
          <p:cNvPr id="4" name="Date Placeholder 3">
            <a:extLst>
              <a:ext uri="{FF2B5EF4-FFF2-40B4-BE49-F238E27FC236}">
                <a16:creationId xmlns:a16="http://schemas.microsoft.com/office/drawing/2014/main" id="{3E0F29EC-711B-818D-7F21-5382C6DB2067}"/>
              </a:ext>
            </a:extLst>
          </p:cNvPr>
          <p:cNvSpPr>
            <a:spLocks noGrp="1"/>
          </p:cNvSpPr>
          <p:nvPr>
            <p:ph type="dt" sz="half" idx="10"/>
          </p:nvPr>
        </p:nvSpPr>
        <p:spPr/>
        <p:txBody>
          <a:bodyPr/>
          <a:lstStyle/>
          <a:p>
            <a:fld id="{6C5B1023-DAC9-2C44-89BC-529E54AB457B}" type="datetime1">
              <a:rPr lang="en-US" smtClean="0"/>
              <a:pPr/>
              <a:t>9/11/2022</a:t>
            </a:fld>
            <a:endParaRPr lang="en-US" dirty="0"/>
          </a:p>
        </p:txBody>
      </p:sp>
      <p:sp>
        <p:nvSpPr>
          <p:cNvPr id="5" name="Footer Placeholder 4">
            <a:extLst>
              <a:ext uri="{FF2B5EF4-FFF2-40B4-BE49-F238E27FC236}">
                <a16:creationId xmlns:a16="http://schemas.microsoft.com/office/drawing/2014/main" id="{01B43C95-7556-9A71-6DB3-06596E0871EA}"/>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EFD28E85-3ACE-7AE1-FD27-C68C5E10A1A2}"/>
              </a:ext>
            </a:extLst>
          </p:cNvPr>
          <p:cNvSpPr>
            <a:spLocks noGrp="1"/>
          </p:cNvSpPr>
          <p:nvPr>
            <p:ph type="sldNum" sz="quarter" idx="12"/>
          </p:nvPr>
        </p:nvSpPr>
        <p:spPr/>
        <p:txBody>
          <a:bodyPr/>
          <a:lstStyle/>
          <a:p>
            <a:fld id="{AF258EE5-C1BC-DE43-BFBA-383C466B32E1}" type="slidenum">
              <a:rPr lang="en-US" smtClean="0"/>
              <a:pPr/>
              <a:t>44</a:t>
            </a:fld>
            <a:endParaRPr lang="en-US"/>
          </a:p>
        </p:txBody>
      </p:sp>
    </p:spTree>
    <p:extLst>
      <p:ext uri="{BB962C8B-B14F-4D97-AF65-F5344CB8AC3E}">
        <p14:creationId xmlns:p14="http://schemas.microsoft.com/office/powerpoint/2010/main" val="41920347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B6AB1-ABF1-EFFC-F142-69B4A7E9570C}"/>
              </a:ext>
            </a:extLst>
          </p:cNvPr>
          <p:cNvSpPr>
            <a:spLocks noGrp="1"/>
          </p:cNvSpPr>
          <p:nvPr>
            <p:ph type="title"/>
          </p:nvPr>
        </p:nvSpPr>
        <p:spPr/>
        <p:txBody>
          <a:bodyPr/>
          <a:lstStyle/>
          <a:p>
            <a:r>
              <a:rPr lang="en-US" dirty="0"/>
              <a:t>Building a solution (1)</a:t>
            </a:r>
          </a:p>
        </p:txBody>
      </p:sp>
      <p:sp>
        <p:nvSpPr>
          <p:cNvPr id="3" name="Content Placeholder 2">
            <a:extLst>
              <a:ext uri="{FF2B5EF4-FFF2-40B4-BE49-F238E27FC236}">
                <a16:creationId xmlns:a16="http://schemas.microsoft.com/office/drawing/2014/main" id="{C1A90E19-5EFE-4724-2446-03BD8E12E91B}"/>
              </a:ext>
            </a:extLst>
          </p:cNvPr>
          <p:cNvSpPr>
            <a:spLocks noGrp="1"/>
          </p:cNvSpPr>
          <p:nvPr>
            <p:ph idx="1"/>
          </p:nvPr>
        </p:nvSpPr>
        <p:spPr/>
        <p:txBody>
          <a:bodyPr/>
          <a:lstStyle/>
          <a:p>
            <a:r>
              <a:rPr lang="en-US" sz="2000" cap="all" dirty="0">
                <a:solidFill>
                  <a:schemeClr val="bg1">
                    <a:lumMod val="75000"/>
                  </a:schemeClr>
                </a:solidFill>
              </a:rPr>
              <a:t>Problem</a:t>
            </a:r>
            <a:r>
              <a:rPr lang="en-US" dirty="0">
                <a:solidFill>
                  <a:schemeClr val="bg1">
                    <a:lumMod val="75000"/>
                  </a:schemeClr>
                </a:solidFill>
              </a:rPr>
              <a:t>: We want to know the fastest-growing </a:t>
            </a:r>
            <a:r>
              <a:rPr lang="en-US" i="1" dirty="0">
                <a:solidFill>
                  <a:schemeClr val="bg1">
                    <a:lumMod val="75000"/>
                  </a:schemeClr>
                </a:solidFill>
              </a:rPr>
              <a:t>towns</a:t>
            </a:r>
            <a:r>
              <a:rPr lang="en-US" dirty="0">
                <a:solidFill>
                  <a:schemeClr val="bg1">
                    <a:lumMod val="75000"/>
                  </a:schemeClr>
                </a:solidFill>
              </a:rPr>
              <a:t> in New York.</a:t>
            </a:r>
          </a:p>
          <a:p>
            <a:r>
              <a:rPr lang="en-US" dirty="0">
                <a:solidFill>
                  <a:schemeClr val="bg1">
                    <a:lumMod val="75000"/>
                  </a:schemeClr>
                </a:solidFill>
              </a:rPr>
              <a:t>i.e. we want a table containing only towns, sorted by the </a:t>
            </a:r>
            <a:r>
              <a:rPr lang="en-US" i="1" dirty="0">
                <a:solidFill>
                  <a:schemeClr val="bg1">
                    <a:lumMod val="75000"/>
                  </a:schemeClr>
                </a:solidFill>
              </a:rPr>
              <a:t>percent change</a:t>
            </a:r>
            <a:r>
              <a:rPr lang="en-US" dirty="0">
                <a:solidFill>
                  <a:schemeClr val="bg1">
                    <a:lumMod val="75000"/>
                  </a:schemeClr>
                </a:solidFill>
              </a:rPr>
              <a:t> in population.</a:t>
            </a:r>
          </a:p>
          <a:p>
            <a:r>
              <a:rPr lang="en-US" dirty="0">
                <a:solidFill>
                  <a:schemeClr val="bg1">
                    <a:lumMod val="75000"/>
                  </a:schemeClr>
                </a:solidFill>
              </a:rPr>
              <a:t>Let’s break the problem statement into manageable parts</a:t>
            </a:r>
          </a:p>
          <a:p>
            <a:pPr lvl="1"/>
            <a:r>
              <a:rPr lang="en-US" dirty="0">
                <a:solidFill>
                  <a:schemeClr val="bg1">
                    <a:lumMod val="75000"/>
                  </a:schemeClr>
                </a:solidFill>
              </a:rPr>
              <a:t>Make a new table and…</a:t>
            </a:r>
          </a:p>
          <a:p>
            <a:pPr marL="914400" lvl="1" indent="-457200">
              <a:buFont typeface="+mj-lt"/>
              <a:buAutoNum type="arabicPeriod"/>
            </a:pPr>
            <a:r>
              <a:rPr lang="en-US" dirty="0"/>
              <a:t>Filter out the cities, etc. (i.e. only towns)</a:t>
            </a:r>
          </a:p>
          <a:p>
            <a:pPr lvl="2"/>
            <a:r>
              <a:rPr lang="en-US" i="1" dirty="0">
                <a:solidFill>
                  <a:srgbClr val="9F59B3"/>
                </a:solidFill>
              </a:rPr>
              <a:t>towns</a:t>
            </a:r>
            <a:r>
              <a:rPr lang="en-US" dirty="0"/>
              <a:t> = filter-with(municipalities, is-town)</a:t>
            </a:r>
          </a:p>
          <a:p>
            <a:pPr marL="914400" lvl="1" indent="-457200">
              <a:buFont typeface="+mj-lt"/>
              <a:buAutoNum type="arabicPeriod"/>
            </a:pPr>
            <a:r>
              <a:rPr lang="en-US" dirty="0">
                <a:solidFill>
                  <a:schemeClr val="bg1">
                    <a:lumMod val="75000"/>
                  </a:schemeClr>
                </a:solidFill>
              </a:rPr>
              <a:t>Calculate percentage change in population</a:t>
            </a:r>
          </a:p>
          <a:p>
            <a:pPr marL="914400" lvl="1" indent="-457200">
              <a:buFont typeface="+mj-lt"/>
              <a:buAutoNum type="arabicPeriod"/>
            </a:pPr>
            <a:r>
              <a:rPr lang="en-US" dirty="0">
                <a:solidFill>
                  <a:schemeClr val="bg1">
                    <a:lumMod val="75000"/>
                  </a:schemeClr>
                </a:solidFill>
              </a:rPr>
              <a:t>Build a (new) column for percentage change</a:t>
            </a:r>
          </a:p>
          <a:p>
            <a:pPr marL="914400" lvl="1" indent="-457200">
              <a:buFont typeface="+mj-lt"/>
              <a:buAutoNum type="arabicPeriod"/>
            </a:pPr>
            <a:r>
              <a:rPr lang="en-US" dirty="0">
                <a:solidFill>
                  <a:schemeClr val="bg1">
                    <a:lumMod val="75000"/>
                  </a:schemeClr>
                </a:solidFill>
              </a:rPr>
              <a:t>Sort the table based on that new column in </a:t>
            </a:r>
            <a:r>
              <a:rPr lang="en-US" i="1" dirty="0">
                <a:solidFill>
                  <a:schemeClr val="bg1">
                    <a:lumMod val="75000"/>
                  </a:schemeClr>
                </a:solidFill>
              </a:rPr>
              <a:t>descending</a:t>
            </a:r>
            <a:r>
              <a:rPr lang="en-US" dirty="0">
                <a:solidFill>
                  <a:schemeClr val="bg1">
                    <a:lumMod val="75000"/>
                  </a:schemeClr>
                </a:solidFill>
              </a:rPr>
              <a:t> order</a:t>
            </a:r>
          </a:p>
          <a:p>
            <a:endParaRPr lang="en-US" dirty="0"/>
          </a:p>
          <a:p>
            <a:endParaRPr lang="en-US" dirty="0"/>
          </a:p>
        </p:txBody>
      </p:sp>
      <p:sp>
        <p:nvSpPr>
          <p:cNvPr id="4" name="Date Placeholder 3">
            <a:extLst>
              <a:ext uri="{FF2B5EF4-FFF2-40B4-BE49-F238E27FC236}">
                <a16:creationId xmlns:a16="http://schemas.microsoft.com/office/drawing/2014/main" id="{3E0F29EC-711B-818D-7F21-5382C6DB2067}"/>
              </a:ext>
            </a:extLst>
          </p:cNvPr>
          <p:cNvSpPr>
            <a:spLocks noGrp="1"/>
          </p:cNvSpPr>
          <p:nvPr>
            <p:ph type="dt" sz="half" idx="10"/>
          </p:nvPr>
        </p:nvSpPr>
        <p:spPr/>
        <p:txBody>
          <a:bodyPr/>
          <a:lstStyle/>
          <a:p>
            <a:fld id="{6C5B1023-DAC9-2C44-89BC-529E54AB457B}" type="datetime1">
              <a:rPr lang="en-US" smtClean="0"/>
              <a:pPr/>
              <a:t>9/11/2022</a:t>
            </a:fld>
            <a:endParaRPr lang="en-US" dirty="0"/>
          </a:p>
        </p:txBody>
      </p:sp>
      <p:sp>
        <p:nvSpPr>
          <p:cNvPr id="5" name="Footer Placeholder 4">
            <a:extLst>
              <a:ext uri="{FF2B5EF4-FFF2-40B4-BE49-F238E27FC236}">
                <a16:creationId xmlns:a16="http://schemas.microsoft.com/office/drawing/2014/main" id="{01B43C95-7556-9A71-6DB3-06596E0871EA}"/>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EFD28E85-3ACE-7AE1-FD27-C68C5E10A1A2}"/>
              </a:ext>
            </a:extLst>
          </p:cNvPr>
          <p:cNvSpPr>
            <a:spLocks noGrp="1"/>
          </p:cNvSpPr>
          <p:nvPr>
            <p:ph type="sldNum" sz="quarter" idx="12"/>
          </p:nvPr>
        </p:nvSpPr>
        <p:spPr/>
        <p:txBody>
          <a:bodyPr/>
          <a:lstStyle/>
          <a:p>
            <a:fld id="{AF258EE5-C1BC-DE43-BFBA-383C466B32E1}" type="slidenum">
              <a:rPr lang="en-US" smtClean="0"/>
              <a:pPr/>
              <a:t>45</a:t>
            </a:fld>
            <a:endParaRPr lang="en-US"/>
          </a:p>
        </p:txBody>
      </p:sp>
    </p:spTree>
    <p:extLst>
      <p:ext uri="{BB962C8B-B14F-4D97-AF65-F5344CB8AC3E}">
        <p14:creationId xmlns:p14="http://schemas.microsoft.com/office/powerpoint/2010/main" val="11213306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B6AB1-ABF1-EFFC-F142-69B4A7E9570C}"/>
              </a:ext>
            </a:extLst>
          </p:cNvPr>
          <p:cNvSpPr>
            <a:spLocks noGrp="1"/>
          </p:cNvSpPr>
          <p:nvPr>
            <p:ph type="title"/>
          </p:nvPr>
        </p:nvSpPr>
        <p:spPr/>
        <p:txBody>
          <a:bodyPr/>
          <a:lstStyle/>
          <a:p>
            <a:r>
              <a:rPr lang="en-US" dirty="0"/>
              <a:t>Building a solution (2)</a:t>
            </a:r>
          </a:p>
        </p:txBody>
      </p:sp>
      <p:sp>
        <p:nvSpPr>
          <p:cNvPr id="3" name="Content Placeholder 2">
            <a:extLst>
              <a:ext uri="{FF2B5EF4-FFF2-40B4-BE49-F238E27FC236}">
                <a16:creationId xmlns:a16="http://schemas.microsoft.com/office/drawing/2014/main" id="{C1A90E19-5EFE-4724-2446-03BD8E12E91B}"/>
              </a:ext>
            </a:extLst>
          </p:cNvPr>
          <p:cNvSpPr>
            <a:spLocks noGrp="1"/>
          </p:cNvSpPr>
          <p:nvPr>
            <p:ph idx="1"/>
          </p:nvPr>
        </p:nvSpPr>
        <p:spPr/>
        <p:txBody>
          <a:bodyPr>
            <a:normAutofit lnSpcReduction="10000"/>
          </a:bodyPr>
          <a:lstStyle/>
          <a:p>
            <a:r>
              <a:rPr lang="en-US" sz="2000" cap="all" dirty="0">
                <a:solidFill>
                  <a:schemeClr val="bg1">
                    <a:lumMod val="75000"/>
                  </a:schemeClr>
                </a:solidFill>
              </a:rPr>
              <a:t>Problem</a:t>
            </a:r>
            <a:r>
              <a:rPr lang="en-US" dirty="0">
                <a:solidFill>
                  <a:schemeClr val="bg1">
                    <a:lumMod val="75000"/>
                  </a:schemeClr>
                </a:solidFill>
              </a:rPr>
              <a:t>: We want to know the fastest-growing </a:t>
            </a:r>
            <a:r>
              <a:rPr lang="en-US" i="1" dirty="0">
                <a:solidFill>
                  <a:schemeClr val="bg1">
                    <a:lumMod val="75000"/>
                  </a:schemeClr>
                </a:solidFill>
              </a:rPr>
              <a:t>towns</a:t>
            </a:r>
            <a:r>
              <a:rPr lang="en-US" dirty="0">
                <a:solidFill>
                  <a:schemeClr val="bg1">
                    <a:lumMod val="75000"/>
                  </a:schemeClr>
                </a:solidFill>
              </a:rPr>
              <a:t> in New York.</a:t>
            </a:r>
          </a:p>
          <a:p>
            <a:r>
              <a:rPr lang="en-US" dirty="0">
                <a:solidFill>
                  <a:schemeClr val="bg1">
                    <a:lumMod val="75000"/>
                  </a:schemeClr>
                </a:solidFill>
              </a:rPr>
              <a:t>i.e. we want a table containing only towns, sorted by the </a:t>
            </a:r>
            <a:r>
              <a:rPr lang="en-US" i="1" dirty="0">
                <a:solidFill>
                  <a:schemeClr val="bg1">
                    <a:lumMod val="75000"/>
                  </a:schemeClr>
                </a:solidFill>
              </a:rPr>
              <a:t>percent change</a:t>
            </a:r>
            <a:r>
              <a:rPr lang="en-US" dirty="0">
                <a:solidFill>
                  <a:schemeClr val="bg1">
                    <a:lumMod val="75000"/>
                  </a:schemeClr>
                </a:solidFill>
              </a:rPr>
              <a:t> in population.</a:t>
            </a:r>
          </a:p>
          <a:p>
            <a:r>
              <a:rPr lang="en-US" dirty="0">
                <a:solidFill>
                  <a:schemeClr val="bg1">
                    <a:lumMod val="75000"/>
                  </a:schemeClr>
                </a:solidFill>
              </a:rPr>
              <a:t>Let’s break the problem statement into manageable parts</a:t>
            </a:r>
          </a:p>
          <a:p>
            <a:pPr lvl="1"/>
            <a:r>
              <a:rPr lang="en-US" dirty="0">
                <a:solidFill>
                  <a:schemeClr val="bg1">
                    <a:lumMod val="75000"/>
                  </a:schemeClr>
                </a:solidFill>
              </a:rPr>
              <a:t>Make a new table and…</a:t>
            </a:r>
          </a:p>
          <a:p>
            <a:pPr marL="914400" lvl="1" indent="-457200">
              <a:buFont typeface="+mj-lt"/>
              <a:buAutoNum type="arabicPeriod"/>
            </a:pPr>
            <a:r>
              <a:rPr lang="en-US" dirty="0">
                <a:solidFill>
                  <a:schemeClr val="bg1">
                    <a:lumMod val="75000"/>
                  </a:schemeClr>
                </a:solidFill>
              </a:rPr>
              <a:t>Filter out the cities, etc. (i.e. only towns)</a:t>
            </a:r>
          </a:p>
          <a:p>
            <a:pPr lvl="2"/>
            <a:r>
              <a:rPr lang="en-US" i="1" dirty="0">
                <a:solidFill>
                  <a:schemeClr val="bg1">
                    <a:lumMod val="75000"/>
                  </a:schemeClr>
                </a:solidFill>
              </a:rPr>
              <a:t>towns</a:t>
            </a:r>
            <a:r>
              <a:rPr lang="en-US" dirty="0">
                <a:solidFill>
                  <a:schemeClr val="bg1">
                    <a:lumMod val="75000"/>
                  </a:schemeClr>
                </a:solidFill>
              </a:rPr>
              <a:t> = filter-with(municipalities, is-town)</a:t>
            </a:r>
          </a:p>
          <a:p>
            <a:pPr marL="914400" lvl="1" indent="-457200">
              <a:buFont typeface="+mj-lt"/>
              <a:buAutoNum type="arabicPeriod"/>
            </a:pPr>
            <a:r>
              <a:rPr lang="en-US" dirty="0"/>
              <a:t>Calculate percentage change in population</a:t>
            </a:r>
          </a:p>
          <a:p>
            <a:pPr marL="1371600" lvl="3" indent="0" defTabSz="1810511">
              <a:lnSpc>
                <a:spcPct val="120000"/>
              </a:lnSpc>
              <a:spcBef>
                <a:spcPts val="0"/>
              </a:spcBef>
              <a:buNone/>
              <a:defRPr sz="4554">
                <a:latin typeface="Menlo Regular"/>
                <a:ea typeface="Menlo Regular"/>
                <a:cs typeface="Menlo Regular"/>
                <a:sym typeface="Menlo Regular"/>
              </a:defRPr>
            </a:pPr>
            <a:r>
              <a:rPr lang="en-US" sz="1500" dirty="0">
                <a:solidFill>
                  <a:srgbClr val="ABAFB3"/>
                </a:solidFill>
              </a:rPr>
              <a:t>fun</a:t>
            </a:r>
            <a:r>
              <a:rPr lang="en-US" sz="1500" dirty="0"/>
              <a:t> </a:t>
            </a:r>
            <a:r>
              <a:rPr lang="en-US" sz="1500" b="1" dirty="0">
                <a:solidFill>
                  <a:srgbClr val="9F59B3"/>
                </a:solidFill>
              </a:rPr>
              <a:t>percent-change</a:t>
            </a:r>
            <a:r>
              <a:rPr lang="en-US" sz="1500" dirty="0"/>
              <a:t>(r :: Row) -&gt; Number:</a:t>
            </a:r>
          </a:p>
          <a:p>
            <a:pPr marL="1371600" lvl="3" indent="0" defTabSz="1810511">
              <a:lnSpc>
                <a:spcPct val="120000"/>
              </a:lnSpc>
              <a:spcBef>
                <a:spcPts val="0"/>
              </a:spcBef>
              <a:buNone/>
              <a:defRPr sz="4554">
                <a:latin typeface="Menlo Regular"/>
                <a:ea typeface="Menlo Regular"/>
                <a:cs typeface="Menlo Regular"/>
                <a:sym typeface="Menlo Regular"/>
              </a:defRPr>
            </a:pPr>
            <a:r>
              <a:rPr lang="en-US" sz="1500" dirty="0"/>
              <a:t>  </a:t>
            </a:r>
            <a:r>
              <a:rPr lang="en-US" sz="1500" dirty="0">
                <a:solidFill>
                  <a:srgbClr val="ABAFB3"/>
                </a:solidFill>
              </a:rPr>
              <a:t>doc</a:t>
            </a:r>
            <a:r>
              <a:rPr lang="en-US" sz="1500" dirty="0"/>
              <a:t>: </a:t>
            </a:r>
            <a:r>
              <a:rPr lang="en-US" sz="1500" dirty="0">
                <a:solidFill>
                  <a:srgbClr val="507EB3"/>
                </a:solidFill>
              </a:rPr>
              <a:t>"Compute the percentage change for the population of the given municipality between 2010 and 2020"</a:t>
            </a:r>
          </a:p>
          <a:p>
            <a:pPr marL="1371600" lvl="3" indent="0" defTabSz="1810511">
              <a:lnSpc>
                <a:spcPct val="120000"/>
              </a:lnSpc>
              <a:spcBef>
                <a:spcPts val="0"/>
              </a:spcBef>
              <a:buNone/>
              <a:defRPr sz="4554">
                <a:latin typeface="Menlo Regular"/>
                <a:ea typeface="Menlo Regular"/>
                <a:cs typeface="Menlo Regular"/>
                <a:sym typeface="Menlo Regular"/>
              </a:defRPr>
            </a:pPr>
            <a:r>
              <a:rPr lang="en-US" sz="1500" dirty="0"/>
              <a:t>  (r[</a:t>
            </a:r>
            <a:r>
              <a:rPr lang="en-US" sz="1500" dirty="0">
                <a:solidFill>
                  <a:srgbClr val="507EB3"/>
                </a:solidFill>
              </a:rPr>
              <a:t>"pop-2020"</a:t>
            </a:r>
            <a:r>
              <a:rPr lang="en-US" sz="1500" dirty="0"/>
              <a:t>] - r[</a:t>
            </a:r>
            <a:r>
              <a:rPr lang="en-US" sz="1500" dirty="0">
                <a:solidFill>
                  <a:srgbClr val="507EB3"/>
                </a:solidFill>
              </a:rPr>
              <a:t>"pop-2010"</a:t>
            </a:r>
            <a:r>
              <a:rPr lang="en-US" sz="1500" dirty="0"/>
              <a:t>]) /  r[</a:t>
            </a:r>
            <a:r>
              <a:rPr lang="en-US" sz="1500" dirty="0">
                <a:solidFill>
                  <a:srgbClr val="507EB3"/>
                </a:solidFill>
              </a:rPr>
              <a:t>"pop-2010"</a:t>
            </a:r>
            <a:r>
              <a:rPr lang="en-US" sz="1500" dirty="0"/>
              <a:t>]</a:t>
            </a:r>
          </a:p>
          <a:p>
            <a:pPr marL="1371600" lvl="3" indent="0" defTabSz="1810511">
              <a:lnSpc>
                <a:spcPct val="120000"/>
              </a:lnSpc>
              <a:spcBef>
                <a:spcPts val="0"/>
              </a:spcBef>
              <a:buNone/>
              <a:defRPr sz="4554">
                <a:latin typeface="Menlo Regular"/>
                <a:ea typeface="Menlo Regular"/>
                <a:cs typeface="Menlo Regular"/>
                <a:sym typeface="Menlo Regular"/>
              </a:defRPr>
            </a:pPr>
            <a:r>
              <a:rPr lang="en-US" sz="1500" dirty="0"/>
              <a:t>end</a:t>
            </a:r>
            <a:endParaRPr lang="en-US" dirty="0">
              <a:solidFill>
                <a:schemeClr val="bg1">
                  <a:lumMod val="75000"/>
                </a:schemeClr>
              </a:solidFill>
            </a:endParaRPr>
          </a:p>
          <a:p>
            <a:pPr marL="914400" lvl="1" indent="-457200">
              <a:buFont typeface="+mj-lt"/>
              <a:buAutoNum type="arabicPeriod"/>
            </a:pPr>
            <a:r>
              <a:rPr lang="en-US" dirty="0">
                <a:solidFill>
                  <a:schemeClr val="bg1">
                    <a:lumMod val="75000"/>
                  </a:schemeClr>
                </a:solidFill>
              </a:rPr>
              <a:t>Build a (new) column for percentage change</a:t>
            </a:r>
          </a:p>
          <a:p>
            <a:pPr marL="914400" lvl="1" indent="-457200">
              <a:buFont typeface="+mj-lt"/>
              <a:buAutoNum type="arabicPeriod"/>
            </a:pPr>
            <a:r>
              <a:rPr lang="en-US" dirty="0">
                <a:solidFill>
                  <a:schemeClr val="bg1">
                    <a:lumMod val="75000"/>
                  </a:schemeClr>
                </a:solidFill>
              </a:rPr>
              <a:t>Sort the table based on that new column in </a:t>
            </a:r>
            <a:r>
              <a:rPr lang="en-US" i="1" dirty="0">
                <a:solidFill>
                  <a:schemeClr val="bg1">
                    <a:lumMod val="75000"/>
                  </a:schemeClr>
                </a:solidFill>
              </a:rPr>
              <a:t>descending</a:t>
            </a:r>
            <a:r>
              <a:rPr lang="en-US" dirty="0">
                <a:solidFill>
                  <a:schemeClr val="bg1">
                    <a:lumMod val="75000"/>
                  </a:schemeClr>
                </a:solidFill>
              </a:rPr>
              <a:t> order</a:t>
            </a:r>
          </a:p>
          <a:p>
            <a:endParaRPr lang="en-US" dirty="0"/>
          </a:p>
          <a:p>
            <a:endParaRPr lang="en-US" dirty="0"/>
          </a:p>
        </p:txBody>
      </p:sp>
      <p:sp>
        <p:nvSpPr>
          <p:cNvPr id="4" name="Date Placeholder 3">
            <a:extLst>
              <a:ext uri="{FF2B5EF4-FFF2-40B4-BE49-F238E27FC236}">
                <a16:creationId xmlns:a16="http://schemas.microsoft.com/office/drawing/2014/main" id="{3E0F29EC-711B-818D-7F21-5382C6DB2067}"/>
              </a:ext>
            </a:extLst>
          </p:cNvPr>
          <p:cNvSpPr>
            <a:spLocks noGrp="1"/>
          </p:cNvSpPr>
          <p:nvPr>
            <p:ph type="dt" sz="half" idx="10"/>
          </p:nvPr>
        </p:nvSpPr>
        <p:spPr/>
        <p:txBody>
          <a:bodyPr/>
          <a:lstStyle/>
          <a:p>
            <a:fld id="{6C5B1023-DAC9-2C44-89BC-529E54AB457B}" type="datetime1">
              <a:rPr lang="en-US" smtClean="0"/>
              <a:pPr/>
              <a:t>9/11/2022</a:t>
            </a:fld>
            <a:endParaRPr lang="en-US" dirty="0"/>
          </a:p>
        </p:txBody>
      </p:sp>
      <p:sp>
        <p:nvSpPr>
          <p:cNvPr id="5" name="Footer Placeholder 4">
            <a:extLst>
              <a:ext uri="{FF2B5EF4-FFF2-40B4-BE49-F238E27FC236}">
                <a16:creationId xmlns:a16="http://schemas.microsoft.com/office/drawing/2014/main" id="{01B43C95-7556-9A71-6DB3-06596E0871EA}"/>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EFD28E85-3ACE-7AE1-FD27-C68C5E10A1A2}"/>
              </a:ext>
            </a:extLst>
          </p:cNvPr>
          <p:cNvSpPr>
            <a:spLocks noGrp="1"/>
          </p:cNvSpPr>
          <p:nvPr>
            <p:ph type="sldNum" sz="quarter" idx="12"/>
          </p:nvPr>
        </p:nvSpPr>
        <p:spPr/>
        <p:txBody>
          <a:bodyPr/>
          <a:lstStyle/>
          <a:p>
            <a:fld id="{AF258EE5-C1BC-DE43-BFBA-383C466B32E1}" type="slidenum">
              <a:rPr lang="en-US" smtClean="0"/>
              <a:pPr/>
              <a:t>46</a:t>
            </a:fld>
            <a:endParaRPr lang="en-US"/>
          </a:p>
        </p:txBody>
      </p:sp>
    </p:spTree>
    <p:extLst>
      <p:ext uri="{BB962C8B-B14F-4D97-AF65-F5344CB8AC3E}">
        <p14:creationId xmlns:p14="http://schemas.microsoft.com/office/powerpoint/2010/main" val="29378440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B6AB1-ABF1-EFFC-F142-69B4A7E9570C}"/>
              </a:ext>
            </a:extLst>
          </p:cNvPr>
          <p:cNvSpPr>
            <a:spLocks noGrp="1"/>
          </p:cNvSpPr>
          <p:nvPr>
            <p:ph type="title"/>
          </p:nvPr>
        </p:nvSpPr>
        <p:spPr/>
        <p:txBody>
          <a:bodyPr/>
          <a:lstStyle/>
          <a:p>
            <a:r>
              <a:rPr lang="en-US" dirty="0"/>
              <a:t>Building a solution (3)</a:t>
            </a:r>
          </a:p>
        </p:txBody>
      </p:sp>
      <p:sp>
        <p:nvSpPr>
          <p:cNvPr id="3" name="Content Placeholder 2">
            <a:extLst>
              <a:ext uri="{FF2B5EF4-FFF2-40B4-BE49-F238E27FC236}">
                <a16:creationId xmlns:a16="http://schemas.microsoft.com/office/drawing/2014/main" id="{C1A90E19-5EFE-4724-2446-03BD8E12E91B}"/>
              </a:ext>
            </a:extLst>
          </p:cNvPr>
          <p:cNvSpPr>
            <a:spLocks noGrp="1"/>
          </p:cNvSpPr>
          <p:nvPr>
            <p:ph idx="1"/>
          </p:nvPr>
        </p:nvSpPr>
        <p:spPr/>
        <p:txBody>
          <a:bodyPr>
            <a:normAutofit fontScale="92500" lnSpcReduction="20000"/>
          </a:bodyPr>
          <a:lstStyle/>
          <a:p>
            <a:r>
              <a:rPr lang="en-US" sz="2000" cap="all" dirty="0">
                <a:solidFill>
                  <a:schemeClr val="bg1">
                    <a:lumMod val="75000"/>
                  </a:schemeClr>
                </a:solidFill>
              </a:rPr>
              <a:t>Problem</a:t>
            </a:r>
            <a:r>
              <a:rPr lang="en-US" dirty="0">
                <a:solidFill>
                  <a:schemeClr val="bg1">
                    <a:lumMod val="75000"/>
                  </a:schemeClr>
                </a:solidFill>
              </a:rPr>
              <a:t>: We want to know the fastest-growing </a:t>
            </a:r>
            <a:r>
              <a:rPr lang="en-US" i="1" dirty="0">
                <a:solidFill>
                  <a:schemeClr val="bg1">
                    <a:lumMod val="75000"/>
                  </a:schemeClr>
                </a:solidFill>
              </a:rPr>
              <a:t>towns</a:t>
            </a:r>
            <a:r>
              <a:rPr lang="en-US" dirty="0">
                <a:solidFill>
                  <a:schemeClr val="bg1">
                    <a:lumMod val="75000"/>
                  </a:schemeClr>
                </a:solidFill>
              </a:rPr>
              <a:t> in New York.</a:t>
            </a:r>
          </a:p>
          <a:p>
            <a:r>
              <a:rPr lang="en-US" dirty="0">
                <a:solidFill>
                  <a:schemeClr val="bg1">
                    <a:lumMod val="75000"/>
                  </a:schemeClr>
                </a:solidFill>
              </a:rPr>
              <a:t>i.e. we want a table containing only towns, sorted by the </a:t>
            </a:r>
            <a:r>
              <a:rPr lang="en-US" i="1" dirty="0">
                <a:solidFill>
                  <a:schemeClr val="bg1">
                    <a:lumMod val="75000"/>
                  </a:schemeClr>
                </a:solidFill>
              </a:rPr>
              <a:t>percent change</a:t>
            </a:r>
            <a:r>
              <a:rPr lang="en-US" dirty="0">
                <a:solidFill>
                  <a:schemeClr val="bg1">
                    <a:lumMod val="75000"/>
                  </a:schemeClr>
                </a:solidFill>
              </a:rPr>
              <a:t> in population.</a:t>
            </a:r>
          </a:p>
          <a:p>
            <a:r>
              <a:rPr lang="en-US" dirty="0">
                <a:solidFill>
                  <a:schemeClr val="bg1">
                    <a:lumMod val="75000"/>
                  </a:schemeClr>
                </a:solidFill>
              </a:rPr>
              <a:t>Let’s break the problem statement into manageable parts</a:t>
            </a:r>
          </a:p>
          <a:p>
            <a:pPr lvl="1"/>
            <a:r>
              <a:rPr lang="en-US" dirty="0">
                <a:solidFill>
                  <a:schemeClr val="bg1">
                    <a:lumMod val="75000"/>
                  </a:schemeClr>
                </a:solidFill>
              </a:rPr>
              <a:t>Make a new table and…</a:t>
            </a:r>
          </a:p>
          <a:p>
            <a:pPr marL="914400" lvl="1" indent="-457200">
              <a:buFont typeface="+mj-lt"/>
              <a:buAutoNum type="arabicPeriod"/>
            </a:pPr>
            <a:r>
              <a:rPr lang="en-US" dirty="0">
                <a:solidFill>
                  <a:schemeClr val="bg1">
                    <a:lumMod val="75000"/>
                  </a:schemeClr>
                </a:solidFill>
              </a:rPr>
              <a:t>Filter out the cities, etc. (i.e. only towns)</a:t>
            </a:r>
          </a:p>
          <a:p>
            <a:pPr lvl="2"/>
            <a:r>
              <a:rPr lang="en-US" i="1" dirty="0">
                <a:solidFill>
                  <a:schemeClr val="bg1">
                    <a:lumMod val="75000"/>
                  </a:schemeClr>
                </a:solidFill>
              </a:rPr>
              <a:t>towns</a:t>
            </a:r>
            <a:r>
              <a:rPr lang="en-US" dirty="0">
                <a:solidFill>
                  <a:schemeClr val="bg1">
                    <a:lumMod val="75000"/>
                  </a:schemeClr>
                </a:solidFill>
              </a:rPr>
              <a:t> = filter-with(municipalities, is-town)</a:t>
            </a:r>
          </a:p>
          <a:p>
            <a:pPr marL="914400" lvl="1" indent="-457200">
              <a:buFont typeface="+mj-lt"/>
              <a:buAutoNum type="arabicPeriod"/>
            </a:pPr>
            <a:r>
              <a:rPr lang="en-US" dirty="0">
                <a:solidFill>
                  <a:schemeClr val="bg1">
                    <a:lumMod val="75000"/>
                  </a:schemeClr>
                </a:solidFill>
              </a:rPr>
              <a:t>Calculate percentage change in population</a:t>
            </a:r>
          </a:p>
          <a:p>
            <a:pPr marL="1371600" lvl="3" indent="0" defTabSz="1810511">
              <a:lnSpc>
                <a:spcPct val="120000"/>
              </a:lnSpc>
              <a:spcBef>
                <a:spcPts val="0"/>
              </a:spcBef>
              <a:buNone/>
              <a:defRPr sz="4554">
                <a:latin typeface="Menlo Regular"/>
                <a:ea typeface="Menlo Regular"/>
                <a:cs typeface="Menlo Regular"/>
                <a:sym typeface="Menlo Regular"/>
              </a:defRPr>
            </a:pPr>
            <a:r>
              <a:rPr lang="en-US" sz="1500" dirty="0">
                <a:solidFill>
                  <a:schemeClr val="bg1">
                    <a:lumMod val="75000"/>
                  </a:schemeClr>
                </a:solidFill>
              </a:rPr>
              <a:t>fun </a:t>
            </a:r>
            <a:r>
              <a:rPr lang="en-US" sz="1500" b="1" dirty="0">
                <a:solidFill>
                  <a:schemeClr val="bg1">
                    <a:lumMod val="75000"/>
                  </a:schemeClr>
                </a:solidFill>
              </a:rPr>
              <a:t>percent-change</a:t>
            </a:r>
            <a:r>
              <a:rPr lang="en-US" sz="1500" dirty="0">
                <a:solidFill>
                  <a:schemeClr val="bg1">
                    <a:lumMod val="75000"/>
                  </a:schemeClr>
                </a:solidFill>
              </a:rPr>
              <a:t>(r :: Row) -&gt; Number:</a:t>
            </a:r>
          </a:p>
          <a:p>
            <a:pPr marL="1371600" lvl="3" indent="0" defTabSz="1810511">
              <a:lnSpc>
                <a:spcPct val="120000"/>
              </a:lnSpc>
              <a:spcBef>
                <a:spcPts val="0"/>
              </a:spcBef>
              <a:buNone/>
              <a:defRPr sz="4554">
                <a:latin typeface="Menlo Regular"/>
                <a:ea typeface="Menlo Regular"/>
                <a:cs typeface="Menlo Regular"/>
                <a:sym typeface="Menlo Regular"/>
              </a:defRPr>
            </a:pPr>
            <a:r>
              <a:rPr lang="en-US" sz="1500" dirty="0">
                <a:solidFill>
                  <a:schemeClr val="bg1">
                    <a:lumMod val="75000"/>
                  </a:schemeClr>
                </a:solidFill>
              </a:rPr>
              <a:t>  doc: "Compute the percentage change for the population of the given municipality between 2010 and 2020"</a:t>
            </a:r>
          </a:p>
          <a:p>
            <a:pPr marL="1371600" lvl="3" indent="0" defTabSz="1810511">
              <a:lnSpc>
                <a:spcPct val="120000"/>
              </a:lnSpc>
              <a:spcBef>
                <a:spcPts val="0"/>
              </a:spcBef>
              <a:buNone/>
              <a:defRPr sz="4554">
                <a:latin typeface="Menlo Regular"/>
                <a:ea typeface="Menlo Regular"/>
                <a:cs typeface="Menlo Regular"/>
                <a:sym typeface="Menlo Regular"/>
              </a:defRPr>
            </a:pPr>
            <a:r>
              <a:rPr lang="en-US" sz="1500" dirty="0">
                <a:solidFill>
                  <a:schemeClr val="bg1">
                    <a:lumMod val="75000"/>
                  </a:schemeClr>
                </a:solidFill>
              </a:rPr>
              <a:t>  (r["pop-2020"] - r["pop-2010"]) /  r["pop-2010"]</a:t>
            </a:r>
          </a:p>
          <a:p>
            <a:pPr marL="1371600" lvl="3" indent="0" defTabSz="1810511">
              <a:lnSpc>
                <a:spcPct val="120000"/>
              </a:lnSpc>
              <a:spcBef>
                <a:spcPts val="0"/>
              </a:spcBef>
              <a:buNone/>
              <a:defRPr sz="4554">
                <a:latin typeface="Menlo Regular"/>
                <a:ea typeface="Menlo Regular"/>
                <a:cs typeface="Menlo Regular"/>
                <a:sym typeface="Menlo Regular"/>
              </a:defRPr>
            </a:pPr>
            <a:r>
              <a:rPr lang="en-US" sz="1500" dirty="0">
                <a:solidFill>
                  <a:schemeClr val="bg1">
                    <a:lumMod val="75000"/>
                  </a:schemeClr>
                </a:solidFill>
              </a:rPr>
              <a:t>end</a:t>
            </a:r>
            <a:endParaRPr lang="en-US" dirty="0">
              <a:solidFill>
                <a:schemeClr val="bg1">
                  <a:lumMod val="75000"/>
                </a:schemeClr>
              </a:solidFill>
            </a:endParaRPr>
          </a:p>
          <a:p>
            <a:pPr marL="914400" lvl="1" indent="-457200">
              <a:buFont typeface="+mj-lt"/>
              <a:buAutoNum type="arabicPeriod"/>
            </a:pPr>
            <a:r>
              <a:rPr lang="en-US" dirty="0"/>
              <a:t>Build a (new) column for percentage change</a:t>
            </a:r>
          </a:p>
          <a:p>
            <a:pPr marL="1371600" lvl="3" indent="0" defTabSz="1810511">
              <a:lnSpc>
                <a:spcPct val="120000"/>
              </a:lnSpc>
              <a:spcBef>
                <a:spcPts val="0"/>
              </a:spcBef>
              <a:buNone/>
              <a:defRPr sz="4554">
                <a:latin typeface="Menlo Regular"/>
                <a:ea typeface="Menlo Regular"/>
                <a:cs typeface="Menlo Regular"/>
                <a:sym typeface="Menlo Regular"/>
              </a:defRPr>
            </a:pPr>
            <a:r>
              <a:rPr lang="en-US" sz="1300" i="1" dirty="0">
                <a:solidFill>
                  <a:srgbClr val="9F59B3"/>
                </a:solidFill>
              </a:rPr>
              <a:t>towns-with-percent-change</a:t>
            </a:r>
            <a:r>
              <a:rPr lang="en-US" sz="1300" dirty="0"/>
              <a:t> = </a:t>
            </a:r>
          </a:p>
          <a:p>
            <a:pPr marL="1371600" lvl="3" indent="0" defTabSz="1810511">
              <a:lnSpc>
                <a:spcPct val="120000"/>
              </a:lnSpc>
              <a:spcBef>
                <a:spcPts val="0"/>
              </a:spcBef>
              <a:buNone/>
              <a:defRPr sz="4554">
                <a:latin typeface="Menlo Regular"/>
                <a:ea typeface="Menlo Regular"/>
                <a:cs typeface="Menlo Regular"/>
                <a:sym typeface="Menlo Regular"/>
              </a:defRPr>
            </a:pPr>
            <a:r>
              <a:rPr lang="en-US" sz="1300" dirty="0"/>
              <a:t>  build-column(towns, </a:t>
            </a:r>
            <a:r>
              <a:rPr lang="en-US" sz="1300" dirty="0">
                <a:solidFill>
                  <a:srgbClr val="507EB3"/>
                </a:solidFill>
              </a:rPr>
              <a:t>"percent-change"</a:t>
            </a:r>
            <a:r>
              <a:rPr lang="en-US" sz="1300" dirty="0"/>
              <a:t>, percent-change)</a:t>
            </a:r>
          </a:p>
          <a:p>
            <a:pPr marL="1371600" lvl="2" indent="-457200">
              <a:buFont typeface="+mj-lt"/>
              <a:buAutoNum type="arabicPeriod"/>
            </a:pPr>
            <a:endParaRPr lang="en-US" dirty="0">
              <a:solidFill>
                <a:schemeClr val="bg1">
                  <a:lumMod val="75000"/>
                </a:schemeClr>
              </a:solidFill>
            </a:endParaRPr>
          </a:p>
          <a:p>
            <a:pPr marL="914400" lvl="1" indent="-457200">
              <a:buFont typeface="+mj-lt"/>
              <a:buAutoNum type="arabicPeriod"/>
            </a:pPr>
            <a:r>
              <a:rPr lang="en-US" dirty="0">
                <a:solidFill>
                  <a:schemeClr val="bg1">
                    <a:lumMod val="75000"/>
                  </a:schemeClr>
                </a:solidFill>
              </a:rPr>
              <a:t>Sort the table based on that new column in </a:t>
            </a:r>
            <a:r>
              <a:rPr lang="en-US" i="1" dirty="0">
                <a:solidFill>
                  <a:schemeClr val="bg1">
                    <a:lumMod val="75000"/>
                  </a:schemeClr>
                </a:solidFill>
              </a:rPr>
              <a:t>descending</a:t>
            </a:r>
            <a:r>
              <a:rPr lang="en-US" dirty="0">
                <a:solidFill>
                  <a:schemeClr val="bg1">
                    <a:lumMod val="75000"/>
                  </a:schemeClr>
                </a:solidFill>
              </a:rPr>
              <a:t> order</a:t>
            </a:r>
          </a:p>
          <a:p>
            <a:endParaRPr lang="en-US" dirty="0"/>
          </a:p>
          <a:p>
            <a:endParaRPr lang="en-US" dirty="0"/>
          </a:p>
        </p:txBody>
      </p:sp>
      <p:sp>
        <p:nvSpPr>
          <p:cNvPr id="4" name="Date Placeholder 3">
            <a:extLst>
              <a:ext uri="{FF2B5EF4-FFF2-40B4-BE49-F238E27FC236}">
                <a16:creationId xmlns:a16="http://schemas.microsoft.com/office/drawing/2014/main" id="{3E0F29EC-711B-818D-7F21-5382C6DB2067}"/>
              </a:ext>
            </a:extLst>
          </p:cNvPr>
          <p:cNvSpPr>
            <a:spLocks noGrp="1"/>
          </p:cNvSpPr>
          <p:nvPr>
            <p:ph type="dt" sz="half" idx="10"/>
          </p:nvPr>
        </p:nvSpPr>
        <p:spPr/>
        <p:txBody>
          <a:bodyPr/>
          <a:lstStyle/>
          <a:p>
            <a:fld id="{6C5B1023-DAC9-2C44-89BC-529E54AB457B}" type="datetime1">
              <a:rPr lang="en-US" smtClean="0"/>
              <a:pPr/>
              <a:t>9/11/2022</a:t>
            </a:fld>
            <a:endParaRPr lang="en-US" dirty="0"/>
          </a:p>
        </p:txBody>
      </p:sp>
      <p:sp>
        <p:nvSpPr>
          <p:cNvPr id="5" name="Footer Placeholder 4">
            <a:extLst>
              <a:ext uri="{FF2B5EF4-FFF2-40B4-BE49-F238E27FC236}">
                <a16:creationId xmlns:a16="http://schemas.microsoft.com/office/drawing/2014/main" id="{01B43C95-7556-9A71-6DB3-06596E0871EA}"/>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EFD28E85-3ACE-7AE1-FD27-C68C5E10A1A2}"/>
              </a:ext>
            </a:extLst>
          </p:cNvPr>
          <p:cNvSpPr>
            <a:spLocks noGrp="1"/>
          </p:cNvSpPr>
          <p:nvPr>
            <p:ph type="sldNum" sz="quarter" idx="12"/>
          </p:nvPr>
        </p:nvSpPr>
        <p:spPr/>
        <p:txBody>
          <a:bodyPr/>
          <a:lstStyle/>
          <a:p>
            <a:fld id="{AF258EE5-C1BC-DE43-BFBA-383C466B32E1}" type="slidenum">
              <a:rPr lang="en-US" smtClean="0"/>
              <a:pPr/>
              <a:t>47</a:t>
            </a:fld>
            <a:endParaRPr lang="en-US"/>
          </a:p>
        </p:txBody>
      </p:sp>
    </p:spTree>
    <p:extLst>
      <p:ext uri="{BB962C8B-B14F-4D97-AF65-F5344CB8AC3E}">
        <p14:creationId xmlns:p14="http://schemas.microsoft.com/office/powerpoint/2010/main" val="20053059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B6AB1-ABF1-EFFC-F142-69B4A7E9570C}"/>
              </a:ext>
            </a:extLst>
          </p:cNvPr>
          <p:cNvSpPr>
            <a:spLocks noGrp="1"/>
          </p:cNvSpPr>
          <p:nvPr>
            <p:ph type="title"/>
          </p:nvPr>
        </p:nvSpPr>
        <p:spPr/>
        <p:txBody>
          <a:bodyPr/>
          <a:lstStyle/>
          <a:p>
            <a:r>
              <a:rPr lang="en-US" dirty="0"/>
              <a:t>Building a solution (4)</a:t>
            </a:r>
          </a:p>
        </p:txBody>
      </p:sp>
      <p:sp>
        <p:nvSpPr>
          <p:cNvPr id="3" name="Content Placeholder 2">
            <a:extLst>
              <a:ext uri="{FF2B5EF4-FFF2-40B4-BE49-F238E27FC236}">
                <a16:creationId xmlns:a16="http://schemas.microsoft.com/office/drawing/2014/main" id="{C1A90E19-5EFE-4724-2446-03BD8E12E91B}"/>
              </a:ext>
            </a:extLst>
          </p:cNvPr>
          <p:cNvSpPr>
            <a:spLocks noGrp="1"/>
          </p:cNvSpPr>
          <p:nvPr>
            <p:ph idx="1"/>
          </p:nvPr>
        </p:nvSpPr>
        <p:spPr/>
        <p:txBody>
          <a:bodyPr>
            <a:normAutofit fontScale="85000" lnSpcReduction="20000"/>
          </a:bodyPr>
          <a:lstStyle/>
          <a:p>
            <a:r>
              <a:rPr lang="en-US" sz="2000" cap="all" dirty="0">
                <a:solidFill>
                  <a:schemeClr val="bg1">
                    <a:lumMod val="75000"/>
                  </a:schemeClr>
                </a:solidFill>
              </a:rPr>
              <a:t>Problem</a:t>
            </a:r>
            <a:r>
              <a:rPr lang="en-US" dirty="0">
                <a:solidFill>
                  <a:schemeClr val="bg1">
                    <a:lumMod val="75000"/>
                  </a:schemeClr>
                </a:solidFill>
              </a:rPr>
              <a:t>: We want to know the fastest-growing </a:t>
            </a:r>
            <a:r>
              <a:rPr lang="en-US" i="1" dirty="0">
                <a:solidFill>
                  <a:schemeClr val="bg1">
                    <a:lumMod val="75000"/>
                  </a:schemeClr>
                </a:solidFill>
              </a:rPr>
              <a:t>towns</a:t>
            </a:r>
            <a:r>
              <a:rPr lang="en-US" dirty="0">
                <a:solidFill>
                  <a:schemeClr val="bg1">
                    <a:lumMod val="75000"/>
                  </a:schemeClr>
                </a:solidFill>
              </a:rPr>
              <a:t> in New York.</a:t>
            </a:r>
          </a:p>
          <a:p>
            <a:r>
              <a:rPr lang="en-US" dirty="0">
                <a:solidFill>
                  <a:schemeClr val="bg1">
                    <a:lumMod val="75000"/>
                  </a:schemeClr>
                </a:solidFill>
              </a:rPr>
              <a:t>i.e. we want a table containing only towns, sorted by the </a:t>
            </a:r>
            <a:r>
              <a:rPr lang="en-US" i="1" dirty="0">
                <a:solidFill>
                  <a:schemeClr val="bg1">
                    <a:lumMod val="75000"/>
                  </a:schemeClr>
                </a:solidFill>
              </a:rPr>
              <a:t>percent change</a:t>
            </a:r>
            <a:r>
              <a:rPr lang="en-US" dirty="0">
                <a:solidFill>
                  <a:schemeClr val="bg1">
                    <a:lumMod val="75000"/>
                  </a:schemeClr>
                </a:solidFill>
              </a:rPr>
              <a:t> in population.</a:t>
            </a:r>
          </a:p>
          <a:p>
            <a:r>
              <a:rPr lang="en-US" dirty="0">
                <a:solidFill>
                  <a:schemeClr val="bg1">
                    <a:lumMod val="75000"/>
                  </a:schemeClr>
                </a:solidFill>
              </a:rPr>
              <a:t>Let’s break the problem statement into manageable parts</a:t>
            </a:r>
          </a:p>
          <a:p>
            <a:pPr lvl="1"/>
            <a:r>
              <a:rPr lang="en-US" dirty="0">
                <a:solidFill>
                  <a:schemeClr val="bg1">
                    <a:lumMod val="75000"/>
                  </a:schemeClr>
                </a:solidFill>
              </a:rPr>
              <a:t>Make a new table and…</a:t>
            </a:r>
          </a:p>
          <a:p>
            <a:pPr marL="914400" lvl="1" indent="-457200">
              <a:buFont typeface="+mj-lt"/>
              <a:buAutoNum type="arabicPeriod"/>
            </a:pPr>
            <a:r>
              <a:rPr lang="en-US" dirty="0">
                <a:solidFill>
                  <a:schemeClr val="bg1">
                    <a:lumMod val="75000"/>
                  </a:schemeClr>
                </a:solidFill>
              </a:rPr>
              <a:t>Filter out the cities, etc. (i.e. only towns)</a:t>
            </a:r>
          </a:p>
          <a:p>
            <a:pPr lvl="2"/>
            <a:r>
              <a:rPr lang="en-US" i="1" dirty="0">
                <a:solidFill>
                  <a:schemeClr val="bg1">
                    <a:lumMod val="75000"/>
                  </a:schemeClr>
                </a:solidFill>
              </a:rPr>
              <a:t>towns</a:t>
            </a:r>
            <a:r>
              <a:rPr lang="en-US" dirty="0">
                <a:solidFill>
                  <a:schemeClr val="bg1">
                    <a:lumMod val="75000"/>
                  </a:schemeClr>
                </a:solidFill>
              </a:rPr>
              <a:t> = filter-with(municipalities, is-town)</a:t>
            </a:r>
          </a:p>
          <a:p>
            <a:pPr marL="914400" lvl="1" indent="-457200">
              <a:buFont typeface="+mj-lt"/>
              <a:buAutoNum type="arabicPeriod"/>
            </a:pPr>
            <a:r>
              <a:rPr lang="en-US" dirty="0">
                <a:solidFill>
                  <a:schemeClr val="bg1">
                    <a:lumMod val="75000"/>
                  </a:schemeClr>
                </a:solidFill>
              </a:rPr>
              <a:t>Calculate percentage change in population</a:t>
            </a:r>
          </a:p>
          <a:p>
            <a:pPr marL="1371600" lvl="3" indent="0" defTabSz="1810511">
              <a:lnSpc>
                <a:spcPct val="120000"/>
              </a:lnSpc>
              <a:spcBef>
                <a:spcPts val="0"/>
              </a:spcBef>
              <a:buNone/>
              <a:defRPr sz="4554">
                <a:latin typeface="Menlo Regular"/>
                <a:ea typeface="Menlo Regular"/>
                <a:cs typeface="Menlo Regular"/>
                <a:sym typeface="Menlo Regular"/>
              </a:defRPr>
            </a:pPr>
            <a:r>
              <a:rPr lang="en-US" sz="1500" dirty="0">
                <a:solidFill>
                  <a:schemeClr val="bg1">
                    <a:lumMod val="75000"/>
                  </a:schemeClr>
                </a:solidFill>
              </a:rPr>
              <a:t>fun </a:t>
            </a:r>
            <a:r>
              <a:rPr lang="en-US" sz="1500" b="1" dirty="0">
                <a:solidFill>
                  <a:schemeClr val="bg1">
                    <a:lumMod val="75000"/>
                  </a:schemeClr>
                </a:solidFill>
              </a:rPr>
              <a:t>percent-change</a:t>
            </a:r>
            <a:r>
              <a:rPr lang="en-US" sz="1500" dirty="0">
                <a:solidFill>
                  <a:schemeClr val="bg1">
                    <a:lumMod val="75000"/>
                  </a:schemeClr>
                </a:solidFill>
              </a:rPr>
              <a:t>(r :: Row) -&gt; Number:</a:t>
            </a:r>
          </a:p>
          <a:p>
            <a:pPr marL="1371600" lvl="3" indent="0" defTabSz="1810511">
              <a:lnSpc>
                <a:spcPct val="120000"/>
              </a:lnSpc>
              <a:spcBef>
                <a:spcPts val="0"/>
              </a:spcBef>
              <a:buNone/>
              <a:defRPr sz="4554">
                <a:latin typeface="Menlo Regular"/>
                <a:ea typeface="Menlo Regular"/>
                <a:cs typeface="Menlo Regular"/>
                <a:sym typeface="Menlo Regular"/>
              </a:defRPr>
            </a:pPr>
            <a:r>
              <a:rPr lang="en-US" sz="1500" dirty="0">
                <a:solidFill>
                  <a:schemeClr val="bg1">
                    <a:lumMod val="75000"/>
                  </a:schemeClr>
                </a:solidFill>
              </a:rPr>
              <a:t>  doc: "Compute the percentage change for the population of the given municipality between 2010 and 2020"</a:t>
            </a:r>
          </a:p>
          <a:p>
            <a:pPr marL="1371600" lvl="3" indent="0" defTabSz="1810511">
              <a:lnSpc>
                <a:spcPct val="120000"/>
              </a:lnSpc>
              <a:spcBef>
                <a:spcPts val="0"/>
              </a:spcBef>
              <a:buNone/>
              <a:defRPr sz="4554">
                <a:latin typeface="Menlo Regular"/>
                <a:ea typeface="Menlo Regular"/>
                <a:cs typeface="Menlo Regular"/>
                <a:sym typeface="Menlo Regular"/>
              </a:defRPr>
            </a:pPr>
            <a:r>
              <a:rPr lang="en-US" sz="1500" dirty="0">
                <a:solidFill>
                  <a:schemeClr val="bg1">
                    <a:lumMod val="75000"/>
                  </a:schemeClr>
                </a:solidFill>
              </a:rPr>
              <a:t>  (r["pop-2020"] - r["pop-2010"]) /  r["pop-2010"]</a:t>
            </a:r>
          </a:p>
          <a:p>
            <a:pPr marL="1371600" lvl="3" indent="0" defTabSz="1810511">
              <a:lnSpc>
                <a:spcPct val="120000"/>
              </a:lnSpc>
              <a:spcBef>
                <a:spcPts val="0"/>
              </a:spcBef>
              <a:buNone/>
              <a:defRPr sz="4554">
                <a:latin typeface="Menlo Regular"/>
                <a:ea typeface="Menlo Regular"/>
                <a:cs typeface="Menlo Regular"/>
                <a:sym typeface="Menlo Regular"/>
              </a:defRPr>
            </a:pPr>
            <a:r>
              <a:rPr lang="en-US" sz="1500" dirty="0">
                <a:solidFill>
                  <a:schemeClr val="bg1">
                    <a:lumMod val="75000"/>
                  </a:schemeClr>
                </a:solidFill>
              </a:rPr>
              <a:t>end</a:t>
            </a:r>
            <a:endParaRPr lang="en-US" dirty="0">
              <a:solidFill>
                <a:schemeClr val="bg1">
                  <a:lumMod val="75000"/>
                </a:schemeClr>
              </a:solidFill>
            </a:endParaRPr>
          </a:p>
          <a:p>
            <a:pPr marL="914400" lvl="1" indent="-457200">
              <a:buFont typeface="+mj-lt"/>
              <a:buAutoNum type="arabicPeriod"/>
            </a:pPr>
            <a:r>
              <a:rPr lang="en-US" dirty="0">
                <a:solidFill>
                  <a:schemeClr val="bg1">
                    <a:lumMod val="75000"/>
                  </a:schemeClr>
                </a:solidFill>
              </a:rPr>
              <a:t>Build a (new) column for percentage change</a:t>
            </a:r>
          </a:p>
          <a:p>
            <a:pPr marL="1371600" lvl="3" indent="0" defTabSz="1810511">
              <a:lnSpc>
                <a:spcPct val="120000"/>
              </a:lnSpc>
              <a:spcBef>
                <a:spcPts val="0"/>
              </a:spcBef>
              <a:buNone/>
              <a:defRPr sz="4554">
                <a:latin typeface="Menlo Regular"/>
                <a:ea typeface="Menlo Regular"/>
                <a:cs typeface="Menlo Regular"/>
                <a:sym typeface="Menlo Regular"/>
              </a:defRPr>
            </a:pPr>
            <a:r>
              <a:rPr lang="en-US" sz="1300" i="1" dirty="0">
                <a:solidFill>
                  <a:schemeClr val="bg1">
                    <a:lumMod val="75000"/>
                  </a:schemeClr>
                </a:solidFill>
              </a:rPr>
              <a:t>towns-with-percent-change</a:t>
            </a:r>
            <a:r>
              <a:rPr lang="en-US" sz="1300" dirty="0">
                <a:solidFill>
                  <a:schemeClr val="bg1">
                    <a:lumMod val="75000"/>
                  </a:schemeClr>
                </a:solidFill>
              </a:rPr>
              <a:t> = </a:t>
            </a:r>
          </a:p>
          <a:p>
            <a:pPr marL="1371600" lvl="3" indent="0" defTabSz="1810511">
              <a:lnSpc>
                <a:spcPct val="120000"/>
              </a:lnSpc>
              <a:spcBef>
                <a:spcPts val="0"/>
              </a:spcBef>
              <a:buNone/>
              <a:defRPr sz="4554">
                <a:latin typeface="Menlo Regular"/>
                <a:ea typeface="Menlo Regular"/>
                <a:cs typeface="Menlo Regular"/>
                <a:sym typeface="Menlo Regular"/>
              </a:defRPr>
            </a:pPr>
            <a:r>
              <a:rPr lang="en-US" sz="1300" dirty="0">
                <a:solidFill>
                  <a:schemeClr val="bg1">
                    <a:lumMod val="75000"/>
                  </a:schemeClr>
                </a:solidFill>
              </a:rPr>
              <a:t>  build-column(towns, "percent-change", percent-change)</a:t>
            </a:r>
          </a:p>
          <a:p>
            <a:pPr marL="914400" lvl="2" indent="0">
              <a:buNone/>
            </a:pPr>
            <a:endParaRPr lang="en-US" dirty="0">
              <a:solidFill>
                <a:schemeClr val="bg1">
                  <a:lumMod val="75000"/>
                </a:schemeClr>
              </a:solidFill>
            </a:endParaRPr>
          </a:p>
          <a:p>
            <a:pPr marL="914400" lvl="1" indent="-457200">
              <a:buFont typeface="+mj-lt"/>
              <a:buAutoNum type="arabicPeriod"/>
            </a:pPr>
            <a:r>
              <a:rPr lang="en-US" dirty="0"/>
              <a:t>Sort the table based on that new column in </a:t>
            </a:r>
            <a:r>
              <a:rPr lang="en-US" i="1" dirty="0"/>
              <a:t>descending</a:t>
            </a:r>
            <a:r>
              <a:rPr lang="en-US" dirty="0"/>
              <a:t> order</a:t>
            </a:r>
          </a:p>
          <a:p>
            <a:pPr marL="1371600" lvl="3" indent="0" defTabSz="1810511">
              <a:lnSpc>
                <a:spcPct val="120000"/>
              </a:lnSpc>
              <a:spcBef>
                <a:spcPts val="0"/>
              </a:spcBef>
              <a:buNone/>
              <a:defRPr sz="4554">
                <a:latin typeface="Menlo Regular"/>
                <a:ea typeface="Menlo Regular"/>
                <a:cs typeface="Menlo Regular"/>
                <a:sym typeface="Menlo Regular"/>
              </a:defRPr>
            </a:pPr>
            <a:r>
              <a:rPr lang="en-US" sz="1900" i="1" dirty="0">
                <a:solidFill>
                  <a:srgbClr val="9F59B3"/>
                </a:solidFill>
              </a:rPr>
              <a:t>fastest-growing-towns</a:t>
            </a:r>
            <a:r>
              <a:rPr lang="en-US" sz="1900" dirty="0"/>
              <a:t> = </a:t>
            </a:r>
          </a:p>
          <a:p>
            <a:pPr marL="1371600" lvl="3" indent="0" defTabSz="1810511">
              <a:lnSpc>
                <a:spcPct val="120000"/>
              </a:lnSpc>
              <a:spcBef>
                <a:spcPts val="0"/>
              </a:spcBef>
              <a:buNone/>
              <a:defRPr sz="4554">
                <a:latin typeface="Menlo Regular"/>
                <a:ea typeface="Menlo Regular"/>
                <a:cs typeface="Menlo Regular"/>
                <a:sym typeface="Menlo Regular"/>
              </a:defRPr>
            </a:pPr>
            <a:r>
              <a:rPr lang="en-US" sz="1900" dirty="0"/>
              <a:t>  order-by(towns-with-percent-change, </a:t>
            </a:r>
          </a:p>
          <a:p>
            <a:pPr marL="1371600" lvl="3" indent="0" defTabSz="1810511">
              <a:lnSpc>
                <a:spcPct val="120000"/>
              </a:lnSpc>
              <a:spcBef>
                <a:spcPts val="0"/>
              </a:spcBef>
              <a:buNone/>
              <a:defRPr sz="4554">
                <a:latin typeface="Menlo Regular"/>
                <a:ea typeface="Menlo Regular"/>
                <a:cs typeface="Menlo Regular"/>
                <a:sym typeface="Menlo Regular"/>
              </a:defRPr>
            </a:pPr>
            <a:r>
              <a:rPr lang="en-US" sz="1900" dirty="0"/>
              <a:t>    </a:t>
            </a:r>
            <a:r>
              <a:rPr lang="en-US" sz="1900" dirty="0">
                <a:solidFill>
                  <a:srgbClr val="507EB3"/>
                </a:solidFill>
              </a:rPr>
              <a:t>"percent-change"</a:t>
            </a:r>
            <a:r>
              <a:rPr lang="en-US" sz="1900" dirty="0"/>
              <a:t>, false)</a:t>
            </a:r>
          </a:p>
          <a:p>
            <a:pPr marL="914400" lvl="2" indent="0">
              <a:buNone/>
            </a:pPr>
            <a:endParaRPr lang="en-US" dirty="0"/>
          </a:p>
          <a:p>
            <a:endParaRPr lang="en-US" dirty="0"/>
          </a:p>
          <a:p>
            <a:endParaRPr lang="en-US" dirty="0"/>
          </a:p>
        </p:txBody>
      </p:sp>
      <p:sp>
        <p:nvSpPr>
          <p:cNvPr id="4" name="Date Placeholder 3">
            <a:extLst>
              <a:ext uri="{FF2B5EF4-FFF2-40B4-BE49-F238E27FC236}">
                <a16:creationId xmlns:a16="http://schemas.microsoft.com/office/drawing/2014/main" id="{3E0F29EC-711B-818D-7F21-5382C6DB2067}"/>
              </a:ext>
            </a:extLst>
          </p:cNvPr>
          <p:cNvSpPr>
            <a:spLocks noGrp="1"/>
          </p:cNvSpPr>
          <p:nvPr>
            <p:ph type="dt" sz="half" idx="10"/>
          </p:nvPr>
        </p:nvSpPr>
        <p:spPr/>
        <p:txBody>
          <a:bodyPr/>
          <a:lstStyle/>
          <a:p>
            <a:fld id="{6C5B1023-DAC9-2C44-89BC-529E54AB457B}" type="datetime1">
              <a:rPr lang="en-US" smtClean="0"/>
              <a:pPr/>
              <a:t>9/11/2022</a:t>
            </a:fld>
            <a:endParaRPr lang="en-US" dirty="0"/>
          </a:p>
        </p:txBody>
      </p:sp>
      <p:sp>
        <p:nvSpPr>
          <p:cNvPr id="5" name="Footer Placeholder 4">
            <a:extLst>
              <a:ext uri="{FF2B5EF4-FFF2-40B4-BE49-F238E27FC236}">
                <a16:creationId xmlns:a16="http://schemas.microsoft.com/office/drawing/2014/main" id="{01B43C95-7556-9A71-6DB3-06596E0871EA}"/>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EFD28E85-3ACE-7AE1-FD27-C68C5E10A1A2}"/>
              </a:ext>
            </a:extLst>
          </p:cNvPr>
          <p:cNvSpPr>
            <a:spLocks noGrp="1"/>
          </p:cNvSpPr>
          <p:nvPr>
            <p:ph type="sldNum" sz="quarter" idx="12"/>
          </p:nvPr>
        </p:nvSpPr>
        <p:spPr/>
        <p:txBody>
          <a:bodyPr/>
          <a:lstStyle/>
          <a:p>
            <a:fld id="{AF258EE5-C1BC-DE43-BFBA-383C466B32E1}" type="slidenum">
              <a:rPr lang="en-US" smtClean="0"/>
              <a:pPr/>
              <a:t>48</a:t>
            </a:fld>
            <a:endParaRPr lang="en-US"/>
          </a:p>
        </p:txBody>
      </p:sp>
      <p:cxnSp>
        <p:nvCxnSpPr>
          <p:cNvPr id="8" name="Straight Arrow Connector 7">
            <a:extLst>
              <a:ext uri="{FF2B5EF4-FFF2-40B4-BE49-F238E27FC236}">
                <a16:creationId xmlns:a16="http://schemas.microsoft.com/office/drawing/2014/main" id="{4332730A-7143-8B4C-FFE7-70CEA7EB6BDD}"/>
              </a:ext>
            </a:extLst>
          </p:cNvPr>
          <p:cNvCxnSpPr/>
          <p:nvPr/>
        </p:nvCxnSpPr>
        <p:spPr>
          <a:xfrm flipV="1">
            <a:off x="3826412" y="5162843"/>
            <a:ext cx="2616591" cy="58380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3808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B6AB1-ABF1-EFFC-F142-69B4A7E9570C}"/>
              </a:ext>
            </a:extLst>
          </p:cNvPr>
          <p:cNvSpPr>
            <a:spLocks noGrp="1"/>
          </p:cNvSpPr>
          <p:nvPr>
            <p:ph type="title"/>
          </p:nvPr>
        </p:nvSpPr>
        <p:spPr/>
        <p:txBody>
          <a:bodyPr/>
          <a:lstStyle/>
          <a:p>
            <a:r>
              <a:rPr lang="en-US" dirty="0"/>
              <a:t>Full solution</a:t>
            </a:r>
          </a:p>
        </p:txBody>
      </p:sp>
      <p:sp>
        <p:nvSpPr>
          <p:cNvPr id="3" name="Content Placeholder 2">
            <a:extLst>
              <a:ext uri="{FF2B5EF4-FFF2-40B4-BE49-F238E27FC236}">
                <a16:creationId xmlns:a16="http://schemas.microsoft.com/office/drawing/2014/main" id="{C1A90E19-5EFE-4724-2446-03BD8E12E91B}"/>
              </a:ext>
            </a:extLst>
          </p:cNvPr>
          <p:cNvSpPr>
            <a:spLocks noGrp="1"/>
          </p:cNvSpPr>
          <p:nvPr>
            <p:ph idx="1"/>
          </p:nvPr>
        </p:nvSpPr>
        <p:spPr/>
        <p:txBody>
          <a:bodyPr>
            <a:normAutofit fontScale="32500" lnSpcReduction="20000"/>
          </a:bodyPr>
          <a:lstStyle/>
          <a:p>
            <a:r>
              <a:rPr lang="en-US" sz="2000" cap="all" dirty="0"/>
              <a:t>Problem</a:t>
            </a:r>
            <a:r>
              <a:rPr lang="en-US" dirty="0"/>
              <a:t>: We want to know the fastest-growing </a:t>
            </a:r>
            <a:r>
              <a:rPr lang="en-US" i="1" dirty="0">
                <a:solidFill>
                  <a:schemeClr val="accent1">
                    <a:hueOff val="2550000"/>
                    <a:satOff val="48809"/>
                    <a:lumOff val="-44426"/>
                  </a:schemeClr>
                </a:solidFill>
              </a:rPr>
              <a:t>towns</a:t>
            </a:r>
            <a:r>
              <a:rPr lang="en-US" dirty="0"/>
              <a:t> in New York.</a:t>
            </a:r>
          </a:p>
          <a:p>
            <a:pPr marL="0" indent="0" defTabSz="1810511">
              <a:lnSpc>
                <a:spcPct val="120000"/>
              </a:lnSpc>
              <a:spcBef>
                <a:spcPts val="0"/>
              </a:spcBef>
              <a:buNone/>
              <a:defRPr sz="4554">
                <a:latin typeface="Menlo Regular"/>
                <a:ea typeface="Menlo Regular"/>
                <a:cs typeface="Menlo Regular"/>
                <a:sym typeface="Menlo Regular"/>
              </a:defRPr>
            </a:pPr>
            <a:endParaRPr lang="en-US" dirty="0">
              <a:solidFill>
                <a:srgbClr val="ABAFB3"/>
              </a:solidFill>
            </a:endParaRPr>
          </a:p>
          <a:p>
            <a:pPr marL="0" indent="0" defTabSz="1810511">
              <a:lnSpc>
                <a:spcPct val="120000"/>
              </a:lnSpc>
              <a:spcBef>
                <a:spcPts val="0"/>
              </a:spcBef>
              <a:buNone/>
              <a:defRPr sz="4554">
                <a:latin typeface="Menlo Regular"/>
                <a:ea typeface="Menlo Regular"/>
                <a:cs typeface="Menlo Regular"/>
                <a:sym typeface="Menlo Regular"/>
              </a:defRPr>
            </a:pPr>
            <a:r>
              <a:rPr lang="en-US" dirty="0">
                <a:solidFill>
                  <a:srgbClr val="ABAFB3"/>
                </a:solidFill>
              </a:rPr>
              <a:t>fun</a:t>
            </a:r>
            <a:r>
              <a:rPr lang="en-US" dirty="0"/>
              <a:t> </a:t>
            </a:r>
            <a:r>
              <a:rPr lang="en-US" b="1" dirty="0">
                <a:solidFill>
                  <a:srgbClr val="9F59B3"/>
                </a:solidFill>
              </a:rPr>
              <a:t>percent-change</a:t>
            </a:r>
            <a:r>
              <a:rPr lang="en-US" dirty="0"/>
              <a:t>(r :: Row) -&gt; Number:</a:t>
            </a:r>
          </a:p>
          <a:p>
            <a:pPr marL="0" indent="0" defTabSz="1810511">
              <a:lnSpc>
                <a:spcPct val="120000"/>
              </a:lnSpc>
              <a:spcBef>
                <a:spcPts val="0"/>
              </a:spcBef>
              <a:buNone/>
              <a:defRPr sz="4554">
                <a:latin typeface="Menlo Regular"/>
                <a:ea typeface="Menlo Regular"/>
                <a:cs typeface="Menlo Regular"/>
                <a:sym typeface="Menlo Regular"/>
              </a:defRPr>
            </a:pPr>
            <a:r>
              <a:rPr lang="en-US" dirty="0"/>
              <a:t>  </a:t>
            </a:r>
            <a:r>
              <a:rPr lang="en-US" dirty="0">
                <a:solidFill>
                  <a:srgbClr val="ABAFB3"/>
                </a:solidFill>
              </a:rPr>
              <a:t>doc</a:t>
            </a:r>
            <a:r>
              <a:rPr lang="en-US" dirty="0"/>
              <a:t>: </a:t>
            </a:r>
            <a:r>
              <a:rPr lang="en-US" dirty="0">
                <a:solidFill>
                  <a:srgbClr val="507EB3"/>
                </a:solidFill>
              </a:rPr>
              <a:t>"Compute the percentage change for the population of the given municipality between 2010 and 2020"</a:t>
            </a:r>
          </a:p>
          <a:p>
            <a:pPr marL="0" indent="0" defTabSz="1810511">
              <a:lnSpc>
                <a:spcPct val="120000"/>
              </a:lnSpc>
              <a:spcBef>
                <a:spcPts val="0"/>
              </a:spcBef>
              <a:buNone/>
              <a:defRPr sz="4554">
                <a:latin typeface="Menlo Regular"/>
                <a:ea typeface="Menlo Regular"/>
                <a:cs typeface="Menlo Regular"/>
                <a:sym typeface="Menlo Regular"/>
              </a:defRPr>
            </a:pPr>
            <a:r>
              <a:rPr lang="en-US" dirty="0"/>
              <a:t>  (r[</a:t>
            </a:r>
            <a:r>
              <a:rPr lang="en-US" dirty="0">
                <a:solidFill>
                  <a:srgbClr val="507EB3"/>
                </a:solidFill>
              </a:rPr>
              <a:t>"pop-2020"</a:t>
            </a:r>
            <a:r>
              <a:rPr lang="en-US" dirty="0"/>
              <a:t>] - r[</a:t>
            </a:r>
            <a:r>
              <a:rPr lang="en-US" dirty="0">
                <a:solidFill>
                  <a:srgbClr val="507EB3"/>
                </a:solidFill>
              </a:rPr>
              <a:t>"pop-2010"</a:t>
            </a:r>
            <a:r>
              <a:rPr lang="en-US" dirty="0"/>
              <a:t>]) /</a:t>
            </a:r>
          </a:p>
          <a:p>
            <a:pPr marL="0" indent="0" defTabSz="1810511">
              <a:lnSpc>
                <a:spcPct val="120000"/>
              </a:lnSpc>
              <a:spcBef>
                <a:spcPts val="0"/>
              </a:spcBef>
              <a:buNone/>
              <a:defRPr sz="4554">
                <a:latin typeface="Menlo Regular"/>
                <a:ea typeface="Menlo Regular"/>
                <a:cs typeface="Menlo Regular"/>
                <a:sym typeface="Menlo Regular"/>
              </a:defRPr>
            </a:pPr>
            <a:r>
              <a:rPr lang="en-US" dirty="0"/>
              <a:t>  r[</a:t>
            </a:r>
            <a:r>
              <a:rPr lang="en-US" dirty="0">
                <a:solidFill>
                  <a:srgbClr val="507EB3"/>
                </a:solidFill>
              </a:rPr>
              <a:t>"pop-2010"</a:t>
            </a:r>
            <a:r>
              <a:rPr lang="en-US" dirty="0"/>
              <a:t>]</a:t>
            </a:r>
          </a:p>
          <a:p>
            <a:pPr marL="0" indent="0" defTabSz="1810511">
              <a:lnSpc>
                <a:spcPct val="120000"/>
              </a:lnSpc>
              <a:spcBef>
                <a:spcPts val="0"/>
              </a:spcBef>
              <a:buNone/>
              <a:defRPr sz="4554">
                <a:latin typeface="Menlo Regular"/>
                <a:ea typeface="Menlo Regular"/>
                <a:cs typeface="Menlo Regular"/>
                <a:sym typeface="Menlo Regular"/>
              </a:defRPr>
            </a:pPr>
            <a:r>
              <a:rPr lang="en-US" dirty="0"/>
              <a:t>end</a:t>
            </a:r>
          </a:p>
          <a:p>
            <a:pPr marL="0" indent="0" defTabSz="1810511">
              <a:lnSpc>
                <a:spcPct val="120000"/>
              </a:lnSpc>
              <a:spcBef>
                <a:spcPts val="0"/>
              </a:spcBef>
              <a:buNone/>
              <a:defRPr sz="4554">
                <a:latin typeface="Menlo Regular"/>
                <a:ea typeface="Menlo Regular"/>
                <a:cs typeface="Menlo Regular"/>
                <a:sym typeface="Menlo Regular"/>
              </a:defRPr>
            </a:pPr>
            <a:r>
              <a:rPr lang="en-US" dirty="0">
                <a:solidFill>
                  <a:schemeClr val="bg1">
                    <a:lumMod val="75000"/>
                  </a:schemeClr>
                </a:solidFill>
              </a:rPr>
              <a:t>Fun </a:t>
            </a:r>
            <a:r>
              <a:rPr lang="en-US" b="1" dirty="0">
                <a:solidFill>
                  <a:srgbClr val="9F59B3"/>
                </a:solidFill>
              </a:rPr>
              <a:t>is-town</a:t>
            </a:r>
            <a:r>
              <a:rPr lang="en-US" dirty="0"/>
              <a:t>(r :: Row) -&gt; Boolean:</a:t>
            </a:r>
          </a:p>
          <a:p>
            <a:pPr marL="0" indent="0" defTabSz="1810511">
              <a:lnSpc>
                <a:spcPct val="120000"/>
              </a:lnSpc>
              <a:spcBef>
                <a:spcPts val="0"/>
              </a:spcBef>
              <a:buNone/>
              <a:defRPr sz="4554">
                <a:latin typeface="Menlo Regular"/>
                <a:ea typeface="Menlo Regular"/>
                <a:cs typeface="Menlo Regular"/>
                <a:sym typeface="Menlo Regular"/>
              </a:defRPr>
            </a:pPr>
            <a:r>
              <a:rPr lang="en-US" dirty="0"/>
              <a:t>  </a:t>
            </a:r>
            <a:r>
              <a:rPr lang="en-US" dirty="0">
                <a:solidFill>
                  <a:schemeClr val="bg1">
                    <a:lumMod val="75000"/>
                  </a:schemeClr>
                </a:solidFill>
              </a:rPr>
              <a:t>doc</a:t>
            </a:r>
            <a:r>
              <a:rPr lang="en-US" dirty="0"/>
              <a:t>: </a:t>
            </a:r>
            <a:r>
              <a:rPr lang="en-US" dirty="0">
                <a:solidFill>
                  <a:schemeClr val="accent1"/>
                </a:solidFill>
              </a:rPr>
              <a:t>"Check if a row is for a town"</a:t>
            </a:r>
          </a:p>
          <a:p>
            <a:pPr marL="0" indent="0" defTabSz="1810511">
              <a:lnSpc>
                <a:spcPct val="120000"/>
              </a:lnSpc>
              <a:spcBef>
                <a:spcPts val="0"/>
              </a:spcBef>
              <a:buNone/>
              <a:defRPr sz="4554">
                <a:latin typeface="Menlo Regular"/>
                <a:ea typeface="Menlo Regular"/>
                <a:cs typeface="Menlo Regular"/>
                <a:sym typeface="Menlo Regular"/>
              </a:defRPr>
            </a:pPr>
            <a:r>
              <a:rPr lang="en-US" dirty="0"/>
              <a:t>  r[</a:t>
            </a:r>
            <a:r>
              <a:rPr lang="en-US" dirty="0">
                <a:solidFill>
                  <a:schemeClr val="accent1"/>
                </a:solidFill>
              </a:rPr>
              <a:t>"kind"</a:t>
            </a:r>
            <a:r>
              <a:rPr lang="en-US" dirty="0"/>
              <a:t>] == </a:t>
            </a:r>
            <a:r>
              <a:rPr lang="en-US" dirty="0">
                <a:solidFill>
                  <a:schemeClr val="accent1"/>
                </a:solidFill>
              </a:rPr>
              <a:t>"Town"</a:t>
            </a:r>
          </a:p>
          <a:p>
            <a:pPr marL="0" indent="0" defTabSz="1810511">
              <a:lnSpc>
                <a:spcPct val="120000"/>
              </a:lnSpc>
              <a:spcBef>
                <a:spcPts val="0"/>
              </a:spcBef>
              <a:buNone/>
              <a:defRPr sz="4554">
                <a:latin typeface="Menlo Regular"/>
                <a:ea typeface="Menlo Regular"/>
                <a:cs typeface="Menlo Regular"/>
                <a:sym typeface="Menlo Regular"/>
              </a:defRPr>
            </a:pPr>
            <a:r>
              <a:rPr lang="en-US" dirty="0"/>
              <a:t>end</a:t>
            </a:r>
          </a:p>
          <a:p>
            <a:pPr marL="0" indent="0" defTabSz="1810511">
              <a:lnSpc>
                <a:spcPct val="120000"/>
              </a:lnSpc>
              <a:spcBef>
                <a:spcPts val="0"/>
              </a:spcBef>
              <a:buNone/>
              <a:defRPr sz="4554">
                <a:latin typeface="Menlo Regular"/>
                <a:ea typeface="Menlo Regular"/>
                <a:cs typeface="Menlo Regular"/>
                <a:sym typeface="Menlo Regular"/>
              </a:defRPr>
            </a:pPr>
            <a:r>
              <a:rPr lang="en-US" i="1" dirty="0">
                <a:solidFill>
                  <a:srgbClr val="9F59B3"/>
                </a:solidFill>
              </a:rPr>
              <a:t>towns</a:t>
            </a:r>
            <a:r>
              <a:rPr lang="en-US" dirty="0"/>
              <a:t> = filter-with(municipalities, is-town)</a:t>
            </a:r>
          </a:p>
          <a:p>
            <a:pPr marL="0" indent="0" defTabSz="1810511">
              <a:lnSpc>
                <a:spcPct val="120000"/>
              </a:lnSpc>
              <a:spcBef>
                <a:spcPts val="0"/>
              </a:spcBef>
              <a:buNone/>
              <a:defRPr sz="4554">
                <a:latin typeface="Menlo Regular"/>
                <a:ea typeface="Menlo Regular"/>
                <a:cs typeface="Menlo Regular"/>
                <a:sym typeface="Menlo Regular"/>
              </a:defRPr>
            </a:pPr>
            <a:endParaRPr lang="en-US" dirty="0"/>
          </a:p>
          <a:p>
            <a:pPr marL="0" indent="0" defTabSz="1810511">
              <a:lnSpc>
                <a:spcPct val="120000"/>
              </a:lnSpc>
              <a:spcBef>
                <a:spcPts val="0"/>
              </a:spcBef>
              <a:buNone/>
              <a:defRPr sz="4554">
                <a:latin typeface="Menlo Regular"/>
                <a:ea typeface="Menlo Regular"/>
                <a:cs typeface="Menlo Regular"/>
                <a:sym typeface="Menlo Regular"/>
              </a:defRPr>
            </a:pPr>
            <a:r>
              <a:rPr lang="en-US" i="1" dirty="0">
                <a:solidFill>
                  <a:srgbClr val="9F59B3"/>
                </a:solidFill>
              </a:rPr>
              <a:t>towns-with-percent-change</a:t>
            </a:r>
            <a:r>
              <a:rPr lang="en-US" dirty="0"/>
              <a:t> = </a:t>
            </a:r>
          </a:p>
          <a:p>
            <a:pPr marL="0" indent="0" defTabSz="1810511">
              <a:lnSpc>
                <a:spcPct val="120000"/>
              </a:lnSpc>
              <a:spcBef>
                <a:spcPts val="0"/>
              </a:spcBef>
              <a:buNone/>
              <a:defRPr sz="4554">
                <a:latin typeface="Menlo Regular"/>
                <a:ea typeface="Menlo Regular"/>
                <a:cs typeface="Menlo Regular"/>
                <a:sym typeface="Menlo Regular"/>
              </a:defRPr>
            </a:pPr>
            <a:r>
              <a:rPr lang="en-US" dirty="0"/>
              <a:t>  build-column(towns, </a:t>
            </a:r>
            <a:r>
              <a:rPr lang="en-US" dirty="0">
                <a:solidFill>
                  <a:srgbClr val="507EB3"/>
                </a:solidFill>
              </a:rPr>
              <a:t>"percent-change"</a:t>
            </a:r>
            <a:r>
              <a:rPr lang="en-US" dirty="0"/>
              <a:t>, percent-change)</a:t>
            </a:r>
          </a:p>
          <a:p>
            <a:pPr marL="0" indent="0" defTabSz="1810511">
              <a:lnSpc>
                <a:spcPct val="120000"/>
              </a:lnSpc>
              <a:spcBef>
                <a:spcPts val="0"/>
              </a:spcBef>
              <a:buNone/>
              <a:defRPr sz="4554">
                <a:latin typeface="Menlo Regular"/>
                <a:ea typeface="Menlo Regular"/>
                <a:cs typeface="Menlo Regular"/>
                <a:sym typeface="Menlo Regular"/>
              </a:defRPr>
            </a:pPr>
            <a:endParaRPr lang="en-US" dirty="0"/>
          </a:p>
          <a:p>
            <a:pPr marL="0" indent="0" defTabSz="1810511">
              <a:lnSpc>
                <a:spcPct val="120000"/>
              </a:lnSpc>
              <a:spcBef>
                <a:spcPts val="0"/>
              </a:spcBef>
              <a:buNone/>
              <a:defRPr sz="4554">
                <a:latin typeface="Menlo Regular"/>
                <a:ea typeface="Menlo Regular"/>
                <a:cs typeface="Menlo Regular"/>
                <a:sym typeface="Menlo Regular"/>
              </a:defRPr>
            </a:pPr>
            <a:r>
              <a:rPr lang="en-US" i="1" dirty="0">
                <a:solidFill>
                  <a:srgbClr val="9F59B3"/>
                </a:solidFill>
              </a:rPr>
              <a:t>fastest-growing-towns</a:t>
            </a:r>
            <a:r>
              <a:rPr lang="en-US" dirty="0"/>
              <a:t> = </a:t>
            </a:r>
          </a:p>
          <a:p>
            <a:pPr marL="0" indent="0" defTabSz="1810511">
              <a:lnSpc>
                <a:spcPct val="120000"/>
              </a:lnSpc>
              <a:spcBef>
                <a:spcPts val="0"/>
              </a:spcBef>
              <a:buNone/>
              <a:defRPr sz="4554">
                <a:latin typeface="Menlo Regular"/>
                <a:ea typeface="Menlo Regular"/>
                <a:cs typeface="Menlo Regular"/>
                <a:sym typeface="Menlo Regular"/>
              </a:defRPr>
            </a:pPr>
            <a:r>
              <a:rPr lang="en-US" dirty="0"/>
              <a:t>  order-by(towns-with-percent-change, </a:t>
            </a:r>
          </a:p>
          <a:p>
            <a:pPr marL="0" indent="0" defTabSz="1810511">
              <a:lnSpc>
                <a:spcPct val="120000"/>
              </a:lnSpc>
              <a:spcBef>
                <a:spcPts val="0"/>
              </a:spcBef>
              <a:buNone/>
              <a:defRPr sz="4554">
                <a:latin typeface="Menlo Regular"/>
                <a:ea typeface="Menlo Regular"/>
                <a:cs typeface="Menlo Regular"/>
                <a:sym typeface="Menlo Regular"/>
              </a:defRPr>
            </a:pPr>
            <a:r>
              <a:rPr lang="en-US" dirty="0"/>
              <a:t>    </a:t>
            </a:r>
            <a:r>
              <a:rPr lang="en-US" dirty="0">
                <a:solidFill>
                  <a:srgbClr val="507EB3"/>
                </a:solidFill>
              </a:rPr>
              <a:t>"percent-change"</a:t>
            </a:r>
            <a:r>
              <a:rPr lang="en-US" dirty="0"/>
              <a:t>, false)</a:t>
            </a:r>
          </a:p>
          <a:p>
            <a:pPr marL="0" indent="0" defTabSz="1810511">
              <a:lnSpc>
                <a:spcPct val="120000"/>
              </a:lnSpc>
              <a:spcBef>
                <a:spcPts val="0"/>
              </a:spcBef>
              <a:buNone/>
              <a:defRPr sz="4554">
                <a:latin typeface="Menlo Regular"/>
                <a:ea typeface="Menlo Regular"/>
                <a:cs typeface="Menlo Regular"/>
                <a:sym typeface="Menlo Regular"/>
              </a:defRPr>
            </a:pPr>
            <a:endParaRPr lang="en-US" dirty="0"/>
          </a:p>
          <a:p>
            <a:pPr marL="0" indent="0" defTabSz="1810511">
              <a:lnSpc>
                <a:spcPct val="120000"/>
              </a:lnSpc>
              <a:spcBef>
                <a:spcPts val="0"/>
              </a:spcBef>
              <a:buNone/>
              <a:defRPr sz="4554">
                <a:latin typeface="Menlo Regular"/>
                <a:ea typeface="Menlo Regular"/>
                <a:cs typeface="Menlo Regular"/>
                <a:sym typeface="Menlo Regular"/>
              </a:defRPr>
            </a:pPr>
            <a:r>
              <a:rPr lang="en-US" dirty="0"/>
              <a:t>fastest-growing-towns</a:t>
            </a:r>
          </a:p>
          <a:p>
            <a:endParaRPr lang="en-US" dirty="0"/>
          </a:p>
        </p:txBody>
      </p:sp>
      <p:sp>
        <p:nvSpPr>
          <p:cNvPr id="4" name="Date Placeholder 3">
            <a:extLst>
              <a:ext uri="{FF2B5EF4-FFF2-40B4-BE49-F238E27FC236}">
                <a16:creationId xmlns:a16="http://schemas.microsoft.com/office/drawing/2014/main" id="{3E0F29EC-711B-818D-7F21-5382C6DB2067}"/>
              </a:ext>
            </a:extLst>
          </p:cNvPr>
          <p:cNvSpPr>
            <a:spLocks noGrp="1"/>
          </p:cNvSpPr>
          <p:nvPr>
            <p:ph type="dt" sz="half" idx="10"/>
          </p:nvPr>
        </p:nvSpPr>
        <p:spPr/>
        <p:txBody>
          <a:bodyPr/>
          <a:lstStyle/>
          <a:p>
            <a:fld id="{6C5B1023-DAC9-2C44-89BC-529E54AB457B}" type="datetime1">
              <a:rPr lang="en-US" smtClean="0"/>
              <a:pPr/>
              <a:t>9/11/2022</a:t>
            </a:fld>
            <a:endParaRPr lang="en-US" dirty="0"/>
          </a:p>
        </p:txBody>
      </p:sp>
      <p:sp>
        <p:nvSpPr>
          <p:cNvPr id="5" name="Footer Placeholder 4">
            <a:extLst>
              <a:ext uri="{FF2B5EF4-FFF2-40B4-BE49-F238E27FC236}">
                <a16:creationId xmlns:a16="http://schemas.microsoft.com/office/drawing/2014/main" id="{01B43C95-7556-9A71-6DB3-06596E0871EA}"/>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EFD28E85-3ACE-7AE1-FD27-C68C5E10A1A2}"/>
              </a:ext>
            </a:extLst>
          </p:cNvPr>
          <p:cNvSpPr>
            <a:spLocks noGrp="1"/>
          </p:cNvSpPr>
          <p:nvPr>
            <p:ph type="sldNum" sz="quarter" idx="12"/>
          </p:nvPr>
        </p:nvSpPr>
        <p:spPr/>
        <p:txBody>
          <a:bodyPr/>
          <a:lstStyle/>
          <a:p>
            <a:fld id="{AF258EE5-C1BC-DE43-BFBA-383C466B32E1}" type="slidenum">
              <a:rPr lang="en-US" smtClean="0"/>
              <a:pPr/>
              <a:t>49</a:t>
            </a:fld>
            <a:endParaRPr lang="en-US"/>
          </a:p>
        </p:txBody>
      </p:sp>
    </p:spTree>
    <p:extLst>
      <p:ext uri="{BB962C8B-B14F-4D97-AF65-F5344CB8AC3E}">
        <p14:creationId xmlns:p14="http://schemas.microsoft.com/office/powerpoint/2010/main" val="2020981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The Population Function (</a:t>
            </a:r>
            <a:r>
              <a:rPr lang="en-US" dirty="0" err="1"/>
              <a:t>pyret</a:t>
            </a:r>
            <a:r>
              <a:rPr lang="en-US" dirty="0"/>
              <a:t>)</a:t>
            </a: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9/6/2022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5</a:t>
            </a:fld>
            <a:endParaRPr lang="en-US"/>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pic>
        <p:nvPicPr>
          <p:cNvPr id="11" name="Picture 10">
            <a:extLst>
              <a:ext uri="{FF2B5EF4-FFF2-40B4-BE49-F238E27FC236}">
                <a16:creationId xmlns:a16="http://schemas.microsoft.com/office/drawing/2014/main" id="{F78CEB0C-C621-E3FE-6EAF-E08BD1AB86B3}"/>
              </a:ext>
            </a:extLst>
          </p:cNvPr>
          <p:cNvPicPr>
            <a:picLocks noChangeAspect="1"/>
          </p:cNvPicPr>
          <p:nvPr/>
        </p:nvPicPr>
        <p:blipFill>
          <a:blip r:embed="rId2"/>
          <a:stretch>
            <a:fillRect/>
          </a:stretch>
        </p:blipFill>
        <p:spPr>
          <a:xfrm>
            <a:off x="902860" y="1043416"/>
            <a:ext cx="7329454" cy="4986338"/>
          </a:xfrm>
          <a:prstGeom prst="rect">
            <a:avLst/>
          </a:prstGeom>
        </p:spPr>
      </p:pic>
    </p:spTree>
    <p:extLst>
      <p:ext uri="{BB962C8B-B14F-4D97-AF65-F5344CB8AC3E}">
        <p14:creationId xmlns:p14="http://schemas.microsoft.com/office/powerpoint/2010/main" val="19949620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684A7-3788-5461-D2D7-00E89FFD0646}"/>
              </a:ext>
            </a:extLst>
          </p:cNvPr>
          <p:cNvSpPr>
            <a:spLocks noGrp="1"/>
          </p:cNvSpPr>
          <p:nvPr>
            <p:ph type="title"/>
          </p:nvPr>
        </p:nvSpPr>
        <p:spPr/>
        <p:txBody>
          <a:bodyPr/>
          <a:lstStyle/>
          <a:p>
            <a:r>
              <a:rPr lang="en-US" dirty="0"/>
              <a:t>Acknowledgements	</a:t>
            </a:r>
          </a:p>
        </p:txBody>
      </p:sp>
      <p:sp>
        <p:nvSpPr>
          <p:cNvPr id="4" name="Date Placeholder 3">
            <a:extLst>
              <a:ext uri="{FF2B5EF4-FFF2-40B4-BE49-F238E27FC236}">
                <a16:creationId xmlns:a16="http://schemas.microsoft.com/office/drawing/2014/main" id="{5A1669F6-A212-45DF-8A57-A83B14867827}"/>
              </a:ext>
            </a:extLst>
          </p:cNvPr>
          <p:cNvSpPr>
            <a:spLocks noGrp="1"/>
          </p:cNvSpPr>
          <p:nvPr>
            <p:ph type="dt" sz="half" idx="10"/>
          </p:nvPr>
        </p:nvSpPr>
        <p:spPr/>
        <p:txBody>
          <a:bodyPr/>
          <a:lstStyle/>
          <a:p>
            <a:fld id="{6C5B1023-DAC9-2C44-89BC-529E54AB457B}" type="datetime1">
              <a:rPr lang="en-US" smtClean="0"/>
              <a:pPr/>
              <a:t>9/5/2022</a:t>
            </a:fld>
            <a:endParaRPr lang="en-US" dirty="0"/>
          </a:p>
        </p:txBody>
      </p:sp>
      <p:sp>
        <p:nvSpPr>
          <p:cNvPr id="5" name="Footer Placeholder 4">
            <a:extLst>
              <a:ext uri="{FF2B5EF4-FFF2-40B4-BE49-F238E27FC236}">
                <a16:creationId xmlns:a16="http://schemas.microsoft.com/office/drawing/2014/main" id="{5D81B066-B9B6-AF0E-EB14-C3FF30C8446F}"/>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3892C4A5-19C6-282F-834E-639E3974B2CB}"/>
              </a:ext>
            </a:extLst>
          </p:cNvPr>
          <p:cNvSpPr>
            <a:spLocks noGrp="1"/>
          </p:cNvSpPr>
          <p:nvPr>
            <p:ph type="sldNum" sz="quarter" idx="12"/>
          </p:nvPr>
        </p:nvSpPr>
        <p:spPr/>
        <p:txBody>
          <a:bodyPr/>
          <a:lstStyle/>
          <a:p>
            <a:fld id="{AF258EE5-C1BC-DE43-BFBA-383C466B32E1}" type="slidenum">
              <a:rPr lang="en-US" smtClean="0"/>
              <a:pPr/>
              <a:t>50</a:t>
            </a:fld>
            <a:endParaRPr lang="en-US"/>
          </a:p>
        </p:txBody>
      </p:sp>
      <p:sp>
        <p:nvSpPr>
          <p:cNvPr id="7" name="Content Placeholder 6">
            <a:extLst>
              <a:ext uri="{FF2B5EF4-FFF2-40B4-BE49-F238E27FC236}">
                <a16:creationId xmlns:a16="http://schemas.microsoft.com/office/drawing/2014/main" id="{EF1DFB83-2E7A-1BC8-C2F2-05E32EC588A4}"/>
              </a:ext>
            </a:extLst>
          </p:cNvPr>
          <p:cNvSpPr txBox="1">
            <a:spLocks noGrp="1"/>
          </p:cNvSpPr>
          <p:nvPr>
            <p:ph idx="1"/>
          </p:nvPr>
        </p:nvSpPr>
        <p:spPr>
          <a:xfrm>
            <a:off x="457200" y="1143000"/>
            <a:ext cx="11274425" cy="2028248"/>
          </a:xfrm>
          <a:prstGeom prst="rect">
            <a:avLst/>
          </a:prstGeom>
          <a:noFill/>
        </p:spPr>
        <p:txBody>
          <a:bodyPr wrap="square" rtlCol="0">
            <a:spAutoFit/>
          </a:bodyPr>
          <a:lstStyle/>
          <a:p>
            <a:r>
              <a:rPr lang="en-US" dirty="0"/>
              <a:t>This lecture incorporates material from: </a:t>
            </a:r>
          </a:p>
          <a:p>
            <a:r>
              <a:rPr lang="en-US" dirty="0"/>
              <a:t>Kathi </a:t>
            </a:r>
            <a:r>
              <a:rPr lang="en-US" dirty="0" err="1"/>
              <a:t>Fisler</a:t>
            </a:r>
            <a:r>
              <a:rPr lang="en-US" dirty="0"/>
              <a:t>, Brown University,</a:t>
            </a:r>
          </a:p>
          <a:p>
            <a:r>
              <a:rPr lang="en-US" dirty="0"/>
              <a:t>Gregor </a:t>
            </a:r>
            <a:r>
              <a:rPr lang="en-US" dirty="0" err="1"/>
              <a:t>Kiczales</a:t>
            </a:r>
            <a:r>
              <a:rPr lang="en-US" dirty="0"/>
              <a:t>, University of British Columbia,</a:t>
            </a:r>
          </a:p>
          <a:p>
            <a:r>
              <a:rPr lang="en-US" dirty="0"/>
              <a:t>And, Jonathan Gordon</a:t>
            </a:r>
          </a:p>
        </p:txBody>
      </p:sp>
    </p:spTree>
    <p:extLst>
      <p:ext uri="{BB962C8B-B14F-4D97-AF65-F5344CB8AC3E}">
        <p14:creationId xmlns:p14="http://schemas.microsoft.com/office/powerpoint/2010/main" val="1181962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The Population Function (</a:t>
            </a:r>
            <a:r>
              <a:rPr lang="en-US" dirty="0" err="1"/>
              <a:t>pyret</a:t>
            </a:r>
            <a:r>
              <a:rPr lang="en-US" dirty="0"/>
              <a:t> – nested if)</a:t>
            </a: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9/6/2022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6</a:t>
            </a:fld>
            <a:endParaRPr lang="en-US"/>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pic>
        <p:nvPicPr>
          <p:cNvPr id="11" name="Picture 10">
            <a:extLst>
              <a:ext uri="{FF2B5EF4-FFF2-40B4-BE49-F238E27FC236}">
                <a16:creationId xmlns:a16="http://schemas.microsoft.com/office/drawing/2014/main" id="{F78CEB0C-C621-E3FE-6EAF-E08BD1AB86B3}"/>
              </a:ext>
            </a:extLst>
          </p:cNvPr>
          <p:cNvPicPr>
            <a:picLocks noChangeAspect="1"/>
          </p:cNvPicPr>
          <p:nvPr/>
        </p:nvPicPr>
        <p:blipFill>
          <a:blip r:embed="rId2"/>
          <a:stretch>
            <a:fillRect/>
          </a:stretch>
        </p:blipFill>
        <p:spPr>
          <a:xfrm>
            <a:off x="902860" y="997018"/>
            <a:ext cx="7329454" cy="4986338"/>
          </a:xfrm>
          <a:prstGeom prst="rect">
            <a:avLst/>
          </a:prstGeom>
        </p:spPr>
      </p:pic>
      <p:sp>
        <p:nvSpPr>
          <p:cNvPr id="3" name="Rectangle">
            <a:extLst>
              <a:ext uri="{FF2B5EF4-FFF2-40B4-BE49-F238E27FC236}">
                <a16:creationId xmlns:a16="http://schemas.microsoft.com/office/drawing/2014/main" id="{B5BF559C-DC9C-4737-56AB-A85925DD5107}"/>
              </a:ext>
            </a:extLst>
          </p:cNvPr>
          <p:cNvSpPr/>
          <p:nvPr/>
        </p:nvSpPr>
        <p:spPr>
          <a:xfrm>
            <a:off x="1696278" y="2239617"/>
            <a:ext cx="2286000" cy="1298712"/>
          </a:xfrm>
          <a:prstGeom prst="rect">
            <a:avLst/>
          </a:prstGeom>
          <a:ln w="50800">
            <a:solidFill>
              <a:srgbClr val="B51700">
                <a:alpha val="64000"/>
              </a:srgbClr>
            </a:solidFill>
          </a:ln>
        </p:spPr>
        <p:txBody>
          <a:bodyPr lIns="178593" tIns="178593" rIns="178593" bIns="178593" anchor="ctr"/>
          <a:lstStyle/>
          <a:p>
            <a:pPr algn="ctr">
              <a:lnSpc>
                <a:spcPts val="4800"/>
              </a:lnSpc>
              <a:defRPr sz="4200"/>
            </a:pPr>
            <a:endParaRPr/>
          </a:p>
        </p:txBody>
      </p:sp>
      <p:sp>
        <p:nvSpPr>
          <p:cNvPr id="7" name="Rectangle">
            <a:extLst>
              <a:ext uri="{FF2B5EF4-FFF2-40B4-BE49-F238E27FC236}">
                <a16:creationId xmlns:a16="http://schemas.microsoft.com/office/drawing/2014/main" id="{33F71677-A68A-002A-C50D-6EA1E78A4757}"/>
              </a:ext>
            </a:extLst>
          </p:cNvPr>
          <p:cNvSpPr/>
          <p:nvPr/>
        </p:nvSpPr>
        <p:spPr>
          <a:xfrm>
            <a:off x="1696278" y="3684104"/>
            <a:ext cx="2286000" cy="1298712"/>
          </a:xfrm>
          <a:prstGeom prst="rect">
            <a:avLst/>
          </a:prstGeom>
          <a:ln w="50800">
            <a:solidFill>
              <a:srgbClr val="B51700">
                <a:alpha val="64000"/>
              </a:srgbClr>
            </a:solidFill>
          </a:ln>
        </p:spPr>
        <p:txBody>
          <a:bodyPr lIns="178593" tIns="178593" rIns="178593" bIns="178593" anchor="ctr"/>
          <a:lstStyle/>
          <a:p>
            <a:pPr algn="ctr">
              <a:lnSpc>
                <a:spcPts val="4800"/>
              </a:lnSpc>
              <a:defRPr sz="4200"/>
            </a:pPr>
            <a:endParaRPr/>
          </a:p>
        </p:txBody>
      </p:sp>
      <p:sp>
        <p:nvSpPr>
          <p:cNvPr id="9" name="Rectangle">
            <a:extLst>
              <a:ext uri="{FF2B5EF4-FFF2-40B4-BE49-F238E27FC236}">
                <a16:creationId xmlns:a16="http://schemas.microsoft.com/office/drawing/2014/main" id="{D91B16D6-B5BC-85C1-895C-CC70320725B3}"/>
              </a:ext>
            </a:extLst>
          </p:cNvPr>
          <p:cNvSpPr/>
          <p:nvPr/>
        </p:nvSpPr>
        <p:spPr>
          <a:xfrm>
            <a:off x="1398103" y="2034209"/>
            <a:ext cx="4181061" cy="3518451"/>
          </a:xfrm>
          <a:prstGeom prst="rect">
            <a:avLst/>
          </a:prstGeom>
          <a:ln w="50800">
            <a:solidFill>
              <a:srgbClr val="B51700">
                <a:alpha val="64000"/>
              </a:srgbClr>
            </a:solidFill>
          </a:ln>
        </p:spPr>
        <p:txBody>
          <a:bodyPr lIns="178593" tIns="178593" rIns="178593" bIns="178593" anchor="ctr"/>
          <a:lstStyle/>
          <a:p>
            <a:pPr algn="ctr">
              <a:lnSpc>
                <a:spcPts val="4800"/>
              </a:lnSpc>
              <a:defRPr sz="4200"/>
            </a:pPr>
            <a:endParaRPr/>
          </a:p>
        </p:txBody>
      </p:sp>
      <p:sp>
        <p:nvSpPr>
          <p:cNvPr id="10" name="We can nest &quot;if&quot; statements!">
            <a:extLst>
              <a:ext uri="{FF2B5EF4-FFF2-40B4-BE49-F238E27FC236}">
                <a16:creationId xmlns:a16="http://schemas.microsoft.com/office/drawing/2014/main" id="{42BA43D6-847D-F53B-DE86-B29AE80205BB}"/>
              </a:ext>
            </a:extLst>
          </p:cNvPr>
          <p:cNvSpPr txBox="1"/>
          <p:nvPr/>
        </p:nvSpPr>
        <p:spPr>
          <a:xfrm>
            <a:off x="4686431" y="4416097"/>
            <a:ext cx="3417273" cy="430885"/>
          </a:xfrm>
          <a:prstGeom prst="rect">
            <a:avLst/>
          </a:prstGeom>
          <a:solidFill>
            <a:schemeClr val="accent3">
              <a:lumOff val="44000"/>
            </a:schemeClr>
          </a:solidFill>
          <a:ln w="25400">
            <a:solidFill>
              <a:schemeClr val="accent1">
                <a:hueOff val="-11070000"/>
                <a:satOff val="-41666"/>
                <a:lumOff val="-81176"/>
              </a:schemeClr>
            </a:solidFill>
          </a:ln>
          <a:effectLst>
            <a:outerShdw blurRad="101600" dist="25400" dir="5400000" rotWithShape="0">
              <a:schemeClr val="accent1">
                <a:hueOff val="-11070000"/>
                <a:satOff val="-41666"/>
                <a:lumOff val="-81176"/>
                <a:alpha val="75000"/>
              </a:scheme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tIns="91439" bIns="91439">
            <a:spAutoFit/>
          </a:bodyPr>
          <a:lstStyle>
            <a:lvl1pPr>
              <a:defRPr sz="4400">
                <a:solidFill>
                  <a:srgbClr val="A00E15"/>
                </a:solidFill>
              </a:defRPr>
            </a:lvl1pPr>
          </a:lstStyle>
          <a:p>
            <a:r>
              <a:rPr lang="en-US" sz="1600" dirty="0">
                <a:solidFill>
                  <a:schemeClr val="accent5"/>
                </a:solidFill>
              </a:rPr>
              <a:t>Just pointing out nested if </a:t>
            </a:r>
            <a:r>
              <a:rPr lang="en-US" sz="1600" dirty="0" err="1">
                <a:solidFill>
                  <a:schemeClr val="accent5"/>
                </a:solidFill>
              </a:rPr>
              <a:t>stmts</a:t>
            </a:r>
            <a:r>
              <a:rPr lang="en-US" sz="1600" dirty="0">
                <a:solidFill>
                  <a:schemeClr val="accent5"/>
                </a:solidFill>
              </a:rPr>
              <a:t> here</a:t>
            </a:r>
            <a:r>
              <a:rPr sz="1600" dirty="0">
                <a:solidFill>
                  <a:schemeClr val="accent5"/>
                </a:solidFill>
              </a:rPr>
              <a:t>!</a:t>
            </a:r>
          </a:p>
        </p:txBody>
      </p:sp>
    </p:spTree>
    <p:extLst>
      <p:ext uri="{BB962C8B-B14F-4D97-AF65-F5344CB8AC3E}">
        <p14:creationId xmlns:p14="http://schemas.microsoft.com/office/powerpoint/2010/main" val="3868881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What’s all this then? (</a:t>
            </a:r>
            <a:r>
              <a:rPr lang="en-US" dirty="0" err="1"/>
              <a:t>pyret</a:t>
            </a:r>
            <a:r>
              <a:rPr lang="en-US" dirty="0"/>
              <a:t>: new lang. feature)</a:t>
            </a: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9/6/2022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7</a:t>
            </a:fld>
            <a:endParaRPr lang="en-US"/>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p:txBody>
      </p:sp>
      <p:pic>
        <p:nvPicPr>
          <p:cNvPr id="11" name="Picture 10">
            <a:extLst>
              <a:ext uri="{FF2B5EF4-FFF2-40B4-BE49-F238E27FC236}">
                <a16:creationId xmlns:a16="http://schemas.microsoft.com/office/drawing/2014/main" id="{F78CEB0C-C621-E3FE-6EAF-E08BD1AB86B3}"/>
              </a:ext>
            </a:extLst>
          </p:cNvPr>
          <p:cNvPicPr>
            <a:picLocks noChangeAspect="1"/>
          </p:cNvPicPr>
          <p:nvPr/>
        </p:nvPicPr>
        <p:blipFill>
          <a:blip r:embed="rId2"/>
          <a:stretch>
            <a:fillRect/>
          </a:stretch>
        </p:blipFill>
        <p:spPr>
          <a:xfrm>
            <a:off x="902860" y="1043416"/>
            <a:ext cx="7329454" cy="4986338"/>
          </a:xfrm>
          <a:prstGeom prst="rect">
            <a:avLst/>
          </a:prstGeom>
        </p:spPr>
      </p:pic>
      <p:sp>
        <p:nvSpPr>
          <p:cNvPr id="3" name="Rectangle">
            <a:extLst>
              <a:ext uri="{FF2B5EF4-FFF2-40B4-BE49-F238E27FC236}">
                <a16:creationId xmlns:a16="http://schemas.microsoft.com/office/drawing/2014/main" id="{A730AA2C-D8C3-A0F0-F64F-7FA3067DA035}"/>
              </a:ext>
            </a:extLst>
          </p:cNvPr>
          <p:cNvSpPr/>
          <p:nvPr/>
        </p:nvSpPr>
        <p:spPr>
          <a:xfrm>
            <a:off x="1707207" y="4664766"/>
            <a:ext cx="6201861" cy="212034"/>
          </a:xfrm>
          <a:prstGeom prst="rect">
            <a:avLst/>
          </a:prstGeom>
          <a:ln w="50800">
            <a:solidFill>
              <a:srgbClr val="B51700">
                <a:alpha val="70000"/>
              </a:srgbClr>
            </a:solidFill>
          </a:ln>
        </p:spPr>
        <p:txBody>
          <a:bodyPr lIns="178593" tIns="178593" rIns="178593" bIns="178593" anchor="ctr"/>
          <a:lstStyle/>
          <a:p>
            <a:pPr algn="ctr">
              <a:lnSpc>
                <a:spcPts val="4800"/>
              </a:lnSpc>
              <a:defRPr sz="4200"/>
            </a:pPr>
            <a:endParaRPr/>
          </a:p>
        </p:txBody>
      </p:sp>
      <p:sp>
        <p:nvSpPr>
          <p:cNvPr id="7" name="Rectangle">
            <a:extLst>
              <a:ext uri="{FF2B5EF4-FFF2-40B4-BE49-F238E27FC236}">
                <a16:creationId xmlns:a16="http://schemas.microsoft.com/office/drawing/2014/main" id="{23F3093C-8979-D4D3-D902-5C8EC50E9CF9}"/>
              </a:ext>
            </a:extLst>
          </p:cNvPr>
          <p:cNvSpPr/>
          <p:nvPr/>
        </p:nvSpPr>
        <p:spPr>
          <a:xfrm>
            <a:off x="1707207" y="5241243"/>
            <a:ext cx="6201861" cy="212034"/>
          </a:xfrm>
          <a:prstGeom prst="rect">
            <a:avLst/>
          </a:prstGeom>
          <a:ln w="50800">
            <a:solidFill>
              <a:srgbClr val="B51700">
                <a:alpha val="70000"/>
              </a:srgbClr>
            </a:solidFill>
          </a:ln>
        </p:spPr>
        <p:txBody>
          <a:bodyPr lIns="178593" tIns="178593" rIns="178593" bIns="178593" anchor="ctr"/>
          <a:lstStyle/>
          <a:p>
            <a:pPr algn="ctr">
              <a:lnSpc>
                <a:spcPts val="4800"/>
              </a:lnSpc>
              <a:defRPr sz="4200"/>
            </a:pPr>
            <a:endParaRPr/>
          </a:p>
        </p:txBody>
      </p:sp>
      <p:sp>
        <p:nvSpPr>
          <p:cNvPr id="9" name="Rectangle">
            <a:extLst>
              <a:ext uri="{FF2B5EF4-FFF2-40B4-BE49-F238E27FC236}">
                <a16:creationId xmlns:a16="http://schemas.microsoft.com/office/drawing/2014/main" id="{599C7410-591D-C73D-B152-4A133DA8696B}"/>
              </a:ext>
            </a:extLst>
          </p:cNvPr>
          <p:cNvSpPr/>
          <p:nvPr/>
        </p:nvSpPr>
        <p:spPr>
          <a:xfrm>
            <a:off x="1707206" y="3167270"/>
            <a:ext cx="6201861" cy="212034"/>
          </a:xfrm>
          <a:prstGeom prst="rect">
            <a:avLst/>
          </a:prstGeom>
          <a:ln w="50800">
            <a:solidFill>
              <a:srgbClr val="B51700">
                <a:alpha val="70000"/>
              </a:srgbClr>
            </a:solidFill>
          </a:ln>
        </p:spPr>
        <p:txBody>
          <a:bodyPr lIns="178593" tIns="178593" rIns="178593" bIns="178593" anchor="ctr"/>
          <a:lstStyle/>
          <a:p>
            <a:pPr algn="ctr">
              <a:lnSpc>
                <a:spcPts val="4800"/>
              </a:lnSpc>
              <a:defRPr sz="4200"/>
            </a:pPr>
            <a:endParaRPr/>
          </a:p>
        </p:txBody>
      </p:sp>
    </p:spTree>
    <p:extLst>
      <p:ext uri="{BB962C8B-B14F-4D97-AF65-F5344CB8AC3E}">
        <p14:creationId xmlns:p14="http://schemas.microsoft.com/office/powerpoint/2010/main" val="1387865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78CEB0C-C621-E3FE-6EAF-E08BD1AB86B3}"/>
              </a:ext>
            </a:extLst>
          </p:cNvPr>
          <p:cNvPicPr>
            <a:picLocks noChangeAspect="1"/>
          </p:cNvPicPr>
          <p:nvPr/>
        </p:nvPicPr>
        <p:blipFill>
          <a:blip r:embed="rId2">
            <a:alphaModFix amt="4000"/>
          </a:blip>
          <a:stretch>
            <a:fillRect/>
          </a:stretch>
        </p:blipFill>
        <p:spPr>
          <a:xfrm>
            <a:off x="528312" y="1054099"/>
            <a:ext cx="7754627" cy="5275590"/>
          </a:xfrm>
          <a:prstGeom prst="rect">
            <a:avLst/>
          </a:prstGeom>
        </p:spPr>
      </p:pic>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What’s all this then? (</a:t>
            </a:r>
            <a:r>
              <a:rPr lang="en-US" dirty="0" err="1"/>
              <a:t>pyret</a:t>
            </a:r>
            <a:r>
              <a:rPr lang="en-US" dirty="0"/>
              <a:t>: raise)</a:t>
            </a: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9/6/2022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8</a:t>
            </a:fld>
            <a:endParaRPr lang="en-US"/>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a:xfrm>
            <a:off x="601896" y="1033462"/>
            <a:ext cx="8648784" cy="4849178"/>
          </a:xfrm>
        </p:spPr>
        <p:txBody>
          <a:bodyPr/>
          <a:lstStyle/>
          <a:p>
            <a:pPr marL="0" indent="0">
              <a:buNone/>
            </a:pPr>
            <a:r>
              <a:rPr lang="en-US" dirty="0"/>
              <a:t>raise…</a:t>
            </a:r>
          </a:p>
          <a:p>
            <a:r>
              <a:rPr lang="en-US" sz="2400" dirty="0"/>
              <a:t>stops Pyret from evaluating the program and displays an error message to the user. </a:t>
            </a:r>
          </a:p>
          <a:p>
            <a:r>
              <a:rPr lang="en-US" sz="2400" dirty="0"/>
              <a:t>This is different than returning a value, which lets Pyret continue as normal. Our "population" function returns numbers, but if it can't return a number, it will display one of these error messages. </a:t>
            </a:r>
          </a:p>
          <a:p>
            <a:r>
              <a:rPr lang="en-US" sz="2400" dirty="0"/>
              <a:t>This is a convenient thing to do when dealing with unexpected inputs.</a:t>
            </a:r>
          </a:p>
          <a:p>
            <a:pPr lvl="1"/>
            <a:r>
              <a:rPr lang="en-US" sz="2000" dirty="0"/>
              <a:t>Data is not always “pure!”</a:t>
            </a:r>
          </a:p>
          <a:p>
            <a:endParaRPr lang="en-US" dirty="0"/>
          </a:p>
        </p:txBody>
      </p:sp>
    </p:spTree>
    <p:extLst>
      <p:ext uri="{BB962C8B-B14F-4D97-AF65-F5344CB8AC3E}">
        <p14:creationId xmlns:p14="http://schemas.microsoft.com/office/powerpoint/2010/main" val="2967875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8EB8-64E1-2AD9-AAAF-AC1939CAC608}"/>
              </a:ext>
            </a:extLst>
          </p:cNvPr>
          <p:cNvSpPr>
            <a:spLocks noGrp="1"/>
          </p:cNvSpPr>
          <p:nvPr>
            <p:ph type="title"/>
          </p:nvPr>
        </p:nvSpPr>
        <p:spPr/>
        <p:txBody>
          <a:bodyPr/>
          <a:lstStyle/>
          <a:p>
            <a:r>
              <a:rPr lang="en-US" dirty="0"/>
              <a:t>A more complex example revisited</a:t>
            </a:r>
          </a:p>
        </p:txBody>
      </p:sp>
      <p:sp>
        <p:nvSpPr>
          <p:cNvPr id="4" name="Date Placeholder 3">
            <a:extLst>
              <a:ext uri="{FF2B5EF4-FFF2-40B4-BE49-F238E27FC236}">
                <a16:creationId xmlns:a16="http://schemas.microsoft.com/office/drawing/2014/main" id="{33DE075D-1666-E24D-F0BE-CFA33CEB1061}"/>
              </a:ext>
            </a:extLst>
          </p:cNvPr>
          <p:cNvSpPr>
            <a:spLocks noGrp="1"/>
          </p:cNvSpPr>
          <p:nvPr>
            <p:ph type="dt" sz="half" idx="10"/>
          </p:nvPr>
        </p:nvSpPr>
        <p:spPr/>
        <p:txBody>
          <a:bodyPr/>
          <a:lstStyle/>
          <a:p>
            <a:fld id="{6C5B1023-DAC9-2C44-89BC-529E54AB457B}" type="datetime1">
              <a:rPr lang="en-US" smtClean="0"/>
              <a:pPr/>
              <a:t>9/6/2022</a:t>
            </a:fld>
            <a:endParaRPr lang="en-US" dirty="0"/>
          </a:p>
        </p:txBody>
      </p:sp>
      <p:sp>
        <p:nvSpPr>
          <p:cNvPr id="5" name="Footer Placeholder 4">
            <a:extLst>
              <a:ext uri="{FF2B5EF4-FFF2-40B4-BE49-F238E27FC236}">
                <a16:creationId xmlns:a16="http://schemas.microsoft.com/office/drawing/2014/main" id="{3F9D5390-0244-4F5A-0601-65BFCED7EC24}"/>
              </a:ext>
            </a:extLst>
          </p:cNvPr>
          <p:cNvSpPr>
            <a:spLocks noGrp="1"/>
          </p:cNvSpPr>
          <p:nvPr>
            <p:ph type="ftr" sz="quarter" idx="11"/>
          </p:nvPr>
        </p:nvSpPr>
        <p:spPr/>
        <p:txBody>
          <a:bodyPr/>
          <a:lstStyle/>
          <a:p>
            <a:r>
              <a:rPr lang="en-US"/>
              <a:t>CMPU 101:</a:t>
            </a:r>
            <a:r>
              <a:rPr lang="en-US" sz="1400"/>
              <a:t> </a:t>
            </a:r>
            <a:r>
              <a:rPr lang="en-US"/>
              <a:t>Problem Solving and Abstraction</a:t>
            </a:r>
            <a:endParaRPr lang="en-US" sz="1400" dirty="0"/>
          </a:p>
        </p:txBody>
      </p:sp>
      <p:sp>
        <p:nvSpPr>
          <p:cNvPr id="6" name="Slide Number Placeholder 5">
            <a:extLst>
              <a:ext uri="{FF2B5EF4-FFF2-40B4-BE49-F238E27FC236}">
                <a16:creationId xmlns:a16="http://schemas.microsoft.com/office/drawing/2014/main" id="{836E7307-6CCE-70B9-DCE1-8A9CB916A4AE}"/>
              </a:ext>
            </a:extLst>
          </p:cNvPr>
          <p:cNvSpPr>
            <a:spLocks noGrp="1"/>
          </p:cNvSpPr>
          <p:nvPr>
            <p:ph type="sldNum" sz="quarter" idx="12"/>
          </p:nvPr>
        </p:nvSpPr>
        <p:spPr/>
        <p:txBody>
          <a:bodyPr/>
          <a:lstStyle/>
          <a:p>
            <a:fld id="{AF258EE5-C1BC-DE43-BFBA-383C466B32E1}" type="slidenum">
              <a:rPr lang="en-US" smtClean="0"/>
              <a:pPr/>
              <a:t>9</a:t>
            </a:fld>
            <a:endParaRPr lang="en-US"/>
          </a:p>
        </p:txBody>
      </p:sp>
      <p:sp>
        <p:nvSpPr>
          <p:cNvPr id="8" name="Content Placeholder 7">
            <a:extLst>
              <a:ext uri="{FF2B5EF4-FFF2-40B4-BE49-F238E27FC236}">
                <a16:creationId xmlns:a16="http://schemas.microsoft.com/office/drawing/2014/main" id="{B97F3F9F-83CB-8193-EB9B-BAC0B96F7721}"/>
              </a:ext>
            </a:extLst>
          </p:cNvPr>
          <p:cNvSpPr>
            <a:spLocks noGrp="1"/>
          </p:cNvSpPr>
          <p:nvPr>
            <p:ph idx="1"/>
          </p:nvPr>
        </p:nvSpPr>
        <p:spPr/>
        <p:txBody>
          <a:bodyPr/>
          <a:lstStyle/>
          <a:p>
            <a:pPr marL="0" indent="0">
              <a:buNone/>
            </a:pPr>
            <a:endParaRPr lang="en-US" dirty="0"/>
          </a:p>
          <a:p>
            <a:r>
              <a:rPr lang="en-US" dirty="0"/>
              <a:t>What if we wanted to write a program to look up the population of any town in New York?</a:t>
            </a:r>
          </a:p>
          <a:p>
            <a:pPr lvl="1"/>
            <a:r>
              <a:rPr lang="en-US" dirty="0"/>
              <a:t>The approach used is not the best approach</a:t>
            </a:r>
          </a:p>
          <a:p>
            <a:pPr lvl="2"/>
            <a:r>
              <a:rPr lang="en-US" dirty="0"/>
              <a:t>Not at all!</a:t>
            </a:r>
          </a:p>
          <a:p>
            <a:pPr lvl="2"/>
            <a:r>
              <a:rPr lang="en-US" dirty="0"/>
              <a:t>But why?</a:t>
            </a:r>
          </a:p>
          <a:p>
            <a:pPr lvl="2"/>
            <a:r>
              <a:rPr lang="en-US" dirty="0"/>
              <a:t>Let’s take another look at the code</a:t>
            </a:r>
          </a:p>
        </p:txBody>
      </p:sp>
    </p:spTree>
    <p:extLst>
      <p:ext uri="{BB962C8B-B14F-4D97-AF65-F5344CB8AC3E}">
        <p14:creationId xmlns:p14="http://schemas.microsoft.com/office/powerpoint/2010/main" val="1338844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1945D6E6-34E2-7949-B496-89CBF20EEB2E}" vid="{9C19798D-23BC-0E4D-838D-6C433C511F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CMPU_334_Template</Template>
  <TotalTime>24674</TotalTime>
  <Words>3758</Words>
  <Application>Microsoft Office PowerPoint</Application>
  <PresentationFormat>Widescreen</PresentationFormat>
  <Paragraphs>613</Paragraphs>
  <Slides>50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Consolas</vt:lpstr>
      <vt:lpstr>Courier</vt:lpstr>
      <vt:lpstr>Courier New</vt:lpstr>
      <vt:lpstr>Gigi</vt:lpstr>
      <vt:lpstr>Menlo Regular</vt:lpstr>
      <vt:lpstr>Office Theme</vt:lpstr>
      <vt:lpstr>Working With Tables </vt:lpstr>
      <vt:lpstr>Data Types</vt:lpstr>
      <vt:lpstr>A more complex example</vt:lpstr>
      <vt:lpstr>The Population Function (plain text)</vt:lpstr>
      <vt:lpstr>The Population Function (pyret)</vt:lpstr>
      <vt:lpstr>The Population Function (pyret – nested if)</vt:lpstr>
      <vt:lpstr>What’s all this then? (pyret: new lang. feature)</vt:lpstr>
      <vt:lpstr>What’s all this then? (pyret: raise)</vt:lpstr>
      <vt:lpstr>A more complex example revisited</vt:lpstr>
      <vt:lpstr>The Population Function (pyret)</vt:lpstr>
      <vt:lpstr>The Population Function (pyret)</vt:lpstr>
      <vt:lpstr>How to consider functions</vt:lpstr>
      <vt:lpstr>What’s a Table?</vt:lpstr>
      <vt:lpstr>Defining a Table in pyret</vt:lpstr>
      <vt:lpstr>Defining a Table in pyret</vt:lpstr>
      <vt:lpstr>Defining a Table in pyret – adding data types</vt:lpstr>
      <vt:lpstr>Steps to Create the table</vt:lpstr>
      <vt:lpstr>Publish or Perish</vt:lpstr>
      <vt:lpstr>Publish or Perish (2)</vt:lpstr>
      <vt:lpstr>Publish or Perish (3)</vt:lpstr>
      <vt:lpstr>Publish or Perish (4)</vt:lpstr>
      <vt:lpstr>Publish or Perish (5)</vt:lpstr>
      <vt:lpstr>Turning the Tables</vt:lpstr>
      <vt:lpstr>Turning the Tables (2)</vt:lpstr>
      <vt:lpstr>Ok, I’ve got a table. Now what?</vt:lpstr>
      <vt:lpstr>Extracting Rows</vt:lpstr>
      <vt:lpstr>Row Data</vt:lpstr>
      <vt:lpstr>Row Data as input to a function</vt:lpstr>
      <vt:lpstr>Defining a Table in pyret – adding data types</vt:lpstr>
      <vt:lpstr>Filtering data and (re)Ordering Tables</vt:lpstr>
      <vt:lpstr>Filtering data and (re)Ordering Tables</vt:lpstr>
      <vt:lpstr>Filtering data and (re)Ordering Tables</vt:lpstr>
      <vt:lpstr>Filtering data and (re)Ordering Tables</vt:lpstr>
      <vt:lpstr>Brainstorming ways to do this: Table as parameter</vt:lpstr>
      <vt:lpstr>Brainstorming ways to do this (2)</vt:lpstr>
      <vt:lpstr>This is the way…</vt:lpstr>
      <vt:lpstr>This is the way… more generally</vt:lpstr>
      <vt:lpstr>A similar example with municipalities</vt:lpstr>
      <vt:lpstr>Expanding our options</vt:lpstr>
      <vt:lpstr>We can combine all of these too!</vt:lpstr>
      <vt:lpstr>We can combine all of these too!</vt:lpstr>
      <vt:lpstr>Using what we have seen</vt:lpstr>
      <vt:lpstr>Using what we have seen (2)</vt:lpstr>
      <vt:lpstr>Using what we have seen (3)</vt:lpstr>
      <vt:lpstr>Building a solution (1)</vt:lpstr>
      <vt:lpstr>Building a solution (2)</vt:lpstr>
      <vt:lpstr>Building a solution (3)</vt:lpstr>
      <vt:lpstr>Building a solution (4)</vt:lpstr>
      <vt:lpstr>Full solution</vt:lpstr>
      <vt:lpstr>Acknowledgements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Pete Lemieszewski</dc:creator>
  <cp:lastModifiedBy>olga Lemieszewski</cp:lastModifiedBy>
  <cp:revision>68</cp:revision>
  <cp:lastPrinted>2022-08-31T12:53:30Z</cp:lastPrinted>
  <dcterms:created xsi:type="dcterms:W3CDTF">2017-08-29T15:50:50Z</dcterms:created>
  <dcterms:modified xsi:type="dcterms:W3CDTF">2022-09-12T01:30:10Z</dcterms:modified>
</cp:coreProperties>
</file>