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4" r:id="rId3"/>
    <p:sldId id="330" r:id="rId4"/>
    <p:sldId id="353" r:id="rId5"/>
    <p:sldId id="354" r:id="rId6"/>
    <p:sldId id="352" r:id="rId7"/>
    <p:sldId id="327" r:id="rId8"/>
    <p:sldId id="345" r:id="rId9"/>
    <p:sldId id="346" r:id="rId10"/>
    <p:sldId id="347" r:id="rId11"/>
    <p:sldId id="355" r:id="rId12"/>
    <p:sldId id="356" r:id="rId13"/>
    <p:sldId id="333" r:id="rId14"/>
    <p:sldId id="357" r:id="rId15"/>
    <p:sldId id="275" r:id="rId16"/>
    <p:sldId id="276" r:id="rId17"/>
    <p:sldId id="277" r:id="rId18"/>
    <p:sldId id="278" r:id="rId19"/>
    <p:sldId id="279" r:id="rId20"/>
    <p:sldId id="280" r:id="rId21"/>
    <p:sldId id="358" r:id="rId22"/>
    <p:sldId id="35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/>
    <p:restoredTop sz="93998" autoAdjust="0"/>
  </p:normalViewPr>
  <p:slideViewPr>
    <p:cSldViewPr snapToGrid="0" snapToObjects="1">
      <p:cViewPr varScale="1">
        <p:scale>
          <a:sx n="66" d="100"/>
          <a:sy n="66" d="100"/>
        </p:scale>
        <p:origin x="657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607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A9A7-5935-D64E-96CF-CC145DAFC7A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582B-E260-7642-9B40-EC0FE41F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FE1C-A424-EF43-BFD1-0978FAE0A6B5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EF5B-C282-734F-B256-3C04FB339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pie-chart should be referenced via the concise table documentation introduced during Lab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62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[Open Lab 2 solutions]</a:t>
            </a:r>
          </a:p>
          <a:p>
            <a:r>
              <a:rPr dirty="0"/>
              <a:t>At the end of lab, we asked you to use a scatterplot to graph the percent of times a candy won in a face-off vs how sugary it was. There was a very weak correlation with lots of outliers.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can see this relation more clearly if we fit a linear regression to it.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[Switch back to population data.]</a:t>
            </a:r>
          </a:p>
          <a:p>
            <a:r>
              <a:t>We can see a much stronger correlation if we plot the 2010 and 2020 populations. No need to do a linear regression here to see the trend… </a:t>
            </a:r>
          </a:p>
          <a:p>
            <a:r>
              <a:t>This makes sense, right? The population in 2010 is a *very* strong predictor of what the population will be in 2020.</a:t>
            </a:r>
          </a:p>
          <a:p>
            <a:r>
              <a:t>That's like saying how tall a person is in 2022 is a strong predictor of how tall they'll be in 2023. Even if they grow or shrink, they're doing so relative to their current height.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Finally, on Assignment 3, you're asked to use bar charts to visualize changes in the hours of sunlight and moonlight. </a:t>
            </a:r>
          </a:p>
          <a:p>
            <a:r>
              <a:rPr dirty="0"/>
              <a:t>You'll see those charts when you finish the assignment, but we can try a different bar chart just to see what one looks like.</a:t>
            </a:r>
          </a:p>
          <a:p>
            <a:r>
              <a:rPr dirty="0"/>
              <a:t>Last class, we wrote a function to make a table of towns in NY, ordered by how fast they were growing — the change in population relative to their starting population.</a:t>
            </a:r>
          </a:p>
          <a:p>
            <a:r>
              <a:rPr dirty="0"/>
              <a:t>A bar chart shows us the distribution of growth </a:t>
            </a:r>
            <a:r>
              <a:rPr dirty="0" err="1"/>
              <a:t>percents</a:t>
            </a:r>
            <a:r>
              <a:rPr dirty="0"/>
              <a:t> we computed.</a:t>
            </a:r>
          </a:p>
          <a:p>
            <a:r>
              <a:rPr dirty="0"/>
              <a:t>[</a:t>
            </a:r>
            <a:r>
              <a:rPr b="1" dirty="0"/>
              <a:t>advance</a:t>
            </a:r>
            <a:r>
              <a:rPr dirty="0"/>
              <a:t>]</a:t>
            </a:r>
          </a:p>
          <a:p>
            <a:r>
              <a:rPr dirty="0"/>
              <a:t>Why aren't we seeing negative values? Didn't any towns shrink? [Check </a:t>
            </a:r>
            <a:r>
              <a:rPr b="1" dirty="0"/>
              <a:t>ft </a:t>
            </a:r>
            <a:r>
              <a:rPr dirty="0"/>
              <a:t>table] They did! But there are too many towns and they get cut off! </a:t>
            </a:r>
          </a:p>
          <a:p>
            <a:r>
              <a:rPr dirty="0"/>
              <a:t>Don't trust a plot without thinking about it. Always ask if what you're seeing makes sense given what you know about the data.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we drag the window to make it wider, it shows us more data.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Now if we make the bars show the actual populations, we see there's a lot of variation without a clear pattern like the fastest growing towns were the biggest or the smallest ones.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3999" y="3772693"/>
            <a:ext cx="533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CMPU 101 – </a:t>
            </a:r>
            <a:r>
              <a:rPr lang="en-US" sz="2000" b="0" dirty="0"/>
              <a:t>Problem Solving and Abstraction</a:t>
            </a:r>
            <a:endParaRPr lang="en-US" sz="2400" b="0" dirty="0"/>
          </a:p>
          <a:p>
            <a:endParaRPr lang="en-US" sz="2400" dirty="0"/>
          </a:p>
          <a:p>
            <a:r>
              <a:rPr lang="en-US" sz="2400" dirty="0"/>
              <a:t>Peter Lemieszewski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2AA-24B8-7B42-B7D0-AD8DCDBFF6DC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242"/>
            <a:ext cx="4114800" cy="365234"/>
          </a:xfrm>
        </p:spPr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3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3"/>
            <a:ext cx="1166283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5" y="1362078"/>
            <a:ext cx="5162551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8"/>
            <a:ext cx="5162549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7FEE7-D302-7779-C1A4-B4C471050CAD}"/>
              </a:ext>
            </a:extLst>
          </p:cNvPr>
          <p:cNvSpPr txBox="1"/>
          <p:nvPr userDrawn="1"/>
        </p:nvSpPr>
        <p:spPr>
          <a:xfrm>
            <a:off x="2566851" y="6475508"/>
            <a:ext cx="6100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CMPU 101: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 Solving and Abstraction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C14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03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top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26009"/>
            <a:ext cx="9738360" cy="66059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81724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B47D-CDDA-C944-8F6B-5CBF41DC3521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3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562600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5485"/>
            <a:ext cx="5559552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1FE2-2675-A549-85D7-76F40473FA4F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981E-F045-DB47-A191-7FD2CAB97CB5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E73-ABE4-8F43-AA98-225125B0786A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28599"/>
            <a:ext cx="11274552" cy="59721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8FE968-2A6C-304D-ADA2-924256330D0F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00138"/>
            <a:ext cx="11274552" cy="50720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99EA14-14D5-7448-9E4B-92DE5CAAEC48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11274552" cy="4986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248" y="6356242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C1431"/>
                </a:solidFill>
              </a:defRPr>
            </a:lvl1pPr>
          </a:lstStyle>
          <a:p>
            <a:fld id="{C033F4C3-887F-FE48-91B8-BD39CC1473C3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380" y="6356241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C1431"/>
                </a:solidFill>
              </a:defRPr>
            </a:lvl1pPr>
          </a:lstStyle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005" y="148541"/>
            <a:ext cx="847615" cy="84761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C1431"/>
                </a:solidFill>
              </a:defRPr>
            </a:lvl1pPr>
          </a:lstStyle>
          <a:p>
            <a:r>
              <a:rPr lang="en-US" dirty="0"/>
              <a:t>CMPU 101 – Introduction to Computing</a:t>
            </a:r>
          </a:p>
        </p:txBody>
      </p:sp>
    </p:spTree>
    <p:extLst>
      <p:ext uri="{BB962C8B-B14F-4D97-AF65-F5344CB8AC3E}">
        <p14:creationId xmlns:p14="http://schemas.microsoft.com/office/powerpoint/2010/main" val="12415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C143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C143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ewresearch.org/next-america/#Americas-Racial-Tapestry-Is-Changin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udding.cool/2017/03/film-dialogue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ytimes.com/interactive/2019/08/19/us/politics/presidential-campaign-songs-playlists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udding.cool/" TargetMode="External"/><Relationship Id="rId2" Type="http://schemas.openxmlformats.org/officeDocument/2006/relationships/hyperlink" Target="https://www.data-is-plural.co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Visualization of Tabular Data</a:t>
            </a:r>
            <a:br>
              <a:rPr lang="en-US" b="1" dirty="0"/>
            </a:b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9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Visual Impact of Data</a:t>
            </a:r>
          </a:p>
        </p:txBody>
      </p:sp>
      <p:pic>
        <p:nvPicPr>
          <p:cNvPr id="3" name="Screen Shot 2022-02-07 at 12.22.15.png" descr="Screen Shot 2022-02-07 at 12.22.15.png">
            <a:hlinkClick r:id="rId2"/>
            <a:extLst>
              <a:ext uri="{FF2B5EF4-FFF2-40B4-BE49-F238E27FC236}">
                <a16:creationId xmlns:a16="http://schemas.microsoft.com/office/drawing/2014/main" id="{B10D76D9-A8F7-9684-C77F-85A51D7E3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468" y="1186815"/>
            <a:ext cx="7547284" cy="5471781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7F3F9F-83CB-8193-EB9B-BAC0B96F7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5B1023-DAC9-2C44-89BC-529E54AB457B}" type="datetime1">
              <a:rPr lang="en-US" smtClean="0"/>
              <a:pPr>
                <a:spcAft>
                  <a:spcPts val="600"/>
                </a:spcAft>
              </a:pPr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Visual Impact of Data</a:t>
            </a:r>
          </a:p>
        </p:txBody>
      </p:sp>
      <p:pic>
        <p:nvPicPr>
          <p:cNvPr id="7" name="Screen Shot 2022-02-07 at 12.24.06.png" descr="Screen Shot 2022-02-07 at 12.24.06.png">
            <a:hlinkClick r:id="rId2"/>
            <a:extLst>
              <a:ext uri="{FF2B5EF4-FFF2-40B4-BE49-F238E27FC236}">
                <a16:creationId xmlns:a16="http://schemas.microsoft.com/office/drawing/2014/main" id="{0622DA35-5CEC-8B72-ED69-071C256AC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995" y="1186815"/>
            <a:ext cx="7652625" cy="5548153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7F3F9F-83CB-8193-EB9B-BAC0B96F7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5B1023-DAC9-2C44-89BC-529E54AB457B}" type="datetime1">
              <a:rPr lang="en-US" smtClean="0"/>
              <a:pPr>
                <a:spcAft>
                  <a:spcPts val="600"/>
                </a:spcAft>
              </a:pPr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5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Visual Impact of Data</a:t>
            </a:r>
          </a:p>
        </p:txBody>
      </p:sp>
      <p:pic>
        <p:nvPicPr>
          <p:cNvPr id="7" name="Screen Shot 2022-02-07 at 12.28.11.png" descr="Screen Shot 2022-02-07 at 12.28.11.png">
            <a:hlinkClick r:id="rId2"/>
            <a:extLst>
              <a:ext uri="{FF2B5EF4-FFF2-40B4-BE49-F238E27FC236}">
                <a16:creationId xmlns:a16="http://schemas.microsoft.com/office/drawing/2014/main" id="{8B27679D-D153-67B4-B19C-CFFE7FC35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720" y="1217677"/>
            <a:ext cx="7640900" cy="5463241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7F3F9F-83CB-8193-EB9B-BAC0B96F7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5B1023-DAC9-2C44-89BC-529E54AB457B}" type="datetime1">
              <a:rPr lang="en-US" smtClean="0"/>
              <a:pPr>
                <a:spcAft>
                  <a:spcPts val="600"/>
                </a:spcAft>
              </a:pPr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53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do visualization too!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EF68E9-3290-3DA5-98CA-54B2E30A9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sure to include </a:t>
            </a:r>
            <a:r>
              <a:rPr lang="en-US" sz="2800" b="1" dirty="0">
                <a:latin typeface="Menlo Regular"/>
                <a:ea typeface="Menlo Regular"/>
                <a:cs typeface="Menlo Regular"/>
                <a:sym typeface="Menlo Regular"/>
              </a:rPr>
              <a:t>dcic-2021 !</a:t>
            </a:r>
          </a:p>
          <a:p>
            <a:r>
              <a:rPr lang="en-US" dirty="0">
                <a:latin typeface="Menlo Regular"/>
                <a:sym typeface="Menlo Regular"/>
              </a:rPr>
              <a:t>Be sure to grab municipalities again too… then we can visualize New York State census data. For example…</a:t>
            </a:r>
            <a:endParaRPr lang="en-US" dirty="0"/>
          </a:p>
        </p:txBody>
      </p:sp>
      <p:sp>
        <p:nvSpPr>
          <p:cNvPr id="8" name="# How is population distributed in the state?…">
            <a:extLst>
              <a:ext uri="{FF2B5EF4-FFF2-40B4-BE49-F238E27FC236}">
                <a16:creationId xmlns:a16="http://schemas.microsoft.com/office/drawing/2014/main" id="{0EFC7A6F-1633-16E3-311E-63D662BDC309}"/>
              </a:ext>
            </a:extLst>
          </p:cNvPr>
          <p:cNvSpPr txBox="1">
            <a:spLocks/>
          </p:cNvSpPr>
          <p:nvPr/>
        </p:nvSpPr>
        <p:spPr>
          <a:xfrm>
            <a:off x="457200" y="2552132"/>
            <a:ext cx="11274552" cy="385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1431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400" dirty="0">
                <a:solidFill>
                  <a:srgbClr val="C23327"/>
                </a:solidFill>
                <a:latin typeface="Menlo Regular"/>
                <a:ea typeface="Menlo Regular"/>
                <a:cs typeface="Menlo Regular"/>
                <a:sym typeface="Menlo Regular"/>
              </a:rPr>
              <a:t># </a:t>
            </a:r>
            <a:r>
              <a:rPr lang="en-US" sz="4400" i="1" dirty="0">
                <a:solidFill>
                  <a:srgbClr val="C23327"/>
                </a:solidFill>
                <a:latin typeface="Menlo Regular"/>
                <a:ea typeface="Menlo Regular"/>
                <a:cs typeface="Menlo Regular"/>
                <a:sym typeface="Menlo Regular"/>
              </a:rPr>
              <a:t>How is population distributed in the state?</a:t>
            </a:r>
            <a:endParaRPr lang="en-US" sz="4400" dirty="0">
              <a:solidFill>
                <a:srgbClr val="C23327"/>
              </a:solidFill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400" dirty="0">
                <a:latin typeface="Menlo Regular"/>
                <a:ea typeface="Menlo Regular"/>
                <a:cs typeface="Menlo Regular"/>
                <a:sym typeface="Menlo Regular"/>
              </a:rPr>
              <a:t>pie-chart(municipalities, </a:t>
            </a:r>
            <a:r>
              <a:rPr lang="en-US" sz="44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"name"</a:t>
            </a:r>
            <a:r>
              <a:rPr lang="en-US" sz="440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4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"pop-2020"</a:t>
            </a:r>
            <a:r>
              <a:rPr lang="en-US" sz="4400" dirty="0"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9845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creen Shot 2022-02-07 at 10.27.08.png" descr="Screen Shot 2022-02-07 at 10.27.08.png">
            <a:extLst>
              <a:ext uri="{FF2B5EF4-FFF2-40B4-BE49-F238E27FC236}">
                <a16:creationId xmlns:a16="http://schemas.microsoft.com/office/drawing/2014/main" id="{C205E63C-5FE1-396E-9E76-6A0BD4412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1739026"/>
            <a:ext cx="6885432" cy="4699307"/>
          </a:xfrm>
          <a:prstGeom prst="rect">
            <a:avLst/>
          </a:prstGeom>
          <a:noFill/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dirty="0"/>
              <a:t>We can do visualization too!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EF68E9-3290-3DA5-98CA-54B2E30A9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877" y="916098"/>
            <a:ext cx="7980180" cy="2221029"/>
          </a:xfrm>
        </p:spPr>
        <p:txBody>
          <a:bodyPr>
            <a:normAutofit/>
          </a:bodyPr>
          <a:lstStyle/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800" dirty="0">
                <a:latin typeface="Menlo Regular"/>
                <a:ea typeface="Menlo Regular"/>
                <a:cs typeface="Menlo Regular"/>
                <a:sym typeface="Menlo Regular"/>
              </a:rPr>
              <a:t>pie-chart(municipalities, </a:t>
            </a:r>
            <a:r>
              <a:rPr lang="en-US" sz="28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"name"</a:t>
            </a:r>
            <a:r>
              <a:rPr lang="en-US" sz="280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28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"pop-2020"</a:t>
            </a:r>
            <a:r>
              <a:rPr lang="en-US" sz="2800" dirty="0"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5B1023-DAC9-2C44-89BC-529E54AB457B}" type="datetime1">
              <a:rPr lang="en-US" smtClean="0"/>
              <a:pPr>
                <a:spcAft>
                  <a:spcPts val="600"/>
                </a:spcAft>
              </a:pPr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8" name="# How is population distributed in the state?…">
            <a:extLst>
              <a:ext uri="{FF2B5EF4-FFF2-40B4-BE49-F238E27FC236}">
                <a16:creationId xmlns:a16="http://schemas.microsoft.com/office/drawing/2014/main" id="{0EFC7A6F-1633-16E3-311E-63D662BDC309}"/>
              </a:ext>
            </a:extLst>
          </p:cNvPr>
          <p:cNvSpPr txBox="1">
            <a:spLocks/>
          </p:cNvSpPr>
          <p:nvPr/>
        </p:nvSpPr>
        <p:spPr>
          <a:xfrm>
            <a:off x="457200" y="2552132"/>
            <a:ext cx="11274552" cy="385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1431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400" dirty="0"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901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catter-plot(candy-data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scatter-plot(candy-data,   </a:t>
            </a:r>
            <a:r>
              <a:rPr sz="2400" dirty="0">
                <a:solidFill>
                  <a:srgbClr val="507EB3"/>
                </a:solidFill>
              </a:rPr>
              <a:t>"sugar-percent"</a:t>
            </a:r>
            <a:r>
              <a:rPr sz="2400" dirty="0"/>
              <a:t>, </a:t>
            </a:r>
            <a:r>
              <a:rPr sz="2400" dirty="0">
                <a:solidFill>
                  <a:srgbClr val="507EB3"/>
                </a:solidFill>
              </a:rPr>
              <a:t>"win-percent"</a:t>
            </a:r>
            <a:r>
              <a:rPr sz="2400" dirty="0"/>
              <a:t>)</a:t>
            </a:r>
          </a:p>
        </p:txBody>
      </p:sp>
      <p:pic>
        <p:nvPicPr>
          <p:cNvPr id="277" name="Screen Shot 2022-02-07 at 11.01.35.png" descr="Screen Shot 2022-02-07 at 11.01.35.png"/>
          <p:cNvPicPr>
            <a:picLocks noChangeAspect="1"/>
          </p:cNvPicPr>
          <p:nvPr/>
        </p:nvPicPr>
        <p:blipFill>
          <a:blip r:embed="rId3"/>
          <a:srcRect t="1971"/>
          <a:stretch>
            <a:fillRect/>
          </a:stretch>
        </p:blipFill>
        <p:spPr>
          <a:xfrm>
            <a:off x="2216348" y="1246223"/>
            <a:ext cx="7759324" cy="5184869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lr-plot(candy-data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 err="1"/>
              <a:t>lr</a:t>
            </a:r>
            <a:r>
              <a:rPr sz="2400" dirty="0"/>
              <a:t>-plot(candy-data,   </a:t>
            </a:r>
            <a:r>
              <a:rPr sz="2400" dirty="0">
                <a:solidFill>
                  <a:srgbClr val="507EB3"/>
                </a:solidFill>
              </a:rPr>
              <a:t>"sugar-percent"</a:t>
            </a:r>
            <a:r>
              <a:rPr sz="2400" dirty="0"/>
              <a:t>, </a:t>
            </a:r>
            <a:r>
              <a:rPr sz="2400" dirty="0">
                <a:solidFill>
                  <a:srgbClr val="507EB3"/>
                </a:solidFill>
              </a:rPr>
              <a:t>"win-percent"</a:t>
            </a:r>
            <a:r>
              <a:rPr sz="2400" dirty="0"/>
              <a:t>)</a:t>
            </a:r>
            <a:endParaRPr lang="en-US" sz="2400" dirty="0"/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chemeClr val="accent2"/>
                </a:solidFill>
              </a:rPr>
              <a:t>#lr stands for linear regression!</a:t>
            </a:r>
            <a:endParaRPr sz="2400" dirty="0">
              <a:solidFill>
                <a:schemeClr val="accent2"/>
              </a:solidFill>
            </a:endParaRPr>
          </a:p>
        </p:txBody>
      </p:sp>
      <p:pic>
        <p:nvPicPr>
          <p:cNvPr id="282" name="Screen Shot 2022-02-07 at 11.03.18.png" descr="Screen Shot 2022-02-07 at 11.03.18.png"/>
          <p:cNvPicPr>
            <a:picLocks noChangeAspect="1"/>
          </p:cNvPicPr>
          <p:nvPr/>
        </p:nvPicPr>
        <p:blipFill>
          <a:blip r:embed="rId3"/>
          <a:srcRect t="985" b="985"/>
          <a:stretch>
            <a:fillRect/>
          </a:stretch>
        </p:blipFill>
        <p:spPr>
          <a:xfrm>
            <a:off x="2216348" y="1246223"/>
            <a:ext cx="7759324" cy="5184869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# Is a town's population in 2010 correlated wit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C23327"/>
                </a:solidFill>
              </a:rPr>
              <a:t># </a:t>
            </a:r>
            <a:r>
              <a:rPr sz="2400" i="1" dirty="0">
                <a:solidFill>
                  <a:srgbClr val="C23327"/>
                </a:solidFill>
              </a:rPr>
              <a:t>Is a town's population in 2010 correlated with its population in 2020?</a:t>
            </a:r>
            <a:endParaRPr sz="2400" dirty="0">
              <a:solidFill>
                <a:srgbClr val="C23327"/>
              </a:solidFill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scatter-plot(ft, </a:t>
            </a:r>
            <a:r>
              <a:rPr sz="2400" dirty="0">
                <a:solidFill>
                  <a:srgbClr val="507EB3"/>
                </a:solidFill>
              </a:rPr>
              <a:t>"pop-2010"</a:t>
            </a:r>
            <a:r>
              <a:rPr sz="2400" dirty="0"/>
              <a:t>, </a:t>
            </a:r>
            <a:r>
              <a:rPr sz="2400" dirty="0">
                <a:solidFill>
                  <a:srgbClr val="507EB3"/>
                </a:solidFill>
              </a:rPr>
              <a:t>"pop-2020"</a:t>
            </a:r>
            <a:r>
              <a:rPr sz="2400" dirty="0"/>
              <a:t>)</a:t>
            </a:r>
          </a:p>
        </p:txBody>
      </p:sp>
      <p:pic>
        <p:nvPicPr>
          <p:cNvPr id="287" name="Screen Shot 2022-02-07 at 12.32.20.png" descr="Screen Shot 2022-02-07 at 12.32.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48" y="1510721"/>
            <a:ext cx="6318504" cy="4816370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ft = fastest-growing-towns(municipalities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000" i="1" dirty="0">
                <a:solidFill>
                  <a:srgbClr val="9F59B3"/>
                </a:solidFill>
              </a:rPr>
              <a:t>ft</a:t>
            </a:r>
            <a:r>
              <a:rPr sz="2000" dirty="0"/>
              <a:t> = fastest-growing-towns(municipalities)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000" dirty="0">
                <a:solidFill>
                  <a:srgbClr val="C23327"/>
                </a:solidFill>
              </a:rPr>
              <a:t># </a:t>
            </a:r>
            <a:r>
              <a:rPr sz="2000" i="1" dirty="0">
                <a:solidFill>
                  <a:srgbClr val="C23327"/>
                </a:solidFill>
              </a:rPr>
              <a:t>Visually present the growth data</a:t>
            </a:r>
            <a:endParaRPr sz="2000" dirty="0">
              <a:solidFill>
                <a:srgbClr val="C23327"/>
              </a:solidFill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000" dirty="0"/>
              <a:t>bar-chart(ft, </a:t>
            </a:r>
            <a:r>
              <a:rPr sz="2000" dirty="0">
                <a:solidFill>
                  <a:srgbClr val="507EB3"/>
                </a:solidFill>
              </a:rPr>
              <a:t>"name"</a:t>
            </a:r>
            <a:r>
              <a:rPr sz="2000" dirty="0"/>
              <a:t>, </a:t>
            </a:r>
            <a:r>
              <a:rPr sz="2000" dirty="0">
                <a:solidFill>
                  <a:srgbClr val="507EB3"/>
                </a:solidFill>
              </a:rPr>
              <a:t>"percent-change"</a:t>
            </a:r>
            <a:r>
              <a:rPr sz="2000" dirty="0"/>
              <a:t>)</a:t>
            </a:r>
          </a:p>
        </p:txBody>
      </p:sp>
      <p:pic>
        <p:nvPicPr>
          <p:cNvPr id="292" name="Screen Shot 2022-02-07 at 12.40.29.png" descr="Screen Shot 2022-02-07 at 12.40.29.png"/>
          <p:cNvPicPr>
            <a:picLocks noChangeAspect="1"/>
          </p:cNvPicPr>
          <p:nvPr/>
        </p:nvPicPr>
        <p:blipFill>
          <a:blip r:embed="rId3"/>
          <a:srcRect l="729" r="729"/>
          <a:stretch>
            <a:fillRect/>
          </a:stretch>
        </p:blipFill>
        <p:spPr>
          <a:xfrm>
            <a:off x="2727024" y="1782850"/>
            <a:ext cx="6737952" cy="4828682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</p:pic>
      <p:sp>
        <p:nvSpPr>
          <p:cNvPr id="293" name="…didn’t any towns shrink?"/>
          <p:cNvSpPr txBox="1"/>
          <p:nvPr/>
        </p:nvSpPr>
        <p:spPr>
          <a:xfrm>
            <a:off x="9812653" y="3745119"/>
            <a:ext cx="1585802" cy="110799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r>
              <a:rPr sz="2200"/>
              <a:t>…didn’t any towns shrink?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nimBg="1" advAuto="0"/>
      <p:bldP spid="293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creen Shot 2022-02-07 at 12.44.09.png" descr="Screen Shot 2022-02-07 at 12.44.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07" y="1855796"/>
            <a:ext cx="11527387" cy="4787831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</p:pic>
      <p:sp>
        <p:nvSpPr>
          <p:cNvPr id="297" name="ft = fastest-growing-towns(municipalities)…"/>
          <p:cNvSpPr txBox="1">
            <a:spLocks noGrp="1"/>
          </p:cNvSpPr>
          <p:nvPr>
            <p:ph type="body" idx="1"/>
          </p:nvPr>
        </p:nvSpPr>
        <p:spPr>
          <a:xfrm>
            <a:off x="1225296" y="682171"/>
            <a:ext cx="9738360" cy="60498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000" i="1" dirty="0">
                <a:solidFill>
                  <a:srgbClr val="9F59B3"/>
                </a:solidFill>
              </a:rPr>
              <a:t>ft</a:t>
            </a:r>
            <a:r>
              <a:rPr sz="2000" dirty="0"/>
              <a:t> = fastest-growing-towns(municipalities)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000" dirty="0">
                <a:solidFill>
                  <a:srgbClr val="C23327"/>
                </a:solidFill>
              </a:rPr>
              <a:t># </a:t>
            </a:r>
            <a:r>
              <a:rPr sz="2000" i="1" dirty="0">
                <a:solidFill>
                  <a:srgbClr val="C23327"/>
                </a:solidFill>
              </a:rPr>
              <a:t>Visually present the growth data</a:t>
            </a:r>
            <a:endParaRPr sz="2000" dirty="0">
              <a:solidFill>
                <a:srgbClr val="C23327"/>
              </a:solidFill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000" dirty="0"/>
              <a:t>bar-chart(ft, </a:t>
            </a:r>
            <a:r>
              <a:rPr sz="2000" dirty="0">
                <a:solidFill>
                  <a:srgbClr val="507EB3"/>
                </a:solidFill>
              </a:rPr>
              <a:t>"name"</a:t>
            </a:r>
            <a:r>
              <a:rPr sz="2000" dirty="0"/>
              <a:t>, </a:t>
            </a:r>
            <a:r>
              <a:rPr sz="2000" dirty="0">
                <a:solidFill>
                  <a:srgbClr val="507EB3"/>
                </a:solidFill>
              </a:rPr>
              <a:t>"percent-change"</a:t>
            </a:r>
            <a:r>
              <a:rPr sz="2000" dirty="0"/>
              <a:t>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554B1F8E-E7BE-6546-6D5C-1A3ED76D7E3F}"/>
              </a:ext>
            </a:extLst>
          </p:cNvPr>
          <p:cNvSpPr/>
          <p:nvPr/>
        </p:nvSpPr>
        <p:spPr>
          <a:xfrm>
            <a:off x="3998794" y="3070746"/>
            <a:ext cx="1122224" cy="955343"/>
          </a:xfrm>
          <a:prstGeom prst="hexagon">
            <a:avLst/>
          </a:prstGeom>
          <a:solidFill>
            <a:srgbClr val="9C1431">
              <a:alpha val="90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items I want to emphasize (1)	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combine Boolean values, we can use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⟨expression 1⟩ and ⟨expression 2⟩ </a:t>
            </a:r>
          </a:p>
          <a:p>
            <a:r>
              <a:rPr lang="en-US" sz="2400" dirty="0"/>
              <a:t>To combine Boolean values we can use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⟨expression 1⟩ or ⟨expression 2⟩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Evaluating an expression                      or is “short-circuited” when: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000" dirty="0"/>
              <a:t>For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000" dirty="0"/>
              <a:t>:  as soon as one of the expressions evaluates to </a:t>
            </a:r>
            <a:r>
              <a:rPr lang="en-US" sz="2000" u="sng" dirty="0">
                <a:solidFill>
                  <a:srgbClr val="9C14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</a:t>
            </a:r>
            <a:r>
              <a:rPr lang="en-US" sz="2000" dirty="0"/>
              <a:t>. </a:t>
            </a:r>
          </a:p>
          <a:p>
            <a:pPr marL="457200" lvl="1" indent="0">
              <a:buNone/>
            </a:pPr>
            <a:r>
              <a:rPr lang="en-US" sz="2000" dirty="0"/>
              <a:t>	(it’s pointless to proceed… if false, further evaluation can never become true)</a:t>
            </a:r>
          </a:p>
          <a:p>
            <a:pPr lvl="1"/>
            <a:r>
              <a:rPr lang="en-US" sz="2000" dirty="0"/>
              <a:t>For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2000" dirty="0"/>
              <a:t>: as soon as one of the expressions evaluates to </a:t>
            </a:r>
            <a:r>
              <a:rPr lang="en-US" sz="2000" u="sng" dirty="0">
                <a:solidFill>
                  <a:srgbClr val="9C14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  <a:r>
              <a:rPr lang="en-US" sz="2000" dirty="0"/>
              <a:t>. 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800" dirty="0"/>
              <a:t>(it’s pointless to proceed if true, further evaluation can never become false)</a:t>
            </a:r>
          </a:p>
          <a:p>
            <a:pPr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Q: What if there was no short circuiting?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1A5C-EC47-7A48-9375-371FF5D310BC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3A136-60A0-B0DD-CC0D-A0661C3D4DF5}"/>
              </a:ext>
            </a:extLst>
          </p:cNvPr>
          <p:cNvSpPr txBox="1"/>
          <p:nvPr/>
        </p:nvSpPr>
        <p:spPr>
          <a:xfrm>
            <a:off x="3120934" y="632125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C1431"/>
                </a:solidFill>
              </a:rPr>
              <a:t>CMPU 101:</a:t>
            </a:r>
            <a:r>
              <a:rPr lang="en-US" sz="2000" dirty="0">
                <a:solidFill>
                  <a:srgbClr val="9C1431"/>
                </a:solidFill>
              </a:rPr>
              <a:t> </a:t>
            </a:r>
            <a:r>
              <a:rPr lang="en-US" dirty="0">
                <a:solidFill>
                  <a:srgbClr val="9C1431"/>
                </a:solidFill>
              </a:rPr>
              <a:t>Problem Solving and Abstraction</a:t>
            </a:r>
            <a:endParaRPr lang="en-US" sz="2000" dirty="0">
              <a:solidFill>
                <a:srgbClr val="9C143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7CE41B-3C85-57DD-28DB-F0CCCEA15677}"/>
              </a:ext>
            </a:extLst>
          </p:cNvPr>
          <p:cNvSpPr txBox="1"/>
          <p:nvPr/>
        </p:nvSpPr>
        <p:spPr>
          <a:xfrm>
            <a:off x="636104" y="2866127"/>
            <a:ext cx="44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Circuiting (</a:t>
            </a:r>
            <a:r>
              <a:rPr lang="en-US" sz="2400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vb</a:t>
            </a:r>
            <a:r>
              <a:rPr lang="en-US" sz="2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1172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ft = fastest-growing-towns(municipalities)…"/>
          <p:cNvSpPr txBox="1">
            <a:spLocks noGrp="1"/>
          </p:cNvSpPr>
          <p:nvPr>
            <p:ph type="body" idx="1"/>
          </p:nvPr>
        </p:nvSpPr>
        <p:spPr>
          <a:xfrm>
            <a:off x="1225296" y="529771"/>
            <a:ext cx="9738360" cy="62022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000" i="1" dirty="0">
                <a:solidFill>
                  <a:srgbClr val="9F59B3"/>
                </a:solidFill>
              </a:rPr>
              <a:t>ft</a:t>
            </a:r>
            <a:r>
              <a:rPr sz="2000" dirty="0"/>
              <a:t> = fastest-growing-towns(municipalities)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000" dirty="0">
                <a:solidFill>
                  <a:srgbClr val="C23327"/>
                </a:solidFill>
              </a:rPr>
              <a:t># </a:t>
            </a:r>
            <a:r>
              <a:rPr sz="2000" i="1" dirty="0">
                <a:solidFill>
                  <a:srgbClr val="C23327"/>
                </a:solidFill>
              </a:rPr>
              <a:t>Visually present the growth data</a:t>
            </a:r>
            <a:endParaRPr sz="2000" dirty="0">
              <a:solidFill>
                <a:srgbClr val="C23327"/>
              </a:solidFill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000" dirty="0"/>
              <a:t>bar-chart(ft, </a:t>
            </a:r>
            <a:r>
              <a:rPr sz="2000" dirty="0">
                <a:solidFill>
                  <a:srgbClr val="507EB3"/>
                </a:solidFill>
              </a:rPr>
              <a:t>"name"</a:t>
            </a:r>
            <a:r>
              <a:rPr sz="2000" dirty="0"/>
              <a:t>, </a:t>
            </a:r>
            <a:r>
              <a:rPr sz="2000" dirty="0">
                <a:solidFill>
                  <a:srgbClr val="507EB3"/>
                </a:solidFill>
              </a:rPr>
              <a:t>"pop-2020"</a:t>
            </a:r>
            <a:r>
              <a:rPr sz="2000" dirty="0"/>
              <a:t>)</a:t>
            </a:r>
          </a:p>
        </p:txBody>
      </p:sp>
      <p:pic>
        <p:nvPicPr>
          <p:cNvPr id="303" name="Screen Shot 2022-02-07 at 10.47.39.png" descr="Screen Shot 2022-02-07 at 10.47.39.png"/>
          <p:cNvPicPr>
            <a:picLocks noChangeAspect="1"/>
          </p:cNvPicPr>
          <p:nvPr/>
        </p:nvPicPr>
        <p:blipFill>
          <a:blip r:embed="rId3"/>
          <a:srcRect l="2441" r="2441"/>
          <a:stretch>
            <a:fillRect/>
          </a:stretch>
        </p:blipFill>
        <p:spPr>
          <a:xfrm>
            <a:off x="2727024" y="1782850"/>
            <a:ext cx="6737952" cy="4828682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592C-9A1B-9CDB-3918-3C423B76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34F4-FC37-17E8-0B5C-EB073B5E1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staggering number of publicly available data sets that we can load from a spreadsheet.</a:t>
            </a:r>
          </a:p>
          <a:p>
            <a:pPr lvl="1"/>
            <a:r>
              <a:rPr lang="en-US" dirty="0"/>
              <a:t>Take a look at the archives of the Data is Plural newsletter: </a:t>
            </a:r>
            <a:br>
              <a:rPr lang="en-US" dirty="0"/>
            </a:br>
            <a:r>
              <a:rPr lang="en-US" dirty="0">
                <a:solidFill>
                  <a:srgbClr val="29297A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data-is-plural.com</a:t>
            </a:r>
          </a:p>
          <a:p>
            <a:pPr lvl="1"/>
            <a:r>
              <a:rPr lang="en-US" dirty="0"/>
              <a:t>This site kept me up half the night on Saturday:</a:t>
            </a:r>
          </a:p>
          <a:p>
            <a:pPr lvl="1"/>
            <a:r>
              <a:rPr lang="en-US" dirty="0">
                <a:hlinkClick r:id="rId3"/>
              </a:rPr>
              <a:t>https://pudding.cool/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9CA7-4131-BF68-18CE-A805E1F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4C84-A103-9487-01EF-76EF565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9117-0DB8-BAB0-4D07-02DEE025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34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84A7-3788-5461-D2D7-00E89FFD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669F6-A212-45DF-8A57-A83B1486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B066-B9B6-AF0E-EB14-C3FF30C8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2C4A5-19C6-282F-834E-639E3974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1DFB83-2E7A-1BC8-C2F2-05E32EC588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11274425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lecture incorporates material from: </a:t>
            </a:r>
          </a:p>
          <a:p>
            <a:r>
              <a:rPr lang="en-US" dirty="0"/>
              <a:t>Kathi </a:t>
            </a:r>
            <a:r>
              <a:rPr lang="en-US" dirty="0" err="1"/>
              <a:t>Fisler</a:t>
            </a:r>
            <a:r>
              <a:rPr lang="en-US" dirty="0"/>
              <a:t>, Brown University,</a:t>
            </a:r>
          </a:p>
          <a:p>
            <a:r>
              <a:rPr lang="en-US" dirty="0"/>
              <a:t>Gregor </a:t>
            </a:r>
            <a:r>
              <a:rPr lang="en-US" dirty="0" err="1"/>
              <a:t>Kiczales</a:t>
            </a:r>
            <a:r>
              <a:rPr lang="en-US" dirty="0"/>
              <a:t>, University of British Columbia,</a:t>
            </a:r>
          </a:p>
          <a:p>
            <a:r>
              <a:rPr lang="en-US" dirty="0"/>
              <a:t>And, Jonathan Gordon</a:t>
            </a:r>
          </a:p>
        </p:txBody>
      </p:sp>
    </p:spTree>
    <p:extLst>
      <p:ext uri="{BB962C8B-B14F-4D97-AF65-F5344CB8AC3E}">
        <p14:creationId xmlns:p14="http://schemas.microsoft.com/office/powerpoint/2010/main" val="118196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dirty="0"/>
              <a:t>A few items A few items I want to emphasize (2)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3D6FAE-2522-C6AD-5701-4FDFC4C0B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676900" cy="5081478"/>
          </a:xfrm>
        </p:spPr>
        <p:txBody>
          <a:bodyPr>
            <a:normAutofit/>
          </a:bodyPr>
          <a:lstStyle/>
          <a:p>
            <a:r>
              <a:rPr lang="en-US" sz="2400" dirty="0"/>
              <a:t>To change an expression that evaluates to true to be false or vice versa, </a:t>
            </a:r>
          </a:p>
          <a:p>
            <a:r>
              <a:rPr lang="en-US" sz="2400" dirty="0"/>
              <a:t>use not: note not is a function</a:t>
            </a:r>
          </a:p>
          <a:p>
            <a:pPr lvl="1"/>
            <a:r>
              <a:rPr lang="en-US" dirty="0"/>
              <a:t>Not a keyword reserved by the </a:t>
            </a:r>
            <a:r>
              <a:rPr lang="en-US" dirty="0" err="1"/>
              <a:t>pyret</a:t>
            </a:r>
            <a:r>
              <a:rPr lang="en-US" dirty="0"/>
              <a:t> programming language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keyword</a:t>
            </a:r>
            <a:r>
              <a:rPr lang="en-US" dirty="0"/>
              <a:t> recognized by the </a:t>
            </a:r>
            <a:r>
              <a:rPr lang="en-US" dirty="0" err="1"/>
              <a:t>pyret</a:t>
            </a:r>
            <a:r>
              <a:rPr lang="en-US" dirty="0"/>
              <a:t> programming language is highlighted in bold in our IDE</a:t>
            </a:r>
          </a:p>
          <a:p>
            <a:pPr lvl="2"/>
            <a:r>
              <a:rPr lang="en-US" sz="2400" dirty="0"/>
              <a:t>As you have seen with </a:t>
            </a:r>
            <a:r>
              <a:rPr lang="en-US" sz="2400" b="1" dirty="0"/>
              <a:t>fun</a:t>
            </a:r>
            <a:r>
              <a:rPr lang="en-US" sz="2400" dirty="0"/>
              <a:t>, </a:t>
            </a:r>
            <a:r>
              <a:rPr lang="en-US" sz="2400" b="1" dirty="0"/>
              <a:t>end</a:t>
            </a:r>
            <a:r>
              <a:rPr lang="en-US" sz="2400" dirty="0"/>
              <a:t>, etc. (but not etc.)</a:t>
            </a:r>
          </a:p>
          <a:p>
            <a:pPr marL="0" indent="0">
              <a:buNone/>
            </a:pPr>
            <a:r>
              <a:rPr lang="en-US" sz="2400" dirty="0"/>
              <a:t>One important example is  from Lab 3.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and y and not(z) </a:t>
            </a:r>
            <a:r>
              <a:rPr lang="en-US" sz="2400" dirty="0"/>
              <a:t>equivalent to: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and y and (z == false)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5B1023-DAC9-2C44-89BC-529E54AB457B}" type="datetime1">
              <a:rPr lang="en-US" smtClean="0"/>
              <a:pPr>
                <a:spcAft>
                  <a:spcPts val="600"/>
                </a:spcAft>
              </a:pPr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9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6109F0-64E9-2219-36CA-D6751F22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360" y="4259580"/>
            <a:ext cx="6005352" cy="108096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dirty="0"/>
              <a:t>A few items I want to emphasize (2.5)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3D6FAE-2522-C6AD-5701-4FDFC4C0B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676900" cy="5081478"/>
          </a:xfrm>
        </p:spPr>
        <p:txBody>
          <a:bodyPr>
            <a:normAutofit/>
          </a:bodyPr>
          <a:lstStyle/>
          <a:p>
            <a:r>
              <a:rPr lang="en-US" sz="2400" dirty="0"/>
              <a:t>To change an expression that evaluates to true to be false or vice versa, </a:t>
            </a:r>
          </a:p>
          <a:p>
            <a:r>
              <a:rPr lang="en-US" sz="2400" dirty="0"/>
              <a:t>use not: note not is a function</a:t>
            </a:r>
          </a:p>
          <a:p>
            <a:pPr lvl="1"/>
            <a:r>
              <a:rPr lang="en-US" dirty="0"/>
              <a:t>Not a keyword reserved by the </a:t>
            </a:r>
            <a:r>
              <a:rPr lang="en-US" dirty="0" err="1"/>
              <a:t>pyret</a:t>
            </a:r>
            <a:r>
              <a:rPr lang="en-US" dirty="0"/>
              <a:t> programming language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keyword</a:t>
            </a:r>
            <a:r>
              <a:rPr lang="en-US" dirty="0"/>
              <a:t> recognized by the </a:t>
            </a:r>
            <a:r>
              <a:rPr lang="en-US" dirty="0" err="1"/>
              <a:t>pyret</a:t>
            </a:r>
            <a:r>
              <a:rPr lang="en-US" dirty="0"/>
              <a:t> programming language is highlighted in bold in our IDE</a:t>
            </a:r>
          </a:p>
          <a:p>
            <a:pPr lvl="2"/>
            <a:r>
              <a:rPr lang="en-US" sz="2400" dirty="0"/>
              <a:t>As you have seen with </a:t>
            </a:r>
            <a:r>
              <a:rPr lang="en-US" sz="2400" b="1" dirty="0"/>
              <a:t>fun</a:t>
            </a:r>
            <a:r>
              <a:rPr lang="en-US" sz="2400" dirty="0"/>
              <a:t>, </a:t>
            </a:r>
            <a:r>
              <a:rPr lang="en-US" sz="2400" b="1" dirty="0"/>
              <a:t>end</a:t>
            </a:r>
            <a:r>
              <a:rPr lang="en-US" sz="2400" dirty="0"/>
              <a:t>, etc. (but not etc.)</a:t>
            </a:r>
          </a:p>
          <a:p>
            <a:pPr marL="0" indent="0">
              <a:buNone/>
            </a:pPr>
            <a:r>
              <a:rPr lang="en-US" sz="2400" dirty="0"/>
              <a:t>One important example is  from Lab 3.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and y and not(z) </a:t>
            </a:r>
            <a:r>
              <a:rPr lang="en-US" sz="2400" dirty="0"/>
              <a:t>equivalent to: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and y and (z == false)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5B1023-DAC9-2C44-89BC-529E54AB457B}" type="datetime1">
              <a:rPr lang="en-US" smtClean="0"/>
              <a:pPr>
                <a:spcAft>
                  <a:spcPts val="600"/>
                </a:spcAft>
              </a:pPr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4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dirty="0"/>
              <a:t>A few items I want to emphasize (3)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3D6FAE-2522-C6AD-5701-4FDFC4C0B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095485"/>
            <a:ext cx="11027391" cy="5081478"/>
          </a:xfrm>
        </p:spPr>
        <p:txBody>
          <a:bodyPr>
            <a:normAutofit/>
          </a:bodyPr>
          <a:lstStyle/>
          <a:p>
            <a:r>
              <a:rPr lang="en-US" sz="2400" dirty="0"/>
              <a:t>Golly Gee </a:t>
            </a:r>
            <a:r>
              <a:rPr lang="en-US" sz="2400" dirty="0" err="1"/>
              <a:t>Willakers</a:t>
            </a:r>
            <a:r>
              <a:rPr lang="en-US" sz="2400" dirty="0"/>
              <a:t>, these tables (municipalities &amp; candy-data) are big!</a:t>
            </a:r>
          </a:p>
          <a:p>
            <a:r>
              <a:rPr lang="en-US" sz="2400" dirty="0"/>
              <a:t>When developing functions that will be used to filter tables,</a:t>
            </a:r>
          </a:p>
          <a:p>
            <a:r>
              <a:rPr lang="en-US" sz="2400" dirty="0"/>
              <a:t>We want to test them, of course!</a:t>
            </a:r>
          </a:p>
          <a:p>
            <a:pPr lvl="1"/>
            <a:r>
              <a:rPr lang="en-US" dirty="0"/>
              <a:t>Try things out with small tables you create yourself!</a:t>
            </a:r>
          </a:p>
          <a:p>
            <a:pPr lvl="1"/>
            <a:r>
              <a:rPr lang="en-US" sz="2400" dirty="0"/>
              <a:t>… to be sure the functions your write are correct</a:t>
            </a:r>
          </a:p>
          <a:p>
            <a:pPr lvl="1"/>
            <a:r>
              <a:rPr lang="en-US" dirty="0"/>
              <a:t>…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dirty="0"/>
              <a:t> combining them into meaningful functions!</a:t>
            </a:r>
          </a:p>
          <a:p>
            <a:endParaRPr lang="en-US" dirty="0"/>
          </a:p>
          <a:p>
            <a:r>
              <a:rPr lang="en-US" dirty="0"/>
              <a:t>The tests from Lab 3 used candy-data and it was a cumbersome task!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5B1023-DAC9-2C44-89BC-529E54AB457B}" type="datetime1">
              <a:rPr lang="en-US" smtClean="0"/>
              <a:pPr>
                <a:spcAft>
                  <a:spcPts val="600"/>
                </a:spcAft>
              </a:pPr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2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040643"/>
            <a:ext cx="11274552" cy="3381232"/>
          </a:xfrm>
        </p:spPr>
        <p:txBody>
          <a:bodyPr/>
          <a:lstStyle/>
          <a:p>
            <a:r>
              <a:rPr lang="en-US" sz="2400" dirty="0"/>
              <a:t>Pie Chart that explains: How much Cherry Pie did I eat?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1A5C-EC47-7A48-9375-371FF5D310BC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3A136-60A0-B0DD-CC0D-A0661C3D4DF5}"/>
              </a:ext>
            </a:extLst>
          </p:cNvPr>
          <p:cNvSpPr txBox="1"/>
          <p:nvPr/>
        </p:nvSpPr>
        <p:spPr>
          <a:xfrm>
            <a:off x="3120934" y="632125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C1431"/>
                </a:solidFill>
              </a:rPr>
              <a:t>CMPU 101:</a:t>
            </a:r>
            <a:r>
              <a:rPr lang="en-US" sz="2000" dirty="0">
                <a:solidFill>
                  <a:srgbClr val="9C1431"/>
                </a:solidFill>
              </a:rPr>
              <a:t> </a:t>
            </a:r>
            <a:r>
              <a:rPr lang="en-US" dirty="0">
                <a:solidFill>
                  <a:srgbClr val="9C1431"/>
                </a:solidFill>
              </a:rPr>
              <a:t>Problem Solving and Abstraction</a:t>
            </a:r>
            <a:endParaRPr lang="en-US" sz="2000" dirty="0">
              <a:solidFill>
                <a:srgbClr val="9C143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6ED21-074B-EA8E-4FDA-5D2EA2F11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6" y="1487605"/>
            <a:ext cx="11622609" cy="492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0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Representation of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7F3F9F-83CB-8193-EB9B-BAC0B96F7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scientists use plots for both </a:t>
            </a:r>
            <a:r>
              <a:rPr lang="en-US" i="1" dirty="0">
                <a:solidFill>
                  <a:srgbClr val="B51700"/>
                </a:solidFill>
              </a:rPr>
              <a:t>exploratory</a:t>
            </a:r>
            <a:r>
              <a:rPr lang="en-US" dirty="0"/>
              <a:t> and </a:t>
            </a:r>
            <a:r>
              <a:rPr lang="en-US" i="1" dirty="0">
                <a:solidFill>
                  <a:srgbClr val="B51700"/>
                </a:solidFill>
              </a:rPr>
              <a:t>explanatory</a:t>
            </a:r>
            <a:r>
              <a:rPr lang="en-US" dirty="0"/>
              <a:t> purposes.</a:t>
            </a:r>
          </a:p>
          <a:p>
            <a:pPr lvl="1"/>
            <a:r>
              <a:rPr lang="en-US" dirty="0"/>
              <a:t>They are useful for understanding data…</a:t>
            </a:r>
          </a:p>
          <a:p>
            <a:pPr lvl="2"/>
            <a:r>
              <a:rPr lang="en-US" dirty="0"/>
              <a:t>Sometimes necessitating further analysis </a:t>
            </a:r>
          </a:p>
          <a:p>
            <a:pPr lvl="1"/>
            <a:r>
              <a:rPr lang="en-US" dirty="0"/>
              <a:t>And, in presenting data to a general audience…</a:t>
            </a:r>
          </a:p>
          <a:p>
            <a:pPr lvl="2"/>
            <a:r>
              <a:rPr lang="en-US" dirty="0"/>
              <a:t>With a concomitant impact</a:t>
            </a:r>
          </a:p>
          <a:p>
            <a:pPr lvl="2"/>
            <a:endParaRPr lang="en-US" dirty="0"/>
          </a:p>
          <a:p>
            <a:r>
              <a:rPr lang="en-US" dirty="0"/>
              <a:t>An example:</a:t>
            </a:r>
          </a:p>
          <a:p>
            <a:pPr lvl="1"/>
            <a:r>
              <a:rPr lang="en-US" dirty="0"/>
              <a:t>Florence Nightingale's most famous graphics illustrated the "loss of an army" </a:t>
            </a:r>
          </a:p>
          <a:p>
            <a:pPr lvl="2"/>
            <a:r>
              <a:rPr lang="en-US" dirty="0"/>
              <a:t>The British army sent to Crimea.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17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_nightingale-mortality.jpg" descr="3_nightingale-mortality.jpg">
            <a:extLst>
              <a:ext uri="{FF2B5EF4-FFF2-40B4-BE49-F238E27FC236}">
                <a16:creationId xmlns:a16="http://schemas.microsoft.com/office/drawing/2014/main" id="{61CB446D-D5B6-0FA0-DF3A-A319FDAAD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774290"/>
            <a:ext cx="9998390" cy="5855110"/>
          </a:xfrm>
          <a:prstGeom prst="rect">
            <a:avLst/>
          </a:prstGeom>
          <a:noFill/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dirty="0"/>
              <a:t>Visual Representation of Data (2)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7F3F9F-83CB-8193-EB9B-BAC0B96F7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95485"/>
            <a:ext cx="5559552" cy="508147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5B1023-DAC9-2C44-89BC-529E54AB457B}" type="datetime1">
              <a:rPr lang="en-US" smtClean="0"/>
              <a:pPr>
                <a:spcAft>
                  <a:spcPts val="600"/>
                </a:spcAft>
              </a:pPr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6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Florence Nightingale’s Charts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7F3F9F-83CB-8193-EB9B-BAC0B96F7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wedges are the total mortality</a:t>
            </a:r>
            <a:r>
              <a:rPr lang="en-US" dirty="0"/>
              <a:t>. The </a:t>
            </a:r>
            <a:r>
              <a:rPr lang="en-US" dirty="0">
                <a:solidFill>
                  <a:srgbClr val="9C1431"/>
                </a:solidFill>
              </a:rPr>
              <a:t>red (pink) </a:t>
            </a:r>
            <a:r>
              <a:rPr lang="en-US" dirty="0"/>
              <a:t>regions are </a:t>
            </a:r>
            <a:r>
              <a:rPr lang="en-US" dirty="0">
                <a:solidFill>
                  <a:srgbClr val="9C1431"/>
                </a:solidFill>
              </a:rPr>
              <a:t>deaths from being wounded in combat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It's quick and easy to tell that something else was going on here, and on a large scale. </a:t>
            </a:r>
          </a:p>
          <a:p>
            <a:pPr lvl="1"/>
            <a:r>
              <a:rPr lang="en-US" dirty="0"/>
              <a:t>Nightingale’s medical expertise and hospital visits gave her insight to identify the bad medical conditions as the surprising and preventable cause of so much death.</a:t>
            </a:r>
          </a:p>
          <a:p>
            <a:pPr lvl="1"/>
            <a:r>
              <a:rPr lang="en-US" dirty="0"/>
              <a:t>The research was part of a Royal Commission looking into the causes of mortality of soldiers in the Crimean War. </a:t>
            </a:r>
          </a:p>
          <a:p>
            <a:pPr lvl="1"/>
            <a:r>
              <a:rPr lang="en-US" dirty="0"/>
              <a:t>Nightingale worked with William Farr, a Victorian pioneer in statistics who did not support the idea of including visualizations, but Nightingale stood firm and advocated for this now-famed visualization.</a:t>
            </a:r>
          </a:p>
          <a:p>
            <a:r>
              <a:rPr lang="en-US" dirty="0"/>
              <a:t>Her diagrams conveyed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call to action </a:t>
            </a:r>
            <a:r>
              <a:rPr lang="en-US" dirty="0"/>
              <a:t>- by using recent data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persuade </a:t>
            </a:r>
            <a:r>
              <a:rPr lang="en-US" dirty="0"/>
              <a:t>the Government to improve army hygiene.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3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1945D6E6-34E2-7949-B496-89CBF20EEB2E}" vid="{9C19798D-23BC-0E4D-838D-6C433C511F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CMPU_334_Template</Template>
  <TotalTime>17847</TotalTime>
  <Words>1466</Words>
  <Application>Microsoft Office PowerPoint</Application>
  <PresentationFormat>Widescreen</PresentationFormat>
  <Paragraphs>176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Courier</vt:lpstr>
      <vt:lpstr>Courier New</vt:lpstr>
      <vt:lpstr>Gigi</vt:lpstr>
      <vt:lpstr>Menlo Regular</vt:lpstr>
      <vt:lpstr>Office Theme</vt:lpstr>
      <vt:lpstr>Visualization of Tabular Data </vt:lpstr>
      <vt:lpstr>A few items I want to emphasize (1) </vt:lpstr>
      <vt:lpstr>A few items A few items I want to emphasize (2)</vt:lpstr>
      <vt:lpstr>A few items I want to emphasize (2.5)</vt:lpstr>
      <vt:lpstr>A few items I want to emphasize (3)</vt:lpstr>
      <vt:lpstr>Visualization</vt:lpstr>
      <vt:lpstr>Visual Representation of Data</vt:lpstr>
      <vt:lpstr>Visual Representation of Data (2)</vt:lpstr>
      <vt:lpstr>Florence Nightingale’s Charts</vt:lpstr>
      <vt:lpstr>Visual Impact of Data</vt:lpstr>
      <vt:lpstr>Visual Impact of Data</vt:lpstr>
      <vt:lpstr>Visual Impact of Data</vt:lpstr>
      <vt:lpstr>We can do visualization too!</vt:lpstr>
      <vt:lpstr>We can do visualization too!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Side note: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Pete Lemieszewski</dc:creator>
  <cp:lastModifiedBy>olga Lemieszewski</cp:lastModifiedBy>
  <cp:revision>63</cp:revision>
  <cp:lastPrinted>2022-08-31T12:53:30Z</cp:lastPrinted>
  <dcterms:created xsi:type="dcterms:W3CDTF">2017-08-29T15:50:50Z</dcterms:created>
  <dcterms:modified xsi:type="dcterms:W3CDTF">2022-09-19T12:07:45Z</dcterms:modified>
</cp:coreProperties>
</file>