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9.xml" ContentType="application/vnd.openxmlformats-officedocument.presentationml.notesSlide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59" r:id="rId3"/>
    <p:sldId id="362" r:id="rId4"/>
    <p:sldId id="361" r:id="rId5"/>
    <p:sldId id="287" r:id="rId6"/>
    <p:sldId id="288" r:id="rId7"/>
    <p:sldId id="289" r:id="rId8"/>
    <p:sldId id="290" r:id="rId9"/>
    <p:sldId id="363" r:id="rId10"/>
    <p:sldId id="364" r:id="rId11"/>
    <p:sldId id="374" r:id="rId12"/>
    <p:sldId id="366" r:id="rId13"/>
    <p:sldId id="368" r:id="rId14"/>
    <p:sldId id="367" r:id="rId15"/>
    <p:sldId id="369" r:id="rId16"/>
    <p:sldId id="370" r:id="rId17"/>
    <p:sldId id="371" r:id="rId18"/>
    <p:sldId id="372" r:id="rId19"/>
    <p:sldId id="373" r:id="rId20"/>
    <p:sldId id="378" r:id="rId21"/>
    <p:sldId id="379" r:id="rId22"/>
    <p:sldId id="375" r:id="rId23"/>
    <p:sldId id="376" r:id="rId24"/>
    <p:sldId id="377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272" r:id="rId38"/>
    <p:sldId id="393" r:id="rId39"/>
    <p:sldId id="394" r:id="rId40"/>
    <p:sldId id="396" r:id="rId41"/>
    <p:sldId id="395" r:id="rId42"/>
    <p:sldId id="392" r:id="rId43"/>
    <p:sldId id="397" r:id="rId44"/>
    <p:sldId id="398" r:id="rId45"/>
    <p:sldId id="399" r:id="rId46"/>
    <p:sldId id="400" r:id="rId47"/>
    <p:sldId id="401" r:id="rId48"/>
    <p:sldId id="402" r:id="rId49"/>
    <p:sldId id="35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/>
    <p:restoredTop sz="93998" autoAdjust="0"/>
  </p:normalViewPr>
  <p:slideViewPr>
    <p:cSldViewPr snapToGrid="0" snapToObjects="1">
      <p:cViewPr varScale="1">
        <p:scale>
          <a:sx n="66" d="100"/>
          <a:sy n="66" d="100"/>
        </p:scale>
        <p:origin x="657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607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A9A7-5935-D64E-96CF-CC145DAFC7A9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582B-E260-7642-9B40-EC0FE41F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8T01:13:11.00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171 284,'1098'0,"-1078"1,39 7,-3 0,163 5,35 28,-224-36,219 27,-6-2,-157-18,0-4,131-4,-84 5,-19 1,19-9,125 7,35 7,2-16,-101 0,3240 1,-3052-21,-214 9,814-18,-203 32,-768-3,0-1,0 1,-1-2,1 1,-1-1,12-6,-10 5,1-1,1 1,20-3,20 4,62 4,-45 0,511-1,-537-1,50-10,-28 3,48-10,-112 17,0 1,-1-1,1 0,0 0,-1 0,1 0,-1 0,4-3,-6 4,1 0,-1-1,0 1,0 0,1 0,-1-1,0 1,0 0,1-1,-1 1,0 0,0-1,0 1,1 0,-1-1,0 1,0-1,0 1,0 0,0-1,0 1,0 0,0-1,0 0,0 1,-1-1,1 0,0 0,-1 1,1-1,-1 0,0 1,1-1,-1 1,1-1,-1 1,0-1,1 1,-1-1,0 1,1 0,-2-1,-13-5,0 1,0 0,-28-4,-5-2,-45-9,-152-14,157 24,-185-19,-216-30,367 45,-179 2,-9 1,183 2,-22-3,93 4,-65-7,-23-8,12 1,-51 20,92 4,-2511-2,2537 3,-64 11,-3 1,-568-3,486-14,-100 0,-518 4,523 7,-75 1,-782-9,550-2,610 1,0 1,-1 0,1 0,0 0,0 1,0 0,0 0,0 0,1 1,-1 0,1 0,-6 4,-6 7,-1 0,-15 18,2-2,-67 66,89-84,-1 0,1 0,1 1,0 0,1 0,1 1,-6 14,7-15,-1 0,0 0,-1 0,-1-1,-15 19,-5 9,16-19,1 1,1 0,1 0,-6 27,-11 24,17-50,4-9,-1-1,-10 20,13-29,0 0,0 0,0 0,-1 0,1-1,-1 1,0-1,0 0,0 0,0 0,-6 2,9-5,1 0,-1 1,0-1,1 0,-1 1,0-1,1 1,-1-1,1 1,-1-1,1 1,-1-1,1 1,-1 0,0 0,1 0,0-1,0 0,0 0,0 1,0-1,0 0,0 1,0-1,0 0,1 0,-1 1,0-1,0 0,0 1,0-1,0 0,0 0,1 1,-1-1,0 0,0 0,1 0,-1 1,0-1,0 0,0 0,1 0,3 2,0 0,0 0,1-1,6 3,241 56,47 12,-149-30,448 109,-537-140,212 36,-189-36,108-1,323-12,-494 1,-1-1,1 0,0-2,36-10,77-37,6-2,-53 30,26-8,-61 16,1 1,0 3,1 2,59-2,114-9,-93 6,386-24,-225 12,-125 9,635-45,-573 45,226-11,516 5,-949 23,504-15,-461 10,429-47,-73 7,-174 20,55-3,103-13,-251 22,16 6,-70-1,40-8,-31 3,196-5,13 26,-296-1,0 1,-1 2,40 10,-59-13,1 1,-1 0,0 0,0 1,0-1,0 1,0 0,0 1,-1-1,5 6,-6-7,-1 1,1 0,-1 0,0 0,0 0,0 0,-1 0,1 0,-1 1,1-1,-1 1,0-1,-1 1,1-1,-1 1,1 6,-1-8,-1 0,1-1,0 1,-1 0,0 0,1-1,-1 1,0 0,0-1,0 1,0-1,0 1,0-1,0 1,0-1,-1 0,1 1,0-1,-1 0,1 0,-1 0,0 0,-1 0,-6 3,0 0,0-1,-12 3,11-4,-357 70,294-60,-225 30,36-6,147-21,-172 3,258-18,25 1,10 1,20 1,-3-1,823 43,-73-41,-885-8,-478-49,58-6,-5 31,-111 29,190 2,427-3,-18 1,46-2,7-1,29-5,1168-186,-980 159,236-43,-6-21,-144 5,-297 89,0 0,0 0,0-1,10-7,-17 10,0 0,-1-1,1 1,0 0,-1-1,0 1,0-1,0 0,0 0,0 0,-1 0,1 0,-1 0,0-1,1 1,-2 0,2-4,-1-8,-1-28,0 7,0 34,0 1,0-1,0 1,0 0,-1-1,1 1,0 0,-1-1,1 1,-1 0,1-1,-1 1,1 0,-1 0,0 0,0 0,0-1,1 1,-1 0,0 0,0 1,-1-1,1 0,0 0,0 0,0 1,0-1,-3 0,-3-1,0 0,0 0,0 1,-12-1,19 2,-48-1,1 2,-57 8,-63 10,-43 5,-436 29,454-39,-1302 65,859-49,-186 35,197-18,378-38,33 0,-843-6,592-4,-256 1,654-3,-124-23,23 2,95 17,-282-15,-781 23,663-1,458 0,5 0,-1-1,0 2,1 0,-16 3,24-4,1 0,-1 0,1 0,-1 0,1 1,-1-1,1 0,-1 0,1 1,0-1,-1 0,1 1,-1-1,1 0,0 1,-1-1,1 1,0-1,-1 1,1-1,0 1,0-1,0 1,0-1,0 0,0 1,0-1,0 0,0 1,0-1,1 0,-1 1,0-1,0 0,0 0,0 1,1-1,-1 0,0 1,0-1,1 0,-1 1,3 1,1 0,-1 0,0 0,1 0,4 2,33 11,1-2,61 11,311 44,9-18,-311-38,13 2,413 38,-516-51,-15-1,1 0,0 1,0 0,-1 0,1 1,-1 0,8 2,-15-4,1 0,-1 0,0 0,0 1,1-1,-1 0,0 0,1 0,-1 0,0 0,0 0,0 1,1-1,-1 0,0 0,0 0,0 1,1-1,-1 0,0 0,0 1,0-1,0 0,0 0,1 1,-1-1,0 0,0 0,0 1,0-1,0 0,0 1,0-1,0 0,0 0,0 1,0-1,0 0,0 0,0 1,0-1,-1 0,1 1,0-1,0 0,0 0,0 1,0-1,-1 0,1 0,0 0,0 1,-1-1,-2 2,-1 0,0 0,0 0,0-1,0 1,-6 0,-60 15,0-4,-77 4,120-14,-465 37,318-28,11-1,-217 19,345-26,6-1,-46 1,72-4,0 0,1 0,-1 0,0-1,0 1,1-1,-1 0,0 1,1-1,-1-1,1 1,-4-2,5 2,1 1,-1-1,1 1,-1-1,1 1,0-1,-1 0,1 1,0-1,-1 0,1 1,0-1,0 0,-1 1,1-1,0 0,0 1,0-2,0 0,1 1,-1-1,0 0,1 1,-1-1,1 1,0-1,-1 1,1 0,0-1,1 0,13-17,2 1,0 0,34-26,-13 11,-7 8,45-29,-64 46,-5 3,0 0,0 0,-1 0,0-1,0 0,10-13,-15 18,0-1,0 0,0 0,0 1,0-1,0 0,-1 0,1 0,-1 0,1 0,-1 0,0 0,1 0,-1 0,0 0,-1 0,1 0,0 0,0 0,-1 0,1 0,-1 0,0 0,0 0,1 0,-1 1,0-1,-1 0,1 1,0-1,0 0,-1 1,-1-2,-6-5,1 1,-1 1,-1-1,-14-6,-45-18,44 20,-43-14,-114-27,139 43,-66-4,63 9,-47-11,39 3,-12-4,-109-12,164 27,-2 1,1-2,0 1,-1-1,-14-5,-14-7,0 2,-62-11,92 21,0-1,0 0,0-1,-16-8,-10-4,-2 2,4 1,-53-13,61 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8T17:44:04.252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1575 989 24575,'0'0'0,"-3"4"0,-10 0 0,-7 0 0,-8 0 0,-2-2 0,1 0 0,1-1 0,2-1 0,-6 0 0,1 0 0,2 0 0,2 0 0,2-1 0,-6 1 0,-6 8 0,-4 5 0,-7-1 0,-4 3 0,-7-2 0,-4 4 0,6-1 0,9-4 0,9-3 0,8 1 0,5-3 0,4 2 0,-2-1 0,-3 2 0,1 2 0,-8 7 0,0-1 0,3 0 0,2-3 0,3 0 0,2 1 0,-1 0 0,4 2 0,1 1 0,5 0 0,4 5 0,4 0 0,4 1 0,2-1 0,1-1 0,0-2 0,1 0 0,0 4 0,0-1 0,-1 1 0,0-2 0,1-1 0,7 0 0,0-1 0,5 3 0,-2 0 0,2 0 0,1 0 0,3-2 0,-3 0 0,1-1 0,1 3 0,5 1 0,-3-1 0,1-1 0,-1-5 0,1 0 0,1-1 0,0 0 0,-1 1 0,6 4 0,-1-2 0,0-1 0,0-4 0,-2 0 0,0-3 0,-1-5 0,0-2 0,3-2 0,0-2 0,0 3 0,0 0 0,-2 0 0,0-1 0,-1-1 0,3-1 0,0 0 0,1 3 0,-2 0 0,-1 0 0,0 0 0,-1-2 0,3-1 0,1 0 0,-1-1 0,-1 0 0,0 0 0,-2 0 0,0 0 0,4 0 0,-1 0 0,0-1 0,0 1 0,-2 0 0,0 0 0,-2 0 0,1 0 0,3 0 0,0 0 0,0 0 0,0 0 0,-2 0 0,0 0 0,-1 0 0,3 0 0,0 0 0,1 0 0,-2 0 0,0 0 0,-2 0 0,0 0 0,4 0 0,-1 0 0,0 0 0,-1 0 0,0 0 0,-2 0 0,0 0 0,4 0 0,-1 0 0,1 0 0,-2 0 0,-1 0 0,0 0 0,-1 0 0,-1 0 0,4 0 0,1 0 0,-1 0 0,-1 0 0,0 0 0,-2 0 0,0 0 0,4 0 0,-1 0 0,0 0 0,0 0 0,-2 0 0,0 0 0,-2 0 0,5 0 0,-1 0 0,0 0 0,0 0 0,-2 0 0,0 0 0,-1 0 0,3-3 0,0-2 0,1 1 0,-2-3 0,3 0 0,8 1 0,8-6 0,-2 1 0,2 1 0,3-2 0,8 3 0,5 2 0,7 2 0,5 3 0,12 0 0,9 2 0,2 0 0,-1 0 0,-6 1 0,-11-1 0,-6 1 0,-10-1 0,-12 0 0,-4 0 0,-9 0 0,-1 0 0,-5 0 0,-2 0 0,1 0 0,-2 0 0,0 0 0,-2 0 0,-1 0 0,-1 0 0,0 0 0,3 0 0,0 0 0,0 0 0,-1 0 0,0 0 0,-2 0 0,0 0 0,0-4 0,3-1 0,0 1 0,1 0 0,-2 2 0,-1 0 0,0-3 0,-1 1 0,3 0 0,0 0 0,1 2 0,-2 1 0,0 0 0,-2 1 0,0 0 0,4 0 0,-1 0 0,0 0 0,-1 1 0,0-1 0,-1 0 0,-2-4 0,5 0 0,-1 0 0,0 0 0,0-6 0,-2 0 0,0 0 0,-1 3 0,-1 2 0,4-2 0,0 1 0,0 2 0,0-3 0,-1 0 0,-2-2 0,0-3 0,4-2 0,-1-3 0,0-2 0,-1-5 0,0-1 0,-1 0 0,-2 1 0,5 1 0,-1 1 0,-3 1 0,-2-4 0,-5 1 0,-4 0 0,-4 0 0,-3 2 0,-2 0 0,-1-7 0,0 1 0,-1-1 0,0 3 0,0 1 0,1 2 0,0-3 0,0 1 0,-4 1 0,-9 0 0,-3 2 0,-4 0 0,3 2 0,-1 0 0,0 4 0,3-4 0,0 0 0,0 3 0,-5 0 0,-2 0 0,-1 0 0,1 3 0,0-1 0,0 0 0,1 2 0,-4-4 0,0 2 0,1-1 0,0 3 0,2 4 0,0-2 0,1 4 0,1-3 0,-4 2 0,-1 2 0,5-3 0,-3-2 0,1 2 0,-5 1 0,1 2 0,1 2 0,1-6 0,-3 1 0,1-4 0,-4 3 0,2 1 0,-2 3 0,0-2 0,3 1 0,-2 3 0,1 0 0,2 2 0,-2 1 0,-7 1 0,-2 0 0,-8 0 0,-5 0 0,0-3 0,-4-1 0,3 0 0,-3 1 0,-1 0 0,3 2 0,6 0 0,7 0 0,7 1 0,-3 1 0,4-1 0,2 0 0,3 0 0,-5 0 0,-4 0 0,-6 0 0,-2 0 0,-5 0 0,-5 0 0,1 0 0,-2 0 0,2 0 0,-1 0 0,2 0 0,-1 0 0,-6 0 0,-1 0 0,1 0 0,-8 0 0,3 0 0,1 0 0,4 0 0,9 0 0,1 0 0,7 0 0,6 0 0,6 0 0,-4 0 0,3 0 0,-3 0 0,-5 0 0,-3 0 0,-5 0 0,0 0 0,-5 0 0,6 0 0,-3 0 0,6 0 0,5 0 0,6 0 0,5 0 0,3 0 0,2 0 0,1 0 0,-3 0 0,0 0 0,0 0 0,0 0 0,1 0 0,0 0 0,1 0 0,-3 4 0,-1 0 0,1 0 0,1 4 0,0-2 0,1 0 0,2 2 0,-5-1 0,1 7 0,0-1 0,0-3 0,2 3 0,0-4 0,1 3 0,-3 1 0,-4 2 0,-9 6 0,1-2 0,-2 0 0,-5 1 0,4-1 0,3-3 0,0-1 0,1 5 0,-6 1 0,4-3 0,-2 0 0,1-5 0,-1 5 0,3-3 0,5 1 0,3-4 0,0 1 0,-3 1 0,3 2 0,-8 1 0,3 6 0,1 0 0,3-2 0,3-2 0,3-4 0,5 0 0,-2-1 0,4 2 0,0 1 0,0 5 0,2 1 0,1 1 0,2 0 0,-1-2 0,3 0 0,1 0 0,4 2 0,1 1 0,1-1 0,2-1 0,0 0 0,1-2 0,-1 0 0,1 4 0,-1-1 0,0 4 0,0 0 0,0-1 0,0-2 0,0 2 0,0-1 0,0-1 0,0-1 0,0-2 0,0 0 0,4-1 0,5 3 0,3-4 0,8 0 0,2-1 0,2-4 0,0 0 0,-1-4 0,0 1 0,-1-3 0,3 2 0,0-2 0,3 6 0,8-3 0,3 3 0,14 2 0,10 4 0,12-2 0,10-3 0,8-1 0,-7-4 0,-5-3 0,-8 5 0,-8-2 0,-5-2 0,-7-2 0,-1-2 0,-7-3 0,-7 0 0,-7-2 0,-1-1 0,1 1 0,-2 0 0,6-1 0,2 1 0,6 0 0,2 0 0,-4-1 0,4 1 0,-5 0 0,-5 0 0,-5 0 0,-4 1 0,-3-1 0,2 0 0,-1 0 0,0 0 0,-2 0 0,4 0 0,8 0 0,7 0 0,3-4 0,5 0 0,5-5 0,7 1 0,-2 2 0,-2-3 0,-5 1 0,-8 2 0,-3 2 0,-3-3 0,-1 2 0,4 0 0,-2 2 0,-1-8 0,5 2 0,-4 0 0,0 2 0,-4 2 0,3-2 0,6 1 0,-4 2 0,1-4 0,3 2 0,0 1 0,-4 1 0,4-2 0,2 0 0,1 2 0,-5-4 0,3 1 0,-2 2 0,4 1 0,-4-7 0,-2 1 0,-4 2 0,2 1 0,5-2 0,0 2 0,-3 2 0,3 1 0,-1 2 0,4-4 0,-4 2 0,2 0 0,-4 1 0,-5 1 0,-6-8 0,-4 1 0,5 1 0,3 1 0,6-2 0,3 2 0,5 1 0,-4 2 0,3-2 0,-1 1 0,-5 0 0,-6 2 0,-1 1 0,-4 0 0,-3 2 0,-3-4 0,-2-1 0,-1 1 0,-1 1 0,3 0 0,1 2 0,0-4 0,-1 1 0,-1 0 0,0 0 0,7 2 0,4 1 0,-1-8 0,7 1 0,-2-5 0,1 3 0,-4 1 0,1-2 0,0 3 0,-2 2 0,4-3 0,-2 3 0,-3 0 0,1-1 0,0 0 0,3 2 0,5-7 0,-3 1 0,1-2 0,5-3 0,3-5 0,-3 2 0,-4 3 0,-6 1 0,-6 4 0,-3-1 0,1-2 0,-6-1 0,-1-1 0,-4-2 0,-5-6 0,0 0 0,-3 0 0,2 0 0,-2 1 0,-1 1 0,-2 1 0,-1-4 0,-2 1 0,-1-1 0,0 2 0,0 1 0,0 0 0,-1-7 0,1 1 0,0-1 0,0 2 0,0 2 0,0 2 0,0-3 0,0 1 0,-4 1 0,0 1 0,-4 1 0,-7 0 0,-4 1 0,-3 1 0,0-4 0,0 0 0,-1 0 0,2 1 0,-1 0 0,-3 5 0,1 2 0,-5-5 0,2 4 0,-4 0 0,2 3 0,2 0 0,1 3 0,3 3 0,1 3 0,1-1 0,-7-3 0,-4 0 0,-5-2 0,-1 1 0,-7-5 0,4 1 0,-1 3 0,-2 2 0,3 3 0,1-1 0,-3 2 0,-4 1 0,-1-3 0,-3 1 0,1 1 0,-2 1 0,-6 2 0,-10 0 0,-7-6 0,-4-1 0,-3 1 0,-5 1 0,8 2 0,5-2 0,5 2 0,8 0 0,-1 2 0,1 0 0,-3 2 0,-9 1 0,-3 0 0,-4 0 0,2 0 0,-1 0 0,9 1 0,3-1 0,4 0 0,7 0 0,0 0 0,-3 0 0,-5 0 0,-1 0 0,-5 0 0,1 0 0,-3 0 0,6 0 0,-6 0 0,5 0 0,3 0 0,5 0 0,2 0 0,1 0 0,4 0 0,-2 0 0,4 0 0,-1 0 0,2 0 0,-11 0 0,3 0 0,-3 0 0,4 0 0,0 0 0,4 0 0,-1 0 0,-1 0 0,2 0 0,-1 8 0,6 0 0,-1 0 0,7 3 0,1-2 0,-2 3 0,-1-3 0,1-2 0,0-2 0,-4 2 0,5-1 0,4-1 0,1-2 0,0 7 0,4-1 0,0 0 0,2-3 0,-6-1 0,3 2 0,2-1 0,3-1 0,2-2 0,3 4 0,2 2 0,-4 0 0,1-2 0,1-1 0,0 1 0,0 0 0,2 2 0,0 3 0,-3-2 0,0 7 0,0-2 0,0 1 0,2 1 0,0-2 0,1 0 0,-3 0 0,-1-3 0,1 2 0,1 0 0,0-1 0,2 0 0,0 5 0,0-1 0,-3 0 0,0 1 0,0 1 0,1 0 0,0 1 0,1 0 0,1 4 0,5 0 0,-4 1 0,0-2 0,-1 0 0,4-1 0,4-1 0,1 4 0,3-1 0,3 0 0,-2 0 0,2-2 0,1 0 0,2-2 0,-4 5 0,2-1 0,0 0 0,2 0 0,0-2 0,2 0 0,0-1 0,1-1 0,0 4 0,0 0 0,1 0 0,-1 0 0,0-2 0,0 0 0,0-1 0,0 3 0,4 1 0,5-1 0,3-1 0,4 0 0,6-2 0,2 0 0,5 4 0,7-1 0,8 0 0,10 4 0,10-1 0,3 2 0,9 0 0,4 1 0,-2-4 0,1-3 0,-7-6 0,-5-5 0,-4-5 0,-6-4 0,-1-1 0,-5-3 0,1 0 0,-3 0 0,9 0 0,7 1 0,6-1 0,5 1 0,8 0 0,-7 0 0,-3 0 0,-9 0 0,-4 0 0,-2 0 0,-10 0 0,-4 0 0,-7 0 0,1 0 0,0 0 0,4 0 0,5-8 0,8 0 0,4 0 0,7 1 0,5 2 0,3 2 0,8 1 0,1 2 0,2 0 0,-5 0 0,-1 0 0,-5 1 0,-8-1 0,-5 0 0,-6 0 0,2 0 0,7-4 0,7 0 0,4-1 0,11 2 0,7 0 0,0 1 0,-1 1 0,2 1 0,-4 0 0,-3 0 0,-6 0 0,-10 0 0,-6 1 0,-9-1 0,-2 0 0,-6 0 0,2 0 0,1-4 0,-2 0 0,2 0 0,1-7 0,-5 0 0,-2-3 0,-8 3 0,3-3 0,-5-1 0,-4 3 0,-4 2 0,-3-4 0,1-3 0,-1 3 0,-1 2 0,-1 0 0,-1-2 0,-1 0 0,7-3 0,1 3 0,3-5 0,-1-1 0,2-1 0,-2-1 0,-3 5 0,-2 0 0,-3 0 0,-1-4 0,-1-1 0,3-1 0,0 4 0,0 1 0,-1 1 0,-1-1 0,0 0 0,-2-1 0,5-4 0,-1-1 0,-4 0 0,-1-4 0,0-3 0,-5 1 0,-3 2 0,-5 1 0,-2 3 0,2 1 0,-2 2 0,0 1 0,-2-4 0,0 0 0,-1 0 0,-1 1 0,0-4 0,0-2 0,0-1 0,0 2 0,0 3 0,-1 0 0,-3 3 0,-4 5 0,-4 0 0,-4-3 0,-10 0 0,-2 2 0,-1 1 0,-7 0 0,2-1 0,-2-4 0,-6-1 0,3-1 0,4 5 0,-4 0 0,0 5 0,-13-7 0,-6 3 0,5-2 0,-2 4 0,-1-3 0,-4 3 0,-2 4 0,-6-1 0,1-4 0,0 1 0,6 0 0,-7 2 0,5 4 0,1 0 0,-3 2 0,-8-6 0,-3 2 0,0 1 0,-2-1 0,0 3 0,3 2 0,0-6 0,-1 2 0,3 2 0,-2 2 0,-4-2 0,7 3 0,-2 0 0,-4 3 0,6 1 0,-5 0 0,-1 2 0,-1 0 0,-2 0 0,-4 1 0,0-1 0,0 0 0,4 0 0,2 0 0,5 1 0,8-1 0,12 0 0,3 0 0,9 0 0,4 0 0,5 0 0,0-1 0,0 1 0,-5 0 0,-2 0 0,-10 0 0,-13 0 0,-8 8 0,-6 1 0,-1-1 0,0 2 0,2-1 0,1 7 0,3-3 0,7-1 0,3 0 0,11-2 0,1 1 0,8-2 0,3 2 0,-3-3 0,-3 7 0,3 2 0,0 3 0,-3 4 0,5-2 0,4-1 0,1-5 0,4 0 0,4-5 0,2 1 0,3 2 0,1 1 0,1 1 0,-4 7 0,1 0 0,-1 1 0,1 0 0,0-1 0,6-1 0,0-1 0,1 4 0,-1-1 0,3 1 0,-4-2 0,3-1 0,-1 0 0,3-1 0,3-1 0,0 4 0,2 1 0,2-1 0,-2-1 0,2 0 0,1-2 0,2 0 0,1 4 0,0-1 0,2 0 0,0 0 0,0-2 0,0 0 0,1-1 0,-1 3 0,0 0 0,0 0 0,0 0 0,0-2 0,0 0 0,0-1 0,0 3 0,0 0 0,4 0 0,0 0 0,4-2 0,0 0 0,6-1 0,4 0 0,1 3 0,3 0 0,-1 0 0,1-1 0,-1 0 0,0-2 0,4 0 0,-1 4 0,1-5 0,-2 0 0,0-5 0,-1 0 0,-2 0 0,5-2 0,-1-4 0,0 1 0,0 1 0,-2-1 0,0-2 0,7 5 0,4-1 0,-1 2 0,7 2 0,6-3 0,1-3 0,8-2 0,5-4 0,1 2 0,6-1 0,5-1 0,-1-1 0,4 7 0,-3-1 0,-5 0 0,-4 2 0,-2-2 0,-5-2 0,0-2 0,-4-2 0,1-2 0,5 0 0,2 3 0,-2-1 0,8 1 0,6-1 0,4 7 0,7 0 0,-6-1 0,1-2 0,-4-2 0,-4 2 0,-7-1 0,5-1 0,-5-2 0,8 7 0,-6-1 0,0 0 0,-6-2 0,-1-3 0,3-1 0,1-2 0,5 0 0,5-1 0,3 0 0,7-1 0,2 1 0,-6 0 0,3-1 0,-8 1 0,4 0 0,-7 0 0,0 0 0,6 0 0,-5 0 0,5 0 0,3 0 0,1 0 0,1 0 0,-3 0 0,-8 0 0,-4 0 0,-4-4 0,-5 0 0,-2 0 0,1-3 0,-4-4 0,2 2 0,1-8 0,-3-1 0,3-3 0,1-8 0,-3 3 0,2-8 0,-7 6 0,-3-7 0,-6 3 0,-7 1 0,5 0 0,-5-2 0,-1-2 0,-4-6 0,-2 2 0,2 4 0,-1-5 0,-1 5 0,-1-2 0,4-4 0,-6 3 0,-1-4 0,-4-1 0,-5 4 0,0 5 0,-3 0 0,-3 0 0,-1 3 0,-2-5 0,-1-2 0,-1 2 0,-1-5 0,1 0 0,-1-5 0,1-1 0,0-2 0,0-5 0,-9 3 0,-3-3 0,-5-1 0,-6-2 0,-2 6 0,0 4 0,-8 0 0,1 5 0,1 6 0,3 1 0,-6 1 0,2 3 0,2 2 0,-5 8 0,-7-6 0,-1 5 0,-6-3 0,-3 1 0,0 0 0,-2 5 0,-2-2 0,2 3 0,0 1 0,2 4 0,0-1 0,-10-4 0,-7 3 0,-5-2 0,-7 4 0,-4 3 0,-1-5 0,-7 3 0,0 2 0,-7 2 0,-2 4 0,3 1 0,-4 2 0,-4 1 0,-4 0 0,-4 1 0,-4-1 0,0 1 0,-2-1 0,-1-4 0,0 0 0,0 0 0,9 1 0,0 1 0,8 0 0,3 1 0,-2 1 0,-3 0 0,-4 0 0,-11 0 0,-4 0 0,-10 0 0,-8 0-873,1 0 1122,3 0-374,5 0 125,13 8 0,8 1 0,18-1 0,6 3 0,7 6 0,6 2 0,3 3 0,4 4 0,-1 0 874,2 5-1124,3-2 375,10-6-125,6-1 0,5-3 0,7-4 0,6 3 0,6 1 0,3 1 0,2 0 0,6 1 0,0-1 0,-4 9 0,0 4 0,2 8 0,-1 6 0,5 2 0,3 5 0,-1-7 0,4-5 0,1 0 0,3-4 0,1-6 0,1 1 0,1-4 0,0 5 0,0 2 0,1 7 0,-1 1 0,0 1 0,4-1 0,1-4 0,-1-6 0,3 3 0,4-3 0,-1-3 0,2-4 0,-1-3 0,5 3 0,2-2 0,-2 3 0,1-1 0,0-1 0,1 3 0,-4-2 0,1-1 0,5 2 0,0-1 0,2 3 0,1-2 0,-1-1 0,-1-3 0,0 0 0,4-2 0,0-2 0,-1 5 0,-1-1 0,0 0 0,-1-1 0,7-5 0,3 0 0,1 2 0,2-2 0,-3-1 0,2 1 0,5 0 0,5-3 0,2 4 0,5-3 0,3 0 0,-2 1 0,3 5 0,1 0 0,-3-2 0,9 3 0,-2-5 0,1-3 0,0-1 0,3-4 0,5-3 0,4-3 0,7 2 0,3-1 0,2-1 0,3-1 0,0-1 0,7-1 0,7 7 0,7 1 0,4-1 0,5-1 0,3-2 0,1-2 0,0-2 0,0 0 0,0-1 0,0 0 0,-1-1 0,-7 1 0,-10 0 0,1-1 0,1 1 0,3 0 0,12 0 0,15-12 0,15-4 0,13-9-1276,5-6 1641,-2 0-547,-9-11 182,-14 1 0,-18-1 0,-16 4-201,-9 0 258,-17 5-85,-11 4 28,-7-1 0,-13 3 0,-11 5 0,-1-1 1264,-7-3-1625,-4 0 754,-3 1-454,-4 1 91,-2 1-30,3 1 0,-1 1 0,1-8 0,-1 1 0,-1 0 0,-5 1 0,0 2 0,-5-2 0,-3 1 0,-4 1 0,-3 1 0,-1 2 0,-1 1 0,0 0 0,-1-3 0,0 0 0,1-4 0,0 0 0,-1 2 0,1-7 0,0 1 0,0 2 0,-4 6 0,-4 3 0,-4 2 0,-4-7 0,-10-9 0,-10 0 0,3 1 0,1 3 0,3 3 0,-4-1 0,1 3 0,-1 0 0,-7 3 0,-5-3 0,-5 1 0,-1 4 0,-3-2 0,5 5 0,0 0 0,6 0 0,6 4 0,6 4 0,5-1 0,3 4 0,2-3 0,-2 2 0,0 2 0,-4-2 0,-8-7 0,-11 1 0,-16-2 0,-9-5 0,-7-2 0,-8 3 0,6 5 0,0 5 0,5 4 0,5 3 0,-1-6 0,3 1 0,-1 0 0,-3-2 0,-11 2 0,-10 1 0,-18-6 0,-21 2 0,-13 2 0,-24 1-1397,-5 3 1796,-3 3-598,9 0 199,11 2 0,21 0 0,13 1-304,24-1 391,16 0-130,16 1 43,1-1 0,7 0 0,-6 0 1378,-4 0-1772,-4 0 913,-12 4-611,-2 0 138,-6 4-46,0 0 0,-1 6 0,1 0 0,8 1 0,14-2 0,15-3 0,14-3 0,11-3 0,6 2 0,5-1 0,-6-2 0,1 4 0,-5 0 0,-7 6 0,-7 3 0,-6 3 0,-2 5 0,-2 2 0,-2-1 0,2-4 0,-1 2 0,7 0 0,7-1 0,7-5 0,2 0 0,4 0 0,3-4 0,2 5 0,2 0 0,0 2 0,2 1 0,3 0 0,-3 0 0,3 0 0,0 3 0,3 1 0,0-1 0,-2 0 0,3 3 0,3 7 0,3 3 0,2 7 0,3-2 0,0 4 0,1 0 0,1-5 0,-1-6 0,1 4 0,-1-1 0,0 2 0,1-1 0,-1-2 0,0-1 0,0 4 0,8 6 0,4-4 0,5 4 0,-2-4 0,1-6 0,5 0 0,2-1 0,-1-3 0,1-4 0,8 2 0,3 6 0,7 1 0,-1 0 0,-3-4 0,4-7 0,3-5 0,2 3 0,11-2 0,0 0 0,11 3 0,-3-4 0,8 0 0,4 2 0,2-3 0,-2-1 0,0-4 0,13 3 0,0-3 0,10-3 0,6 0 0,6-3 0,13-2 0,11-3 0,2-1-718,-1-2 923,-3-1-307,-4 0 102,-11-1 0,-8 1 0,-1-1 0,-8 1 0,2 0 0,2 0 0,12 0 0,17-8 0,14-9 0,10-7-1152,10-4 1481,-7-4-493,-7 1 164,-10 5 0,-13-1 0,-24 3 0,-17 4 0,-14-2 0,-14 5 683,-15 0-879,-7 0 294,-8-1-98,-6 0 1187,0-9-1526,2-4 508,-2-6-169,3-2 0,3-6 0,-2 4 0,3 3 0,0 9 0,-1 5 0,-3 4 0,-3-3 0,-3 1 0,-6 0 0,-1-3 0,3-5 0,1-3 0,0-7 0,4-3 0,1-5 0,-1 4 0,-1-3 0,-1 5 0,3-3 0,-1 5 0,-4 5 0,-2 5 0,-5 4 0,-4-1 0,-4-2 0,-3 1 0,-2-3 0,-1 2 0,-1 1 0,0-1 0,1 1 0,-1 2 0,0 2 0,1 1 0,0 2 0,-8-8 0,-4 1 0,-8 0 0,-11-7 0,-10 2 0,-9-2 0,-1 2 0,-4-1 0,-2 7 0,2 3 0,-1 3 0,-1 5 0,-4-3 0,-14 0 0,-9-5 0,-12 4 0,-10 0 0,-15-4 0,-18-4 0,-10 5-1101,-22-4 1416,-8 1-473,-2 5 158,9 6 0,1-3 0,12 4 0,11 3 0,18 4 0,16 2 0,10-1 0,10 1 0,6 1 0,5 2 0,-1 0 0,1 1 0,0 1 1102,1 0-1417,-4 0 472,9 0-157,4 0 0,10 0 0,3 0 0,-1 1 0,-4-1 0,-1 0 0,-3 0 0,-8 0 0,-3 0 0,-10 0 0,-9 0 0,-9 8 0,2 0 0,0 1 0,14 2 0,9-2 0,9 2 0,16-2 0,8-2 0,3 6 0,-1 3 0,3 2 0,-4 5 0,-3 2 0,-2 4 0,5 0 0,6-2 0,8-1 0,-3-2 0,5-2 0,3 7 0,-4 8 0,5 0 0,3 1 0,3 6 0,-2 4 0,0 5 0,6-1 0,-4 7 0,5 1 0,5 2 0,4-4 0,3 0 0,4-4 0,1 0 0,1-3 0,1-4 0,0-2 0,0 2 0,3-1 0,1 2 0,3 4 0,3-5 0,-6-38 0,-1 1 0,10 15 0,-5-11 0,16 19 0,14 8 0,9 3 0,5 3 0,12 4 0,-2-1 0,10-4 0,-4-8 0,6-1 0,11-6 0,1 1 0,6-4 0,7 2 0,11 6 0,6 3 0,4-2 0,2-8 0,1 1 0,8-8 0,-1-6 0,0-1 0,10-6 0,6-3-965,-2-2 1241,4-2-414,3-2 138,3 0 0,7 7 0,1 0 0,14 1 0,1-2 0,3-1-1517,-12-2 1951,-11-2-651,-12 0 217,-11-1-572,-15 0 736,-14-1-246,-11 1 82,-3 0 0,-6 0 877,-6 0-1127,-11-1 1913,-5-6-2102,-4-6 1296,-6 1-1039,-1-3 273,1-9-91,1-6 0,-2-10 0,1 5 0,1-1 0,-7-1 0,-2-1 0,-3 4 0,-6-5 0,2 3 0,-3-5 0,-4 4 0,-5-1 0,2-4 0,-2-5 0,-2-4 0,2 0 0,-1-3 0,3-2 0,-5 3 0,-1-2 0,-6 0 0,-2 1 0,-3 0 0,-5-1 0,-2 7 0,-3 6 0,-1 4 0,-1 5 0,-1-3 0,1-1 0,-1-2 0,0 4 0,1-1 0,0 3 0,0 4 0,0-5 0,0-2 0,0 2 0,-8-5 0,5 32 0,0 0 0,-8-15 0,-13-20 0,-11-4 0,-14-4 0,-7 3 0,35 33 0,-27-13 0,-20-12 0,-8 5 0,-3 1 0,-2 7 0,-5 4 0,0 6 0,-9-3 0,2 5 0,-8 3 0,-9-1 0,-5-5 0,-13 3 0,-14-2 0,-2 2-765,-7 5 983,-3 2-327,5 3 109,5 2 0,8 2 0,5 0 0,6 1 0,10-1 0,10 1 0,6-1 0,7 1 0,12-1 0,1 0 0,9 0 0,-3 0 0,7 0 766,2 0-985,-1 0 328,5 0-109,-8 0 0,-3 0 0,-8 4 0,-4 8 0,-1 4 0,-12 16 0,0 10 0,-4 0 0,4 7 0,-1 3 0,3-4 0,8-2 0,12-7 0,6-2 0,6-4 0,3-5 0,8-7 0,10-3 0,7-5 0,7 3 0,-4 1 0,2-2 0,-2 0 0,2 1 0,-7 1 0,-5 5 0,1 2 0,3-1 0,4 1 0,5-2 0,3 4 0,-1 0 0,1-2 0,2 0 0,4-1 0,1-2 0,2 0 0,2 7 0,-7 9 0,2 0 0,4 1 0,3 6 0,0 1 0,4 0 0,1-5 0,3-1 0,2-5 0,1-4 0,1 0 0,1 1 0,-1-2 0,1-1 0,-1-3 0,0 3 0,0 2 0,1-1 0,-1 2 0,4 3 0,4 2 0,4-2 0,8-3 0,3 1 0,1-3 0,0-2 0,-1-3 0,-1-1 0,0-2 0,-1-1 0,8 4 0,7 0 0,1 0 0,2-1 0,-3-4 0,8 2 0,13-4 0,1 0 0,11 4 0,6 0 0,8 2 0,10 3 0,2-4 0,-1 0 0,6-6 0,1 3 0,5 1 0,-4-4 0,5 4 0,2 5 0,8 1 0,4-5 0,1 4 0,10-6 0,-1 0 0,9-4 0,-3-5-820,2 4 1054,-3-3-351,-4-1 117,-12-3 0,-11-3 0,-3-2 0,-7-1 0,-3-1 0,-4 0 0,4-1 0,-3 1 0,-2-1 820,-7 1-1054,-3-4 351,2 0-117,0-4 0,-1-8 0,4-3 0,0-6 0,3-10 0,0 0 0,-5 1 0,-7-5 0,-10 7 0,-4-4 0,-4-6 0,-9 3 0,-1-5 0,-3-4 0,-3 0 0,3-3 0,-5-3 0,-5-3 0,3 3 0,0-1 0,-3 6 0,-4 0 0,-4 7 0,-3 2 0,1 1 0,-1 5 0,-4 4 0,-3 3 0,-4 4 0,-1 1 0,-3 2 0,-3-4 0,1 1 0,-1-1 0,-2 1 0,-1 1 0,-2 1 0,-1 0 0,0-3 0,-2-1 0,1 1 0,0 1 0,0 0 0,-1 2 0,1 0 0,0-4 0,-4 1 0,-1-1 0,1 2 0,1 20 0,1-1 0,1 1 0,-1 0 0,0 0 0,-3-3 0,-10-16 0,1 1 0,-1-3 0,-1 4 0,-1 0 0,-9 0 0,2 1 0,0 0 0,2 0 0,-4-5 0,-7 0 0,0 0 0,1 0 0,-5-2 0,2 4 0,-5 1 0,-1 1 0,-6-3 0,5 0 0,-4-1 0,1 1 0,-3-3 0,-4 0 0,-6 1 0,-4 5 0,-5-6 0,-9-4 0,-4 0 0,-10-3 0,-6 2 0,0-2 0,-6 3 0,-5-2 0,-5 3 0,-8-3 0,5 3 0,7 5 0,-1 0 0,4 0 0,-3-2 0,6 0 0,-7-3 0,0 5 0,-7-2 0,-10 5 0,-16 1 0,-1 5-911,2 5 1171,3-4-390,13 2 130,13 3 0,16 2 0,17 2 0,11 3 0,11 1 0,4 1 0,1 1 0,-4-1 912,1 1-1173,-1-1 391,3 0-130,-2 0 0,0 1 0,3-1 0,-2 0 0,3 0 0,7 0 0,-1 8 0,1 0 0,-2 5 0,4 1 0,1 4 0,1 1 0,5 4 0,4 2 0,4 0 0,-1-1 0,6-1 0,-2-1 0,0 7 0,-2 0 0,4 0 0,1 5 0,1 0 0,0 5 0,5-2 0,0 1 0,4-4 0,-6-3 0,4 0 0,-2-3 0,3-2 0,-1-2 0,2-2 0,0-1 0,2 0 0,-2 2 0,2 1 0,-2 0 0,-2 0 0,2-2 0,-7-1 0,0 0 0,1 4 0,0-1 0,4 0 0,0 0 0,-2-2 0,4 0 0,-2-1 0,2 3 0,-1 1 0,-5-1 0,2-1 0,2-1 0,-1 0 0,3-1 0,0-1 0,1 5 0,3-1 0,3 4 0,1-1 0,-2 8 0,1 3 0,0 1 0,1 3 0,1-5 0,1-4 0,0-3 0,1 3 0,0-2 0,0-2 0,0-2 0,1-3 0,-1-1 0,0 2 0,0-1 0,0 0 0,0-1 0,0 0 0,0-2 0,4-1 0,4 5 0,0-1 0,4 0 0,6 0 0,-2-2 0,2 0 0,1-1 0,0 3 0,1 1 0,0-1 0,0-1 0,4 0 0,4-2 0,1 0 0,-1 4 0,6-1 0,7 0 0,2 3 0,5 0 0,5-5 0,7-2 0,7 3 0,9-1 0,13 5 0,11-1 0,9 4 0,19 2 0,12-4-812,3-3 1044,10-6-348,-3 2 116,-5-5 0,-7-4 0,-6-4 0,-12-3 0,-5-3 0,-2-1-165,0-1 212,-6-1-71,1 0 24,2 0 0,3 1 0,-2-1 0,-1 1 0,-3 0 0,-7 0 0,-5 0 0,-1-4 0,-5 0 0,-3-4 0,2-8 807,-1 1-1038,2-10 518,-1-2-336,-1-4 73,2-8-24,-2 2 0,3-6 0,-1-5 0,3 4 0,-3-4 0,11-10 0,-1-4 0,1-2 0,-12-1 0,-7 0 0,-9 2 0,-5 0 0,-5 1 0,-2 5 0,-10 5 0,-3 3 0,-5 9 0,-6 6 0,-5-2 0,-5 4 0,-3 2 0,-2 3 0,-1 3 0,3-1 0,-3 0 0,-1 1 0,-5 1 0,1-8 0,-4 2 0,-4 0 0,-2-2 0,-2-6 0,-3-2 0,1 1 0,-2 0 0,1 4 0,-1 3 0,0 4 0,1 3 0,0 3 0,0 0 0,0-2 0,0-5 0,0-8 0,-8 1 0,-8-3 0,-12-5 0,-12-5 0,-9-4 0,-2-4 0,-4-3 0,-11-1 0,-5-1 0,-2 7 0,-2 9 0,1 5 0,-4 6 0,-2 1 0,2 4 0,9 7 0,3 7 0,4 1 0,-2-3 0,-3 3 0,-8-2 0,-4 4 0,-2 2 0,-10-4 0,-8 3 0,-9-3 0,-6 2 0,-4 3 0,-2 3 0,-3 2 0,5-5 0,8 0 0,0 1 0,0 2 0,-3 2 0,-2 1 0,-2 2 0,-2 0 0,-1 1 0,-1 5 0,0 3 0,8 0 0,4 8 0,8-1 0,7-3 0,2 2 0,4 4 0,6-2 0,3 2 0,5-5 0,9 2 0,3-4 0,-1 5 0,2-3 0,-1 3 0,4-4 0,-7 5 0,4 1 0,0-2 0,4-4 0,1 1 0,0-3 0,3-3 0,8-2 0,2 5 0,8 3 0,4 0 0,5-3 0,3 2 0,3 1 0,0-2 0,-3 2 0,0 1 0,-1-2 0,2 2 0,-1 1 0,2 5 0,0 2 0,-3 1 0,-1 0 0,-3-1 0,5 0 0,0 4 0,-6 2 0,5 1 0,0-1 0,2 2 0,1-2 0,4-1 0,-6 1 0,3 4 0,-1-2 0,5-2 0,0-2 0,1-2 0,2-2 0,0-1 0,-5-1 0,-2 4 0,3 0 0,-1 0 0,0-1 0,4 0 0,-1-2 0,4 0 0,-1 3 0,2 1 0,3-1 0,-1-1 0,-3 0 0,2-2 0,-7 0 0,2 4 0,2-1 0,3 0 0,0 4 0,1-2 0,3 4 0,1 2 0,2 0 0,1-3 0,1-2 0,0 5 0,0-1 0,1 2 0,-1 2 0,0-2 0,0 2 0,1-4 0,-1 6 0,4 1 0,4 6 0,4 5 0,8 4 0,2 0 0,1 2 0,9 2 0,4 1 0,-1-3 0,6 0 0,1-2 0,0-8 0,1-8 0,-5-5 0,4-6 0,-1-8 0,-3-2 0,3 3 0,4-3 0,9 0 0,4 5 0,7-4 0,6 2 0,8-5 0,-4 1 0,5-4 0,1-3 0,8 5 0,2-2 0,7-2 0,6-2 0,7-3 0,13-1 0,11-2 0,14-1-968,9 0 1245,16-1-415,16 1 138,8-1-1944,22 1 2499,15 0-833,17 0-2461,9 0 3522,9 0-1175,-6-4 392,-16-8 0,-23 0 0,-29-4-1534,-14-5 1972,-21-2-657,-16-5 316,-20 4-125,-12-3 42,-13 2-14,-13 0 1557,-11-2-2002,-15 0 3425,-14 2-3768,-8 1 3121,-3 1-2887,-6-2 1667,-4 0-1352,-2-4 358,-3-6-119,3-8 0,8-10 0,0-10 0,3-4 0,-2-8 0,1-5 0,-2-2 0,-8-6 0,-6 1 0,-7-1 0,-5 7 0,-3 9 0,-3 5 0,-1 9 0,0 3 0,-1 1 0,1 3 0,0 7 0,1 7 0,0-2 0,0 1 0,0-4 0,0 2 0,0 4 0,-8-3 0,-9-4 0,-7-2 0,-4 0 0,-4 5 0,-7-3 0,-7 5 0,2 4 0,-4 4 0,1 1 0,-3 2 0,-2-2 0,-3 1 0,-6 2 0,-7-2 0,-8 1 0,-13 6 0,-18-3 0,-10-3 0,-19 1 0,-3 4-839,-9 6 1079,4-3-360,11 4 120,11 4 0,12 3 0,12 4 0,8 1 0,9 3 0,5 0 0,1 1 0,-4-1 0,-2-3 839,0-1-1079,-9 1 360,-8 0-120,-16 0 0,-7 2 0,-13 0 0,-1 1 0,-1 0-657,4 0 844,3 0-280,11 0 93,6 0 0,10 0 0,9 0 0,1 0 0,4 0 0,3 0 0,7 0 0,9 0 0,-3 0 657,7 0-845,2 8 282,11 1-94,5-1 0,0 3 0,6-2 0,6-1 0,-2 1 0,3-2 0,-5 2 0,0 0 0,-6 5 0,0-1 0,-5 2 0,-3-2 0,5 1 0,3 4 0,-3-1 0,-1 0 0,4 1 0,2 1 0,6-4 0,1 0 0,4-3 0,4 5 0,3 1 0,3-3 0,1 1 0,1 1 0,-4 0 0,1 2 0,-1 0 0,1 4 0,1 2 0,0-1 0,1-5 0,-3 0 0,-1-1 0,1 0 0,5 0 0,4 5 0,2 0 0,0 1 0,-2-1 0,-1 0 0,2-1 0,-4-1 0,-2-1 0,-1 5 0,0 3 0,4 0 0,0 7 0,4 0 0,0-3 0,-5-3 0,3-2 0,2-4 0,4 3 0,3-1 0,2-1 0,-1-1 0,1 3 0,0 3 0,1 0 0,2-1 0,0-2 0,0-2 0,1-2 0,0-1 0,0 4 0,1-1 0,-1 0 0,0-1 0,0 0 0,0 2 0,0 4 0,0 0 0,0 2 0,0-1 0,8 7 0,4-3 0,4 2 0,4 1 0,0-3 0,6 1 0,-1-4 0,1 2 0,-2-3 0,-1-3 0,-1-2 0,-1-2 0,8-2 0,0 0 0,7 6 0,-1 1 0,2 0 0,5 3 0,5-2 0,1 2 0,12-1 0,6 5 0,15-1 0,17 1 0,4 2 0,7-3 0,0 0 0,5-2 0,-7-3 0,3 0 0,-3-6 0,-5-1 0,-7-6 0,4 3 0,3-5 0,5 6 0,6-4 0,3-3 0,3-3 0,2-5 0,-4-2 0,1-2 0,-8-1 0,-8 0 0,-8-1 0,-2 0 0,-3 1 0,-8-1 0,-2 1 0,-9 0 0,-5 0 0,-8 0 0,-2 0 0,0 0 0,-8 0 0,-3 0 0,-7 0 0,-5 0 0,-2 0 0,2 0 0,5 0 0,2 0 0,7 0 0,0 0 0,5 0 0,-2 0 0,11 0 0,-1 0 0,1-4 0,-3 0 0,0-1 0,-1-2 0,-2-8 0,-4 1 0,-3-2 0,-7-2 0,2-1 0,-1-5 0,3-4 0,5-4 0,4-9 0,3-1 0,-2-3 0,2 5 0,1 1 0,1 4 0,-3 5 0,-4 3 0,-7 0 0,-8 1 0,-5 6 0,-6 1 0,-3 2 0,-2-1 0,3 0 0,0 0 0,0-6 0,-1-3 0,0-1 0,-1 0 0,0 2 0,4-2 0,-1 1 0,-4 1 0,-1 2 0,0 2 0,-1 0 0,-3 2 0,0-5 0,-4 1 0,-3 0 0,5-3 0,-2 0 0,2-6 0,2 0 0,-2 2 0,-3 2 0,-3 0 0,-2 1 0,1 2 0,-1 2 0,3 1 0,-1 2 0,-2 1 0,4 0 0,-2-4 0,-1 0 0,6-4 0,-1 1 0,3-4 0,-3 2 0,-2 1 0,-3 3 0,2 1 0,-1 2 0,-2 1 0,-2-3 0,-1 0 0,0 0 0,-2 1 0,4 5 0,0 8 0,-4 10 0,0 0 0,0 0 0,0 0 0,0 0 0,0 0 0,0 0 0,0 0 0,0 0 0,0 0 0,0 0 0,0-1 0,0 1 0,0 0 0,1 0 0,-1 0 0,0 0 0,0 0 0,0 0 0,0 0 0,0 0 0,0 0 0,0 0 0,0 0 0,0 0 0,1 0 0,-1 0 0,0 0 0,0 0 0,0 0 0,0 0 0,0 0 0,0 0 0,0 0 0,0 0 0,1 0 0,-1 0 0,0 0 0,0 0 0,0 0 0,0 0 0,0 0 0,0 0 0,0 1 0,0-1 0,0 0 0,1 0 0,2 11 0,-1 7 0,-1 4 0,0 2 0,-1-8 0,0-9 0,0-13 0,0-8 0,0-9 0,0-11 0,0-2 0,0 1 0,0 3 0,-1-1 0,1 0 0,1 2 0,-1 2 0,0 3 0,0 2 0,0 2 0,0 1 0,0-3 0,0 0 0,-4 1 0,-5 0 0,-7 0 0,0 10 0,16 14 0,-1-1 0,1 0 0,-1 0 0,1-1 0,-1 1 0,0 0 0,1 0 0,-1 0 0,1 0 0,-1 0 0,0 0 0,1 0 0,-1 0 0,1 1 0,-1-1 0,0 0 0,1 0 0,-1 0 0,1 1 0,-1-1 0,1 0 0,-1 1 0,0-1 0,0 3 0,-1-1 0,1 0 0,0 0 0,0 0 0,0 0 0,0 1 0,0-1 0,0 0 0,0 3 0,-6 39 0,2 16 0,3 8 0,2 6 0,4 1 0,0 2 0,1-4 0,-1-6 0,-1-3 0,-1-8 0,-1-1 0,-1-1 0,1-2 0,-2-8 0,1 2 0,0-7 0,0-1 0,0-5 0,0 1 0,0-5 0,0-1 0,0-4 0,0 3 0,-4 2 0,0 0 0,-9-2 0,-2-2 0,-4-1 0,2-2 0,-4-1 0,-9 8 0,-9 3 0,-7 0 0,-3-1 0,-5-7 0,-2 2 0,2-7 0,-2-1 0,8-5 0,6-4 0,8-3 0,33-8 0,-1 2 0,0 0 0,0 0 0,0-1 0,1 1 0,-1-1 0,0 1 0,0-1 0,0 0 0,1 0 0,-4-1 0,6 1 0,-1 1 0,-1-1 0,1 0 0,-1 0 0,1 1 0,-1-1 0,1 0 0,0 0 0,-1 0 0,1 1 0,0-1 0,0 0 0,-1 0 0,1 0 0,0 0 0,0 0 0,0 0 0,0 0 0,0 1 0,0-1 0,1-2 0,-2 1 0,2 0 0,0-1 0,-1 0 0,1 0 0,0 1 0,0-1 0,3-4 0,17-28 0,9 0 0,2-8 0,0 4 0,-2 3 0,-3 4 0,-7 5 0,-1 3 0,-6-2 0,-4 2 0,0 0 0,-3-3 0,7-7 0,2-7 0,0 0 0,-4-1 0,6-3 0,-4 3 0,-2 6 0,1 4 0,-3 1 0,-2 3 0,-2-2 0,-3 3 0,-1 1 0,-1-7 0,0 3 0,0-4 0,-1 3 0,1-6 0,0 2 0,-1-1 0,1-2 0,4 8 0,1 12 0,-1 11 0,0 14 0,-2 17 0,0 10 0,-1 18 0,-1 4 0,0 9 0,-4 2 0,0 1 0,-5-6 0,1-5 0,-3-10 0,-2-4 0,2-9 0,-3-4 0,3-1 0,-5-3 0,2-2 0,-2-1 0,0-2 0,2 0 0,-1-1 0,0 4 0,-2 0 0,0 0 0,-6-1 0,4 0 0,-1-2 0,0 0 0,1-4 0,-1-1 0,0 4 0,1 0 0,-1 2 0,-4-4 0,-1-1 0,1 1 0,1-1 0,0-3 0,1 1 0,1 4 0,-4-2 0,1 0 0,0 1 0,1-3 0,0-1 0,-6 2 0,-1 0 0,-2 6 0,0 1 0,-1 1 0,3-5 0,-3-1 0,3 0 0,3 0 0,-2-4 0,-3 4 0,2 2 0,2-4 0,-2 1 0,3-4 0,0 0 0,3-2 0,-3-4 0,2 2 0,-4-2 0,1-2 0,2-1 0,1-2 0,2-1 0,1-1 0,1 0 0,-7 0 0,0 0 0,-1-1 0,-5 1 0,1 0 0,-3 0 0,-4 0 0,-2 0 0,-6 0 0,1 0 0,-12 0 0,-7 0 0,-7 0 0,-4 0 0,-11 0 0,-14 0 0,-2-8 0,-5-1 0,4-3 0,8 1 0,11-6 0,13 2 0,8 3 0,13 3 0,11 3 0,1-1 0,2 1 0,4-3 0,-4 2 0,-1 1 0,-5-2 0,4 1 0,-1 1 0,0 2 0,6 2 0,3 1 0,4 0 0,0 1 0,-2-4 0,-3 0 0,-6 1 0,1 0 0,-1 0 0,3 2 0,5 0 0,-5 1 0,0 0 0,-3 0 0,-1-8 0,-4 0 0,-1-1 0,-4 2 0,1 2 0,-3 2 0,-3-2 0,2 0 0,-2 1 0,3 1 0,-2 0 0,-1-2 0,6 1 0,3 0 0,6 0 0,-1 2 0,3-7 0,2-1 0,-6-2 0,0 1 0,-5 2 0,4-1 0,-4 2 0,5 1 0,4 3 0,7-2 0,3 1 0,4 0 0,2 2 0,-3 1 0,0-4 0,1 2 0,-4-1 0,1 2 0,-3 0 0,0-6 0,2 0 0,2 1 0,2-3 0,1-1 0,1 0 0,1 4 0,-4-3 0,0-1 0,0 1 0,-3 3 0,0-2 0,-6-2 0,-8-6 0,-3-3 0,-1-1 0,4 3 0,5 5 0,6 0 0,3-4 0,4 3 0,2-2 0,-3 0 0,1-1 0,-1-1 0,-2 0 0,0-5 0,-3 0 0,-4-5 0,6 1 0,2-3 0,6 2 0,2 2 0,6 1 0,3 2 0,3 2 0,-5-7 0,1-3 0,0 0 0,3-7 0,2 3 0,1-2 0,2 0 0,1-1 0,0 4 0,0 3 0,1 4 0,-1 4 0,0-3 0,0 3 0,1-1 0,-1 2 0,0 2 0,0-9 0,0 2 0,0-1 0,4-2 0,0-2 0,1 2 0,-2 2 0,4 2 0,-2 3 0,4 2 0,-1 1 0,-1 0 0,1-2 0,0-1 0,2 0 0,-2 1 0,3 1 0,2 0 0,-2 1 0,6-3 0,2-1 0,2 1 0,0 5 0,0 1 0,0 0 0,1 5 0,2-1 0,1 3 0,0 0 0,-2 2 0,0-6 0,-1 2 0,-1 2 0,-1-1 0,4 3 0,0-2 0,0 2 0,0 2 0,-2-2 0,0 2 0,-1-2 0,3 0 0,1 3 0,-1-3 0,-1 2 0,0-2 0,-2 1 0,0-7 0,-4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8T20:01:25.9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1818 345,'-7'0,"-2"-4,1-4,1-7,2-6,2-1,1-2,1 1,5 4,4 5,4 5,4 4,3 3,1 1,1 2,3 0,2 0,-1 0,0-1,-2 5,-1 3,-5 1,-8-4,-9-4,-8-5,-6-1,-8-5,-3 1,-2-2,2 0,1 3,1-4,1-1,-3-1,0 2,1 3,1 3,0-1,2 0,0 3,0-3,-2 1,-2 0,1 3,1 0,0 2,2-3,0-1,-3 1,-1 0,1 2,0 0,2 2,0 0,1 0,-2 0,-2-3,1-2,0 1,2 1,0 0,1 2,-3 0,0 1,-1 0,2 0,0 0,2 0,0 0,0 1,-2-1,-2 0,1 0,0 0,2 0,0 0,1 0,-2 0,-2 0,1 0,0 0,2 0,0 0,1 0,-3 0,-1 0,1 0,1 0,0 0,2 0,0 0,-3 0,-1 0,1 0,0 0,2 0,1 0,0 0,0 0,-2 0,-2 0,1 0,0 0,2 3,0 2,-6-1,-1 3,0 0,2 3,2 2,6 7,5 3,2 1,3 0,3 1,2-2,3-1,0 4,1 0,1-1,0 0,-1-2,0 0,4-1,5-4,3-5,4 3,3-2,4 0,2-1,0 0,0 2,-2-2,-1 1,0-2,2-3,1 0,-1 0,0 1,-2-1,0-1,-2 5,1-1,2-1,2-2,-1 0,0-1,-2-1,0-2,-1 1,3 1,0-1,1-1,-2-2,0-1,-2 0,0-1,3 0,1 0,-1-1,-1 1,0 0,-2 0,0 0,3 0,1 0,-1 0,0 0,-2 0,0 0,-1 0,-1 0,4 0,0 0,0 0,0 0,-2 0,0 0,-1 0,3 0,1 0,-1 0,0 0,-2 0,-1 0,0 0,3 0,1 0,-1-4,0-1,-2-6,0-2,-2-1,4 1,1-1,-1 2,0 0,-2-1,0-3,-1-1,-4-5,-2-2,4 0,2 0,1 1,0 1,0 0,-4-2,-2-1,0 1,-2 1,2 0,3 2,-2 0,-4 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8T20:01:31.39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973 21,'0'-3,"-3"-1,-5-1,-5 2,-3 0,-5 2,-4 0,0 1,1 0,0 0,2 0,0 0,-2 0,-1 1,1-1,0 0,2 0,0 0,1 0,-3 0,0 0,-1 0,2 0,0 0,2 0,0 0,1 0,-4 0,0 0,-1 0,2 0,0 3,2 1,0 1,-3 2,-1-1,1 7,0 1,2 1,0-2,1-3,-2 0,-2 2,4 3,5 1,6 2,5 1,2 5,2 1,2-1,0 1,0-2,0-1,0-1,-1 3,7 1,6-1,4-4,2-2,2-5,0 0,1-2,2-4,2-3,-1-1,-1-2,-1-1,-2-1,0 1,3-1,1 1,-1-1,0 1,-2 0,0 0,-1 0,-1 0,4 0,0 0,0 0,0 0,-2 0,0 0,-1 0,3 0,1 0,-1 0,-1 0,0 0,-2 0,0 0,3 0,1 0,-1 0,-1 0,0 0,-1 0,-2 0,4 0,1 0,0 0,-2 0,-1 0,0 0,-1 0,-1 0,4 0,1 0,2 0,1 0,-1 0,5 0,1 0,-2 0,-4 0,-1 0,0 0,0 0,-1 0,-2 0,-1 0,0 0,-2-4,4 0,0-1,0 1,0 2,-2 0,0 1,-1 1,-1-4,4 0,0 0,4 1,0-3,-1 0,1 1,0 1,-1 2,-3 1,-1-7,-1-1,-2 1,4-2,0 0,0-1,0 2,-2 1,0 0,-2 0,4-1,1 1,-1-2,0-3,-5-6,-5-3,-6-1,-3 0,-6 0,-7 4,-9 2,-4 1,-3 2,-1 1,2 2,0-4,0 2,-1 1,-2 1,2 1,0 3,2 2,0 2,2 2,-4 1,-1 0,1 1,0-1,2 1,0-1,1 0,-3 0,0 0,-1 0,2 0,0 0,2 0,0 0,1 0,-4 0,-1 0,1 0,1 0,0 0,2 0,0 0,-3 0,-1 0,0 0,2 0,1 0,0 0,1 0,-2 0,-2 0,0 0,2 0,1 0,0 0,1 0,-3 0,0 0,-1 0,2 0,0 0,2 0,0 0,0 0,-2 7,-2 3,1-2,0 0,2-3,0-2,1-1,-2-2,-2 0,1 0,0-1,1 1,5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8T01:13:11.00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171 284,'1098'0,"-1078"1,39 7,-3 0,163 5,35 28,-224-36,219 27,-6-2,-157-18,0-4,131-4,-84 5,-19 1,19-9,125 7,35 7,2-16,-101 0,3240 1,-3052-21,-214 9,814-18,-203 32,-768-3,0-1,0 1,-1-2,1 1,-1-1,12-6,-10 5,1-1,1 1,20-3,20 4,62 4,-45 0,511-1,-537-1,50-10,-28 3,48-10,-112 17,0 1,-1-1,1 0,0 0,-1 0,1 0,-1 0,4-3,-6 4,1 0,-1-1,0 1,0 0,1 0,-1-1,0 1,0 0,1-1,-1 1,0 0,0-1,0 1,1 0,-1-1,0 1,0-1,0 1,0 0,0-1,0 1,0 0,0-1,0 0,0 1,-1-1,1 0,0 0,-1 1,1-1,-1 0,0 1,1-1,-1 1,1-1,-1 1,0-1,1 1,-1-1,0 1,1 0,-2-1,-13-5,0 1,0 0,-28-4,-5-2,-45-9,-152-14,157 24,-185-19,-216-30,367 45,-179 2,-9 1,183 2,-22-3,93 4,-65-7,-23-8,12 1,-51 20,92 4,-2511-2,2537 3,-64 11,-3 1,-568-3,486-14,-100 0,-518 4,523 7,-75 1,-782-9,550-2,610 1,0 1,-1 0,1 0,0 0,0 1,0 0,0 0,0 0,1 1,-1 0,1 0,-6 4,-6 7,-1 0,-15 18,2-2,-67 66,89-84,-1 0,1 0,1 1,0 0,1 0,1 1,-6 14,7-15,-1 0,0 0,-1 0,-1-1,-15 19,-5 9,16-19,1 1,1 0,1 0,-6 27,-11 24,17-50,4-9,-1-1,-10 20,13-29,0 0,0 0,0 0,-1 0,1-1,-1 1,0-1,0 0,0 0,0 0,-6 2,9-5,1 0,-1 1,0-1,1 0,-1 1,0-1,1 1,-1-1,1 1,-1-1,1 1,-1-1,1 1,-1 0,0 0,1 0,0-1,0 0,0 0,0 1,0-1,0 0,0 1,0-1,0 0,1 0,-1 1,0-1,0 0,0 1,0-1,0 0,0 0,1 1,-1-1,0 0,0 0,1 0,-1 1,0-1,0 0,0 0,1 0,3 2,0 0,0 0,1-1,6 3,241 56,47 12,-149-30,448 109,-537-140,212 36,-189-36,108-1,323-12,-494 1,-1-1,1 0,0-2,36-10,77-37,6-2,-53 30,26-8,-61 16,1 1,0 3,1 2,59-2,114-9,-93 6,386-24,-225 12,-125 9,635-45,-573 45,226-11,516 5,-949 23,504-15,-461 10,429-47,-73 7,-174 20,55-3,103-13,-251 22,16 6,-70-1,40-8,-31 3,196-5,13 26,-296-1,0 1,-1 2,40 10,-59-13,1 1,-1 0,0 0,0 1,0-1,0 1,0 0,0 1,-1-1,5 6,-6-7,-1 1,1 0,-1 0,0 0,0 0,0 0,-1 0,1 0,-1 1,1-1,-1 1,0-1,-1 1,1-1,-1 1,1 6,-1-8,-1 0,1-1,0 1,-1 0,0 0,1-1,-1 1,0 0,0-1,0 1,0-1,0 1,0-1,0 1,0-1,-1 0,1 1,0-1,-1 0,1 0,-1 0,0 0,-1 0,-6 3,0 0,0-1,-12 3,11-4,-357 70,294-60,-225 30,36-6,147-21,-172 3,258-18,25 1,10 1,20 1,-3-1,823 43,-73-41,-885-8,-478-49,58-6,-5 31,-111 29,190 2,427-3,-18 1,46-2,7-1,29-5,1168-186,-980 159,236-43,-6-21,-144 5,-297 89,0 0,0 0,0-1,10-7,-17 10,0 0,-1-1,1 1,0 0,-1-1,0 1,0-1,0 0,0 0,0 0,-1 0,1 0,-1 0,0-1,1 1,-2 0,2-4,-1-8,-1-28,0 7,0 34,0 1,0-1,0 1,0 0,-1-1,1 1,0 0,-1-1,1 1,-1 0,1-1,-1 1,1 0,-1 0,0 0,0 0,0-1,1 1,-1 0,0 0,0 1,-1-1,1 0,0 0,0 0,0 1,0-1,-3 0,-3-1,0 0,0 0,0 1,-12-1,19 2,-48-1,1 2,-57 8,-63 10,-43 5,-436 29,454-39,-1302 65,859-49,-186 35,197-18,378-38,33 0,-843-6,592-4,-256 1,654-3,-124-23,23 2,95 17,-282-15,-781 23,663-1,458 0,5 0,-1-1,0 2,1 0,-16 3,24-4,1 0,-1 0,1 0,-1 0,1 1,-1-1,1 0,-1 0,1 1,0-1,-1 0,1 1,-1-1,1 0,0 1,-1-1,1 1,0-1,-1 1,1-1,0 1,0-1,0 1,0-1,0 0,0 1,0-1,0 0,0 1,0-1,1 0,-1 1,0-1,0 0,0 0,0 1,1-1,-1 0,0 1,0-1,1 0,-1 1,3 1,1 0,-1 0,0 0,1 0,4 2,33 11,1-2,61 11,311 44,9-18,-311-38,13 2,413 38,-516-51,-15-1,1 0,0 1,0 0,-1 0,1 1,-1 0,8 2,-15-4,1 0,-1 0,0 0,0 1,1-1,-1 0,0 0,1 0,-1 0,0 0,0 0,0 1,1-1,-1 0,0 0,0 0,0 1,1-1,-1 0,0 0,0 1,0-1,0 0,0 0,1 1,-1-1,0 0,0 0,0 1,0-1,0 0,0 1,0-1,0 0,0 0,0 1,0-1,0 0,0 0,0 1,0-1,-1 0,1 1,0-1,0 0,0 0,0 1,0-1,-1 0,1 0,0 0,0 1,-1-1,-2 2,-1 0,0 0,0 0,0-1,0 1,-6 0,-60 15,0-4,-77 4,120-14,-465 37,318-28,11-1,-217 19,345-26,6-1,-46 1,72-4,0 0,1 0,-1 0,0-1,0 1,1-1,-1 0,0 1,1-1,-1-1,1 1,-4-2,5 2,1 1,-1-1,1 1,-1-1,1 1,0-1,-1 0,1 1,0-1,-1 0,1 1,0-1,0 0,-1 1,1-1,0 0,0 1,0-2,0 0,1 1,-1-1,0 0,1 1,-1-1,1 1,0-1,-1 1,1 0,0-1,1 0,13-17,2 1,0 0,34-26,-13 11,-7 8,45-29,-64 46,-5 3,0 0,0 0,-1 0,0-1,0 0,10-13,-15 18,0-1,0 0,0 0,0 1,0-1,0 0,-1 0,1 0,-1 0,1 0,-1 0,0 0,1 0,-1 0,0 0,-1 0,1 0,0 0,0 0,-1 0,1 0,-1 0,0 0,0 0,1 0,-1 1,0-1,-1 0,1 1,0-1,0 0,-1 1,-1-2,-6-5,1 1,-1 1,-1-1,-14-6,-45-18,44 20,-43-14,-114-27,139 43,-66-4,63 9,-47-11,39 3,-12-4,-109-12,164 27,-2 1,1-2,0 1,-1-1,-14-5,-14-7,0 2,-62-11,92 21,0-1,0 0,0-1,-16-8,-10-4,-2 2,4 1,-53-13,61 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8T01:13:11.00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171 284,'1098'0,"-1078"1,39 7,-3 0,163 5,35 28,-224-36,219 27,-6-2,-157-18,0-4,131-4,-84 5,-19 1,19-9,125 7,35 7,2-16,-101 0,3240 1,-3052-21,-214 9,814-18,-203 32,-768-3,0-1,0 1,-1-2,1 1,-1-1,12-6,-10 5,1-1,1 1,20-3,20 4,62 4,-45 0,511-1,-537-1,50-10,-28 3,48-10,-112 17,0 1,-1-1,1 0,0 0,-1 0,1 0,-1 0,4-3,-6 4,1 0,-1-1,0 1,0 0,1 0,-1-1,0 1,0 0,1-1,-1 1,0 0,0-1,0 1,1 0,-1-1,0 1,0-1,0 1,0 0,0-1,0 1,0 0,0-1,0 0,0 1,-1-1,1 0,0 0,-1 1,1-1,-1 0,0 1,1-1,-1 1,1-1,-1 1,0-1,1 1,-1-1,0 1,1 0,-2-1,-13-5,0 1,0 0,-28-4,-5-2,-45-9,-152-14,157 24,-185-19,-216-30,367 45,-179 2,-9 1,183 2,-22-3,93 4,-65-7,-23-8,12 1,-51 20,92 4,-2511-2,2537 3,-64 11,-3 1,-568-3,486-14,-100 0,-518 4,523 7,-75 1,-782-9,550-2,610 1,0 1,-1 0,1 0,0 0,0 1,0 0,0 0,0 0,1 1,-1 0,1 0,-6 4,-6 7,-1 0,-15 18,2-2,-67 66,89-84,-1 0,1 0,1 1,0 0,1 0,1 1,-6 14,7-15,-1 0,0 0,-1 0,-1-1,-15 19,-5 9,16-19,1 1,1 0,1 0,-6 27,-11 24,17-50,4-9,-1-1,-10 20,13-29,0 0,0 0,0 0,-1 0,1-1,-1 1,0-1,0 0,0 0,0 0,-6 2,9-5,1 0,-1 1,0-1,1 0,-1 1,0-1,1 1,-1-1,1 1,-1-1,1 1,-1-1,1 1,-1 0,0 0,1 0,0-1,0 0,0 0,0 1,0-1,0 0,0 1,0-1,0 0,1 0,-1 1,0-1,0 0,0 1,0-1,0 0,0 0,1 1,-1-1,0 0,0 0,1 0,-1 1,0-1,0 0,0 0,1 0,3 2,0 0,0 0,1-1,6 3,241 56,47 12,-149-30,448 109,-537-140,212 36,-189-36,108-1,323-12,-494 1,-1-1,1 0,0-2,36-10,77-37,6-2,-53 30,26-8,-61 16,1 1,0 3,1 2,59-2,114-9,-93 6,386-24,-225 12,-125 9,635-45,-573 45,226-11,516 5,-949 23,504-15,-461 10,429-47,-73 7,-174 20,55-3,103-13,-251 22,16 6,-70-1,40-8,-31 3,196-5,13 26,-296-1,0 1,-1 2,40 10,-59-13,1 1,-1 0,0 0,0 1,0-1,0 1,0 0,0 1,-1-1,5 6,-6-7,-1 1,1 0,-1 0,0 0,0 0,0 0,-1 0,1 0,-1 1,1-1,-1 1,0-1,-1 1,1-1,-1 1,1 6,-1-8,-1 0,1-1,0 1,-1 0,0 0,1-1,-1 1,0 0,0-1,0 1,0-1,0 1,0-1,0 1,0-1,-1 0,1 1,0-1,-1 0,1 0,-1 0,0 0,-1 0,-6 3,0 0,0-1,-12 3,11-4,-357 70,294-60,-225 30,36-6,147-21,-172 3,258-18,25 1,10 1,20 1,-3-1,823 43,-73-41,-885-8,-478-49,58-6,-5 31,-111 29,190 2,427-3,-18 1,46-2,7-1,29-5,1168-186,-980 159,236-43,-6-21,-144 5,-297 89,0 0,0 0,0-1,10-7,-17 10,0 0,-1-1,1 1,0 0,-1-1,0 1,0-1,0 0,0 0,0 0,-1 0,1 0,-1 0,0-1,1 1,-2 0,2-4,-1-8,-1-28,0 7,0 34,0 1,0-1,0 1,0 0,-1-1,1 1,0 0,-1-1,1 1,-1 0,1-1,-1 1,1 0,-1 0,0 0,0 0,0-1,1 1,-1 0,0 0,0 1,-1-1,1 0,0 0,0 0,0 1,0-1,-3 0,-3-1,0 0,0 0,0 1,-12-1,19 2,-48-1,1 2,-57 8,-63 10,-43 5,-436 29,454-39,-1302 65,859-49,-186 35,197-18,378-38,33 0,-843-6,592-4,-256 1,654-3,-124-23,23 2,95 17,-282-15,-781 23,663-1,458 0,5 0,-1-1,0 2,1 0,-16 3,24-4,1 0,-1 0,1 0,-1 0,1 1,-1-1,1 0,-1 0,1 1,0-1,-1 0,1 1,-1-1,1 0,0 1,-1-1,1 1,0-1,-1 1,1-1,0 1,0-1,0 1,0-1,0 0,0 1,0-1,0 0,0 1,0-1,1 0,-1 1,0-1,0 0,0 0,0 1,1-1,-1 0,0 1,0-1,1 0,-1 1,3 1,1 0,-1 0,0 0,1 0,4 2,33 11,1-2,61 11,311 44,9-18,-311-38,13 2,413 38,-516-51,-15-1,1 0,0 1,0 0,-1 0,1 1,-1 0,8 2,-15-4,1 0,-1 0,0 0,0 1,1-1,-1 0,0 0,1 0,-1 0,0 0,0 0,0 1,1-1,-1 0,0 0,0 0,0 1,1-1,-1 0,0 0,0 1,0-1,0 0,0 0,1 1,-1-1,0 0,0 0,0 1,0-1,0 0,0 1,0-1,0 0,0 0,0 1,0-1,0 0,0 0,0 1,0-1,-1 0,1 1,0-1,0 0,0 0,0 1,0-1,-1 0,1 0,0 0,0 1,-1-1,-2 2,-1 0,0 0,0 0,0-1,0 1,-6 0,-60 15,0-4,-77 4,120-14,-465 37,318-28,11-1,-217 19,345-26,6-1,-46 1,72-4,0 0,1 0,-1 0,0-1,0 1,1-1,-1 0,0 1,1-1,-1-1,1 1,-4-2,5 2,1 1,-1-1,1 1,-1-1,1 1,0-1,-1 0,1 1,0-1,-1 0,1 1,0-1,0 0,-1 1,1-1,0 0,0 1,0-2,0 0,1 1,-1-1,0 0,1 1,-1-1,1 1,0-1,-1 1,1 0,0-1,1 0,13-17,2 1,0 0,34-26,-13 11,-7 8,45-29,-64 46,-5 3,0 0,0 0,-1 0,0-1,0 0,10-13,-15 18,0-1,0 0,0 0,0 1,0-1,0 0,-1 0,1 0,-1 0,1 0,-1 0,0 0,1 0,-1 0,0 0,-1 0,1 0,0 0,0 0,-1 0,1 0,-1 0,0 0,0 0,1 0,-1 1,0-1,-1 0,1 1,0-1,0 0,-1 1,-1-2,-6-5,1 1,-1 1,-1-1,-14-6,-45-18,44 20,-43-14,-114-27,139 43,-66-4,63 9,-47-11,39 3,-12-4,-109-12,164 27,-2 1,1-2,0 1,-1-1,-14-5,-14-7,0 2,-62-11,92 21,0-1,0 0,0-1,-16-8,-10-4,-2 2,4 1,-53-13,61 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8T16:12:35.40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426 1803 24575,'490'162'-589,"-170"-42"-3495,195 53 3150,-280-116 867,2-11 0,300 20 0,-418-58 388,131-9 0,-231 0-192,-1-1 0,0-1 0,0-1 0,-1 0 0,1-2 0,-1 0 0,0 0 0,26-15 1,-30 13 144,0-1 0,-1 0 0,0-1 1,-1 0-1,0-1 0,0 0 0,-1 0 1,-1-1-1,0-1 0,12-20 1,-8 5-172,0-1 0,-2 0 0,-1 0 0,-1-1 0,-2-1 1,6-44-1,2-190 162,-18-141-265,1 255 0,-1 56 0,-28-185 0,22 234 0,-1 1 0,-3 0 0,-2 0 0,-2 2 0,-2 0 0,-24-42 0,10 32 0,-3 2 0,-48-56 0,54 74 0,-2 1 0,0 2 0,-68-48 0,88 70 0,0 1 0,-1 0 0,0 0 0,0 2 0,-1-1 0,1 2 0,-1 0 0,0 0 0,-1 1 0,1 1 0,0 1 0,-22-1 0,-336 8 0,294-4 0,-471 38 0,321 2 0,155-27 0,-139 28 0,-379 82 0,287-37 0,272-77 0,1 1 0,-47 26 0,63-29 0,0 1 0,1 0 0,0 1 0,0 0 0,1 1 0,-19 24 0,17-17 0,1 0 0,2 1 0,0 0 0,0 1 0,2 0 0,1 1 0,1 0 0,0 0 0,2 1 0,-5 30 0,1 17 0,-22 200 0,29-218 0,2 0 0,3 0 0,9 63 0,-4-78 0,2-2 0,1 1 0,2-1 0,28 57 0,-18-48 0,3-1 0,2-2 0,33 42 0,-31-50 0,0-1 0,3-2 0,0-1 0,2-1 0,1-2 0,1-1 0,1-2 0,1-2 0,42 18 0,-34-20 0,1-3 0,0-1 0,1-3 0,1-1 0,-1-3 0,2-2 0,86 0 0,-124-6 0,1 0 0,-1-1 0,1 0 0,13-3 0,-24 4 0,0 0 0,1-1 0,-1 0 0,1 0 0,-1 1 0,0-1 0,0-1 0,1 1 0,-1 0 0,0 0 0,0-1 0,0 1 0,-1-1 0,1 0 0,0 1 0,0-1 0,-1 0 0,1 0 0,-1 0 0,0 0 0,2-4 0,-1-1-195,-1 1 0,0-1 0,0 0 0,0 0 0,-1 0 0,-1-8 0,-1-15-6631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8T16:12:37.90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2019 1759 24575,'0'-1'0,"1"0"0,-1 0 0,0 1 0,0-1 0,1 0 0,-1 1 0,0-1 0,1 0 0,-1 1 0,1-1 0,-1 1 0,1-1 0,-1 0 0,1 1 0,0-1 0,-1 1 0,1 0 0,-1-1 0,1 1 0,0-1 0,-1 1 0,1 0 0,0 0 0,0-1 0,-1 1 0,1 0 0,0 0 0,1 0 0,25-4 0,-23 4 0,81-3 0,-49 4 0,65-10 0,-62 2 0,1-2 0,-2-1 0,67-28 0,-89 31 0,0-1 0,0-1 0,-1 0 0,0-2 0,0 1 0,-1-2 0,-1 0 0,0 0 0,0-2 0,18-25 0,-9 5 0,-1-1 0,29-68 0,-41 78 0,0 0 0,-2-1 0,-1 0 0,0 0 0,1-37 0,-5-114 0,-3 132 0,1 26 0,-1-1 0,-1 1 0,-1 0 0,-1 0 0,0 0 0,-2 0 0,0 1 0,-1 0 0,-1 0 0,0 1 0,-1 0 0,-23-32 0,17 29 0,0 0 0,-2 1 0,0 0 0,-1 2 0,-26-20 0,-67-43 0,-208-111 0,222 143 0,-2 4 0,-172-50 0,35 36 0,189 50 0,1 2 0,-1 2 0,-55 2 0,-72 17 0,135-9 0,-1 1 0,-49 18 0,7 5 0,3 4 0,1 4 0,1 2 0,-72 53 0,93-52 0,2 2 0,-88 90 0,131-121 0,1-1 0,0 1 0,1 1 0,0 0 0,1 0 0,0 1 0,1 0 0,0 0 0,2 0 0,-5 17 0,9-29 0,-54 232 0,45-180 0,3 2 0,-1 73 0,8-85 0,4 99 0,-2-126 0,0 0 0,2 0 0,0-1 0,0 1 0,2-1 0,10 22 0,0-11 0,1 0 0,0-1 0,3-1 0,0 0 0,1-2 0,1 0 0,38 29 0,4-4 0,125 71 0,-81-60 0,2-4 0,166 56 0,-197-85 0,1-4 0,1-4 0,1-3 0,129 6 0,82-22 0,-239-4 0,0-2 0,-1-2 0,75-23 0,137-66 0,-219 77 0,0-2 0,-2-2 0,64-47 0,-96 61 0,0 0 0,0 0 0,-1-1 0,-1-1 0,0 0 0,-1 0 0,0-1 0,-1 0 0,-1 0 0,0-1 0,-1 0 0,0 0 0,-1 0 0,-1-1 0,3-23 0,-4 11 0,0-1 0,-2 0 0,-2 0 0,0 0 0,-2 0 0,-1 0 0,-14-48 0,0 15-455,-4 0 0,-37-75 0,40 100-6371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8T16:12:51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7201 567 24575,'-5'-5'0,"-1"1"0,1-1 0,-1 1 0,0 1 0,0-1 0,0 1 0,-10-4 0,-5-2 0,-202-87 0,-8 19 0,-48 2 0,-3 15 0,280 60 0,-63-13 0,0 3 0,-88-3 0,97 10 0,-85-17 0,-6-1 0,-264-9 0,12 5 0,290 18 0,-37-2 0,-410-10-176,207 0-762,-300-6 2018,-68 26-1047,387-2-32,220 7-1,-129 21 0,77-6 0,63-6 0,-149 42 0,-221 94 0,412-130 0,0 3 0,-72 41 0,107-52 0,1 1 0,1 1 0,0 0 0,1 2 0,0 0 0,1 1 0,2 1 0,-24 33 0,33-40 0,1 0 0,0 1 0,0 0 0,1 0 0,1 0 0,0 1 0,1 0 0,-2 25 0,2 7 0,5 62 0,0-33 0,-2-63 0,0 0 0,1 0 0,5 22 0,-4-27 0,0-1 0,0 0 0,1 0 0,0 1 0,0-1 0,1-1 0,0 1 0,7 8 0,8 6 0,0 0 0,2-2 0,0 0 0,29 18 0,-8-10 0,68 32 0,-68-40 0,1-2 0,50 11 0,92 11 0,-82-24 0,121 1 0,107-16 0,-152-2 0,190 4 0,195-3 0,189-33 0,-91 7-371,-2 30 0,-13 22 371,-568-18-19,115 6 161,42 7 517,-44-2-699,378-12 40,-338-7 0,535 2 0,-763 1 0,1-1 0,0 0 0,0-1 0,-1 1 0,1-1 0,0 0 0,-1-1 0,1 1 0,-1-1 0,1 1 0,-1-1 0,0-1 0,1 1 0,-1 0 0,0-1 0,-1 0 0,1 0 0,0 0 0,-1-1 0,0 1 0,0-1 0,0 0 0,5-7 0,2-5 0,69-109 0,-72 110 0,0 0 0,0-1 0,-2 0 0,0 0 0,-1-1 0,4-28 0,-5-12 0,-5-64 0,-1 28 0,3 69 0,-1 0 0,-6-33 0,5 47 0,0 1 0,-1-1 0,0 1 0,-1 0 0,0 0 0,0 0 0,-1 0 0,-10-14 0,4 10 0,0 1 0,-1 1 0,0 0 0,0 1 0,-1 0 0,-1 1 0,0 1 0,-16-8 0,-20-7 0,-56-16 0,89 33 0,-33-11 0,-1 2 0,0 2 0,-1 2 0,-58-4 0,-292 12 0,214 6 0,51-3-1365,116 0-5461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8T16:12:54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1194 24575,'10'1'0,"0"0"0,20 5 0,-7-1 0,-1 0 0,-1 1 0,40 17 0,-6-1 0,-18-10 0,118 43 0,-75-27-241,1-4 0,153 25 0,170-4-482,536 0-137,5-46-283,-415-2 1185,416 3 775,967 0-4383,-1234-35 3566,-609 27 19,176-26 219,-235 33 20,-1-2 1,0 0 0,1 0 0,-1 0 0,0-2 0,-1 1-1,1-1 1,-1 0 0,0-1 0,0 0 0,0-1 0,-1 0 0,0 0-1,-1-1 1,1 1 0,11-18 0,-2 0 46,0 1-1,18-39 1,-29 49-221,0-1-1,-1 0 1,0 0 0,-1 0-1,-1 0 1,2-24-1,-3 12-83,-2 0 0,-1-1 0,-1 1 0,-2 0 0,-1 0 0,-15-51 0,6 38 0,-2 1 0,-2 1 0,-41-66 0,25 55 0,-2 0 0,-1 3 0,-3 1 0,-2 1 0,-75-59 0,64 63 0,-3 2 0,-1 2 0,-1 3 0,-115-47 0,127 64 0,-1 2 0,0 2 0,-1 3 0,-96-8 0,-202 16 0,199 4 0,-401-2-157,-545 13-290,562 29 447,2 22 0,122-13 0,-441 38-1251,254-10 1265,541-67 623,0 2 0,-74 32 1,28-9-709,-52 12 71,-117 45 0,-186 119 0,163-73 0,255-124 0,12-6 0,6-3 0,0 1 0,0 0 0,-16 12 0,28-17 0,1 1 0,0-1 0,1 1 0,-1-1 0,1 1 0,0 1 0,0-1 0,0 1 0,1-1 0,0 1 0,0 0 0,0 0 0,-2 8 0,1 3 0,0 1 0,2-1 0,-1 1 0,2 18 0,5 75 0,-1-56 0,-3-46 0,0 1 0,1-1 0,0 1 0,4 18 0,-5-26 0,1 1 0,0-1 0,-1 0 0,1 0 0,0 0 0,1 1 0,-1-1 0,0 0 0,1 0 0,-1-1 0,1 1 0,-1 0 0,1 0 0,0-1 0,0 1 0,0-1 0,0 1 0,0-1 0,0 0 0,0 0 0,4 1 0,8 1 0,0-1 0,0 0 0,0-1 0,0-1 0,1 0 0,15-3 0,1 1 0,16-1 0,0-3 0,0-1 0,-1-3 0,62-21 0,-76 23 0,1 1 0,0 1 0,0 2 0,36 0 0,22-3 0,-24 0-1365,-42 5-5461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8T17:40:32.7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6012 1453 24575,'1'-8'0,"0"0"0,1 0 0,0 1 0,0-1 0,0 1 0,1-1 0,7-12 0,6-16 0,-10 13 0,0-1 0,-1 0 0,-2 0 0,2-27 0,-6-100 0,0 89 0,-6-41 0,5 87 0,-1 0 0,-1 0 0,0 1 0,-9-21 0,4 17 0,0 1 0,-1 1 0,0 0 0,-2 0 0,0 1 0,-1 0 0,0 1 0,-1 0 0,-1 1 0,0 1 0,-1 1 0,-1 0 0,1 1 0,-2 0 0,-23-9 0,19 9 0,-30-20 0,-7-5 0,-114-41 0,78 36 0,-198-66 0,127 48 0,164 59 0,-174-68 0,132 54 0,0 2 0,-52-8 0,69 17 0,-44 1 0,-4 1 0,-280-15 0,321 14 0,1-1 0,-36-8 0,-18-3 0,-362 3 0,324 13 0,-46-3 0,-139 3 0,-69 25 0,0 17 0,304-35 0,-668 124 0,137 41 0,533-150 0,2 3 0,-73 39 0,118-51 0,1 1 0,1 2 0,0 0 0,1 1 0,1 1 0,1 2 0,1 0 0,1 1 0,-17 25 0,28-33 0,-1 0 0,2 0 0,0 1 0,1 0 0,0 0 0,2 0 0,0 1 0,0-1 0,0 22 0,0 19 0,6 79 0,1-59 0,-3 10 0,4 100 0,-1-154 0,2 0 0,1-1 0,16 52 0,-14-64 0,1-1 0,1-1 0,0 0 0,2 0 0,13 16 0,0 2 0,-16-23 0,126 171 0,-105-152 0,1-1 0,43 32 0,-69-58 0,1-1 0,1 1 0,-1-1 0,1 0 0,0-1 0,0 0 0,0 0 0,0 0 0,0-1 0,1 0 0,-1 0 0,13 0 0,6 0 0,0-2 0,29-2 0,3-1 0,289-10 0,-212 7 0,-35 1 0,147-26 0,187-74 0,-397 95 0,83-17 0,1 5 0,129-7 0,-29 4 0,-40 3 0,512-8 0,1190 31 0,-1852-1 0,0-2 0,-1-1 0,0-2 0,0-1 0,49-16 0,-55 14 0,-1-2 0,0-1 0,0-1 0,-1-1 0,-1 0 0,0-2 0,24-21 0,-18 10 0,-1 0 0,-1-2 0,-2 0 0,32-51 0,-45 61 0,-2 0 0,0-1 0,9-34 0,-8 22 0,-3 10-1365,-1 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8T17:40:37.26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935 748 24575,'-622'0'0,"605"1"0,1 1 0,-1 0 0,1 2 0,0-1 0,-1 2 0,2 0 0,-1 1 0,1 1 0,0 0 0,0 1 0,1 1 0,0 0 0,0 1 0,1 0 0,0 1 0,1 0 0,-13 16 0,21-21 0,1 0 0,-1 0 0,1 0 0,0 0 0,0 0 0,1 1 0,-1-1 0,2 1 0,-1 0 0,1 0 0,-1 8 0,1 9 0,3 47 0,1-23 0,-2 221 0,-1-148 0,-1-116 0,1-1 0,0 0 0,1 0 0,-1 0 0,1 0 0,0 1 0,-1-1 0,2 0 0,-1 0 0,0 0 0,1-1 0,0 1 0,0 0 0,0-1 0,0 1 0,1-1 0,-1 1 0,1-1 0,0 0 0,0 0 0,0 0 0,0-1 0,1 1 0,-1-1 0,7 4 0,19 9 0,0 0 0,48 16 0,67 14 0,-124-39 0,635 176 0,-388-108 0,-237-67 0,52 5 0,9 1 0,25 9 0,215 14 0,84 1 0,-58-10 0,4-28 0,-164-1 0,-148 3 0,-27 0 0,0 0 0,-1-2 0,1-1 0,31-6 0,60-24 0,144-63 0,-94 16 0,-143 67 0,0-1 0,0-1 0,-2-1 0,1 0 0,24-29 0,35-36 0,-41 43 0,-28 27 0,0-1 0,0 0 0,-1-1 0,12-23 0,20-55 0,-2 4 0,-23 53 0,-1 0 0,14-59 0,-17 46 0,5-62 0,-2 8 0,-8 68 0,-2 1 0,-1 0 0,-1-1 0,-3-36 0,-1 59 0,0 0 0,0 0 0,-1 0 0,0 0 0,-1 0 0,1 1 0,-2-1 0,1 1 0,-1 0 0,-1 0 0,-10-12 0,-8-6 0,-46-40 0,5 15 0,-111-67 0,157 106 0,-82-44 0,-140-58 0,164 80 0,70 31 0,-200-86 0,152 68 0,-106-23 0,120 36 0,-55-4 0,-70-9 0,106 11 0,-66-3 0,-190 13 0,141 2 0,153-2 0,-10-1 0,1 1 0,-1 2 0,1 2 0,-32 6 0,35-2 0,-26 5 0,-59 24 0,-55 28 0,-52 21 0,63-6 0,49-22 0,-72 43 0,126-66 0,-81 72 0,112-85 0,-26 31 0,-13 12 0,15-23-1365,27-25-5461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FE1C-A424-EF43-BFD1-0978FAE0A6B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EF5B-C282-734F-B256-3C04FB339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Basically, people were home more often! Note that outdoor and non residential and boat all went down, comparatively,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1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clickable link! Easier to find the right website this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0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Downloadable log of animal rescue incidents starting from January, 2009. In the form of a csv!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8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function name like num-sanitizer is created instead of number-sanitizer, that tells you something about the designer/developer!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42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Some variation, but mostly even. No one borough that's animal-up-a-tree central.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Some variation, but mostly even. No one borough that's animal-up-a-tree central.</a:t>
            </a:r>
          </a:p>
        </p:txBody>
      </p:sp>
    </p:spTree>
    <p:extLst>
      <p:ext uri="{BB962C8B-B14F-4D97-AF65-F5344CB8AC3E}">
        <p14:creationId xmlns:p14="http://schemas.microsoft.com/office/powerpoint/2010/main" val="3363065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Some variation, but mostly even. No one borough that's animal-up-a-tree central.</a:t>
            </a:r>
          </a:p>
        </p:txBody>
      </p:sp>
    </p:spTree>
    <p:extLst>
      <p:ext uri="{BB962C8B-B14F-4D97-AF65-F5344CB8AC3E}">
        <p14:creationId xmlns:p14="http://schemas.microsoft.com/office/powerpoint/2010/main" val="1199679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Some variation, but mostly even. No one borough that's animal-up-a-tree central.</a:t>
            </a:r>
          </a:p>
        </p:txBody>
      </p:sp>
    </p:spTree>
    <p:extLst>
      <p:ext uri="{BB962C8B-B14F-4D97-AF65-F5344CB8AC3E}">
        <p14:creationId xmlns:p14="http://schemas.microsoft.com/office/powerpoint/2010/main" val="3779567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839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3999" y="3772693"/>
            <a:ext cx="533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CMPU 101 – </a:t>
            </a:r>
            <a:r>
              <a:rPr lang="en-US" sz="2000" b="0" dirty="0"/>
              <a:t>Problem Solving and Abstraction</a:t>
            </a:r>
            <a:endParaRPr lang="en-US" sz="2400" b="0" dirty="0"/>
          </a:p>
          <a:p>
            <a:endParaRPr lang="en-US" sz="2400" dirty="0"/>
          </a:p>
          <a:p>
            <a:r>
              <a:rPr lang="en-US" sz="2400" dirty="0"/>
              <a:t>Peter Lemieszewski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2AA-24B8-7B42-B7D0-AD8DCDBFF6DC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242"/>
            <a:ext cx="4114800" cy="365234"/>
          </a:xfrm>
        </p:spPr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3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3"/>
            <a:ext cx="1166283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5" y="1362078"/>
            <a:ext cx="5162551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8"/>
            <a:ext cx="5162549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7FEE7-D302-7779-C1A4-B4C471050CAD}"/>
              </a:ext>
            </a:extLst>
          </p:cNvPr>
          <p:cNvSpPr txBox="1"/>
          <p:nvPr userDrawn="1"/>
        </p:nvSpPr>
        <p:spPr>
          <a:xfrm>
            <a:off x="2566851" y="6475508"/>
            <a:ext cx="6100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CMPU 101: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Solving and Abstraction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C14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03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top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9738360" cy="66059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81724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B47D-CDDA-C944-8F6B-5CBF41DC3521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562600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5485"/>
            <a:ext cx="5559552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1FE2-2675-A549-85D7-76F40473FA4F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981E-F045-DB47-A191-7FD2CAB97CB5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E73-ABE4-8F43-AA98-225125B0786A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28599"/>
            <a:ext cx="11274552" cy="59721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8FE968-2A6C-304D-ADA2-924256330D0F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00138"/>
            <a:ext cx="11274552" cy="50720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99EA14-14D5-7448-9E4B-92DE5CAAEC48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11274552" cy="498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248" y="6356242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1431"/>
                </a:solidFill>
              </a:defRPr>
            </a:lvl1pPr>
          </a:lstStyle>
          <a:p>
            <a:fld id="{C033F4C3-887F-FE48-91B8-BD39CC1473C3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380" y="6356241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1431"/>
                </a:solidFill>
              </a:defRPr>
            </a:lvl1pPr>
          </a:lstStyle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05" y="148541"/>
            <a:ext cx="847615" cy="84761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C1431"/>
                </a:solidFill>
              </a:defRPr>
            </a:lvl1pPr>
          </a:lstStyle>
          <a:p>
            <a:r>
              <a:rPr lang="en-US" dirty="0"/>
              <a:t>CMPU 101 – Introduction to Computing</a:t>
            </a:r>
          </a:p>
        </p:txBody>
      </p:sp>
    </p:spTree>
    <p:extLst>
      <p:ext uri="{BB962C8B-B14F-4D97-AF65-F5344CB8AC3E}">
        <p14:creationId xmlns:p14="http://schemas.microsoft.com/office/powerpoint/2010/main" val="12415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C143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143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Evangelion:_3.0_You_Can_(Not)_Redo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london.gov.uk/dataset/animal-rescue-incidents-attended-by-lf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customXml" Target="../ink/ink5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customXml" Target="../ink/ink9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customXml" Target="../ink/ink11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pyret.org/editor#share=1vSgZiuKMo9WJWcx174T_xAMiIYdTA2X5&amp;v=31c9aa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Consistently Inconsistent Data</a:t>
            </a:r>
            <a:br>
              <a:rPr lang="en-US" b="1" dirty="0"/>
            </a:b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include gdrive-sheets…"/>
          <p:cNvSpPr txBox="1">
            <a:spLocks noGrp="1"/>
          </p:cNvSpPr>
          <p:nvPr>
            <p:ph type="body" idx="1"/>
          </p:nvPr>
        </p:nvSpPr>
        <p:spPr>
          <a:xfrm>
            <a:off x="1225296" y="1490352"/>
            <a:ext cx="9738360" cy="490319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include</a:t>
            </a:r>
            <a:r>
              <a:rPr sz="2400" dirty="0"/>
              <a:t> </a:t>
            </a:r>
            <a:r>
              <a:rPr sz="2400" dirty="0" err="1"/>
              <a:t>gdrive</a:t>
            </a:r>
            <a:r>
              <a:rPr sz="2400" dirty="0"/>
              <a:t>-sheets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400" i="1" dirty="0">
              <a:solidFill>
                <a:srgbClr val="C2332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include</a:t>
            </a:r>
            <a:r>
              <a:rPr sz="2400" dirty="0"/>
              <a:t> shared-</a:t>
            </a:r>
            <a:r>
              <a:rPr sz="2400" dirty="0" err="1"/>
              <a:t>gdrive</a:t>
            </a:r>
            <a:r>
              <a:rPr sz="2400" dirty="0"/>
              <a:t>(</a:t>
            </a:r>
            <a:r>
              <a:rPr sz="2400" dirty="0">
                <a:solidFill>
                  <a:srgbClr val="507EB3"/>
                </a:solidFill>
              </a:rPr>
              <a:t>"dcic-2021"</a:t>
            </a:r>
            <a:r>
              <a:rPr sz="2400" dirty="0"/>
              <a:t>, </a:t>
            </a:r>
            <a:r>
              <a:rPr sz="2400" dirty="0">
                <a:solidFill>
                  <a:srgbClr val="507EB3"/>
                </a:solidFill>
              </a:rPr>
              <a:t>"1wyQZj_L0qqV9Ekgr9au6RX2iqt2Ga8Ep"</a:t>
            </a:r>
            <a:r>
              <a:rPr sz="24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C23327"/>
                </a:solidFill>
              </a:rPr>
              <a:t># </a:t>
            </a:r>
            <a:r>
              <a:rPr sz="2400" i="1" dirty="0">
                <a:solidFill>
                  <a:srgbClr val="C23327"/>
                </a:solidFill>
              </a:rPr>
              <a:t>The ID of the Google Sheets file, which appears</a:t>
            </a:r>
            <a:r>
              <a:rPr sz="2400" dirty="0">
                <a:solidFill>
                  <a:srgbClr val="C23327"/>
                </a:solidFill>
              </a:rPr>
              <a:t> </a:t>
            </a:r>
            <a:r>
              <a:rPr sz="2400" i="1" dirty="0">
                <a:solidFill>
                  <a:srgbClr val="C23327"/>
                </a:solidFill>
              </a:rPr>
              <a:t>in the URL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 err="1">
                <a:solidFill>
                  <a:srgbClr val="9F59B3"/>
                </a:solidFill>
              </a:rPr>
              <a:t>ssid</a:t>
            </a:r>
            <a:r>
              <a:rPr sz="2400" dirty="0"/>
              <a:t> = </a:t>
            </a:r>
            <a:r>
              <a:rPr sz="2400" dirty="0">
                <a:solidFill>
                  <a:srgbClr val="507EB3"/>
                </a:solidFill>
              </a:rPr>
              <a:t>"</a:t>
            </a:r>
            <a:r>
              <a:rPr lang="en-US" sz="2400" dirty="0">
                <a:solidFill>
                  <a:schemeClr val="accent1"/>
                </a:solidFill>
              </a:rPr>
              <a:t>1mXW5k7OGFKJvv4nK3AeGMSZzrdpjzJYLUnKWh_3jROw</a:t>
            </a:r>
            <a:r>
              <a:rPr sz="2400" dirty="0">
                <a:solidFill>
                  <a:srgbClr val="507EB3"/>
                </a:solidFill>
              </a:rPr>
              <a:t>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>
                <a:solidFill>
                  <a:srgbClr val="9F59B3"/>
                </a:solidFill>
              </a:rPr>
              <a:t>spreadsheet</a:t>
            </a:r>
            <a:r>
              <a:rPr sz="2400" dirty="0"/>
              <a:t> = load-spreadsheet(</a:t>
            </a:r>
            <a:r>
              <a:rPr sz="2400" dirty="0" err="1"/>
              <a:t>ssid</a:t>
            </a:r>
            <a:r>
              <a:rPr sz="24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>
                <a:solidFill>
                  <a:srgbClr val="9F59B3"/>
                </a:solidFill>
              </a:rPr>
              <a:t>rescue-data</a:t>
            </a:r>
            <a:r>
              <a:rPr sz="2400" dirty="0"/>
              <a:t> =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#note – I kept 14 separate data columns</a:t>
            </a:r>
            <a:endParaRPr sz="2400" dirty="0">
              <a:solidFill>
                <a:schemeClr val="accent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load-table: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time, year, description, animal-group-parent, origin-of-call,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property-type, property-category, special-service-type-category,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special-service-type, ward, borough, </a:t>
            </a:r>
            <a:r>
              <a:rPr lang="en-US" sz="2400" dirty="0" err="1"/>
              <a:t>stn</a:t>
            </a:r>
            <a:r>
              <a:rPr lang="en-US" sz="2400" dirty="0"/>
              <a:t>-name, street, postcode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source: </a:t>
            </a:r>
            <a:r>
              <a:rPr lang="en-US" sz="2400" dirty="0" err="1"/>
              <a:t>spreadsheet.sheet</a:t>
            </a:r>
            <a:r>
              <a:rPr lang="en-US" sz="2400" dirty="0"/>
              <a:t>-by-name("</a:t>
            </a:r>
            <a:r>
              <a:rPr lang="en-US" sz="2400" dirty="0" err="1"/>
              <a:t>ari</a:t>
            </a:r>
            <a:r>
              <a:rPr lang="en-US" sz="2400" dirty="0"/>
              <a:t>-from-</a:t>
            </a:r>
            <a:r>
              <a:rPr lang="en-US" sz="2400" dirty="0" err="1"/>
              <a:t>lfb</a:t>
            </a:r>
            <a:r>
              <a:rPr lang="en-US" sz="2400" dirty="0"/>
              <a:t>", true)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end</a:t>
            </a:r>
            <a:endParaRPr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4648C-0494-D207-473C-803A45380FB9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Step 4: You can (not) redo</a:t>
            </a:r>
          </a:p>
        </p:txBody>
      </p:sp>
    </p:spTree>
    <p:extLst>
      <p:ext uri="{BB962C8B-B14F-4D97-AF65-F5344CB8AC3E}">
        <p14:creationId xmlns:p14="http://schemas.microsoft.com/office/powerpoint/2010/main" val="20380921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include gdrive-sheets…"/>
          <p:cNvSpPr txBox="1">
            <a:spLocks noGrp="1"/>
          </p:cNvSpPr>
          <p:nvPr>
            <p:ph type="body" idx="1"/>
          </p:nvPr>
        </p:nvSpPr>
        <p:spPr>
          <a:xfrm>
            <a:off x="1225296" y="1490352"/>
            <a:ext cx="9738360" cy="490319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include</a:t>
            </a:r>
            <a:r>
              <a:rPr sz="2400" dirty="0"/>
              <a:t> </a:t>
            </a:r>
            <a:r>
              <a:rPr sz="2400" dirty="0" err="1"/>
              <a:t>gdrive</a:t>
            </a:r>
            <a:r>
              <a:rPr sz="2400" dirty="0"/>
              <a:t>-sheets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400" i="1" dirty="0">
              <a:solidFill>
                <a:srgbClr val="C2332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include</a:t>
            </a:r>
            <a:r>
              <a:rPr sz="2400" dirty="0"/>
              <a:t> shared-</a:t>
            </a:r>
            <a:r>
              <a:rPr sz="2400" dirty="0" err="1"/>
              <a:t>gdrive</a:t>
            </a:r>
            <a:r>
              <a:rPr sz="2400" dirty="0"/>
              <a:t>(</a:t>
            </a:r>
            <a:r>
              <a:rPr sz="2400" dirty="0">
                <a:solidFill>
                  <a:srgbClr val="507EB3"/>
                </a:solidFill>
              </a:rPr>
              <a:t>"dcic-2021"</a:t>
            </a:r>
            <a:r>
              <a:rPr sz="2400" dirty="0"/>
              <a:t>, </a:t>
            </a:r>
            <a:r>
              <a:rPr sz="2400" dirty="0">
                <a:solidFill>
                  <a:srgbClr val="507EB3"/>
                </a:solidFill>
              </a:rPr>
              <a:t>"1wyQZj_L0qqV9Ekgr9au6RX2iqt2Ga8Ep"</a:t>
            </a:r>
            <a:r>
              <a:rPr sz="24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C23327"/>
                </a:solidFill>
              </a:rPr>
              <a:t># </a:t>
            </a:r>
            <a:r>
              <a:rPr sz="2400" i="1" dirty="0">
                <a:solidFill>
                  <a:srgbClr val="C23327"/>
                </a:solidFill>
              </a:rPr>
              <a:t>The ID of the Google Sheets file, which appears</a:t>
            </a:r>
            <a:r>
              <a:rPr sz="2400" dirty="0">
                <a:solidFill>
                  <a:srgbClr val="C23327"/>
                </a:solidFill>
              </a:rPr>
              <a:t> </a:t>
            </a:r>
            <a:r>
              <a:rPr sz="2400" i="1" dirty="0">
                <a:solidFill>
                  <a:srgbClr val="C23327"/>
                </a:solidFill>
              </a:rPr>
              <a:t>in the URL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 err="1">
                <a:solidFill>
                  <a:srgbClr val="9F59B3"/>
                </a:solidFill>
              </a:rPr>
              <a:t>ssid</a:t>
            </a:r>
            <a:r>
              <a:rPr sz="2400" dirty="0"/>
              <a:t> = </a:t>
            </a:r>
            <a:r>
              <a:rPr sz="2400" dirty="0">
                <a:solidFill>
                  <a:srgbClr val="507EB3"/>
                </a:solidFill>
              </a:rPr>
              <a:t>"</a:t>
            </a:r>
            <a:r>
              <a:rPr lang="en-US" sz="2400" dirty="0">
                <a:solidFill>
                  <a:schemeClr val="accent1"/>
                </a:solidFill>
              </a:rPr>
              <a:t>1mXW5k7OGFKJvv4nK3AeGMSZzrdpjzJYLUnKWh_3jROw</a:t>
            </a:r>
            <a:r>
              <a:rPr sz="2400" dirty="0">
                <a:solidFill>
                  <a:srgbClr val="507EB3"/>
                </a:solidFill>
              </a:rPr>
              <a:t>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>
                <a:solidFill>
                  <a:srgbClr val="9F59B3"/>
                </a:solidFill>
              </a:rPr>
              <a:t>spreadsheet</a:t>
            </a:r>
            <a:r>
              <a:rPr sz="2400" dirty="0"/>
              <a:t> = load-spreadsheet(</a:t>
            </a:r>
            <a:r>
              <a:rPr sz="2400" dirty="0" err="1"/>
              <a:t>ssid</a:t>
            </a:r>
            <a:r>
              <a:rPr sz="24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>
                <a:solidFill>
                  <a:srgbClr val="9F59B3"/>
                </a:solidFill>
              </a:rPr>
              <a:t>rescue-data</a:t>
            </a:r>
            <a:r>
              <a:rPr sz="2400" dirty="0"/>
              <a:t> =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#note – I kept 14 separate data columns</a:t>
            </a:r>
            <a:endParaRPr sz="2400" dirty="0">
              <a:solidFill>
                <a:schemeClr val="accent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load-table: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time, year, description, animal-group-parent, origin-of-call,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property-type, property-category, special-service-type-category,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special-service-type, ward, borough, </a:t>
            </a:r>
            <a:r>
              <a:rPr lang="en-US" sz="2400" dirty="0" err="1"/>
              <a:t>stn</a:t>
            </a:r>
            <a:r>
              <a:rPr lang="en-US" sz="2400" dirty="0"/>
              <a:t>-name, street, postcode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source: </a:t>
            </a:r>
            <a:r>
              <a:rPr lang="en-US" sz="2400" dirty="0" err="1"/>
              <a:t>spreadsheet.sheet</a:t>
            </a:r>
            <a:r>
              <a:rPr lang="en-US" sz="2400" dirty="0"/>
              <a:t>-by-name("</a:t>
            </a:r>
            <a:r>
              <a:rPr lang="en-US" sz="2400" dirty="0" err="1"/>
              <a:t>ari</a:t>
            </a:r>
            <a:r>
              <a:rPr lang="en-US" sz="2400" dirty="0"/>
              <a:t>-from-</a:t>
            </a:r>
            <a:r>
              <a:rPr lang="en-US" sz="2400" dirty="0" err="1"/>
              <a:t>lfb</a:t>
            </a:r>
            <a:r>
              <a:rPr lang="en-US" sz="2400" dirty="0"/>
              <a:t>", true)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end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4648C-0494-D207-473C-803A45380FB9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Step 4: You can (not) redo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DB7A626-7A3E-F5B9-A2B9-9F69369FD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102" y="2793067"/>
            <a:ext cx="2495568" cy="36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7162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8ED0-C237-BBC7-A565-1C06A244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AD080E-1877-3F4B-C113-E86F469B0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76" y="1233714"/>
            <a:ext cx="12046860" cy="481874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7BB0D-8135-0720-823B-2B2FED01A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EBCFD-74F5-9DB6-7DB2-6EF7D22B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4024B-097B-40ED-AF47-516CAEB4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53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EAD4-1BD0-DACE-7502-1CE41D87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now return to… Dirty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D7BB7-8557-33BA-A4B1-45E3F7A58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have some in our</a:t>
            </a:r>
          </a:p>
          <a:p>
            <a:pPr marL="0" indent="0">
              <a:buNone/>
            </a:pPr>
            <a:r>
              <a:rPr lang="en-US" dirty="0"/>
              <a:t> animal rescue table!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8A83F-BF98-8295-E75D-55D29F60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D0DCE-5CEF-7A48-5E4F-2FD5720B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FBC8D-6B7B-64C8-92D7-14B1624A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40324A-71CA-D0E8-E8AD-C9D8668CF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802" y="793578"/>
            <a:ext cx="6244998" cy="55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45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E870-5FF3-9389-4DBD-721C630A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endemic phase of Covid-19, after all…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B36AC-770B-785C-0982-DB458D3CD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To make the data end up in the format we want, </a:t>
            </a:r>
          </a:p>
          <a:p>
            <a:r>
              <a:rPr lang="en-US" dirty="0"/>
              <a:t>we’ll use </a:t>
            </a:r>
            <a:r>
              <a:rPr lang="en-US" i="1" dirty="0">
                <a:solidFill>
                  <a:srgbClr val="B51700"/>
                </a:solidFill>
              </a:rPr>
              <a:t>sanitizers</a:t>
            </a:r>
            <a:r>
              <a:rPr lang="en-US" dirty="0"/>
              <a:t>, which convert data from an external source into a specific Pyret data type.</a:t>
            </a:r>
          </a:p>
          <a:p>
            <a:pPr lvl="1"/>
            <a:r>
              <a:rPr lang="en-US" dirty="0"/>
              <a:t>Sanitizers are functions</a:t>
            </a:r>
          </a:p>
          <a:p>
            <a:pPr lvl="2"/>
            <a:r>
              <a:rPr lang="en-US" dirty="0"/>
              <a:t>There are some built-in ones</a:t>
            </a:r>
          </a:p>
          <a:p>
            <a:pPr lvl="2"/>
            <a:r>
              <a:rPr lang="en-US" dirty="0"/>
              <a:t>We can also create our own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FD426-F235-7880-383A-B7BAA0B23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37FE-24A9-F76B-FD02-25C23E76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506DD-C90E-6327-62CC-ACE50264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09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E870-5FF3-9389-4DBD-721C630A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Built-in Sanitizers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B36AC-770B-785C-0982-DB458D3CD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These are applied to your table at load time, </a:t>
            </a:r>
          </a:p>
          <a:p>
            <a:pPr lvl="1"/>
            <a:r>
              <a:rPr lang="en-US" dirty="0"/>
              <a:t>i.e. a component of the load-table statement!</a:t>
            </a:r>
          </a:p>
          <a:p>
            <a:pPr lvl="1"/>
            <a:r>
              <a:rPr lang="en-US" sz="3200" b="1" dirty="0">
                <a:latin typeface="Menlo Regular"/>
                <a:ea typeface="Menlo Regular"/>
                <a:cs typeface="Menlo Regular"/>
                <a:sym typeface="Menlo Regular"/>
              </a:rPr>
              <a:t>string-sanitizer</a:t>
            </a:r>
          </a:p>
          <a:p>
            <a:pPr lvl="2"/>
            <a:r>
              <a:rPr lang="en-US" dirty="0"/>
              <a:t>Replaces missing values with </a:t>
            </a:r>
            <a:r>
              <a:rPr lang="en-US" dirty="0">
                <a:solidFill>
                  <a:srgbClr val="507EB3"/>
                </a:solidFill>
              </a:rPr>
              <a:t>""</a:t>
            </a:r>
          </a:p>
          <a:p>
            <a:pPr lvl="2"/>
            <a:r>
              <a:rPr lang="en-US" dirty="0"/>
              <a:t>Converts non-string data to strings, e.g., </a:t>
            </a:r>
            <a:r>
              <a:rPr lang="en-US" sz="3200" dirty="0">
                <a:latin typeface="Menlo Regular"/>
                <a:ea typeface="Menlo Regular"/>
                <a:cs typeface="Menlo Regular"/>
                <a:sym typeface="Menlo Regular"/>
              </a:rPr>
              <a:t>3</a:t>
            </a:r>
            <a:r>
              <a:rPr lang="en-US" dirty="0"/>
              <a:t> to </a:t>
            </a:r>
            <a:r>
              <a:rPr lang="en-US" sz="32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"3"</a:t>
            </a:r>
          </a:p>
          <a:p>
            <a:pPr lvl="1"/>
            <a:r>
              <a:rPr lang="en-US" sz="3200" b="1" dirty="0">
                <a:latin typeface="Menlo Regular"/>
                <a:ea typeface="Menlo Regular"/>
                <a:cs typeface="Menlo Regular"/>
                <a:sym typeface="Menlo Regular"/>
              </a:rPr>
              <a:t>num-sanitizer</a:t>
            </a:r>
          </a:p>
          <a:p>
            <a:pPr lvl="2"/>
            <a:r>
              <a:rPr lang="en-US" dirty="0"/>
              <a:t>Replaces missing values with </a:t>
            </a:r>
            <a:r>
              <a:rPr lang="en-US" sz="3200" dirty="0">
                <a:latin typeface="Menlo Regular"/>
                <a:ea typeface="Menlo Regular"/>
                <a:cs typeface="Menlo Regular"/>
                <a:sym typeface="Menlo Regular"/>
              </a:rPr>
              <a:t>0</a:t>
            </a:r>
          </a:p>
          <a:p>
            <a:pPr lvl="2"/>
            <a:r>
              <a:rPr lang="en-US" dirty="0"/>
              <a:t>Converts numeric strings to numbers, e.g., </a:t>
            </a:r>
            <a:r>
              <a:rPr lang="en-US" sz="32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"3"</a:t>
            </a:r>
            <a:r>
              <a:rPr lang="en-US" dirty="0"/>
              <a:t> to </a:t>
            </a:r>
            <a:r>
              <a:rPr lang="en-US" sz="3200" dirty="0">
                <a:latin typeface="Menlo Regular"/>
                <a:ea typeface="Menlo Regular"/>
                <a:cs typeface="Menlo Regular"/>
                <a:sym typeface="Menlo Regular"/>
              </a:rPr>
              <a:t>3</a:t>
            </a:r>
          </a:p>
          <a:p>
            <a:pPr lvl="1"/>
            <a:r>
              <a:rPr lang="en-US" sz="3600" dirty="0">
                <a:latin typeface="Menlo Regular"/>
                <a:ea typeface="Menlo Regular"/>
                <a:cs typeface="Menlo Regular"/>
                <a:sym typeface="Menlo Regular"/>
              </a:rPr>
              <a:t>Format:</a:t>
            </a:r>
          </a:p>
          <a:p>
            <a:pPr marL="1449824" defTabSz="1810511">
              <a:lnSpc>
                <a:spcPts val="4700"/>
              </a:lnSpc>
              <a:spcBef>
                <a:spcPts val="0"/>
              </a:spcBef>
              <a:defRPr sz="3168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600" b="1" dirty="0">
                <a:solidFill>
                  <a:srgbClr val="ABAFB3"/>
                </a:solidFill>
              </a:rPr>
              <a:t>sanitize</a:t>
            </a:r>
            <a:r>
              <a:rPr lang="en-US" sz="2600" dirty="0"/>
              <a:t> </a:t>
            </a:r>
            <a:r>
              <a:rPr lang="en-US" sz="2600" i="1" dirty="0">
                <a:latin typeface="Cavolini" panose="020B0502040204020203" pitchFamily="66" charset="0"/>
                <a:cs typeface="Cavolini" panose="020B0502040204020203" pitchFamily="66" charset="0"/>
              </a:rPr>
              <a:t>column-name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ABAFB3"/>
                </a:solidFill>
              </a:rPr>
              <a:t>using</a:t>
            </a:r>
            <a:r>
              <a:rPr lang="en-US" sz="2600" dirty="0"/>
              <a:t> </a:t>
            </a:r>
            <a:r>
              <a:rPr lang="en-US" sz="2600" b="1" dirty="0"/>
              <a:t>string-sanitizer</a:t>
            </a:r>
          </a:p>
          <a:p>
            <a:pPr marL="1449824" defTabSz="1810511">
              <a:lnSpc>
                <a:spcPts val="4700"/>
              </a:lnSpc>
              <a:spcBef>
                <a:spcPts val="0"/>
              </a:spcBef>
              <a:defRPr sz="3168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600" b="1" dirty="0">
                <a:solidFill>
                  <a:srgbClr val="ABAFB3"/>
                </a:solidFill>
              </a:rPr>
              <a:t>sanitize</a:t>
            </a:r>
            <a:r>
              <a:rPr lang="en-US" sz="2600" dirty="0"/>
              <a:t> </a:t>
            </a:r>
            <a:r>
              <a:rPr lang="en-US" sz="2600" i="1" dirty="0">
                <a:latin typeface="Cavolini" panose="03000502040302020204" pitchFamily="66" charset="0"/>
                <a:cs typeface="Cavolini" panose="03000502040302020204" pitchFamily="66" charset="0"/>
              </a:rPr>
              <a:t>column-name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ABAFB3"/>
                </a:solidFill>
              </a:rPr>
              <a:t>using</a:t>
            </a:r>
            <a:r>
              <a:rPr lang="en-US" sz="2600" dirty="0"/>
              <a:t> </a:t>
            </a:r>
            <a:r>
              <a:rPr lang="en-US" sz="2600" b="1" dirty="0"/>
              <a:t>num-sanitizer</a:t>
            </a:r>
            <a:endParaRPr lang="en-US" sz="2600" b="1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marL="1449824" defTabSz="1810511">
              <a:lnSpc>
                <a:spcPts val="4700"/>
              </a:lnSpc>
              <a:spcBef>
                <a:spcPts val="0"/>
              </a:spcBef>
              <a:defRPr sz="3168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240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FD426-F235-7880-383A-B7BAA0B23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37FE-24A9-F76B-FD02-25C23E76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506DD-C90E-6327-62CC-ACE50264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72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95FE185-76EE-B81E-733E-CE07BB292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40" y="2689894"/>
            <a:ext cx="7081186" cy="3666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91CFF-44B4-BD3B-FACA-D797BBE8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tell </a:t>
            </a:r>
            <a:r>
              <a:rPr lang="en-US" dirty="0" err="1"/>
              <a:t>pyret</a:t>
            </a:r>
            <a:r>
              <a:rPr lang="en-US" dirty="0"/>
              <a:t> about the built-in sanitizers!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91849-5BCB-D311-F846-DA3F1917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257F2-34C8-C994-1823-651EB170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AE32E-3247-45FD-D23B-331B57AC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97FA8B5-907C-8785-0038-5B2247B8D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Simply adding the following to your program will accomplish this:</a:t>
            </a:r>
          </a:p>
          <a:p>
            <a:r>
              <a:rPr lang="en-US" b="1" dirty="0"/>
              <a:t>include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data-source</a:t>
            </a:r>
          </a:p>
          <a:p>
            <a:endParaRPr lang="en-US" dirty="0"/>
          </a:p>
          <a:p>
            <a:r>
              <a:rPr lang="en-US" dirty="0"/>
              <a:t>If you forget to add it…</a:t>
            </a:r>
          </a:p>
        </p:txBody>
      </p:sp>
    </p:spTree>
    <p:extLst>
      <p:ext uri="{BB962C8B-B14F-4D97-AF65-F5344CB8AC3E}">
        <p14:creationId xmlns:p14="http://schemas.microsoft.com/office/powerpoint/2010/main" val="3269090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ADC0-2BE2-C451-B42B-30991AC3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the sanitizers like so: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93D38C-E702-8D5C-C8B7-0BDFCF804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940" y="2184400"/>
            <a:ext cx="8332455" cy="21661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A160B-4440-565D-B27E-5F75E260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1B969-BD84-C886-9E50-F5888D12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53055-AF12-BCA6-51A9-BCC7AE75E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25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48C7-D704-D6E2-1853-587D7654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Voila!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D86C50-5498-A8AC-4F25-CD928279A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513" y="823373"/>
            <a:ext cx="6059715" cy="562180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03D71-62A2-A044-1DC5-E2907691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378A5-D849-6549-35B4-57B6DF3E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46FF-2C50-5D48-5A35-6C89729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88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0A8C-3798-87A1-B2E7-EB104E53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“The absence of evidence is not evidence of absence”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544F6-C90B-5A10-857C-682FFD71A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should we do with null data?</a:t>
            </a:r>
          </a:p>
          <a:p>
            <a:pPr lvl="1"/>
            <a:r>
              <a:rPr lang="en-US" sz="2000" dirty="0"/>
              <a:t>Options?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D97AD-7657-41D9-FA8C-371F0BB4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9985F-21FE-BCA6-64CC-06201E0D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F71BA-EC69-AF11-C514-68C2B00F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448955-6FE2-9001-EA20-40B8E2B7E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805" y="1443023"/>
            <a:ext cx="5105189" cy="48939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C82053-89DB-4698-B38B-F11DF8DCDA75}"/>
                  </a:ext>
                </a:extLst>
              </p14:cNvPr>
              <p14:cNvContentPartPr/>
              <p14:nvPr/>
            </p14:nvContentPartPr>
            <p14:xfrm>
              <a:off x="5671526" y="2517457"/>
              <a:ext cx="4160520" cy="466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C82053-89DB-4698-B38B-F11DF8DCDA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9886" y="2373457"/>
                <a:ext cx="4304160" cy="7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108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“Dirty” Data: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34F4-FC37-17E8-0B5C-EB073B5E1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data sets can be significantly harder to work with than contrived examples:</a:t>
            </a:r>
          </a:p>
          <a:p>
            <a:pPr lvl="1"/>
            <a:r>
              <a:rPr lang="en-US" dirty="0"/>
              <a:t>Missing values</a:t>
            </a:r>
          </a:p>
          <a:p>
            <a:pPr lvl="1"/>
            <a:r>
              <a:rPr lang="en-US" dirty="0"/>
              <a:t>Inconsistent entry of data</a:t>
            </a:r>
          </a:p>
          <a:p>
            <a:pPr lvl="1"/>
            <a:r>
              <a:rPr lang="en-US" dirty="0"/>
              <a:t>Differing levels of precision (1987 vs 7 July 1987)</a:t>
            </a:r>
          </a:p>
          <a:p>
            <a:r>
              <a:rPr lang="en-US" dirty="0"/>
              <a:t>Consider the town of Palm Tree in our municipalities table</a:t>
            </a:r>
          </a:p>
          <a:p>
            <a:pPr lvl="1"/>
            <a:r>
              <a:rPr lang="en-US" dirty="0"/>
              <a:t>Incorporated in 2019, how should pop-2020 be represented?</a:t>
            </a:r>
          </a:p>
          <a:p>
            <a:pPr lvl="2"/>
            <a:r>
              <a:rPr lang="en-US" dirty="0"/>
              <a:t>“---” (original, google sheet not imported if Number is expected)</a:t>
            </a:r>
          </a:p>
          <a:p>
            <a:pPr lvl="2"/>
            <a:r>
              <a:rPr lang="en-US" dirty="0"/>
              <a:t>0 -  We saw divide by zero result though (Always protect against division-by-zero in code!)</a:t>
            </a:r>
          </a:p>
          <a:p>
            <a:pPr lvl="2"/>
            <a:r>
              <a:rPr lang="en-US" dirty="0"/>
              <a:t>1 – not(correct)</a:t>
            </a:r>
          </a:p>
          <a:p>
            <a:pPr lvl="2"/>
            <a:r>
              <a:rPr lang="en-US" dirty="0"/>
              <a:t>Something else?</a:t>
            </a:r>
          </a:p>
          <a:p>
            <a:pPr lvl="1"/>
            <a:r>
              <a:rPr lang="en-US" dirty="0"/>
              <a:t>Well, a little bit </a:t>
            </a:r>
            <a:r>
              <a:rPr lang="en-US" dirty="0" err="1"/>
              <a:t>pyret</a:t>
            </a:r>
            <a:r>
              <a:rPr lang="en-US" dirty="0"/>
              <a:t> coding can help.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25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0A8C-3798-87A1-B2E7-EB104E53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“The absence of evidence is not evidence of absence”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544F6-C90B-5A10-857C-682FFD71A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should we do with null data?</a:t>
            </a:r>
          </a:p>
          <a:p>
            <a:pPr lvl="1"/>
            <a:r>
              <a:rPr lang="en-US" sz="2000" dirty="0"/>
              <a:t>Options?</a:t>
            </a:r>
          </a:p>
          <a:p>
            <a:pPr lvl="2"/>
            <a:r>
              <a:rPr lang="en-US" sz="1600" dirty="0"/>
              <a:t>Ignore</a:t>
            </a:r>
          </a:p>
          <a:p>
            <a:pPr lvl="2"/>
            <a:r>
              <a:rPr lang="en-US" sz="1600" dirty="0"/>
              <a:t>Modify data</a:t>
            </a:r>
          </a:p>
          <a:p>
            <a:pPr lvl="2"/>
            <a:r>
              <a:rPr lang="en-US" sz="1600" dirty="0"/>
              <a:t>Remove</a:t>
            </a:r>
          </a:p>
          <a:p>
            <a:pPr lvl="2"/>
            <a:r>
              <a:rPr lang="en-US" sz="1600" dirty="0"/>
              <a:t>idk</a:t>
            </a:r>
          </a:p>
          <a:p>
            <a:pPr lvl="2"/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D97AD-7657-41D9-FA8C-371F0BB4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9985F-21FE-BCA6-64CC-06201E0D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F71BA-EC69-AF11-C514-68C2B00F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448955-6FE2-9001-EA20-40B8E2B7E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805" y="1443023"/>
            <a:ext cx="5105189" cy="48939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C82053-89DB-4698-B38B-F11DF8DCDA75}"/>
                  </a:ext>
                </a:extLst>
              </p14:cNvPr>
              <p14:cNvContentPartPr/>
              <p14:nvPr/>
            </p14:nvContentPartPr>
            <p14:xfrm>
              <a:off x="5671526" y="2517457"/>
              <a:ext cx="4160520" cy="466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C82053-89DB-4698-B38B-F11DF8DCDA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9520" y="2373457"/>
                <a:ext cx="4304172" cy="7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6992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0A8C-3798-87A1-B2E7-EB104E53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“The absence of evidence is not evidence of absence”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544F6-C90B-5A10-857C-682FFD71A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should we do with null data?</a:t>
            </a:r>
          </a:p>
          <a:p>
            <a:pPr lvl="1"/>
            <a:r>
              <a:rPr lang="en-US" sz="2000" dirty="0"/>
              <a:t>Options?</a:t>
            </a:r>
          </a:p>
          <a:p>
            <a:pPr lvl="2"/>
            <a:r>
              <a:rPr lang="en-US" sz="1600" strike="sngStrike" dirty="0"/>
              <a:t>Ignore</a:t>
            </a:r>
          </a:p>
          <a:p>
            <a:pPr lvl="2"/>
            <a:r>
              <a:rPr lang="en-US" sz="1600" strike="sngStrike" dirty="0"/>
              <a:t>Modify data</a:t>
            </a:r>
          </a:p>
          <a:p>
            <a:pPr lvl="2"/>
            <a:r>
              <a:rPr lang="en-US" sz="1600" strike="sngStrike" dirty="0"/>
              <a:t>Remove</a:t>
            </a:r>
          </a:p>
          <a:p>
            <a:pPr lvl="2"/>
            <a:r>
              <a:rPr lang="en-US" sz="1600" dirty="0"/>
              <a:t>Let’s examine the data more closely!</a:t>
            </a:r>
          </a:p>
          <a:p>
            <a:pPr lvl="2"/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D97AD-7657-41D9-FA8C-371F0BB4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9985F-21FE-BCA6-64CC-06201E0D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F71BA-EC69-AF11-C514-68C2B00F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448955-6FE2-9001-EA20-40B8E2B7E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805" y="1443023"/>
            <a:ext cx="5105189" cy="48939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C82053-89DB-4698-B38B-F11DF8DCDA75}"/>
                  </a:ext>
                </a:extLst>
              </p14:cNvPr>
              <p14:cNvContentPartPr/>
              <p14:nvPr/>
            </p14:nvContentPartPr>
            <p14:xfrm>
              <a:off x="5671526" y="2517457"/>
              <a:ext cx="4160520" cy="466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C82053-89DB-4698-B38B-F11DF8DCDA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9520" y="2373457"/>
                <a:ext cx="4304172" cy="7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2984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265FB-BFC4-DBCF-9CBD-4C7FBC95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 little bit further into the null data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A69C8-8E96-52D1-4AED-286FCCD2E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First, let’s find them!</a:t>
            </a: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fun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955DAD"/>
                </a:solidFill>
              </a:rPr>
              <a:t>no-borough</a:t>
            </a:r>
            <a:r>
              <a:rPr lang="en-US" sz="2400" dirty="0"/>
              <a:t>(r :: Row) -&gt; Boolean:</a:t>
            </a: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doc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507EB3"/>
                </a:solidFill>
              </a:rPr>
              <a:t>"Return true if the borough column is empty for a given row"</a:t>
            </a: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r[</a:t>
            </a:r>
            <a:r>
              <a:rPr lang="en-US" sz="2400" dirty="0">
                <a:solidFill>
                  <a:srgbClr val="507EB3"/>
                </a:solidFill>
              </a:rPr>
              <a:t>"borough"</a:t>
            </a:r>
            <a:r>
              <a:rPr lang="en-US" sz="2400" dirty="0"/>
              <a:t>] == </a:t>
            </a:r>
            <a:r>
              <a:rPr lang="en-US" sz="2400" dirty="0">
                <a:solidFill>
                  <a:srgbClr val="507EB3"/>
                </a:solidFill>
              </a:rPr>
              <a:t>""</a:t>
            </a: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end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3E3E8-ED2C-C291-CB8A-3C8E4C01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F209A-634D-D596-25F4-38AA52FE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15DFA-9C2C-4AF2-CC27-CB69DC77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75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265FB-BFC4-DBCF-9CBD-4C7FBC95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 little bit further into the null data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A69C8-8E96-52D1-4AED-286FCCD2E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fun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955DAD"/>
                </a:solidFill>
              </a:rPr>
              <a:t>no-borough</a:t>
            </a:r>
            <a:r>
              <a:rPr lang="en-US" sz="2400" dirty="0"/>
              <a:t>(r :: Row) -&gt; Boolean:</a:t>
            </a: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doc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507EB3"/>
                </a:solidFill>
              </a:rPr>
              <a:t>"Return true if the borough column is empty for a given row"</a:t>
            </a: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r[</a:t>
            </a:r>
            <a:r>
              <a:rPr lang="en-US" sz="2400" dirty="0">
                <a:solidFill>
                  <a:srgbClr val="507EB3"/>
                </a:solidFill>
              </a:rPr>
              <a:t>"borough"</a:t>
            </a:r>
            <a:r>
              <a:rPr lang="en-US" sz="2400" dirty="0"/>
              <a:t>] == </a:t>
            </a:r>
            <a:r>
              <a:rPr lang="en-US" sz="2400" dirty="0">
                <a:solidFill>
                  <a:srgbClr val="507EB3"/>
                </a:solidFill>
              </a:rPr>
              <a:t>""</a:t>
            </a: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end</a:t>
            </a: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Then let’s filter them…</a:t>
            </a: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200" b="1" dirty="0"/>
              <a:t>filter-with(rescue-data, no-borough)</a:t>
            </a:r>
            <a:endParaRPr lang="en-US" sz="2400" dirty="0">
              <a:solidFill>
                <a:srgbClr val="ABAFB3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3E3E8-ED2C-C291-CB8A-3C8E4C01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F209A-634D-D596-25F4-38AA52FE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15DFA-9C2C-4AF2-CC27-CB69DC77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92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265FB-BFC4-DBCF-9CBD-4C7FBC95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 little bit further into the null data (3)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F9AA53-3680-ED3A-AF11-A28DB6FF0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819" y="916098"/>
            <a:ext cx="6596724" cy="552178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3E3E8-ED2C-C291-CB8A-3C8E4C01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F209A-634D-D596-25F4-38AA52FE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15DFA-9C2C-4AF2-CC27-CB69DC77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7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265FB-BFC4-DBCF-9CBD-4C7FBC95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 little bit further into the null data (3)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F9AA53-3680-ED3A-AF11-A28DB6FF0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819" y="916098"/>
            <a:ext cx="6596724" cy="552178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3E3E8-ED2C-C291-CB8A-3C8E4C01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F209A-634D-D596-25F4-38AA52FE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15DFA-9C2C-4AF2-CC27-CB69DC77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Look like places outside of London itself? Thus no borough or word to list!">
            <a:extLst>
              <a:ext uri="{FF2B5EF4-FFF2-40B4-BE49-F238E27FC236}">
                <a16:creationId xmlns:a16="http://schemas.microsoft.com/office/drawing/2014/main" id="{D68A95DC-58AD-A018-7B1E-94E96B0FC2CB}"/>
              </a:ext>
            </a:extLst>
          </p:cNvPr>
          <p:cNvSpPr txBox="1"/>
          <p:nvPr/>
        </p:nvSpPr>
        <p:spPr>
          <a:xfrm rot="440019">
            <a:off x="7622209" y="4111231"/>
            <a:ext cx="4479494" cy="80021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r>
              <a:rPr sz="2000" dirty="0"/>
              <a:t>Look like places outside of London itself?</a:t>
            </a:r>
            <a:br>
              <a:rPr lang="en-US" sz="2000" dirty="0"/>
            </a:br>
            <a:r>
              <a:rPr sz="2000" dirty="0"/>
              <a:t> Thus no borough or word to list!</a:t>
            </a:r>
          </a:p>
        </p:txBody>
      </p:sp>
    </p:spTree>
    <p:extLst>
      <p:ext uri="{BB962C8B-B14F-4D97-AF65-F5344CB8AC3E}">
        <p14:creationId xmlns:p14="http://schemas.microsoft.com/office/powerpoint/2010/main" val="361005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265FB-BFC4-DBCF-9CBD-4C7FBC95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 little bit further into the null data (3)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F9AA53-3680-ED3A-AF11-A28DB6FF0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819" y="916098"/>
            <a:ext cx="6596724" cy="552178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3E3E8-ED2C-C291-CB8A-3C8E4C01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F209A-634D-D596-25F4-38AA52FE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15DFA-9C2C-4AF2-CC27-CB69DC77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Look like places outside of London itself? Thus no borough or word to list!">
            <a:extLst>
              <a:ext uri="{FF2B5EF4-FFF2-40B4-BE49-F238E27FC236}">
                <a16:creationId xmlns:a16="http://schemas.microsoft.com/office/drawing/2014/main" id="{D68A95DC-58AD-A018-7B1E-94E96B0FC2CB}"/>
              </a:ext>
            </a:extLst>
          </p:cNvPr>
          <p:cNvSpPr txBox="1"/>
          <p:nvPr/>
        </p:nvSpPr>
        <p:spPr>
          <a:xfrm rot="440019">
            <a:off x="7622209" y="4265119"/>
            <a:ext cx="4479494" cy="4924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r>
              <a:rPr lang="en-US" sz="2000" dirty="0"/>
              <a:t>Ok so what to do?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94088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265FB-BFC4-DBCF-9CBD-4C7FBC95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sz="4000" b="1" dirty="0">
                <a:latin typeface="Menlo Regular"/>
                <a:ea typeface="Menlo Regular"/>
                <a:cs typeface="Menlo Regular"/>
                <a:sym typeface="Menlo Regular"/>
              </a:rPr>
              <a:t>transform-column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3E3E8-ED2C-C291-CB8A-3C8E4C01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F209A-634D-D596-25F4-38AA52FE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15DFA-9C2C-4AF2-CC27-CB69DC77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fun empty-to-other(s :: String) -&gt; String:…">
            <a:extLst>
              <a:ext uri="{FF2B5EF4-FFF2-40B4-BE49-F238E27FC236}">
                <a16:creationId xmlns:a16="http://schemas.microsoft.com/office/drawing/2014/main" id="{1CDBE705-BAED-F48B-05BA-657BCB6EE24D}"/>
              </a:ext>
            </a:extLst>
          </p:cNvPr>
          <p:cNvSpPr txBox="1">
            <a:spLocks/>
          </p:cNvSpPr>
          <p:nvPr/>
        </p:nvSpPr>
        <p:spPr>
          <a:xfrm>
            <a:off x="925866" y="977022"/>
            <a:ext cx="10805886" cy="4903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1431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dirty="0">
                <a:solidFill>
                  <a:srgbClr val="955DAD"/>
                </a:solidFill>
                <a:latin typeface="Menlo Regular"/>
                <a:ea typeface="Menlo Regular"/>
                <a:cs typeface="Menlo Regular"/>
                <a:sym typeface="Menlo Regular"/>
              </a:rPr>
              <a:t>empty-to-other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(s :: String) -&gt; String: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"Return the string or 'Other' if the string is empty."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s == </a:t>
            </a:r>
            <a:r>
              <a:rPr lang="en-US" sz="46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""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lang="en-US" sz="46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"Other"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  s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dirty="0">
              <a:solidFill>
                <a:srgbClr val="ABAFB3"/>
              </a:solidFill>
              <a:latin typeface="Menlo Regular"/>
              <a:ea typeface="Menlo Regular"/>
              <a:cs typeface="Menlo Regular"/>
              <a:sym typeface="Menlo Regular"/>
            </a:endParaRP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rescue-data-clean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= 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transform-column(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  transform-column(rescue-data, 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    </a:t>
            </a:r>
            <a:r>
              <a:rPr lang="en-US" sz="46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"borough"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, empty-to-other),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lang="en-US" sz="46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"ward"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, empty-to-other)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C1016C-F0F9-B403-810E-ADFBBC5F5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742" y="2728685"/>
            <a:ext cx="9859409" cy="341153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23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F009-5492-3716-100D-D4FE5DCE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transform-column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E12A1-E5F0-7DC0-149B-AAA3FC66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C3BD0-BD84-7D07-C6BD-64F156FF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EEEEE-EBB6-F5EA-9E72-4837C2B2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un empty-to-other(s :: String) -&gt; String:…">
            <a:extLst>
              <a:ext uri="{FF2B5EF4-FFF2-40B4-BE49-F238E27FC236}">
                <a16:creationId xmlns:a16="http://schemas.microsoft.com/office/drawing/2014/main" id="{2CC765D4-92AF-DE94-259E-BA0E428591F7}"/>
              </a:ext>
            </a:extLst>
          </p:cNvPr>
          <p:cNvSpPr txBox="1">
            <a:spLocks/>
          </p:cNvSpPr>
          <p:nvPr/>
        </p:nvSpPr>
        <p:spPr>
          <a:xfrm>
            <a:off x="925866" y="977022"/>
            <a:ext cx="10805886" cy="4903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1431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dirty="0">
                <a:solidFill>
                  <a:srgbClr val="955DAD"/>
                </a:solidFill>
                <a:latin typeface="Menlo Regular"/>
                <a:ea typeface="Menlo Regular"/>
                <a:cs typeface="Menlo Regular"/>
                <a:sym typeface="Menlo Regular"/>
              </a:rPr>
              <a:t>empty-to-other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(s :: String) -&gt; String: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"Return the string or 'Other' if the string is empty."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s == </a:t>
            </a:r>
            <a:r>
              <a:rPr lang="en-US" sz="46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""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lang="en-US" sz="46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"Other"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  s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dirty="0">
              <a:solidFill>
                <a:srgbClr val="ABAFB3"/>
              </a:solidFill>
              <a:latin typeface="Menlo Regular"/>
              <a:ea typeface="Menlo Regular"/>
              <a:cs typeface="Menlo Regular"/>
              <a:sym typeface="Menlo Regular"/>
            </a:endParaRP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rescue-data-transformed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= </a:t>
            </a:r>
            <a:r>
              <a:rPr lang="en-US" sz="4600" dirty="0">
                <a:solidFill>
                  <a:schemeClr val="accent2"/>
                </a:solidFill>
                <a:latin typeface="Menlo Regular"/>
                <a:ea typeface="Menlo Regular"/>
                <a:cs typeface="Menlo Regular"/>
                <a:sym typeface="Menlo Regular"/>
              </a:rPr>
              <a:t>#transform-column returns a new table!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transform-column(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  transform-column(rescue-data, 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    </a:t>
            </a:r>
            <a:r>
              <a:rPr lang="en-US" sz="46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"borough"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, empty-to-other),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lang="en-US" sz="46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"ward"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, empty-to-other)</a:t>
            </a:r>
          </a:p>
        </p:txBody>
      </p:sp>
    </p:spTree>
    <p:extLst>
      <p:ext uri="{BB962C8B-B14F-4D97-AF65-F5344CB8AC3E}">
        <p14:creationId xmlns:p14="http://schemas.microsoft.com/office/powerpoint/2010/main" val="2723233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F009-5492-3716-100D-D4FE5DCE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Pyret: “Is that all  you got, rescue-data?”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E12A1-E5F0-7DC0-149B-AAA3FC66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C3BD0-BD84-7D07-C6BD-64F156FF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EEEEE-EBB6-F5EA-9E72-4837C2B2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un empty-to-other(s :: String) -&gt; String:…">
            <a:extLst>
              <a:ext uri="{FF2B5EF4-FFF2-40B4-BE49-F238E27FC236}">
                <a16:creationId xmlns:a16="http://schemas.microsoft.com/office/drawing/2014/main" id="{2CC765D4-92AF-DE94-259E-BA0E428591F7}"/>
              </a:ext>
            </a:extLst>
          </p:cNvPr>
          <p:cNvSpPr txBox="1">
            <a:spLocks/>
          </p:cNvSpPr>
          <p:nvPr/>
        </p:nvSpPr>
        <p:spPr>
          <a:xfrm>
            <a:off x="925866" y="977022"/>
            <a:ext cx="10805886" cy="490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1431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rescue-data: heh. No.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 err="1">
                <a:latin typeface="Menlo Regular"/>
                <a:ea typeface="Menlo Regular"/>
                <a:cs typeface="Menlo Regular"/>
                <a:sym typeface="Menlo Regular"/>
              </a:rPr>
              <a:t>pyret</a:t>
            </a: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: …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dirty="0">
                <a:latin typeface="Menlo Regular"/>
                <a:ea typeface="Menlo Regular"/>
                <a:cs typeface="Menlo Regular"/>
                <a:sym typeface="Menlo Regular"/>
              </a:rPr>
              <a:t>Rescue-data: checkout the following</a:t>
            </a:r>
          </a:p>
          <a:p>
            <a:pPr marL="0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latin typeface="Menlo Regular"/>
                <a:ea typeface="Menlo Regular"/>
                <a:cs typeface="Menlo Regular"/>
                <a:sym typeface="Menlo Regular"/>
              </a:rPr>
              <a:t>order-by(</a:t>
            </a:r>
          </a:p>
          <a:p>
            <a:pPr marL="0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latin typeface="Menlo Regular"/>
                <a:ea typeface="Menlo Regular"/>
                <a:cs typeface="Menlo Regular"/>
                <a:sym typeface="Menlo Regular"/>
              </a:rPr>
              <a:t>  count(rescue-data-clean, </a:t>
            </a:r>
            <a:r>
              <a:rPr lang="en-US" sz="24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"borough"</a:t>
            </a:r>
            <a:r>
              <a:rPr lang="en-US" sz="2400" dirty="0">
                <a:latin typeface="Menlo Regular"/>
                <a:ea typeface="Menlo Regular"/>
                <a:cs typeface="Menlo Regular"/>
                <a:sym typeface="Menlo Regular"/>
              </a:rPr>
              <a:t>),</a:t>
            </a:r>
          </a:p>
          <a:p>
            <a:pPr marL="0" indent="0" defTabSz="1828800">
              <a:lnSpc>
                <a:spcPct val="10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24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"value"</a:t>
            </a:r>
            <a:r>
              <a:rPr lang="en-US" sz="240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2400" dirty="0">
                <a:solidFill>
                  <a:srgbClr val="EAA005"/>
                </a:solidFill>
                <a:latin typeface="Menlo Regular"/>
                <a:ea typeface="Menlo Regular"/>
                <a:cs typeface="Menlo Regular"/>
                <a:sym typeface="Menlo Regular"/>
              </a:rPr>
              <a:t>true</a:t>
            </a:r>
            <a:r>
              <a:rPr lang="en-US" sz="2400" dirty="0"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711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B3E0-7702-18A4-2DF6-15C57256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Submitted for your approval: LFB</a:t>
            </a:r>
          </a:p>
        </p:txBody>
      </p:sp>
      <p:pic>
        <p:nvPicPr>
          <p:cNvPr id="8" name="Content Placeholder 7">
            <a:hlinkClick r:id="rId3"/>
            <a:extLst>
              <a:ext uri="{FF2B5EF4-FFF2-40B4-BE49-F238E27FC236}">
                <a16:creationId xmlns:a16="http://schemas.microsoft.com/office/drawing/2014/main" id="{7F421060-98D3-BD8F-BEC4-6C8BC486A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14286" y="790539"/>
            <a:ext cx="8411028" cy="559204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98957-0D70-09E1-E810-04502EE0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567D7-4945-EC83-CBEF-9D30DC98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4F506-6F52-5F53-EA22-2B661648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427A92-E7E8-28C7-06CA-A6F6243DDF2F}"/>
              </a:ext>
            </a:extLst>
          </p:cNvPr>
          <p:cNvCxnSpPr>
            <a:cxnSpLocks/>
          </p:cNvCxnSpPr>
          <p:nvPr/>
        </p:nvCxnSpPr>
        <p:spPr>
          <a:xfrm flipV="1">
            <a:off x="732972" y="1478037"/>
            <a:ext cx="1299028" cy="1107958"/>
          </a:xfrm>
          <a:prstGeom prst="straightConnector1">
            <a:avLst/>
          </a:prstGeom>
          <a:ln w="57150">
            <a:solidFill>
              <a:srgbClr val="9C1431"/>
            </a:solidFill>
            <a:tailEnd type="triangle"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B7B768-07E7-EF00-94C1-77C435272A68}"/>
              </a:ext>
            </a:extLst>
          </p:cNvPr>
          <p:cNvCxnSpPr>
            <a:cxnSpLocks/>
          </p:cNvCxnSpPr>
          <p:nvPr/>
        </p:nvCxnSpPr>
        <p:spPr>
          <a:xfrm flipH="1">
            <a:off x="9703168" y="3991429"/>
            <a:ext cx="1748971" cy="1859119"/>
          </a:xfrm>
          <a:prstGeom prst="straightConnector1">
            <a:avLst/>
          </a:prstGeom>
          <a:ln w="57150">
            <a:solidFill>
              <a:srgbClr val="9C1431"/>
            </a:solidFill>
            <a:tailEnd type="triangle"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AB0567C-221F-9F90-96BA-BEA8199ED9DD}"/>
              </a:ext>
            </a:extLst>
          </p:cNvPr>
          <p:cNvSpPr txBox="1"/>
          <p:nvPr/>
        </p:nvSpPr>
        <p:spPr>
          <a:xfrm>
            <a:off x="0" y="2616555"/>
            <a:ext cx="155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sz="1600" dirty="0"/>
              <a:t>Clickable link</a:t>
            </a:r>
            <a:r>
              <a:rPr lang="en-US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F2C677-CFE6-B42A-4896-3681109388AA}"/>
              </a:ext>
            </a:extLst>
          </p:cNvPr>
          <p:cNvSpPr txBox="1"/>
          <p:nvPr/>
        </p:nvSpPr>
        <p:spPr>
          <a:xfrm>
            <a:off x="10577653" y="3464676"/>
            <a:ext cx="155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sz="1600" dirty="0"/>
              <a:t>download link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2256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F009-5492-3716-100D-D4FE5DCE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all this, then?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E12A1-E5F0-7DC0-149B-AAA3FC66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C3BD0-BD84-7D07-C6BD-64F156FF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EEEEE-EBB6-F5EA-9E72-4837C2B2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un empty-to-other(s :: String) -&gt; String:…">
            <a:extLst>
              <a:ext uri="{FF2B5EF4-FFF2-40B4-BE49-F238E27FC236}">
                <a16:creationId xmlns:a16="http://schemas.microsoft.com/office/drawing/2014/main" id="{2CC765D4-92AF-DE94-259E-BA0E428591F7}"/>
              </a:ext>
            </a:extLst>
          </p:cNvPr>
          <p:cNvSpPr txBox="1">
            <a:spLocks/>
          </p:cNvSpPr>
          <p:nvPr/>
        </p:nvSpPr>
        <p:spPr>
          <a:xfrm>
            <a:off x="925866" y="977022"/>
            <a:ext cx="10805886" cy="490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1431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dirty="0">
              <a:latin typeface="Menlo Regular"/>
              <a:ea typeface="Menlo Regular"/>
              <a:cs typeface="Menlo Regular"/>
              <a:sym typeface="Menlo Regula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95802C-6E0A-3844-7673-0E95B01D9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87" y="805543"/>
            <a:ext cx="4246775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45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F009-5492-3716-100D-D4FE5DCE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Yes, a mixed-case mix-up case!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E12A1-E5F0-7DC0-149B-AAA3FC66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C3BD0-BD84-7D07-C6BD-64F156FF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EEEEE-EBB6-F5EA-9E72-4837C2B2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un empty-to-other(s :: String) -&gt; String:…">
            <a:extLst>
              <a:ext uri="{FF2B5EF4-FFF2-40B4-BE49-F238E27FC236}">
                <a16:creationId xmlns:a16="http://schemas.microsoft.com/office/drawing/2014/main" id="{2CC765D4-92AF-DE94-259E-BA0E428591F7}"/>
              </a:ext>
            </a:extLst>
          </p:cNvPr>
          <p:cNvSpPr txBox="1">
            <a:spLocks/>
          </p:cNvSpPr>
          <p:nvPr/>
        </p:nvSpPr>
        <p:spPr>
          <a:xfrm>
            <a:off x="925866" y="977022"/>
            <a:ext cx="10805886" cy="490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1431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dirty="0">
              <a:latin typeface="Menlo Regular"/>
              <a:ea typeface="Menlo Regular"/>
              <a:cs typeface="Menlo Regular"/>
              <a:sym typeface="Menlo Regula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95802C-6E0A-3844-7673-0E95B01D9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87" y="805543"/>
            <a:ext cx="4246775" cy="54454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BCEFB7-6E2C-52C4-C6B6-7659132F3633}"/>
                  </a:ext>
                </a:extLst>
              </p14:cNvPr>
              <p14:cNvContentPartPr/>
              <p14:nvPr/>
            </p14:nvContentPartPr>
            <p14:xfrm>
              <a:off x="4382726" y="4416817"/>
              <a:ext cx="1273680" cy="876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BCEFB7-6E2C-52C4-C6B6-7659132F36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3726" y="4407817"/>
                <a:ext cx="1291320" cy="89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93AF0FC-7A84-00AE-F3E2-2AA1493E6B33}"/>
                  </a:ext>
                </a:extLst>
              </p14:cNvPr>
              <p14:cNvContentPartPr/>
              <p14:nvPr/>
            </p14:nvContentPartPr>
            <p14:xfrm>
              <a:off x="4353206" y="1819777"/>
              <a:ext cx="1017720" cy="788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93AF0FC-7A84-00AE-F3E2-2AA1493E6B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44566" y="1810777"/>
                <a:ext cx="1035360" cy="8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08C2BD7-ABDC-5170-2031-8C850852233C}"/>
                  </a:ext>
                </a:extLst>
              </p14:cNvPr>
              <p14:cNvContentPartPr/>
              <p14:nvPr/>
            </p14:nvContentPartPr>
            <p14:xfrm>
              <a:off x="4272926" y="4012537"/>
              <a:ext cx="2768760" cy="509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08C2BD7-ABDC-5170-2031-8C85085223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63926" y="4003897"/>
                <a:ext cx="278640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59EE109-FDDE-AEF8-4B95-B3D60C8F6D20}"/>
                  </a:ext>
                </a:extLst>
              </p14:cNvPr>
              <p14:cNvContentPartPr/>
              <p14:nvPr/>
            </p14:nvContentPartPr>
            <p14:xfrm>
              <a:off x="4213166" y="1326217"/>
              <a:ext cx="2856240" cy="547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59EE109-FDDE-AEF8-4B95-B3D60C8F6D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4526" y="1317577"/>
                <a:ext cx="2873880" cy="56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6247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F009-5492-3716-100D-D4FE5DCE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string-to-upper-to-the-rescue (string-to-lower too)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E12A1-E5F0-7DC0-149B-AAA3FC66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C3BD0-BD84-7D07-C6BD-64F156FF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EEEEE-EBB6-F5EA-9E72-4837C2B2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un empty-to-other(s :: String) -&gt; String:…">
            <a:extLst>
              <a:ext uri="{FF2B5EF4-FFF2-40B4-BE49-F238E27FC236}">
                <a16:creationId xmlns:a16="http://schemas.microsoft.com/office/drawing/2014/main" id="{2CC765D4-92AF-DE94-259E-BA0E428591F7}"/>
              </a:ext>
            </a:extLst>
          </p:cNvPr>
          <p:cNvSpPr txBox="1">
            <a:spLocks/>
          </p:cNvSpPr>
          <p:nvPr/>
        </p:nvSpPr>
        <p:spPr>
          <a:xfrm>
            <a:off x="925866" y="977022"/>
            <a:ext cx="10805886" cy="490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1431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i="1" dirty="0">
                <a:solidFill>
                  <a:srgbClr val="9F59B3"/>
                </a:solidFill>
              </a:rPr>
              <a:t>rescued-rescue-data</a:t>
            </a:r>
            <a:r>
              <a:rPr lang="en-US" sz="2400" dirty="0"/>
              <a:t> = </a:t>
            </a:r>
            <a:r>
              <a:rPr lang="en-US" sz="2400" dirty="0">
                <a:solidFill>
                  <a:schemeClr val="accent2"/>
                </a:solidFill>
              </a:rPr>
              <a:t># cleanup data in one fell-swoop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transform-column(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transform-column(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  transform-column(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    transform-column(rescue-data, 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      </a:t>
            </a:r>
            <a:r>
              <a:rPr lang="en-US" sz="2400" dirty="0">
                <a:solidFill>
                  <a:srgbClr val="507EB3"/>
                </a:solidFill>
              </a:rPr>
              <a:t>"borough"</a:t>
            </a:r>
            <a:r>
              <a:rPr lang="en-US" sz="2400" dirty="0"/>
              <a:t>, empty-to-other),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    </a:t>
            </a:r>
            <a:r>
              <a:rPr lang="en-US" sz="2400" dirty="0">
                <a:solidFill>
                  <a:srgbClr val="507EB3"/>
                </a:solidFill>
              </a:rPr>
              <a:t>"ward"</a:t>
            </a:r>
            <a:r>
              <a:rPr lang="en-US" sz="2400" dirty="0"/>
              <a:t>, empty-to-other),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  </a:t>
            </a:r>
            <a:r>
              <a:rPr lang="en-US" sz="2400" dirty="0">
                <a:solidFill>
                  <a:srgbClr val="507EB3"/>
                </a:solidFill>
              </a:rPr>
              <a:t>"borough"</a:t>
            </a:r>
            <a:r>
              <a:rPr lang="en-US" sz="2400" dirty="0"/>
              <a:t>, string-to-upper),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507EB3"/>
                </a:solidFill>
              </a:rPr>
              <a:t>"ward"</a:t>
            </a:r>
            <a:r>
              <a:rPr lang="en-US" sz="2400" dirty="0"/>
              <a:t>, string-to-upper</a:t>
            </a:r>
            <a:endParaRPr lang="en-US" sz="2400" dirty="0"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91271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F009-5492-3716-100D-D4FE5DCE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Maybe a better way to write the code…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E12A1-E5F0-7DC0-149B-AAA3FC66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C3BD0-BD84-7D07-C6BD-64F156FF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EEEEE-EBB6-F5EA-9E72-4837C2B2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un empty-to-other(s :: String) -&gt; String:…">
            <a:extLst>
              <a:ext uri="{FF2B5EF4-FFF2-40B4-BE49-F238E27FC236}">
                <a16:creationId xmlns:a16="http://schemas.microsoft.com/office/drawing/2014/main" id="{2CC765D4-92AF-DE94-259E-BA0E428591F7}"/>
              </a:ext>
            </a:extLst>
          </p:cNvPr>
          <p:cNvSpPr txBox="1">
            <a:spLocks/>
          </p:cNvSpPr>
          <p:nvPr/>
        </p:nvSpPr>
        <p:spPr>
          <a:xfrm>
            <a:off x="925866" y="977022"/>
            <a:ext cx="10805886" cy="4903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1431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ABAFB3"/>
                </a:solidFill>
                <a:effectLst/>
                <a:uLnTx/>
                <a:uFillTx/>
                <a:latin typeface="Menlo Regular"/>
                <a:sym typeface="Menlo Regular"/>
              </a:rPr>
              <a:t>fun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F59B3"/>
                </a:solidFill>
                <a:effectLst/>
                <a:uLnTx/>
                <a:uFillTx/>
                <a:latin typeface="Menlo Regular"/>
                <a:sym typeface="Menlo Regular"/>
              </a:rPr>
              <a:t>clean-table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(t :: Table) -&gt; Table: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ABAFB3"/>
                </a:solidFill>
                <a:effectLst/>
                <a:uLnTx/>
                <a:uFillTx/>
                <a:latin typeface="Menlo Regular"/>
                <a:sym typeface="Menlo Regular"/>
              </a:rPr>
              <a:t>doc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07EB3"/>
                </a:solidFill>
                <a:effectLst/>
                <a:uLnTx/>
                <a:uFillTx/>
                <a:latin typeface="Menlo Regular"/>
                <a:sym typeface="Menlo Regular"/>
              </a:rPr>
              <a:t>"Fix various columns from the animal rescue spreadsheet"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23327"/>
                </a:solidFill>
                <a:effectLst/>
                <a:uLnTx/>
                <a:uFillTx/>
                <a:latin typeface="Menlo Regular"/>
                <a:sym typeface="Menlo Regular"/>
              </a:rPr>
              <a:t>#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C23327"/>
                </a:solidFill>
                <a:effectLst/>
                <a:uLnTx/>
                <a:uFillTx/>
                <a:latin typeface="Menlo Regular"/>
                <a:sym typeface="Menlo Regular"/>
              </a:rPr>
              <a:t>Change the blank strings to "Other"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23327"/>
              </a:solidFill>
              <a:effectLst/>
              <a:uLnTx/>
              <a:uFillTx/>
              <a:latin typeface="Menlo Regular"/>
              <a:sym typeface="Menlo Regular"/>
            </a:endParaRP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9F59B3"/>
                </a:solidFill>
                <a:effectLst/>
                <a:uLnTx/>
                <a:uFillTx/>
                <a:latin typeface="Menlo Regular"/>
                <a:sym typeface="Menlo Regular"/>
              </a:rPr>
              <a:t>t1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= 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transform-column(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  transform-column(t, 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07EB3"/>
                </a:solidFill>
                <a:effectLst/>
                <a:uLnTx/>
                <a:uFillTx/>
                <a:latin typeface="Menlo Regular"/>
                <a:sym typeface="Menlo Regular"/>
              </a:rPr>
              <a:t>"borough"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, empty-to-other),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07EB3"/>
                </a:solidFill>
                <a:effectLst/>
                <a:uLnTx/>
                <a:uFillTx/>
                <a:latin typeface="Menlo Regular"/>
                <a:sym typeface="Menlo Regular"/>
              </a:rPr>
              <a:t>"ward"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, empty-to-other)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23327"/>
                </a:solidFill>
                <a:effectLst/>
                <a:uLnTx/>
                <a:uFillTx/>
                <a:latin typeface="Menlo Regular"/>
                <a:sym typeface="Menlo Regular"/>
              </a:rPr>
              <a:t>#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C23327"/>
                </a:solidFill>
                <a:effectLst/>
                <a:uLnTx/>
                <a:uFillTx/>
                <a:latin typeface="Menlo Regular"/>
                <a:sym typeface="Menlo Regular"/>
              </a:rPr>
              <a:t>Change strings to all uppercase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23327"/>
              </a:solidFill>
              <a:effectLst/>
              <a:uLnTx/>
              <a:uFillTx/>
              <a:latin typeface="Menlo Regular"/>
              <a:sym typeface="Menlo Regular"/>
            </a:endParaRP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9F59B3"/>
                </a:solidFill>
                <a:effectLst/>
                <a:uLnTx/>
                <a:uFillTx/>
                <a:latin typeface="Menlo Regular"/>
                <a:sym typeface="Menlo Regular"/>
              </a:rPr>
              <a:t>t2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= 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transform-column(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  transform-column(t1,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07EB3"/>
                </a:solidFill>
                <a:effectLst/>
                <a:uLnTx/>
                <a:uFillTx/>
                <a:latin typeface="Menlo Regular"/>
                <a:sym typeface="Menlo Regular"/>
              </a:rPr>
              <a:t>"borough"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, string-to-upper),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07EB3"/>
                </a:solidFill>
                <a:effectLst/>
                <a:uLnTx/>
                <a:uFillTx/>
                <a:latin typeface="Menlo Regular"/>
                <a:sym typeface="Menlo Regular"/>
              </a:rPr>
              <a:t>"ward"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, string-to-upper)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t2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ABAFB3"/>
                </a:solidFill>
                <a:effectLst/>
                <a:uLnTx/>
                <a:uFillTx/>
                <a:latin typeface="Menlo Regular"/>
                <a:sym typeface="Menlo Regular"/>
              </a:rPr>
              <a:t>end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ABAFB3"/>
              </a:solidFill>
              <a:effectLst/>
              <a:uLnTx/>
              <a:uFillTx/>
              <a:latin typeface="Menlo Regular"/>
              <a:sym typeface="Menlo Regular"/>
            </a:endParaRP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9F59B3"/>
                </a:solidFill>
                <a:effectLst/>
                <a:uLnTx/>
                <a:uFillTx/>
                <a:latin typeface="Menlo Regular"/>
                <a:sym typeface="Menlo Regular"/>
              </a:rPr>
              <a:t>rescue-data-clean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= clean-table(rescue-data)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2400" dirty="0"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67767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F009-5492-3716-100D-D4FE5DCE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Consistently Consistent Data ==&gt; data analysis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E12A1-E5F0-7DC0-149B-AAA3FC66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C3BD0-BD84-7D07-C6BD-64F156FF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EEEEE-EBB6-F5EA-9E72-4837C2B2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un empty-to-other(s :: String) -&gt; String:…">
            <a:extLst>
              <a:ext uri="{FF2B5EF4-FFF2-40B4-BE49-F238E27FC236}">
                <a16:creationId xmlns:a16="http://schemas.microsoft.com/office/drawing/2014/main" id="{2CC765D4-92AF-DE94-259E-BA0E428591F7}"/>
              </a:ext>
            </a:extLst>
          </p:cNvPr>
          <p:cNvSpPr txBox="1">
            <a:spLocks/>
          </p:cNvSpPr>
          <p:nvPr/>
        </p:nvSpPr>
        <p:spPr>
          <a:xfrm>
            <a:off x="925866" y="977022"/>
            <a:ext cx="10805886" cy="490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1431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 b="1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order-by(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 b="1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  count(rescue-data-clean, </a:t>
            </a:r>
            <a:r>
              <a:rPr lang="en-US" dirty="0">
                <a:solidFill>
                  <a:srgbClr val="507EB3"/>
                </a:solidFill>
              </a:rPr>
              <a:t>"borough"</a:t>
            </a:r>
            <a:r>
              <a:rPr lang="en-US" dirty="0"/>
              <a:t>), 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 b="1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  </a:t>
            </a:r>
            <a:r>
              <a:rPr lang="en-US" dirty="0">
                <a:solidFill>
                  <a:srgbClr val="507EB3"/>
                </a:solidFill>
              </a:rPr>
              <a:t>"value"</a:t>
            </a:r>
            <a:r>
              <a:rPr lang="en-US" dirty="0"/>
              <a:t>, </a:t>
            </a:r>
            <a:r>
              <a:rPr lang="en-US" dirty="0">
                <a:solidFill>
                  <a:srgbClr val="EAA005"/>
                </a:solidFill>
              </a:rPr>
              <a:t>true</a:t>
            </a:r>
            <a:r>
              <a:rPr lang="en-US" dirty="0"/>
              <a:t>)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ABAFB3"/>
              </a:solidFill>
              <a:effectLst/>
              <a:uLnTx/>
              <a:uFillTx/>
              <a:latin typeface="Menlo Regular"/>
              <a:sym typeface="Menlo Regular"/>
            </a:endParaRP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2400" dirty="0"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61382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F009-5492-3716-100D-D4FE5DCE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Consistently Consistent Data ==&gt; data analysis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E12A1-E5F0-7DC0-149B-AAA3FC66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C3BD0-BD84-7D07-C6BD-64F156FF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EEEEE-EBB6-F5EA-9E72-4837C2B2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un empty-to-other(s :: String) -&gt; String:…">
            <a:extLst>
              <a:ext uri="{FF2B5EF4-FFF2-40B4-BE49-F238E27FC236}">
                <a16:creationId xmlns:a16="http://schemas.microsoft.com/office/drawing/2014/main" id="{2CC765D4-92AF-DE94-259E-BA0E428591F7}"/>
              </a:ext>
            </a:extLst>
          </p:cNvPr>
          <p:cNvSpPr txBox="1">
            <a:spLocks/>
          </p:cNvSpPr>
          <p:nvPr/>
        </p:nvSpPr>
        <p:spPr>
          <a:xfrm>
            <a:off x="925866" y="977022"/>
            <a:ext cx="10805886" cy="490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1431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 b="1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order-by(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 b="1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  count(rescue-data-clean, </a:t>
            </a:r>
            <a:r>
              <a:rPr lang="en-US" dirty="0">
                <a:solidFill>
                  <a:srgbClr val="507EB3"/>
                </a:solidFill>
              </a:rPr>
              <a:t>"borough"</a:t>
            </a:r>
            <a:r>
              <a:rPr lang="en-US" dirty="0"/>
              <a:t>), 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 b="1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  </a:t>
            </a:r>
            <a:r>
              <a:rPr lang="en-US" dirty="0">
                <a:solidFill>
                  <a:srgbClr val="507EB3"/>
                </a:solidFill>
              </a:rPr>
              <a:t>"value"</a:t>
            </a:r>
            <a:r>
              <a:rPr lang="en-US" dirty="0"/>
              <a:t>, </a:t>
            </a:r>
            <a:r>
              <a:rPr lang="en-US" dirty="0">
                <a:solidFill>
                  <a:srgbClr val="EAA005"/>
                </a:solidFill>
              </a:rPr>
              <a:t>true</a:t>
            </a:r>
            <a:r>
              <a:rPr lang="en-US" dirty="0"/>
              <a:t>)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ABAFB3"/>
              </a:solidFill>
              <a:effectLst/>
              <a:uLnTx/>
              <a:uFillTx/>
              <a:latin typeface="Menlo Regular"/>
              <a:sym typeface="Menlo Regular"/>
            </a:endParaRP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2400" dirty="0"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88743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F009-5492-3716-100D-D4FE5DCE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on number of incidents by borough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E12A1-E5F0-7DC0-149B-AAA3FC66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C3BD0-BD84-7D07-C6BD-64F156FF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EEEEE-EBB6-F5EA-9E72-4837C2B2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un empty-to-other(s :: String) -&gt; String:…">
            <a:extLst>
              <a:ext uri="{FF2B5EF4-FFF2-40B4-BE49-F238E27FC236}">
                <a16:creationId xmlns:a16="http://schemas.microsoft.com/office/drawing/2014/main" id="{2CC765D4-92AF-DE94-259E-BA0E428591F7}"/>
              </a:ext>
            </a:extLst>
          </p:cNvPr>
          <p:cNvSpPr txBox="1">
            <a:spLocks/>
          </p:cNvSpPr>
          <p:nvPr/>
        </p:nvSpPr>
        <p:spPr>
          <a:xfrm>
            <a:off x="925866" y="977022"/>
            <a:ext cx="10805886" cy="490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1431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2400" dirty="0">
              <a:latin typeface="Menlo Regular"/>
              <a:ea typeface="Menlo Regular"/>
              <a:cs typeface="Menlo Regular"/>
              <a:sym typeface="Menlo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9023BC-2F1B-452F-4528-3C8881AD1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61" y="807899"/>
            <a:ext cx="4779382" cy="55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09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creen Shot 2022-02-09 at 12.32.49.png" descr="Screen Shot 2022-02-09 at 12.32.49.png"/>
          <p:cNvPicPr>
            <a:picLocks noChangeAspect="1"/>
          </p:cNvPicPr>
          <p:nvPr/>
        </p:nvPicPr>
        <p:blipFill>
          <a:blip r:embed="rId3"/>
          <a:srcRect t="14541" b="14541"/>
          <a:stretch>
            <a:fillRect/>
          </a:stretch>
        </p:blipFill>
        <p:spPr>
          <a:xfrm>
            <a:off x="3982971" y="2376435"/>
            <a:ext cx="8014296" cy="4252965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  <a:miter lim="400000"/>
          </a:ln>
        </p:spPr>
      </p:pic>
      <p:sp>
        <p:nvSpPr>
          <p:cNvPr id="285" name="borough-counts =…"/>
          <p:cNvSpPr txBox="1">
            <a:spLocks noGrp="1"/>
          </p:cNvSpPr>
          <p:nvPr>
            <p:ph type="body" idx="1"/>
          </p:nvPr>
        </p:nvSpPr>
        <p:spPr>
          <a:xfrm>
            <a:off x="1225296" y="551543"/>
            <a:ext cx="9738360" cy="63064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1800" i="1" dirty="0">
              <a:solidFill>
                <a:srgbClr val="9F59B3"/>
              </a:solidFill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i="1" dirty="0">
                <a:solidFill>
                  <a:srgbClr val="9F59B3"/>
                </a:solidFill>
              </a:rPr>
              <a:t>borough-counts</a:t>
            </a:r>
            <a:r>
              <a:rPr sz="1800" dirty="0"/>
              <a:t> = 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  order-by(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    count(rescue-data-clean, </a:t>
            </a:r>
            <a:r>
              <a:rPr sz="1800" dirty="0">
                <a:solidFill>
                  <a:srgbClr val="507EB3"/>
                </a:solidFill>
              </a:rPr>
              <a:t>"borough"</a:t>
            </a:r>
            <a:r>
              <a:rPr sz="1800" dirty="0"/>
              <a:t>),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    </a:t>
            </a:r>
            <a:r>
              <a:rPr sz="1800" dirty="0">
                <a:solidFill>
                  <a:srgbClr val="507EB3"/>
                </a:solidFill>
              </a:rPr>
              <a:t>"value"</a:t>
            </a:r>
            <a:r>
              <a:rPr sz="1800" dirty="0"/>
              <a:t>, </a:t>
            </a:r>
            <a:r>
              <a:rPr sz="1800" dirty="0">
                <a:solidFill>
                  <a:srgbClr val="EAA005"/>
                </a:solidFill>
              </a:rPr>
              <a:t>true</a:t>
            </a:r>
            <a:r>
              <a:rPr sz="1800" dirty="0"/>
              <a:t>)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>
                <a:solidFill>
                  <a:srgbClr val="ABAFB3"/>
                </a:solidFill>
              </a:rPr>
              <a:t>››› </a:t>
            </a:r>
            <a:r>
              <a:rPr sz="1800" b="1" dirty="0"/>
              <a:t>pie-chart(borough-counts, </a:t>
            </a:r>
            <a:r>
              <a:rPr sz="1800" b="1" dirty="0">
                <a:solidFill>
                  <a:srgbClr val="507EB3"/>
                </a:solidFill>
              </a:rPr>
              <a:t>"value"</a:t>
            </a:r>
            <a:r>
              <a:rPr sz="1800" b="1" dirty="0"/>
              <a:t>, </a:t>
            </a:r>
            <a:r>
              <a:rPr sz="1800" b="1" dirty="0">
                <a:solidFill>
                  <a:srgbClr val="507EB3"/>
                </a:solidFill>
              </a:rPr>
              <a:t>"count"</a:t>
            </a:r>
            <a:r>
              <a:rPr sz="1800" b="1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DCF6B-6BF3-BFBB-B2D0-CF732D33ADD1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Now Visually: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borough-counts =…"/>
          <p:cNvSpPr txBox="1">
            <a:spLocks noGrp="1"/>
          </p:cNvSpPr>
          <p:nvPr>
            <p:ph type="body" idx="1"/>
          </p:nvPr>
        </p:nvSpPr>
        <p:spPr>
          <a:xfrm>
            <a:off x="1225296" y="812800"/>
            <a:ext cx="9515275" cy="604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1800" i="1" dirty="0">
              <a:solidFill>
                <a:srgbClr val="9F59B3"/>
              </a:solidFill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i="1" dirty="0">
                <a:solidFill>
                  <a:srgbClr val="9F59B3"/>
                </a:solidFill>
              </a:rPr>
              <a:t>borough-counts</a:t>
            </a:r>
            <a:r>
              <a:rPr sz="1800" dirty="0"/>
              <a:t> = 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  order-by(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    count(rescue-data-clean, </a:t>
            </a:r>
            <a:r>
              <a:rPr sz="1800" dirty="0">
                <a:solidFill>
                  <a:srgbClr val="507EB3"/>
                </a:solidFill>
              </a:rPr>
              <a:t>"borough"</a:t>
            </a:r>
            <a:r>
              <a:rPr sz="1800" dirty="0"/>
              <a:t>),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    </a:t>
            </a:r>
            <a:r>
              <a:rPr sz="1800" dirty="0">
                <a:solidFill>
                  <a:srgbClr val="507EB3"/>
                </a:solidFill>
              </a:rPr>
              <a:t>"value"</a:t>
            </a:r>
            <a:r>
              <a:rPr sz="1800" dirty="0"/>
              <a:t>, </a:t>
            </a:r>
            <a:r>
              <a:rPr sz="1800" dirty="0">
                <a:solidFill>
                  <a:srgbClr val="EAA005"/>
                </a:solidFill>
              </a:rPr>
              <a:t>true</a:t>
            </a:r>
            <a:r>
              <a:rPr sz="1800" dirty="0"/>
              <a:t>)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>
                <a:solidFill>
                  <a:srgbClr val="ABAFB3"/>
                </a:solidFill>
              </a:rPr>
              <a:t>››› </a:t>
            </a:r>
            <a:r>
              <a:rPr sz="1800" b="1" dirty="0"/>
              <a:t>pie-chart(borough-counts, </a:t>
            </a:r>
            <a:r>
              <a:rPr sz="1800" b="1" dirty="0">
                <a:solidFill>
                  <a:srgbClr val="507EB3"/>
                </a:solidFill>
              </a:rPr>
              <a:t>"value"</a:t>
            </a:r>
            <a:r>
              <a:rPr sz="1800" b="1" dirty="0"/>
              <a:t>, </a:t>
            </a:r>
            <a:r>
              <a:rPr sz="1800" b="1" dirty="0">
                <a:solidFill>
                  <a:srgbClr val="507EB3"/>
                </a:solidFill>
              </a:rPr>
              <a:t>"count"</a:t>
            </a:r>
            <a:r>
              <a:rPr sz="1800" b="1" dirty="0"/>
              <a:t>)</a:t>
            </a:r>
            <a:endParaRPr lang="en-US" sz="1800" b="1" dirty="0"/>
          </a:p>
          <a:p>
            <a:pPr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1800" dirty="0"/>
              <a:t>We should </a:t>
            </a:r>
            <a:r>
              <a:rPr lang="en-US" sz="1800" i="1" dirty="0"/>
              <a:t>want</a:t>
            </a:r>
            <a:r>
              <a:rPr lang="en-US" sz="1800" dirty="0"/>
              <a:t> to generalize our code in order to visualize different data</a:t>
            </a:r>
          </a:p>
          <a:p>
            <a:pPr lvl="1"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1400" dirty="0"/>
              <a:t>Vs. copy/paste to get counts by ward, copy/paste to get counts by animal, copy/paste to…</a:t>
            </a:r>
          </a:p>
          <a:p>
            <a:pPr lvl="1"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1400" dirty="0"/>
          </a:p>
          <a:p>
            <a:pPr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1800" dirty="0"/>
              <a:t>The copy/paste actions should make you think of  ?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1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DCF6B-6BF3-BFBB-B2D0-CF732D33ADD1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How can we generalize our code?</a:t>
            </a:r>
          </a:p>
        </p:txBody>
      </p:sp>
    </p:spTree>
    <p:extLst>
      <p:ext uri="{BB962C8B-B14F-4D97-AF65-F5344CB8AC3E}">
        <p14:creationId xmlns:p14="http://schemas.microsoft.com/office/powerpoint/2010/main" val="355967798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borough-counts =…"/>
          <p:cNvSpPr txBox="1">
            <a:spLocks noGrp="1"/>
          </p:cNvSpPr>
          <p:nvPr>
            <p:ph type="body" idx="1"/>
          </p:nvPr>
        </p:nvSpPr>
        <p:spPr>
          <a:xfrm>
            <a:off x="1225296" y="812800"/>
            <a:ext cx="9515275" cy="604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1800" i="1" dirty="0">
              <a:solidFill>
                <a:srgbClr val="9F59B3"/>
              </a:solidFill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i="1" dirty="0">
                <a:solidFill>
                  <a:srgbClr val="9F59B3"/>
                </a:solidFill>
              </a:rPr>
              <a:t>borough-counts</a:t>
            </a:r>
            <a:r>
              <a:rPr sz="1800" dirty="0"/>
              <a:t> = 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  order-by(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    count(rescue-data-clean, </a:t>
            </a:r>
            <a:r>
              <a:rPr sz="1800" dirty="0">
                <a:solidFill>
                  <a:srgbClr val="507EB3"/>
                </a:solidFill>
              </a:rPr>
              <a:t>"borough"</a:t>
            </a:r>
            <a:r>
              <a:rPr sz="1800" dirty="0"/>
              <a:t>),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    </a:t>
            </a:r>
            <a:r>
              <a:rPr sz="1800" dirty="0">
                <a:solidFill>
                  <a:srgbClr val="507EB3"/>
                </a:solidFill>
              </a:rPr>
              <a:t>"value"</a:t>
            </a:r>
            <a:r>
              <a:rPr sz="1800" dirty="0"/>
              <a:t>, </a:t>
            </a:r>
            <a:r>
              <a:rPr sz="1800" dirty="0">
                <a:solidFill>
                  <a:srgbClr val="EAA005"/>
                </a:solidFill>
              </a:rPr>
              <a:t>true</a:t>
            </a:r>
            <a:r>
              <a:rPr sz="1800" dirty="0"/>
              <a:t>)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>
                <a:solidFill>
                  <a:srgbClr val="ABAFB3"/>
                </a:solidFill>
              </a:rPr>
              <a:t>››› </a:t>
            </a:r>
            <a:r>
              <a:rPr sz="1800" b="1" dirty="0"/>
              <a:t>pie-chart(borough-counts, </a:t>
            </a:r>
            <a:r>
              <a:rPr sz="1800" b="1" dirty="0">
                <a:solidFill>
                  <a:srgbClr val="507EB3"/>
                </a:solidFill>
              </a:rPr>
              <a:t>"value"</a:t>
            </a:r>
            <a:r>
              <a:rPr sz="1800" b="1" dirty="0"/>
              <a:t>, </a:t>
            </a:r>
            <a:r>
              <a:rPr sz="1800" b="1" dirty="0">
                <a:solidFill>
                  <a:srgbClr val="507EB3"/>
                </a:solidFill>
              </a:rPr>
              <a:t>"count"</a:t>
            </a:r>
            <a:r>
              <a:rPr sz="1800" b="1" dirty="0"/>
              <a:t>)</a:t>
            </a:r>
            <a:endParaRPr lang="en-US" sz="1800" b="1" dirty="0"/>
          </a:p>
          <a:p>
            <a:pPr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1800" dirty="0"/>
              <a:t>We should </a:t>
            </a:r>
            <a:r>
              <a:rPr lang="en-US" sz="1800" i="1" dirty="0"/>
              <a:t>want</a:t>
            </a:r>
            <a:r>
              <a:rPr lang="en-US" sz="1800" dirty="0"/>
              <a:t> to generalize our code in order to visualize different data</a:t>
            </a:r>
          </a:p>
          <a:p>
            <a:pPr lvl="1"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1400" dirty="0"/>
              <a:t>Vs. copy/paste to get counts by ward, copy/paste to get counts by animal, copy/paste to…</a:t>
            </a:r>
          </a:p>
          <a:p>
            <a:pPr lvl="1"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1400" dirty="0"/>
          </a:p>
          <a:p>
            <a:pPr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1800" dirty="0"/>
              <a:t>The copy/paste actions should make you think of  ? Answer: </a:t>
            </a:r>
            <a:r>
              <a:rPr lang="en-US" sz="1800" b="1" dirty="0"/>
              <a:t>fun</a:t>
            </a:r>
            <a:r>
              <a:rPr lang="en-US" sz="1800" dirty="0"/>
              <a:t>ctions</a:t>
            </a:r>
          </a:p>
          <a:p>
            <a:pPr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1800" dirty="0"/>
              <a:t>And, what should we generalize to create our function?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1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DCF6B-6BF3-BFBB-B2D0-CF732D33ADD1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How can we generalize our code?</a:t>
            </a:r>
          </a:p>
        </p:txBody>
      </p:sp>
    </p:spTree>
    <p:extLst>
      <p:ext uri="{BB962C8B-B14F-4D97-AF65-F5344CB8AC3E}">
        <p14:creationId xmlns:p14="http://schemas.microsoft.com/office/powerpoint/2010/main" val="32509007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Submitted for your approval: LFB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B3D8A3-D28C-E20A-455F-B7DFC8F4A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with municipalities and candy-data, the simplest use case: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Download csv file,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Import csv file as google (spread)sheet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Share with people and groups/get link (choose anyone with link)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pyret</a:t>
            </a:r>
            <a:r>
              <a:rPr lang="en-US" dirty="0"/>
              <a:t> to download and create a table</a:t>
            </a:r>
          </a:p>
        </p:txBody>
      </p:sp>
    </p:spTree>
    <p:extLst>
      <p:ext uri="{BB962C8B-B14F-4D97-AF65-F5344CB8AC3E}">
        <p14:creationId xmlns:p14="http://schemas.microsoft.com/office/powerpoint/2010/main" val="2285600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borough-counts =…"/>
          <p:cNvSpPr txBox="1">
            <a:spLocks noGrp="1"/>
          </p:cNvSpPr>
          <p:nvPr>
            <p:ph type="body" idx="1"/>
          </p:nvPr>
        </p:nvSpPr>
        <p:spPr>
          <a:xfrm>
            <a:off x="1225296" y="812800"/>
            <a:ext cx="9515275" cy="604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1800" i="1" dirty="0">
              <a:solidFill>
                <a:srgbClr val="9F59B3"/>
              </a:solidFill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i="1" dirty="0">
                <a:solidFill>
                  <a:srgbClr val="9F59B3"/>
                </a:solidFill>
              </a:rPr>
              <a:t>borough-counts</a:t>
            </a:r>
            <a:r>
              <a:rPr sz="1800" dirty="0"/>
              <a:t> = 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  order-by(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    count(rescue-data-clean, </a:t>
            </a:r>
            <a:r>
              <a:rPr sz="1800" dirty="0">
                <a:solidFill>
                  <a:srgbClr val="507EB3"/>
                </a:solidFill>
              </a:rPr>
              <a:t>"borough"</a:t>
            </a:r>
            <a:r>
              <a:rPr sz="1800" dirty="0"/>
              <a:t>),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    </a:t>
            </a:r>
            <a:r>
              <a:rPr sz="1800" dirty="0">
                <a:solidFill>
                  <a:srgbClr val="507EB3"/>
                </a:solidFill>
              </a:rPr>
              <a:t>"value"</a:t>
            </a:r>
            <a:r>
              <a:rPr sz="1800" dirty="0"/>
              <a:t>, </a:t>
            </a:r>
            <a:r>
              <a:rPr sz="1800" dirty="0">
                <a:solidFill>
                  <a:srgbClr val="EAA005"/>
                </a:solidFill>
              </a:rPr>
              <a:t>true</a:t>
            </a:r>
            <a:r>
              <a:rPr sz="1800" dirty="0"/>
              <a:t>)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>
                <a:solidFill>
                  <a:srgbClr val="ABAFB3"/>
                </a:solidFill>
              </a:rPr>
              <a:t>››› </a:t>
            </a:r>
            <a:r>
              <a:rPr sz="1800" b="1" dirty="0"/>
              <a:t>pie-chart(borough-counts, </a:t>
            </a:r>
            <a:r>
              <a:rPr sz="1800" b="1" dirty="0">
                <a:solidFill>
                  <a:srgbClr val="507EB3"/>
                </a:solidFill>
              </a:rPr>
              <a:t>"value"</a:t>
            </a:r>
            <a:r>
              <a:rPr sz="1800" b="1" dirty="0"/>
              <a:t>, </a:t>
            </a:r>
            <a:r>
              <a:rPr sz="1800" b="1" dirty="0">
                <a:solidFill>
                  <a:srgbClr val="507EB3"/>
                </a:solidFill>
              </a:rPr>
              <a:t>"count"</a:t>
            </a:r>
            <a:r>
              <a:rPr sz="1800" b="1" dirty="0"/>
              <a:t>)</a:t>
            </a:r>
            <a:endParaRPr lang="en-US" sz="1800" b="1" dirty="0"/>
          </a:p>
          <a:p>
            <a:pPr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1800" dirty="0"/>
              <a:t>We should </a:t>
            </a:r>
            <a:r>
              <a:rPr lang="en-US" sz="1800" i="1" dirty="0"/>
              <a:t>want</a:t>
            </a:r>
            <a:r>
              <a:rPr lang="en-US" sz="1800" dirty="0"/>
              <a:t> to generalize our code in order to visualize different data</a:t>
            </a:r>
          </a:p>
          <a:p>
            <a:pPr lvl="1"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1400" dirty="0"/>
              <a:t>Vs. copy/paste to get counts by ward, copy/paste to get counts by animal, copy/paste to…</a:t>
            </a:r>
          </a:p>
          <a:p>
            <a:pPr lvl="1"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1400" dirty="0"/>
          </a:p>
          <a:p>
            <a:pPr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1800" dirty="0"/>
              <a:t>The copy/paste actions should make you think of  ? Answer: </a:t>
            </a:r>
            <a:r>
              <a:rPr lang="en-US" sz="1800" b="1" dirty="0"/>
              <a:t>fun</a:t>
            </a:r>
            <a:r>
              <a:rPr lang="en-US" sz="1800" dirty="0"/>
              <a:t>ctions</a:t>
            </a:r>
          </a:p>
          <a:p>
            <a:pPr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1800" dirty="0"/>
              <a:t>And, what should we generalize to create our function? Answer: columns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1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DCF6B-6BF3-BFBB-B2D0-CF732D33ADD1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How can we generalize our code?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79D7A6-49E4-457C-EB0B-05A82989D07C}"/>
                  </a:ext>
                </a:extLst>
              </p14:cNvPr>
              <p14:cNvContentPartPr/>
              <p14:nvPr/>
            </p14:nvContentPartPr>
            <p14:xfrm>
              <a:off x="934286" y="979177"/>
              <a:ext cx="2199960" cy="779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79D7A6-49E4-457C-EB0B-05A82989D0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5286" y="970177"/>
                <a:ext cx="2217600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DA5C49-21A5-10B6-96BA-551D84E73C62}"/>
                  </a:ext>
                </a:extLst>
              </p14:cNvPr>
              <p14:cNvContentPartPr/>
              <p14:nvPr/>
            </p14:nvContentPartPr>
            <p14:xfrm>
              <a:off x="2501006" y="2357977"/>
              <a:ext cx="1614240" cy="763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DA5C49-21A5-10B6-96BA-551D84E73C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2006" y="2348977"/>
                <a:ext cx="1631880" cy="78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670047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borough-counts =…"/>
          <p:cNvSpPr txBox="1">
            <a:spLocks noGrp="1"/>
          </p:cNvSpPr>
          <p:nvPr>
            <p:ph type="body" idx="1"/>
          </p:nvPr>
        </p:nvSpPr>
        <p:spPr>
          <a:xfrm>
            <a:off x="1225296" y="812800"/>
            <a:ext cx="9515275" cy="604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1800" i="1" dirty="0">
              <a:solidFill>
                <a:srgbClr val="9F59B3"/>
              </a:solidFill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i="1" dirty="0">
                <a:solidFill>
                  <a:srgbClr val="9F59B3"/>
                </a:solidFill>
              </a:rPr>
              <a:t>borough-counts</a:t>
            </a:r>
            <a:r>
              <a:rPr sz="1800" dirty="0"/>
              <a:t> = 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  order-by(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    count(rescue-data-clean, </a:t>
            </a:r>
            <a:r>
              <a:rPr sz="1800" dirty="0">
                <a:solidFill>
                  <a:srgbClr val="507EB3"/>
                </a:solidFill>
              </a:rPr>
              <a:t>"borough"</a:t>
            </a:r>
            <a:r>
              <a:rPr sz="1800" dirty="0"/>
              <a:t>),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    </a:t>
            </a:r>
            <a:r>
              <a:rPr sz="1800" dirty="0">
                <a:solidFill>
                  <a:srgbClr val="507EB3"/>
                </a:solidFill>
              </a:rPr>
              <a:t>"value"</a:t>
            </a:r>
            <a:r>
              <a:rPr sz="1800" dirty="0"/>
              <a:t>, </a:t>
            </a:r>
            <a:r>
              <a:rPr sz="1800" dirty="0">
                <a:solidFill>
                  <a:srgbClr val="EAA005"/>
                </a:solidFill>
              </a:rPr>
              <a:t>true</a:t>
            </a:r>
            <a:r>
              <a:rPr sz="1800" dirty="0"/>
              <a:t>)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>
                <a:solidFill>
                  <a:srgbClr val="ABAFB3"/>
                </a:solidFill>
              </a:rPr>
              <a:t>››› </a:t>
            </a:r>
            <a:r>
              <a:rPr sz="1800" b="1" dirty="0"/>
              <a:t>pie-chart(borough-counts, </a:t>
            </a:r>
            <a:r>
              <a:rPr sz="1800" b="1" dirty="0">
                <a:solidFill>
                  <a:srgbClr val="507EB3"/>
                </a:solidFill>
              </a:rPr>
              <a:t>"value"</a:t>
            </a:r>
            <a:r>
              <a:rPr sz="1800" b="1" dirty="0"/>
              <a:t>, </a:t>
            </a:r>
            <a:r>
              <a:rPr sz="1800" b="1" dirty="0">
                <a:solidFill>
                  <a:srgbClr val="507EB3"/>
                </a:solidFill>
              </a:rPr>
              <a:t>"count"</a:t>
            </a:r>
            <a:r>
              <a:rPr sz="1800" b="1" dirty="0"/>
              <a:t>)</a:t>
            </a:r>
            <a:endParaRPr lang="en-US" sz="1800" b="1" dirty="0"/>
          </a:p>
          <a:p>
            <a:pPr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1800" dirty="0"/>
              <a:t>We should </a:t>
            </a:r>
            <a:r>
              <a:rPr lang="en-US" sz="1800" i="1" dirty="0"/>
              <a:t>want</a:t>
            </a:r>
            <a:r>
              <a:rPr lang="en-US" sz="1800" dirty="0"/>
              <a:t> to generalize our code in order to visualize different data</a:t>
            </a:r>
          </a:p>
          <a:p>
            <a:pPr lvl="1"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1400" dirty="0"/>
              <a:t>Vs. copy/paste to get counts by ward, copy/paste to get counts by animal, copy/paste to…</a:t>
            </a:r>
          </a:p>
          <a:p>
            <a:pPr lvl="1"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1400" dirty="0"/>
          </a:p>
          <a:p>
            <a:pPr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1800" dirty="0"/>
              <a:t>The copy/paste actions should make you think of  ? Answer: </a:t>
            </a:r>
            <a:r>
              <a:rPr lang="en-US" sz="1800" b="1" dirty="0"/>
              <a:t>fun</a:t>
            </a:r>
            <a:r>
              <a:rPr lang="en-US" sz="1800" dirty="0"/>
              <a:t>ctions</a:t>
            </a:r>
          </a:p>
          <a:p>
            <a:pPr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1800" dirty="0"/>
              <a:t>And, what should we generalize to create our function? Answer: columns</a:t>
            </a:r>
          </a:p>
          <a:p>
            <a:pPr lvl="1"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1400" dirty="0"/>
              <a:t>But, that isn’t “general” enough!</a:t>
            </a:r>
          </a:p>
          <a:p>
            <a:pPr lvl="1">
              <a:lnSpc>
                <a:spcPts val="28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1400" dirty="0"/>
              <a:t>We don’t have to limit our coding ideas to the animal rescue table!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1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DCF6B-6BF3-BFBB-B2D0-CF732D33ADD1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How can we generalize our code?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1331414-094A-AAA7-79E0-62B492014433}"/>
                  </a:ext>
                </a:extLst>
              </p14:cNvPr>
              <p14:cNvContentPartPr/>
              <p14:nvPr/>
            </p14:nvContentPartPr>
            <p14:xfrm>
              <a:off x="1900166" y="1501537"/>
              <a:ext cx="2391120" cy="1046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331414-094A-AAA7-79E0-62B4920144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1526" y="1492537"/>
                <a:ext cx="2408760" cy="106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291863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F009-5492-3716-100D-D4FE5DCE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pie chart for any column you want to count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E12A1-E5F0-7DC0-149B-AAA3FC66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C3BD0-BD84-7D07-C6BD-64F156FF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EEEEE-EBB6-F5EA-9E72-4837C2B2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un empty-to-other(s :: String) -&gt; String:…">
            <a:extLst>
              <a:ext uri="{FF2B5EF4-FFF2-40B4-BE49-F238E27FC236}">
                <a16:creationId xmlns:a16="http://schemas.microsoft.com/office/drawing/2014/main" id="{2CC765D4-92AF-DE94-259E-BA0E428591F7}"/>
              </a:ext>
            </a:extLst>
          </p:cNvPr>
          <p:cNvSpPr txBox="1">
            <a:spLocks/>
          </p:cNvSpPr>
          <p:nvPr/>
        </p:nvSpPr>
        <p:spPr>
          <a:xfrm>
            <a:off x="0" y="977022"/>
            <a:ext cx="10805886" cy="4903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1431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5868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fun</a:t>
            </a:r>
            <a:r>
              <a:rPr lang="en-US" dirty="0"/>
              <a:t> </a:t>
            </a:r>
            <a:r>
              <a:rPr lang="en-US" b="1" dirty="0">
                <a:solidFill>
                  <a:srgbClr val="9F59B3"/>
                </a:solidFill>
              </a:rPr>
              <a:t>pie-chart-counts</a:t>
            </a:r>
            <a:r>
              <a:rPr lang="en-US" dirty="0"/>
              <a:t>(t :: Table, col :: String) -&gt; Image:</a:t>
            </a:r>
          </a:p>
          <a:p>
            <a:pPr marL="1235868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doc</a:t>
            </a:r>
            <a:r>
              <a:rPr lang="en-US" dirty="0"/>
              <a:t>: </a:t>
            </a:r>
            <a:r>
              <a:rPr lang="en-US" dirty="0">
                <a:solidFill>
                  <a:srgbClr val="507EB3"/>
                </a:solidFill>
              </a:rPr>
              <a:t>"Make a pie chart of the number of times each value occurs in the specified table column"</a:t>
            </a:r>
          </a:p>
          <a:p>
            <a:pPr marL="1235868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i="1" dirty="0">
                <a:solidFill>
                  <a:srgbClr val="9F59B3"/>
                </a:solidFill>
              </a:rPr>
              <a:t>counts</a:t>
            </a:r>
            <a:r>
              <a:rPr lang="en-US" dirty="0"/>
              <a:t> = order-by(count(t, col), </a:t>
            </a:r>
            <a:r>
              <a:rPr lang="en-US" dirty="0">
                <a:solidFill>
                  <a:srgbClr val="507EB3"/>
                </a:solidFill>
              </a:rPr>
              <a:t>"value"</a:t>
            </a:r>
            <a:r>
              <a:rPr lang="en-US" dirty="0"/>
              <a:t>, </a:t>
            </a:r>
            <a:r>
              <a:rPr lang="en-US" dirty="0">
                <a:solidFill>
                  <a:srgbClr val="EAA005"/>
                </a:solidFill>
              </a:rPr>
              <a:t>true</a:t>
            </a:r>
            <a:r>
              <a:rPr lang="en-US" dirty="0"/>
              <a:t>)</a:t>
            </a:r>
          </a:p>
          <a:p>
            <a:pPr marL="1235868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pie-chart(counts, </a:t>
            </a:r>
            <a:r>
              <a:rPr lang="en-US" dirty="0">
                <a:solidFill>
                  <a:srgbClr val="507EB3"/>
                </a:solidFill>
              </a:rPr>
              <a:t>"value"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"count"</a:t>
            </a:r>
            <a:r>
              <a:rPr lang="en-US" dirty="0"/>
              <a:t>)</a:t>
            </a:r>
          </a:p>
          <a:p>
            <a:pPr marL="1235868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pPr marL="1693068" indent="-457200"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Use case: pie-chart-counts(rescue-data-clean, "animal-group-parent")</a:t>
            </a:r>
          </a:p>
          <a:p>
            <a:pPr marL="2150268" lvl="1" indent="-457200"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Let’s visualize this in </a:t>
            </a:r>
            <a:r>
              <a:rPr lang="en-US" dirty="0" err="1"/>
              <a:t>pyret</a:t>
            </a:r>
            <a:endParaRPr lang="en-US" dirty="0"/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ABAFB3"/>
              </a:solidFill>
              <a:effectLst/>
              <a:uLnTx/>
              <a:uFillTx/>
              <a:latin typeface="Menlo Regular"/>
              <a:sym typeface="Menlo Regular"/>
            </a:endParaRP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2400" dirty="0"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13034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EDE01-3674-6113-07CF-1A9F6332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Sanitize early and often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4FD9D-B31E-1D32-972C-3AB2B5966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if we scroll through the pie chart, we see a familiar problem!</a:t>
            </a:r>
          </a:p>
          <a:p>
            <a:r>
              <a:rPr lang="en-US" dirty="0"/>
              <a:t>We have a count for </a:t>
            </a:r>
            <a:r>
              <a:rPr lang="en-US" sz="20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"Cat"</a:t>
            </a:r>
            <a:r>
              <a:rPr lang="en-US" dirty="0"/>
              <a:t> and for </a:t>
            </a:r>
            <a:r>
              <a:rPr lang="en-US" sz="200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"cat"</a:t>
            </a:r>
            <a:r>
              <a:rPr lang="en-US" dirty="0"/>
              <a:t>.</a:t>
            </a:r>
          </a:p>
          <a:p>
            <a:r>
              <a:rPr lang="en-US" dirty="0"/>
              <a:t>Back to cleaning data!</a:t>
            </a:r>
          </a:p>
          <a:p>
            <a:pPr lvl="1"/>
            <a:r>
              <a:rPr lang="en-US" dirty="0"/>
              <a:t>Where?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E2D39-EF56-9168-402C-571517ECC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B933B-23D3-E933-4EF9-267389858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6705A-93B6-3331-4000-1ED7F1E5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48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F009-5492-3716-100D-D4FE5DCE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Maybe a better way to write the code… version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E12A1-E5F0-7DC0-149B-AAA3FC66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C3BD0-BD84-7D07-C6BD-64F156FF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EEEEE-EBB6-F5EA-9E72-4837C2B2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un empty-to-other(s :: String) -&gt; String:…">
            <a:extLst>
              <a:ext uri="{FF2B5EF4-FFF2-40B4-BE49-F238E27FC236}">
                <a16:creationId xmlns:a16="http://schemas.microsoft.com/office/drawing/2014/main" id="{2CC765D4-92AF-DE94-259E-BA0E428591F7}"/>
              </a:ext>
            </a:extLst>
          </p:cNvPr>
          <p:cNvSpPr txBox="1">
            <a:spLocks/>
          </p:cNvSpPr>
          <p:nvPr/>
        </p:nvSpPr>
        <p:spPr>
          <a:xfrm>
            <a:off x="925866" y="977022"/>
            <a:ext cx="10805886" cy="4903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C1431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ABAFB3"/>
                </a:solidFill>
                <a:effectLst/>
                <a:uLnTx/>
                <a:uFillTx/>
                <a:latin typeface="Menlo Regular"/>
                <a:sym typeface="Menlo Regular"/>
              </a:rPr>
              <a:t>fun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F59B3"/>
                </a:solidFill>
                <a:effectLst/>
                <a:uLnTx/>
                <a:uFillTx/>
                <a:latin typeface="Menlo Regular"/>
                <a:sym typeface="Menlo Regular"/>
              </a:rPr>
              <a:t>clean-table-v2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(t :: Table) -&gt; Table: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ABAFB3"/>
                </a:solidFill>
                <a:effectLst/>
                <a:uLnTx/>
                <a:uFillTx/>
                <a:latin typeface="Menlo Regular"/>
                <a:sym typeface="Menlo Regular"/>
              </a:rPr>
              <a:t>doc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07EB3"/>
                </a:solidFill>
                <a:effectLst/>
                <a:uLnTx/>
                <a:uFillTx/>
                <a:latin typeface="Menlo Regular"/>
                <a:sym typeface="Menlo Regular"/>
              </a:rPr>
              <a:t>"Fix various columns from the animal rescue spreadsheet"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ClrTx/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23327"/>
                </a:solidFill>
                <a:effectLst/>
                <a:uLnTx/>
                <a:uFillTx/>
                <a:latin typeface="Menlo Regular"/>
                <a:sym typeface="Menlo Regular"/>
              </a:rPr>
              <a:t># Note: the number of transform-column function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ClrTx/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200" kern="0" dirty="0">
                <a:solidFill>
                  <a:srgbClr val="C23327"/>
                </a:solidFill>
                <a:latin typeface="Menlo Regular"/>
                <a:sym typeface="Menlo Regular"/>
              </a:rPr>
              <a:t>  #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23327"/>
                </a:solidFill>
                <a:effectLst/>
                <a:uLnTx/>
                <a:uFillTx/>
                <a:latin typeface="Menlo Regular"/>
                <a:sym typeface="Menlo Regular"/>
              </a:rPr>
              <a:t>calls must match the number of columns being transformed.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BBE0E3">
                  <a:hueOff val="-11070000"/>
                  <a:satOff val="-41666"/>
                  <a:lumOff val="-81176"/>
                </a:srgbClr>
              </a:solidFill>
              <a:effectLst/>
              <a:uLnTx/>
              <a:uFillTx/>
              <a:latin typeface="Menlo Regular"/>
              <a:sym typeface="Menlo Regular"/>
            </a:endParaRP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23327"/>
                </a:solidFill>
                <a:effectLst/>
                <a:uLnTx/>
                <a:uFillTx/>
                <a:latin typeface="Menlo Regular"/>
                <a:sym typeface="Menlo Regular"/>
              </a:rPr>
              <a:t>#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C23327"/>
                </a:solidFill>
                <a:effectLst/>
                <a:uLnTx/>
                <a:uFillTx/>
                <a:latin typeface="Menlo Regular"/>
                <a:sym typeface="Menlo Regular"/>
              </a:rPr>
              <a:t>Change the blank strings to "Other"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23327"/>
              </a:solidFill>
              <a:effectLst/>
              <a:uLnTx/>
              <a:uFillTx/>
              <a:latin typeface="Menlo Regular"/>
              <a:sym typeface="Menlo Regular"/>
            </a:endParaRP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9F59B3"/>
                </a:solidFill>
                <a:effectLst/>
                <a:uLnTx/>
                <a:uFillTx/>
                <a:latin typeface="Menlo Regular"/>
                <a:sym typeface="Menlo Regular"/>
              </a:rPr>
              <a:t>t1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= 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transform-column(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  transform-column(t, 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07EB3"/>
                </a:solidFill>
                <a:effectLst/>
                <a:uLnTx/>
                <a:uFillTx/>
                <a:latin typeface="Menlo Regular"/>
                <a:sym typeface="Menlo Regular"/>
              </a:rPr>
              <a:t>"borough"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, empty-to-other),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07EB3"/>
                </a:solidFill>
                <a:effectLst/>
                <a:uLnTx/>
                <a:uFillTx/>
                <a:latin typeface="Menlo Regular"/>
                <a:sym typeface="Menlo Regular"/>
              </a:rPr>
              <a:t>"ward"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, empty-to-other)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23327"/>
                </a:solidFill>
                <a:effectLst/>
                <a:uLnTx/>
                <a:uFillTx/>
                <a:latin typeface="Menlo Regular"/>
                <a:sym typeface="Menlo Regular"/>
              </a:rPr>
              <a:t>#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C23327"/>
                </a:solidFill>
                <a:effectLst/>
                <a:uLnTx/>
                <a:uFillTx/>
                <a:latin typeface="Menlo Regular"/>
                <a:sym typeface="Menlo Regular"/>
              </a:rPr>
              <a:t>Change strings to all uppercase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23327"/>
              </a:solidFill>
              <a:effectLst/>
              <a:uLnTx/>
              <a:uFillTx/>
              <a:latin typeface="Menlo Regular"/>
              <a:sym typeface="Menlo Regular"/>
            </a:endParaRP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9F59B3"/>
                </a:solidFill>
                <a:effectLst/>
                <a:uLnTx/>
                <a:uFillTx/>
                <a:latin typeface="Menlo Regular"/>
                <a:sym typeface="Menlo Regular"/>
              </a:rPr>
              <a:t>t2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= 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 transform-column(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  transform-column(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  transform-column(t1,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enlo Regular"/>
                <a:sym typeface="Menlo Regular"/>
              </a:rPr>
              <a:t>"borough"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nlo Regular"/>
                <a:sym typeface="Menlo Regular"/>
              </a:rPr>
              <a:t>,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string-to-upper),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enlo Regular"/>
                <a:sym typeface="Menlo Regular"/>
              </a:rPr>
              <a:t>"ward"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nlo Regular"/>
                <a:sym typeface="Menlo Regular"/>
              </a:rPr>
              <a:t>,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string-to-upper),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enlo Regular"/>
                <a:sym typeface="Menlo Regular"/>
              </a:rPr>
              <a:t>"animal-group-parent"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, string-to-upper)  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t2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ABAFB3"/>
                </a:solidFill>
                <a:effectLst/>
                <a:uLnTx/>
                <a:uFillTx/>
                <a:latin typeface="Menlo Regular"/>
                <a:sym typeface="Menlo Regular"/>
              </a:rPr>
              <a:t>end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ABAFB3"/>
              </a:solidFill>
              <a:effectLst/>
              <a:uLnTx/>
              <a:uFillTx/>
              <a:latin typeface="Menlo Regular"/>
              <a:sym typeface="Menlo Regular"/>
            </a:endParaRP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9F59B3"/>
                </a:solidFill>
                <a:effectLst/>
                <a:uLnTx/>
                <a:uFillTx/>
                <a:latin typeface="Menlo Regular"/>
                <a:sym typeface="Menlo Regular"/>
              </a:rPr>
              <a:t>rescue-data-clean-v2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= clean-table-v2(rescue-data)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2400" dirty="0"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527090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57EACA-1D72-0980-C8FE-DCC348273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414" y="1002373"/>
            <a:ext cx="7677206" cy="5448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4EDE01-3674-6113-07CF-1A9F6332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year-to-year data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4FD9D-B31E-1D32-972C-3AB2B5966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Via bar charts</a:t>
            </a: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freq</a:t>
            </a:r>
            <a:r>
              <a:rPr lang="en-US" dirty="0">
                <a:latin typeface="+mj-lt"/>
              </a:rPr>
              <a:t>-bar-chart(rescue-data-clean-v2,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"year”</a:t>
            </a:r>
            <a:r>
              <a:rPr lang="en-US" dirty="0">
                <a:latin typeface="+mj-lt"/>
              </a:rPr>
              <a:t>)</a:t>
            </a:r>
          </a:p>
          <a:p>
            <a:r>
              <a:rPr lang="en-US" dirty="0">
                <a:solidFill>
                  <a:srgbClr val="9C1431"/>
                </a:solidFill>
                <a:latin typeface="+mj-lt"/>
              </a:rPr>
              <a:t>Pandemic related?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E2D39-EF56-9168-402C-571517ECC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B933B-23D3-E933-4EF9-267389858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6705A-93B6-3331-4000-1ED7F1E5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66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EDE01-3674-6113-07CF-1A9F6332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find out by splitting the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E2D39-EF56-9168-402C-571517ECC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B933B-23D3-E933-4EF9-267389858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6705A-93B6-3331-4000-1ED7F1E5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We can split the data into pre-2020 and 2020–2021 to explore this surge.…">
            <a:extLst>
              <a:ext uri="{FF2B5EF4-FFF2-40B4-BE49-F238E27FC236}">
                <a16:creationId xmlns:a16="http://schemas.microsoft.com/office/drawing/2014/main" id="{DFBCF3C5-ACC9-3449-E59C-1A63378A6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11274425" cy="498633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3855599" indent="0">
              <a:lnSpc>
                <a:spcPct val="120000"/>
              </a:lnSpc>
              <a:buNone/>
            </a:pPr>
            <a:r>
              <a:rPr sz="3300" dirty="0"/>
              <a:t>We can split the data into pre-2020 and 2020–202</a:t>
            </a:r>
            <a:r>
              <a:rPr lang="en-US" sz="3300" dirty="0"/>
              <a:t>2</a:t>
            </a:r>
            <a:r>
              <a:rPr sz="3300" dirty="0"/>
              <a:t> to explore this </a:t>
            </a:r>
            <a:r>
              <a:rPr lang="en-US" sz="3300" dirty="0"/>
              <a:t>"</a:t>
            </a:r>
            <a:r>
              <a:rPr sz="3300" dirty="0"/>
              <a:t>surge</a:t>
            </a:r>
            <a:r>
              <a:rPr lang="en-US" sz="3300" dirty="0"/>
              <a:t>"</a:t>
            </a:r>
            <a:r>
              <a:rPr dirty="0"/>
              <a:t>.</a:t>
            </a:r>
            <a:r>
              <a:rPr lang="en-US" dirty="0"/>
              <a:t>  (Where should early 2022 data be included?)</a:t>
            </a:r>
            <a:endParaRPr dirty="0"/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dirty="0"/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>
                <a:solidFill>
                  <a:srgbClr val="ABAFB3"/>
                </a:solidFill>
              </a:rPr>
              <a:t>fun</a:t>
            </a:r>
            <a:r>
              <a:rPr dirty="0"/>
              <a:t> </a:t>
            </a:r>
            <a:r>
              <a:rPr b="1" dirty="0">
                <a:solidFill>
                  <a:srgbClr val="9F59B3"/>
                </a:solidFill>
              </a:rPr>
              <a:t>plague-year</a:t>
            </a:r>
            <a:r>
              <a:rPr dirty="0"/>
              <a:t>(r :: Row) -&gt; Boolean: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</a:t>
            </a:r>
            <a:r>
              <a:rPr dirty="0">
                <a:solidFill>
                  <a:srgbClr val="ABAFB3"/>
                </a:solidFill>
              </a:rPr>
              <a:t>doc</a:t>
            </a:r>
            <a:r>
              <a:rPr dirty="0"/>
              <a:t>: </a:t>
            </a:r>
            <a:r>
              <a:rPr dirty="0">
                <a:solidFill>
                  <a:srgbClr val="507EB3"/>
                </a:solidFill>
              </a:rPr>
              <a:t>"Return true if the row takes place during the COVID pandemic (rounding up to full years)"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(r[</a:t>
            </a:r>
            <a:r>
              <a:rPr dirty="0">
                <a:solidFill>
                  <a:srgbClr val="507EB3"/>
                </a:solidFill>
              </a:rPr>
              <a:t>"year"</a:t>
            </a:r>
            <a:r>
              <a:rPr dirty="0"/>
              <a:t>] == 2020) </a:t>
            </a:r>
            <a:r>
              <a:rPr dirty="0">
                <a:solidFill>
                  <a:srgbClr val="ABAFB3"/>
                </a:solidFill>
              </a:rPr>
              <a:t>or</a:t>
            </a:r>
            <a:r>
              <a:rPr dirty="0"/>
              <a:t> (r[</a:t>
            </a:r>
            <a:r>
              <a:rPr dirty="0">
                <a:solidFill>
                  <a:srgbClr val="507EB3"/>
                </a:solidFill>
              </a:rPr>
              <a:t>"year"</a:t>
            </a:r>
            <a:r>
              <a:rPr dirty="0"/>
              <a:t>] == 2021)</a:t>
            </a:r>
            <a:r>
              <a:rPr lang="en-US" dirty="0"/>
              <a:t> </a:t>
            </a:r>
            <a:r>
              <a:rPr lang="en-US" dirty="0">
                <a:solidFill>
                  <a:srgbClr val="ABAFB3"/>
                </a:solidFill>
              </a:rPr>
              <a:t>or</a:t>
            </a:r>
            <a:r>
              <a:rPr lang="en-US" dirty="0"/>
              <a:t> (r[</a:t>
            </a:r>
            <a:r>
              <a:rPr lang="en-US" dirty="0">
                <a:solidFill>
                  <a:srgbClr val="507EB3"/>
                </a:solidFill>
              </a:rPr>
              <a:t>"year"</a:t>
            </a:r>
            <a:r>
              <a:rPr lang="en-US" dirty="0"/>
              <a:t>] == 2022)</a:t>
            </a:r>
            <a:endParaRPr dirty="0"/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>
                <a:solidFill>
                  <a:srgbClr val="ABAFB3"/>
                </a:solidFill>
              </a:rPr>
              <a:t>end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dirty="0">
              <a:solidFill>
                <a:srgbClr val="ABAFB3"/>
              </a:solidFill>
            </a:endParaRP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 dirty="0">
                <a:solidFill>
                  <a:srgbClr val="9F59B3"/>
                </a:solidFill>
              </a:rPr>
              <a:t>rescue-data-plague</a:t>
            </a:r>
            <a:r>
              <a:rPr dirty="0"/>
              <a:t> = filter-with(rescue-data-clean</a:t>
            </a:r>
            <a:r>
              <a:rPr lang="en-US" dirty="0"/>
              <a:t>-v2</a:t>
            </a:r>
            <a:r>
              <a:rPr dirty="0"/>
              <a:t>, plague-year)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dirty="0"/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dirty="0"/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>
                <a:solidFill>
                  <a:srgbClr val="ABAFB3"/>
                </a:solidFill>
              </a:rPr>
              <a:t>fun</a:t>
            </a:r>
            <a:r>
              <a:rPr dirty="0"/>
              <a:t> </a:t>
            </a:r>
            <a:r>
              <a:rPr b="1" dirty="0">
                <a:solidFill>
                  <a:srgbClr val="9F59B3"/>
                </a:solidFill>
              </a:rPr>
              <a:t>not-plague</a:t>
            </a:r>
            <a:r>
              <a:rPr dirty="0"/>
              <a:t>(r :: Row) -&gt; Boolean: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</a:t>
            </a:r>
            <a:r>
              <a:rPr dirty="0">
                <a:solidFill>
                  <a:srgbClr val="ABAFB3"/>
                </a:solidFill>
              </a:rPr>
              <a:t>doc</a:t>
            </a:r>
            <a:r>
              <a:rPr dirty="0"/>
              <a:t>: </a:t>
            </a:r>
            <a:r>
              <a:rPr dirty="0">
                <a:solidFill>
                  <a:srgbClr val="507EB3"/>
                </a:solidFill>
              </a:rPr>
              <a:t>"Return true if the row is from a year entirely before or after the COVID pandemic"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not(plague-year(r))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>
                <a:solidFill>
                  <a:srgbClr val="ABAFB3"/>
                </a:solidFill>
              </a:rPr>
              <a:t>end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dirty="0">
              <a:solidFill>
                <a:srgbClr val="ABAFB3"/>
              </a:solidFill>
            </a:endParaRP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 dirty="0">
                <a:solidFill>
                  <a:srgbClr val="9F59B3"/>
                </a:solidFill>
              </a:rPr>
              <a:t>rescue-data-not-plague</a:t>
            </a:r>
            <a:r>
              <a:rPr dirty="0"/>
              <a:t> = filter-with(rescue-data-clean</a:t>
            </a:r>
            <a:r>
              <a:rPr lang="en-US" dirty="0"/>
              <a:t>-v2</a:t>
            </a:r>
            <a:r>
              <a:rPr dirty="0"/>
              <a:t>, not-plague)</a:t>
            </a:r>
          </a:p>
        </p:txBody>
      </p:sp>
    </p:spTree>
    <p:extLst>
      <p:ext uri="{BB962C8B-B14F-4D97-AF65-F5344CB8AC3E}">
        <p14:creationId xmlns:p14="http://schemas.microsoft.com/office/powerpoint/2010/main" val="1046326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E302-9DC7-1628-EAF5-D9F9CAB9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Side-by-side: BC (Before Covid) vs DC (During Covid)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4232AF1-1960-6E0F-50CB-D13AA09C2F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900887"/>
            <a:ext cx="5562600" cy="3470563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297F1D7-EC35-659C-3DCF-51ACA09436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1923452"/>
            <a:ext cx="5559425" cy="3425434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B4306-7517-4281-94BD-BE3A1E58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1FE2-2675-A549-85D7-76F40473FA4F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5AF42-399E-9DC6-84D0-1AD447E0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3680A-F45B-2DAB-5C94-2EB75CDF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D7352F-C199-7095-4DE0-DEC5C5CB29FD}"/>
              </a:ext>
            </a:extLst>
          </p:cNvPr>
          <p:cNvSpPr txBox="1"/>
          <p:nvPr/>
        </p:nvSpPr>
        <p:spPr>
          <a:xfrm>
            <a:off x="6172200" y="5585637"/>
            <a:ext cx="5497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pie-chart-counts(rescue-data-plague, </a:t>
            </a:r>
            <a:r>
              <a:rPr lang="en-US" sz="1600" dirty="0">
                <a:solidFill>
                  <a:srgbClr val="00B050"/>
                </a:solidFill>
              </a:rPr>
              <a:t>"property-category"</a:t>
            </a:r>
            <a:r>
              <a:rPr lang="en-US" sz="1600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02F15-EB63-4C6B-634F-83B227ECED8C}"/>
              </a:ext>
            </a:extLst>
          </p:cNvPr>
          <p:cNvSpPr txBox="1"/>
          <p:nvPr/>
        </p:nvSpPr>
        <p:spPr>
          <a:xfrm>
            <a:off x="522514" y="5590531"/>
            <a:ext cx="5497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pie-chart-counts(rescue-data</a:t>
            </a:r>
            <a:r>
              <a:rPr lang="en-US" sz="1600" dirty="0">
                <a:solidFill>
                  <a:srgbClr val="9C1431"/>
                </a:solidFill>
              </a:rPr>
              <a:t>-not-</a:t>
            </a:r>
            <a:r>
              <a:rPr lang="en-US" sz="1600" dirty="0"/>
              <a:t>plague, </a:t>
            </a:r>
            <a:r>
              <a:rPr lang="en-US" sz="1600" dirty="0">
                <a:solidFill>
                  <a:srgbClr val="00B050"/>
                </a:solidFill>
              </a:rPr>
              <a:t>"property-category"</a:t>
            </a:r>
            <a:r>
              <a:rPr lang="en-US" sz="1600" dirty="0"/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F50113A-D09E-4CBA-B9DA-911CC63B2980}"/>
                  </a:ext>
                </a:extLst>
              </p14:cNvPr>
              <p14:cNvContentPartPr/>
              <p14:nvPr/>
            </p14:nvContentPartPr>
            <p14:xfrm>
              <a:off x="3736166" y="4295497"/>
              <a:ext cx="737280" cy="233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F50113A-D09E-4CBA-B9DA-911CC63B29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8166" y="4187857"/>
                <a:ext cx="77292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276830B-F8C8-1CA7-4547-8F0064B41CD7}"/>
                  </a:ext>
                </a:extLst>
              </p14:cNvPr>
              <p14:cNvContentPartPr/>
              <p14:nvPr/>
            </p14:nvContentPartPr>
            <p14:xfrm>
              <a:off x="9396086" y="4317457"/>
              <a:ext cx="852480" cy="1832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276830B-F8C8-1CA7-4547-8F0064B41C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8086" y="4209817"/>
                <a:ext cx="888120" cy="39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24198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B55C-5D93-CE2B-DCED-317FCA42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the code from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CB4B3-B0A3-01F2-AB9D-F5FD1651E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https://code.pyret.org/editor#share=1vSgZiuKMo9WJWcx174T_xAMiIYdTA2X5&amp;v=31c9aaf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941C7-E198-01B5-EECC-9C0E2654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2B232-773C-A561-9B48-9751BC30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FDCAB-88E6-3956-274C-A98ACF9F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02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84A7-3788-5461-D2D7-00E89FFD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669F6-A212-45DF-8A57-A83B1486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B066-B9B6-AF0E-EB14-C3FF30C8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2C4A5-19C6-282F-834E-639E3974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1DFB83-2E7A-1BC8-C2F2-05E32EC588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11274425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lecture incorporates material from: </a:t>
            </a:r>
          </a:p>
          <a:p>
            <a:r>
              <a:rPr lang="en-US" dirty="0"/>
              <a:t>Kathi </a:t>
            </a:r>
            <a:r>
              <a:rPr lang="en-US" dirty="0" err="1"/>
              <a:t>Fisler</a:t>
            </a:r>
            <a:r>
              <a:rPr lang="en-US" dirty="0"/>
              <a:t>, Brown University,</a:t>
            </a:r>
          </a:p>
          <a:p>
            <a:r>
              <a:rPr lang="en-US" dirty="0"/>
              <a:t>Gregor </a:t>
            </a:r>
            <a:r>
              <a:rPr lang="en-US" dirty="0" err="1"/>
              <a:t>Kiczales</a:t>
            </a:r>
            <a:r>
              <a:rPr lang="en-US" dirty="0"/>
              <a:t>, University of British Columbia,</a:t>
            </a:r>
          </a:p>
          <a:p>
            <a:r>
              <a:rPr lang="en-US" dirty="0"/>
              <a:t>And, Jonathan Gordon</a:t>
            </a:r>
          </a:p>
        </p:txBody>
      </p:sp>
    </p:spTree>
    <p:extLst>
      <p:ext uri="{BB962C8B-B14F-4D97-AF65-F5344CB8AC3E}">
        <p14:creationId xmlns:p14="http://schemas.microsoft.com/office/powerpoint/2010/main" val="118196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creen Shot 2022-02-07 at 12.51.25.png" descr="Screen Shot 2022-02-07 at 12.51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075" y="831850"/>
            <a:ext cx="8096250" cy="57975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BC3258-1524-92E7-63DA-EA389CAA576D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Step 1 already completed, open google sheets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creen Shot 2022-02-07 at 12.53.05.png" descr="Screen Shot 2022-02-07 at 12.53.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704397"/>
            <a:ext cx="8096250" cy="57975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09EE9F-B705-51B6-5B6A-5036A357FB8D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Step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creen Shot 2022-02-07 at 12.54.01.png" descr="Screen Shot 2022-02-07 at 12.54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530225"/>
            <a:ext cx="8096250" cy="57975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0AE9BC-B0EE-D24A-202B-344AFE9F5EE1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Step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include gdrive-sheets…"/>
          <p:cNvSpPr txBox="1">
            <a:spLocks noGrp="1"/>
          </p:cNvSpPr>
          <p:nvPr>
            <p:ph type="body" idx="1"/>
          </p:nvPr>
        </p:nvSpPr>
        <p:spPr>
          <a:xfrm>
            <a:off x="1225296" y="1490352"/>
            <a:ext cx="9738360" cy="49031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include</a:t>
            </a:r>
            <a:r>
              <a:rPr sz="2400" dirty="0"/>
              <a:t> </a:t>
            </a:r>
            <a:r>
              <a:rPr sz="2400" dirty="0" err="1"/>
              <a:t>gdrive</a:t>
            </a:r>
            <a:r>
              <a:rPr sz="2400" dirty="0"/>
              <a:t>-sheets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400" i="1" dirty="0">
              <a:solidFill>
                <a:srgbClr val="C23327"/>
              </a:solidFill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ABAFB3"/>
                </a:solidFill>
              </a:rPr>
              <a:t>include</a:t>
            </a:r>
            <a:r>
              <a:rPr sz="2400" dirty="0"/>
              <a:t> shared-</a:t>
            </a:r>
            <a:r>
              <a:rPr sz="2400" dirty="0" err="1"/>
              <a:t>gdrive</a:t>
            </a:r>
            <a:r>
              <a:rPr sz="2400" dirty="0"/>
              <a:t>(</a:t>
            </a:r>
            <a:r>
              <a:rPr sz="2400" dirty="0">
                <a:solidFill>
                  <a:srgbClr val="507EB3"/>
                </a:solidFill>
              </a:rPr>
              <a:t>"dcic-2021"</a:t>
            </a:r>
            <a:r>
              <a:rPr sz="2400" dirty="0"/>
              <a:t>, </a:t>
            </a:r>
            <a:r>
              <a:rPr sz="2400" dirty="0">
                <a:solidFill>
                  <a:srgbClr val="507EB3"/>
                </a:solidFill>
              </a:rPr>
              <a:t>"1wyQZj_L0qqV9Ekgr9au6RX2iqt2Ga8Ep"</a:t>
            </a:r>
            <a:r>
              <a:rPr sz="2400" dirty="0"/>
              <a:t>)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2400" dirty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>
                <a:solidFill>
                  <a:srgbClr val="C23327"/>
                </a:solidFill>
              </a:rPr>
              <a:t># </a:t>
            </a:r>
            <a:r>
              <a:rPr sz="2400" i="1" dirty="0">
                <a:solidFill>
                  <a:srgbClr val="C23327"/>
                </a:solidFill>
              </a:rPr>
              <a:t>The ID of the Google Sheets file, which appears</a:t>
            </a:r>
            <a:r>
              <a:rPr sz="2400" dirty="0">
                <a:solidFill>
                  <a:srgbClr val="C23327"/>
                </a:solidFill>
              </a:rPr>
              <a:t> </a:t>
            </a:r>
            <a:r>
              <a:rPr sz="2400" i="1" dirty="0">
                <a:solidFill>
                  <a:srgbClr val="C23327"/>
                </a:solidFill>
              </a:rPr>
              <a:t>in the URL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 err="1">
                <a:solidFill>
                  <a:srgbClr val="9F59B3"/>
                </a:solidFill>
              </a:rPr>
              <a:t>ssid</a:t>
            </a:r>
            <a:r>
              <a:rPr sz="2400" dirty="0"/>
              <a:t> = </a:t>
            </a:r>
            <a:r>
              <a:rPr sz="2400" dirty="0">
                <a:solidFill>
                  <a:srgbClr val="507EB3"/>
                </a:solidFill>
              </a:rPr>
              <a:t>"</a:t>
            </a:r>
            <a:r>
              <a:rPr lang="en-US" sz="2400" dirty="0">
                <a:solidFill>
                  <a:schemeClr val="accent1"/>
                </a:solidFill>
              </a:rPr>
              <a:t>1mXW5k7OGFKJvv4nK3AeGMSZzrdpjzJYLUnKWh_3jROw</a:t>
            </a:r>
            <a:r>
              <a:rPr sz="2400" dirty="0">
                <a:solidFill>
                  <a:srgbClr val="507EB3"/>
                </a:solidFill>
              </a:rPr>
              <a:t>"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>
                <a:solidFill>
                  <a:srgbClr val="9F59B3"/>
                </a:solidFill>
              </a:rPr>
              <a:t>spreadsheet</a:t>
            </a:r>
            <a:r>
              <a:rPr sz="2400" dirty="0"/>
              <a:t> = load-spreadsheet(</a:t>
            </a:r>
            <a:r>
              <a:rPr sz="2400" dirty="0" err="1"/>
              <a:t>ssid</a:t>
            </a:r>
            <a:r>
              <a:rPr sz="2400" dirty="0"/>
              <a:t>)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i="1" dirty="0">
                <a:solidFill>
                  <a:srgbClr val="9F59B3"/>
                </a:solidFill>
              </a:rPr>
              <a:t>rescue-data</a:t>
            </a:r>
            <a:r>
              <a:rPr sz="2400" dirty="0"/>
              <a:t> =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</a:t>
            </a:r>
            <a:r>
              <a:rPr sz="2400" dirty="0">
                <a:solidFill>
                  <a:srgbClr val="ABAFB3"/>
                </a:solidFill>
              </a:rPr>
              <a:t>load-table</a:t>
            </a:r>
            <a:r>
              <a:rPr sz="2400" dirty="0"/>
              <a:t>: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  </a:t>
            </a:r>
            <a:r>
              <a:rPr lang="en-US" sz="2400" dirty="0">
                <a:solidFill>
                  <a:schemeClr val="accent2"/>
                </a:solidFill>
              </a:rPr>
              <a:t>#</a:t>
            </a:r>
            <a:r>
              <a:rPr sz="2400" dirty="0">
                <a:solidFill>
                  <a:schemeClr val="accent2"/>
                </a:solidFill>
              </a:rPr>
              <a:t>...</a:t>
            </a:r>
            <a:r>
              <a:rPr lang="en-US" sz="2400" dirty="0">
                <a:solidFill>
                  <a:schemeClr val="accent2"/>
                </a:solidFill>
              </a:rPr>
              <a:t> Please stand by …</a:t>
            </a:r>
            <a:endParaRPr sz="2400" dirty="0">
              <a:solidFill>
                <a:schemeClr val="accent2"/>
              </a:solidFill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  </a:t>
            </a:r>
            <a:r>
              <a:rPr sz="2400" dirty="0">
                <a:solidFill>
                  <a:srgbClr val="ABAFB3"/>
                </a:solidFill>
              </a:rPr>
              <a:t>source</a:t>
            </a:r>
            <a:r>
              <a:rPr sz="2400" dirty="0"/>
              <a:t>: </a:t>
            </a:r>
            <a:r>
              <a:rPr sz="2400" dirty="0" err="1"/>
              <a:t>spreadsheet.sheet</a:t>
            </a:r>
            <a:r>
              <a:rPr sz="2400" dirty="0"/>
              <a:t>-by-name(</a:t>
            </a:r>
            <a:r>
              <a:rPr sz="2400" dirty="0">
                <a:solidFill>
                  <a:srgbClr val="507EB3"/>
                </a:solidFill>
              </a:rPr>
              <a:t>"</a:t>
            </a:r>
            <a:r>
              <a:rPr lang="en-US" sz="2400" dirty="0" err="1">
                <a:solidFill>
                  <a:srgbClr val="507EB3"/>
                </a:solidFill>
              </a:rPr>
              <a:t>ari</a:t>
            </a:r>
            <a:r>
              <a:rPr lang="en-US" sz="2400" dirty="0">
                <a:solidFill>
                  <a:srgbClr val="507EB3"/>
                </a:solidFill>
              </a:rPr>
              <a:t>-from-</a:t>
            </a:r>
            <a:r>
              <a:rPr lang="en-US" sz="2400" dirty="0" err="1">
                <a:solidFill>
                  <a:srgbClr val="507EB3"/>
                </a:solidFill>
              </a:rPr>
              <a:t>lfb</a:t>
            </a:r>
            <a:r>
              <a:rPr sz="2400" dirty="0">
                <a:solidFill>
                  <a:srgbClr val="507EB3"/>
                </a:solidFill>
              </a:rPr>
              <a:t>"</a:t>
            </a:r>
            <a:r>
              <a:rPr sz="2400" dirty="0"/>
              <a:t>, </a:t>
            </a:r>
            <a:r>
              <a:rPr sz="2400" dirty="0">
                <a:solidFill>
                  <a:srgbClr val="EAA005"/>
                </a:solidFill>
              </a:rPr>
              <a:t>true</a:t>
            </a:r>
            <a:r>
              <a:rPr sz="2400" dirty="0"/>
              <a:t>)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2400" dirty="0"/>
              <a:t>  </a:t>
            </a:r>
            <a:r>
              <a:rPr sz="2400" dirty="0">
                <a:solidFill>
                  <a:srgbClr val="ABAFB3"/>
                </a:solidFill>
              </a:rPr>
              <a:t>end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4648C-0494-D207-473C-803A45380FB9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Step 4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include gdrive-sheets…"/>
          <p:cNvSpPr txBox="1">
            <a:spLocks noGrp="1"/>
          </p:cNvSpPr>
          <p:nvPr>
            <p:ph type="body" idx="1"/>
          </p:nvPr>
        </p:nvSpPr>
        <p:spPr>
          <a:xfrm>
            <a:off x="1225296" y="1490352"/>
            <a:ext cx="9738360" cy="49031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We don’t need all 33 columns, I manually removed unneeded </a:t>
            </a:r>
            <a:r>
              <a:rPr lang="en-US" sz="2400" dirty="0" err="1"/>
              <a:t>colums</a:t>
            </a:r>
            <a:endParaRPr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4648C-0494-D207-473C-803A45380FB9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Oh </a:t>
            </a:r>
            <a:r>
              <a:rPr lang="en-US" dirty="0" err="1"/>
              <a:t>Nooo</a:t>
            </a:r>
            <a:r>
              <a:rPr lang="en-US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7A30D-0535-60DF-CEBA-40E44FC07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51" y="2354580"/>
            <a:ext cx="7789896" cy="17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803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1945D6E6-34E2-7949-B496-89CBF20EEB2E}" vid="{9C19798D-23BC-0E4D-838D-6C433C511F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CMPU_334_Template</Template>
  <TotalTime>19487</TotalTime>
  <Words>2746</Words>
  <Application>Microsoft Office PowerPoint</Application>
  <PresentationFormat>Widescreen</PresentationFormat>
  <Paragraphs>462</Paragraphs>
  <Slides>49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 Light</vt:lpstr>
      <vt:lpstr>Cavolini</vt:lpstr>
      <vt:lpstr>Courier</vt:lpstr>
      <vt:lpstr>Gigi</vt:lpstr>
      <vt:lpstr>Menlo Regular</vt:lpstr>
      <vt:lpstr>Office Theme</vt:lpstr>
      <vt:lpstr>Consistently Inconsistent Data </vt:lpstr>
      <vt:lpstr>“Dirty” Data: </vt:lpstr>
      <vt:lpstr>Submitted for your approval: LFB</vt:lpstr>
      <vt:lpstr>Submitted for your approval: LFB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Success!</vt:lpstr>
      <vt:lpstr>We now return to… Dirty Data</vt:lpstr>
      <vt:lpstr>This is the endemic phase of Covid-19, after all…</vt:lpstr>
      <vt:lpstr>The Built-in Sanitizers</vt:lpstr>
      <vt:lpstr>We need to tell pyret about the built-in sanitizers!</vt:lpstr>
      <vt:lpstr>Add the sanitizers like so:</vt:lpstr>
      <vt:lpstr>And Voila!</vt:lpstr>
      <vt:lpstr>“The absence of evidence is not evidence of absence”</vt:lpstr>
      <vt:lpstr>“The absence of evidence is not evidence of absence”</vt:lpstr>
      <vt:lpstr>“The absence of evidence is not evidence of absence”</vt:lpstr>
      <vt:lpstr>Let’s look a little bit further into the null data (1)</vt:lpstr>
      <vt:lpstr>Let’s look a little bit further into the null data (2)</vt:lpstr>
      <vt:lpstr>Let’s look a little bit further into the null data (3)</vt:lpstr>
      <vt:lpstr>Let’s look a little bit further into the null data (3)</vt:lpstr>
      <vt:lpstr>Let’s look a little bit further into the null data (3)</vt:lpstr>
      <vt:lpstr>Introducing transform-column</vt:lpstr>
      <vt:lpstr>transform-column</vt:lpstr>
      <vt:lpstr>Pyret: “Is that all  you got, rescue-data?”</vt:lpstr>
      <vt:lpstr>What’s all this, then?</vt:lpstr>
      <vt:lpstr>Yes, a mixed-case mix-up case!</vt:lpstr>
      <vt:lpstr>string-to-upper-to-the-rescue (string-to-lower too)</vt:lpstr>
      <vt:lpstr>Maybe a better way to write the code…</vt:lpstr>
      <vt:lpstr>Consistently Consistent Data ==&gt; data analysis</vt:lpstr>
      <vt:lpstr>Consistently Consistent Data ==&gt; data analysis</vt:lpstr>
      <vt:lpstr>Data analysis on number of incidents by borough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a pie chart for any column you want to count</vt:lpstr>
      <vt:lpstr>Sanitize early and often</vt:lpstr>
      <vt:lpstr>Maybe a better way to write the code… version 2</vt:lpstr>
      <vt:lpstr>Visualizing year-to-year data </vt:lpstr>
      <vt:lpstr>Let’s find out by splitting the data</vt:lpstr>
      <vt:lpstr>Side-by-side: BC (Before Covid) vs DC (During Covid)</vt:lpstr>
      <vt:lpstr>Access to the code from this lecture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Pete Lemieszewski</dc:creator>
  <cp:lastModifiedBy>olga Lemieszewski</cp:lastModifiedBy>
  <cp:revision>69</cp:revision>
  <cp:lastPrinted>2022-08-31T12:53:30Z</cp:lastPrinted>
  <dcterms:created xsi:type="dcterms:W3CDTF">2017-08-29T15:50:50Z</dcterms:created>
  <dcterms:modified xsi:type="dcterms:W3CDTF">2022-09-19T03:27:23Z</dcterms:modified>
</cp:coreProperties>
</file>