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06" r:id="rId3"/>
    <p:sldId id="359" r:id="rId4"/>
    <p:sldId id="405" r:id="rId5"/>
    <p:sldId id="404" r:id="rId6"/>
    <p:sldId id="403" r:id="rId7"/>
    <p:sldId id="407" r:id="rId8"/>
    <p:sldId id="361" r:id="rId9"/>
    <p:sldId id="408" r:id="rId10"/>
    <p:sldId id="267" r:id="rId11"/>
    <p:sldId id="268" r:id="rId12"/>
    <p:sldId id="269" r:id="rId13"/>
    <p:sldId id="409" r:id="rId14"/>
    <p:sldId id="410" r:id="rId15"/>
    <p:sldId id="411" r:id="rId16"/>
    <p:sldId id="273" r:id="rId17"/>
    <p:sldId id="413" r:id="rId18"/>
    <p:sldId id="274" r:id="rId19"/>
    <p:sldId id="275" r:id="rId20"/>
    <p:sldId id="412" r:id="rId21"/>
    <p:sldId id="414" r:id="rId22"/>
    <p:sldId id="418" r:id="rId23"/>
    <p:sldId id="419" r:id="rId24"/>
    <p:sldId id="415" r:id="rId25"/>
    <p:sldId id="417" r:id="rId26"/>
    <p:sldId id="416" r:id="rId27"/>
    <p:sldId id="420" r:id="rId28"/>
    <p:sldId id="402" r:id="rId29"/>
    <p:sldId id="35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/>
    <p:restoredTop sz="93998" autoAdjust="0"/>
  </p:normalViewPr>
  <p:slideViewPr>
    <p:cSldViewPr snapToGrid="0" snapToObjects="1">
      <p:cViewPr varScale="1">
        <p:scale>
          <a:sx n="66" d="100"/>
          <a:sy n="66" d="100"/>
        </p:scale>
        <p:origin x="657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stick with that data to see how it is we design more complex programs working with tables. </a:t>
            </a:r>
          </a:p>
          <a:p>
            <a:r>
              <a:rPr lang="en-US" dirty="0"/>
              <a:t>Today we'll be wrapping up the first part of the course, working with tabular data, and we'll get a preview of what we'll be looking at next.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3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65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5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7804547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4448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ulldata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pyret.org/editor#share=1WXx7yJvtOKJtXjza0CdCi8gdtozF8ZnR&amp;v=31c9aa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ulldata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ulldata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ulldata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ulldat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Programs for Tables</a:t>
            </a:r>
            <a:br>
              <a:rPr lang="en-US" b="1" dirty="0"/>
            </a:b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We don’t particularly care about how many students rated their STEM-iness as 2 or 8 or any particular numbe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 don’t particularly care about how many students rated their STEM-</a:t>
            </a:r>
            <a:r>
              <a:rPr dirty="0" err="1"/>
              <a:t>iness</a:t>
            </a:r>
            <a:r>
              <a:rPr dirty="0"/>
              <a:t> as 2 or 8 or any particular number.</a:t>
            </a:r>
          </a:p>
          <a:p>
            <a:r>
              <a:rPr dirty="0"/>
              <a:t>Instead, we might want to </a:t>
            </a:r>
            <a:r>
              <a:rPr i="1" dirty="0">
                <a:solidFill>
                  <a:srgbClr val="B51700"/>
                </a:solidFill>
              </a:rPr>
              <a:t>bin</a:t>
            </a:r>
            <a:r>
              <a:rPr dirty="0"/>
              <a:t> the responses into a few categories.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D6F12-CF2B-3099-6854-27BEDF7A6EF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Example: “</a:t>
            </a:r>
            <a:r>
              <a:rPr lang="en-US" dirty="0" err="1"/>
              <a:t>Bin”ning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trashcan-155907_1280.png" descr="trashcan-155907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86" y="3107986"/>
            <a:ext cx="2172572" cy="2739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trashcan-155907_1280.png" descr="trashcan-155907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714" y="3107986"/>
            <a:ext cx="2172572" cy="2739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trashcan-155907_1280.png" descr="trashcan-155907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43" y="3107986"/>
            <a:ext cx="2172572" cy="273979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non-STEM"/>
          <p:cNvSpPr txBox="1"/>
          <p:nvPr/>
        </p:nvSpPr>
        <p:spPr>
          <a:xfrm>
            <a:off x="1919920" y="4424821"/>
            <a:ext cx="66717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>
                <a:solidFill>
                  <a:srgbClr val="965EAE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 sz="900"/>
              <a:t>non-STEM</a:t>
            </a:r>
          </a:p>
        </p:txBody>
      </p:sp>
      <p:sp>
        <p:nvSpPr>
          <p:cNvPr id="256" name="STEM"/>
          <p:cNvSpPr txBox="1"/>
          <p:nvPr/>
        </p:nvSpPr>
        <p:spPr>
          <a:xfrm>
            <a:off x="5711190" y="4424821"/>
            <a:ext cx="449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>
                <a:solidFill>
                  <a:srgbClr val="965EAE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 sz="900"/>
              <a:t>STEM</a:t>
            </a:r>
          </a:p>
        </p:txBody>
      </p:sp>
      <p:sp>
        <p:nvSpPr>
          <p:cNvPr id="257" name="super-STEM"/>
          <p:cNvSpPr txBox="1"/>
          <p:nvPr/>
        </p:nvSpPr>
        <p:spPr>
          <a:xfrm>
            <a:off x="8920743" y="4424821"/>
            <a:ext cx="74892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>
                <a:solidFill>
                  <a:srgbClr val="965EAE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 sz="900"/>
              <a:t>super-STEM</a:t>
            </a:r>
          </a:p>
        </p:txBody>
      </p:sp>
      <p:sp>
        <p:nvSpPr>
          <p:cNvPr id="258" name="Cloud"/>
          <p:cNvSpPr/>
          <p:nvPr/>
        </p:nvSpPr>
        <p:spPr>
          <a:xfrm>
            <a:off x="4356857" y="159466"/>
            <a:ext cx="3478288" cy="209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chemeClr val="accent3">
              <a:lumOff val="44000"/>
            </a:schemeClr>
          </a:solidFill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>
              <a:lnSpc>
                <a:spcPts val="2400"/>
              </a:lnSpc>
              <a:defRPr sz="4200"/>
            </a:pPr>
            <a:endParaRPr sz="2100"/>
          </a:p>
        </p:txBody>
      </p:sp>
      <p:sp>
        <p:nvSpPr>
          <p:cNvPr id="259" name="1"/>
          <p:cNvSpPr txBox="1"/>
          <p:nvPr/>
        </p:nvSpPr>
        <p:spPr>
          <a:xfrm>
            <a:off x="4863719" y="1481078"/>
            <a:ext cx="27603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400" b="1" dirty="0"/>
              <a:t>1</a:t>
            </a:r>
          </a:p>
        </p:txBody>
      </p:sp>
      <p:sp>
        <p:nvSpPr>
          <p:cNvPr id="260" name="7"/>
          <p:cNvSpPr txBox="1"/>
          <p:nvPr/>
        </p:nvSpPr>
        <p:spPr>
          <a:xfrm>
            <a:off x="5515968" y="710518"/>
            <a:ext cx="28886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 b="1" dirty="0"/>
              <a:t>7</a:t>
            </a:r>
          </a:p>
        </p:txBody>
      </p:sp>
      <p:sp>
        <p:nvSpPr>
          <p:cNvPr id="261" name="10"/>
          <p:cNvSpPr txBox="1"/>
          <p:nvPr/>
        </p:nvSpPr>
        <p:spPr>
          <a:xfrm>
            <a:off x="5761279" y="1323797"/>
            <a:ext cx="3674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400" b="1" dirty="0"/>
              <a:t>10</a:t>
            </a:r>
          </a:p>
        </p:txBody>
      </p:sp>
      <p:sp>
        <p:nvSpPr>
          <p:cNvPr id="262" name="3"/>
          <p:cNvSpPr txBox="1"/>
          <p:nvPr/>
        </p:nvSpPr>
        <p:spPr>
          <a:xfrm>
            <a:off x="6438059" y="1191048"/>
            <a:ext cx="28886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 b="1" dirty="0"/>
              <a:t>3</a:t>
            </a:r>
          </a:p>
        </p:txBody>
      </p:sp>
      <p:sp>
        <p:nvSpPr>
          <p:cNvPr id="263" name="8"/>
          <p:cNvSpPr txBox="1"/>
          <p:nvPr/>
        </p:nvSpPr>
        <p:spPr>
          <a:xfrm>
            <a:off x="6094623" y="406050"/>
            <a:ext cx="28886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 b="1" dirty="0"/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366D7-7D0C-2A54-AA3E-7A91966822D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Example: “</a:t>
            </a:r>
            <a:r>
              <a:rPr lang="en-US" dirty="0" err="1"/>
              <a:t>Bin”ning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trashcan-155907_1280.png" descr="trashcan-155907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86" y="3107986"/>
            <a:ext cx="2172572" cy="2739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trashcan-155907_1280.png" descr="trashcan-155907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714" y="3107986"/>
            <a:ext cx="2172572" cy="2739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trashcan-155907_1280.png" descr="trashcan-155907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43" y="3107986"/>
            <a:ext cx="2172572" cy="273979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non-STEM"/>
          <p:cNvSpPr txBox="1"/>
          <p:nvPr/>
        </p:nvSpPr>
        <p:spPr>
          <a:xfrm>
            <a:off x="1919920" y="4424821"/>
            <a:ext cx="66717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>
                <a:solidFill>
                  <a:srgbClr val="965EAE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 sz="900"/>
              <a:t>non-STEM</a:t>
            </a:r>
          </a:p>
        </p:txBody>
      </p:sp>
      <p:sp>
        <p:nvSpPr>
          <p:cNvPr id="269" name="STEM"/>
          <p:cNvSpPr txBox="1"/>
          <p:nvPr/>
        </p:nvSpPr>
        <p:spPr>
          <a:xfrm>
            <a:off x="5711190" y="4424821"/>
            <a:ext cx="44916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>
                <a:solidFill>
                  <a:srgbClr val="965EAE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 sz="900"/>
              <a:t>STEM</a:t>
            </a:r>
          </a:p>
        </p:txBody>
      </p:sp>
      <p:sp>
        <p:nvSpPr>
          <p:cNvPr id="270" name="super-STEM"/>
          <p:cNvSpPr txBox="1"/>
          <p:nvPr/>
        </p:nvSpPr>
        <p:spPr>
          <a:xfrm>
            <a:off x="8920743" y="4424821"/>
            <a:ext cx="748923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>
                <a:solidFill>
                  <a:srgbClr val="965EAE"/>
                </a:solidFill>
              </a:defRPr>
            </a:lvl1pPr>
          </a:lstStyle>
          <a:p>
            <a:pPr>
              <a:defRPr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</a:defRPr>
            </a:pPr>
            <a:r>
              <a:rPr sz="900"/>
              <a:t>super-STEM</a:t>
            </a:r>
          </a:p>
        </p:txBody>
      </p:sp>
      <p:sp>
        <p:nvSpPr>
          <p:cNvPr id="271" name="1"/>
          <p:cNvSpPr txBox="1"/>
          <p:nvPr/>
        </p:nvSpPr>
        <p:spPr>
          <a:xfrm>
            <a:off x="2183623" y="3271855"/>
            <a:ext cx="27603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400" b="1" dirty="0"/>
              <a:t>1</a:t>
            </a:r>
          </a:p>
        </p:txBody>
      </p:sp>
      <p:sp>
        <p:nvSpPr>
          <p:cNvPr id="272" name="7"/>
          <p:cNvSpPr txBox="1"/>
          <p:nvPr/>
        </p:nvSpPr>
        <p:spPr>
          <a:xfrm>
            <a:off x="5971743" y="3173730"/>
            <a:ext cx="28886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 b="1" dirty="0"/>
              <a:t>7</a:t>
            </a:r>
          </a:p>
        </p:txBody>
      </p:sp>
      <p:sp>
        <p:nvSpPr>
          <p:cNvPr id="273" name="10"/>
          <p:cNvSpPr txBox="1"/>
          <p:nvPr/>
        </p:nvSpPr>
        <p:spPr>
          <a:xfrm>
            <a:off x="9759863" y="3271855"/>
            <a:ext cx="3674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400" b="1" dirty="0"/>
              <a:t>10</a:t>
            </a:r>
          </a:p>
        </p:txBody>
      </p:sp>
      <p:sp>
        <p:nvSpPr>
          <p:cNvPr id="274" name="3"/>
          <p:cNvSpPr txBox="1"/>
          <p:nvPr/>
        </p:nvSpPr>
        <p:spPr>
          <a:xfrm>
            <a:off x="2708872" y="3271855"/>
            <a:ext cx="27603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400" b="1" dirty="0"/>
              <a:t>3</a:t>
            </a:r>
          </a:p>
        </p:txBody>
      </p:sp>
      <p:sp>
        <p:nvSpPr>
          <p:cNvPr id="275" name="8"/>
          <p:cNvSpPr txBox="1"/>
          <p:nvPr/>
        </p:nvSpPr>
        <p:spPr>
          <a:xfrm>
            <a:off x="9234615" y="3271855"/>
            <a:ext cx="27603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400" b="1" dirty="0"/>
              <a:t>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1102B-8983-4AC0-3672-F07A5E23B94D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Example: “</a:t>
            </a:r>
            <a:r>
              <a:rPr lang="en-US" dirty="0" err="1"/>
              <a:t>Bin”ning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B3D8A3-D28C-E20A-455F-B7DFC8F4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count the number of students in these three categories</a:t>
            </a:r>
          </a:p>
          <a:p>
            <a:endParaRPr lang="en-US" dirty="0"/>
          </a:p>
          <a:p>
            <a:r>
              <a:rPr lang="en-US" dirty="0"/>
              <a:t>SNAPSHOT: TBD (Let’s develop one together)</a:t>
            </a:r>
          </a:p>
        </p:txBody>
      </p:sp>
    </p:spTree>
    <p:extLst>
      <p:ext uri="{BB962C8B-B14F-4D97-AF65-F5344CB8AC3E}">
        <p14:creationId xmlns:p14="http://schemas.microsoft.com/office/powerpoint/2010/main" val="261832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B3D8A3-D28C-E20A-455F-B7DFC8F4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count the number of students in these three categories</a:t>
            </a:r>
          </a:p>
          <a:p>
            <a:endParaRPr lang="en-US" dirty="0"/>
          </a:p>
          <a:p>
            <a:r>
              <a:rPr lang="en-US" dirty="0"/>
              <a:t>SNAPSHOT: TBD (Let’s develop one together)</a:t>
            </a:r>
          </a:p>
        </p:txBody>
      </p:sp>
    </p:spTree>
    <p:extLst>
      <p:ext uri="{BB962C8B-B14F-4D97-AF65-F5344CB8AC3E}">
        <p14:creationId xmlns:p14="http://schemas.microsoft.com/office/powerpoint/2010/main" val="2306216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B3D8A3-D28C-E20A-455F-B7DFC8F4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formally,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</a:t>
            </a:r>
            <a:r>
              <a:rPr lang="en-US" sz="2000" b="1" dirty="0">
                <a:latin typeface="Menlo Regular"/>
                <a:ea typeface="Menlo Regular"/>
                <a:cs typeface="Menlo Regular"/>
                <a:sym typeface="Menlo Regular"/>
              </a:rPr>
              <a:t>stem-category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stem category to table using </a:t>
            </a:r>
            <a:r>
              <a:rPr lang="en-US" sz="2000" b="1" dirty="0">
                <a:latin typeface="Menlo Regular"/>
                <a:ea typeface="Menlo Regular"/>
                <a:cs typeface="Menlo Regular"/>
                <a:sym typeface="Menlo Regular"/>
              </a:rPr>
              <a:t>build-column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Summarize results using </a:t>
            </a:r>
            <a:r>
              <a:rPr lang="en-US" sz="2000" b="1" dirty="0">
                <a:latin typeface="Menlo Regular"/>
                <a:ea typeface="Menlo Regular"/>
                <a:cs typeface="Menlo Regular"/>
                <a:sym typeface="Menlo Regular"/>
              </a:rPr>
              <a:t>count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Visualize the results using </a:t>
            </a:r>
            <a:r>
              <a:rPr lang="en-US" sz="2000" b="1" dirty="0">
                <a:latin typeface="Menlo Regular"/>
                <a:ea typeface="Menlo Regular"/>
                <a:cs typeface="Menlo Regular"/>
                <a:sym typeface="Menlo Regular"/>
              </a:rPr>
              <a:t>pie-chart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28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st-table =…"/>
          <p:cNvSpPr txBox="1">
            <a:spLocks noGrp="1"/>
          </p:cNvSpPr>
          <p:nvPr>
            <p:ph type="body" idx="1"/>
          </p:nvPr>
        </p:nvSpPr>
        <p:spPr>
          <a:xfrm>
            <a:off x="1225296" y="252018"/>
            <a:ext cx="7804547" cy="66059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i="1" dirty="0">
                <a:solidFill>
                  <a:srgbClr val="9F59B3"/>
                </a:solidFill>
              </a:rPr>
              <a:t>test-table</a:t>
            </a:r>
            <a:r>
              <a:rPr sz="1600" dirty="0"/>
              <a:t> = 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</a:t>
            </a:r>
            <a:r>
              <a:rPr sz="1600" dirty="0">
                <a:solidFill>
                  <a:srgbClr val="ABAFB3"/>
                </a:solidFill>
              </a:rPr>
              <a:t>table</a:t>
            </a:r>
            <a:r>
              <a:rPr sz="1600" dirty="0"/>
              <a:t>: stem-level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1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3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4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7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8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10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</a:t>
            </a:r>
            <a:r>
              <a:rPr sz="1600" dirty="0">
                <a:solidFill>
                  <a:srgbClr val="ABAFB3"/>
                </a:solidFill>
              </a:rPr>
              <a:t>end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1600" dirty="0">
              <a:solidFill>
                <a:srgbClr val="ABAFB3"/>
              </a:solidFill>
            </a:endParaRP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rgbClr val="ABAFB3"/>
              </a:solidFill>
            </a:endParaRP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rgbClr val="ABAFB3"/>
              </a:solidFill>
            </a:endParaRP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rgbClr val="ABAFB3"/>
              </a:solidFill>
            </a:endParaRP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rgbClr val="ABAFB3"/>
              </a:solidFill>
            </a:endParaRP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endParaRPr dirty="0">
              <a:solidFill>
                <a:srgbClr val="ABAFB3"/>
              </a:solidFill>
            </a:endParaRPr>
          </a:p>
        </p:txBody>
      </p:sp>
      <p:sp>
        <p:nvSpPr>
          <p:cNvPr id="287" name="The test table can omit the columns we’re not using!"/>
          <p:cNvSpPr txBox="1"/>
          <p:nvPr/>
        </p:nvSpPr>
        <p:spPr>
          <a:xfrm>
            <a:off x="7262555" y="1488315"/>
            <a:ext cx="4606037" cy="7694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 dirty="0"/>
              <a:t>The test table can omit the columns we’re not using!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814C4-D746-00A0-4C23-C8846B508EC7}"/>
              </a:ext>
            </a:extLst>
          </p:cNvPr>
          <p:cNvSpPr txBox="1">
            <a:spLocks/>
          </p:cNvSpPr>
          <p:nvPr/>
        </p:nvSpPr>
        <p:spPr>
          <a:xfrm>
            <a:off x="457200" y="182669"/>
            <a:ext cx="10472792" cy="6874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Let’s develop code + tests (1</a:t>
            </a:r>
            <a:r>
              <a:rPr lang="en-US" baseline="30000" dirty="0"/>
              <a:t>st</a:t>
            </a:r>
            <a:r>
              <a:rPr lang="en-US" dirty="0"/>
              <a:t> requires a table)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st-table =…"/>
          <p:cNvSpPr txBox="1">
            <a:spLocks noGrp="1"/>
          </p:cNvSpPr>
          <p:nvPr>
            <p:ph type="body" idx="1"/>
          </p:nvPr>
        </p:nvSpPr>
        <p:spPr>
          <a:xfrm>
            <a:off x="1225296" y="252018"/>
            <a:ext cx="7804547" cy="66059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i="1" dirty="0">
                <a:solidFill>
                  <a:srgbClr val="9F59B3"/>
                </a:solidFill>
              </a:rPr>
              <a:t>test-table</a:t>
            </a:r>
            <a:r>
              <a:rPr sz="1600" dirty="0"/>
              <a:t> = 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</a:t>
            </a:r>
            <a:r>
              <a:rPr sz="1600" dirty="0">
                <a:solidFill>
                  <a:srgbClr val="ABAFB3"/>
                </a:solidFill>
              </a:rPr>
              <a:t>table</a:t>
            </a:r>
            <a:r>
              <a:rPr sz="1600" dirty="0"/>
              <a:t>: stem-level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1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3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4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7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8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  </a:t>
            </a:r>
            <a:r>
              <a:rPr sz="1600" dirty="0">
                <a:solidFill>
                  <a:srgbClr val="ABAFB3"/>
                </a:solidFill>
              </a:rPr>
              <a:t>row</a:t>
            </a:r>
            <a:r>
              <a:rPr sz="1600" dirty="0"/>
              <a:t>: 10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</a:t>
            </a:r>
            <a:r>
              <a:rPr sz="1600" dirty="0">
                <a:solidFill>
                  <a:srgbClr val="ABAFB3"/>
                </a:solidFill>
              </a:rPr>
              <a:t>end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1600" dirty="0">
              <a:solidFill>
                <a:srgbClr val="ABAFB3"/>
              </a:solidFill>
            </a:endParaRP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>
                <a:solidFill>
                  <a:srgbClr val="ABAFB3"/>
                </a:solidFill>
              </a:rPr>
              <a:t>fun</a:t>
            </a:r>
            <a:r>
              <a:rPr sz="1600" dirty="0"/>
              <a:t> </a:t>
            </a:r>
            <a:r>
              <a:rPr sz="1600" b="1" dirty="0">
                <a:solidFill>
                  <a:srgbClr val="9F59B3"/>
                </a:solidFill>
              </a:rPr>
              <a:t>stem-category</a:t>
            </a:r>
            <a:r>
              <a:rPr sz="1600" dirty="0"/>
              <a:t>(r :: Row) -&gt; String: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</a:t>
            </a:r>
            <a:r>
              <a:rPr sz="1600" dirty="0">
                <a:solidFill>
                  <a:srgbClr val="ABAFB3"/>
                </a:solidFill>
              </a:rPr>
              <a:t>doc</a:t>
            </a:r>
            <a:r>
              <a:rPr sz="1600" dirty="0"/>
              <a:t>: </a:t>
            </a:r>
            <a:r>
              <a:rPr sz="1600" dirty="0">
                <a:solidFill>
                  <a:srgbClr val="507EB3"/>
                </a:solidFill>
              </a:rPr>
              <a:t>"Return a stem category (non-stem, stem, or super-stem) for a given stem-level"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</a:t>
            </a:r>
            <a:r>
              <a:rPr lang="en-US" sz="1600" dirty="0"/>
              <a:t>#tbd</a:t>
            </a:r>
            <a:r>
              <a:rPr sz="1600" dirty="0"/>
              <a:t>...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>
                <a:solidFill>
                  <a:srgbClr val="ABAFB3"/>
                </a:solidFill>
              </a:rPr>
              <a:t>where</a:t>
            </a:r>
            <a:r>
              <a:rPr sz="1600" dirty="0"/>
              <a:t>: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stem-category(test-</a:t>
            </a:r>
            <a:r>
              <a:rPr sz="1600" dirty="0" err="1"/>
              <a:t>table.row</a:t>
            </a:r>
            <a:r>
              <a:rPr sz="1600" dirty="0"/>
              <a:t>-n(0)) </a:t>
            </a:r>
            <a:r>
              <a:rPr sz="1600" dirty="0">
                <a:solidFill>
                  <a:srgbClr val="ABAFB3"/>
                </a:solidFill>
              </a:rPr>
              <a:t>is</a:t>
            </a:r>
            <a:r>
              <a:rPr sz="1600" dirty="0"/>
              <a:t> </a:t>
            </a:r>
            <a:r>
              <a:rPr sz="1600" dirty="0">
                <a:solidFill>
                  <a:srgbClr val="507EB3"/>
                </a:solidFill>
              </a:rPr>
              <a:t>"non-stem"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stem-category(test-</a:t>
            </a:r>
            <a:r>
              <a:rPr sz="1600" dirty="0" err="1"/>
              <a:t>table.row</a:t>
            </a:r>
            <a:r>
              <a:rPr sz="1600" dirty="0"/>
              <a:t>-n(1)) </a:t>
            </a:r>
            <a:r>
              <a:rPr sz="1600" dirty="0">
                <a:solidFill>
                  <a:srgbClr val="ABAFB3"/>
                </a:solidFill>
              </a:rPr>
              <a:t>is</a:t>
            </a:r>
            <a:r>
              <a:rPr sz="1600" dirty="0"/>
              <a:t> </a:t>
            </a:r>
            <a:r>
              <a:rPr sz="1600" dirty="0">
                <a:solidFill>
                  <a:srgbClr val="507EB3"/>
                </a:solidFill>
              </a:rPr>
              <a:t>"non-stem"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stem-category(test-</a:t>
            </a:r>
            <a:r>
              <a:rPr sz="1600" dirty="0" err="1"/>
              <a:t>table.row</a:t>
            </a:r>
            <a:r>
              <a:rPr sz="1600" dirty="0"/>
              <a:t>-n(2)) </a:t>
            </a:r>
            <a:r>
              <a:rPr sz="1600" dirty="0">
                <a:solidFill>
                  <a:srgbClr val="ABAFB3"/>
                </a:solidFill>
              </a:rPr>
              <a:t>is</a:t>
            </a:r>
            <a:r>
              <a:rPr sz="1600" dirty="0"/>
              <a:t> </a:t>
            </a:r>
            <a:r>
              <a:rPr sz="1600" dirty="0">
                <a:solidFill>
                  <a:srgbClr val="507EB3"/>
                </a:solidFill>
              </a:rPr>
              <a:t>"stem"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stem-category(test-</a:t>
            </a:r>
            <a:r>
              <a:rPr sz="1600" dirty="0" err="1"/>
              <a:t>table.row</a:t>
            </a:r>
            <a:r>
              <a:rPr sz="1600" dirty="0"/>
              <a:t>-n(3)) </a:t>
            </a:r>
            <a:r>
              <a:rPr sz="1600" dirty="0">
                <a:solidFill>
                  <a:srgbClr val="ABAFB3"/>
                </a:solidFill>
              </a:rPr>
              <a:t>is</a:t>
            </a:r>
            <a:r>
              <a:rPr sz="1600" dirty="0"/>
              <a:t> </a:t>
            </a:r>
            <a:r>
              <a:rPr sz="1600" dirty="0">
                <a:solidFill>
                  <a:srgbClr val="507EB3"/>
                </a:solidFill>
              </a:rPr>
              <a:t>"stem"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stem-category(test-</a:t>
            </a:r>
            <a:r>
              <a:rPr sz="1600" dirty="0" err="1"/>
              <a:t>table.row</a:t>
            </a:r>
            <a:r>
              <a:rPr sz="1600" dirty="0"/>
              <a:t>-n(4)) </a:t>
            </a:r>
            <a:r>
              <a:rPr sz="1600" dirty="0">
                <a:solidFill>
                  <a:srgbClr val="ABAFB3"/>
                </a:solidFill>
              </a:rPr>
              <a:t>is</a:t>
            </a:r>
            <a:r>
              <a:rPr sz="1600" dirty="0"/>
              <a:t> </a:t>
            </a:r>
            <a:r>
              <a:rPr sz="1600" dirty="0">
                <a:solidFill>
                  <a:srgbClr val="507EB3"/>
                </a:solidFill>
              </a:rPr>
              <a:t>"super-stem"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/>
              <a:t>  stem-category(test-</a:t>
            </a:r>
            <a:r>
              <a:rPr sz="1600" dirty="0" err="1"/>
              <a:t>table.row</a:t>
            </a:r>
            <a:r>
              <a:rPr sz="1600" dirty="0"/>
              <a:t>-n(5)) </a:t>
            </a:r>
            <a:r>
              <a:rPr sz="1600" dirty="0">
                <a:solidFill>
                  <a:srgbClr val="ABAFB3"/>
                </a:solidFill>
              </a:rPr>
              <a:t>is</a:t>
            </a:r>
            <a:r>
              <a:rPr sz="1600" dirty="0"/>
              <a:t> </a:t>
            </a:r>
            <a:r>
              <a:rPr sz="1600" dirty="0">
                <a:solidFill>
                  <a:srgbClr val="507EB3"/>
                </a:solidFill>
              </a:rPr>
              <a:t>"super-stem"</a:t>
            </a:r>
          </a:p>
          <a:p>
            <a:pPr marL="0" indent="0" defTabSz="886968">
              <a:lnSpc>
                <a:spcPct val="110000"/>
              </a:lnSpc>
              <a:spcBef>
                <a:spcPts val="0"/>
              </a:spcBef>
              <a:buNone/>
              <a:defRPr sz="3104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dirty="0">
                <a:solidFill>
                  <a:srgbClr val="ABAFB3"/>
                </a:solidFill>
              </a:rPr>
              <a:t>end</a:t>
            </a:r>
            <a:endParaRPr dirty="0">
              <a:solidFill>
                <a:srgbClr val="ABAFB3"/>
              </a:solidFill>
            </a:endParaRPr>
          </a:p>
        </p:txBody>
      </p:sp>
      <p:sp>
        <p:nvSpPr>
          <p:cNvPr id="287" name="The test table can omit the columns we’re not using!"/>
          <p:cNvSpPr txBox="1"/>
          <p:nvPr/>
        </p:nvSpPr>
        <p:spPr>
          <a:xfrm>
            <a:off x="7262555" y="1488315"/>
            <a:ext cx="4606037" cy="7694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rPr sz="2200" dirty="0"/>
              <a:t>The test table can omit the columns we’re not using!</a:t>
            </a:r>
          </a:p>
        </p:txBody>
      </p:sp>
      <p:sp>
        <p:nvSpPr>
          <p:cNvPr id="288" name="If the survey data changes, our tests will…"/>
          <p:cNvSpPr txBox="1"/>
          <p:nvPr/>
        </p:nvSpPr>
        <p:spPr>
          <a:xfrm>
            <a:off x="7262473" y="4788242"/>
            <a:ext cx="4606201" cy="110799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>
              <a:defRPr sz="4400">
                <a:solidFill>
                  <a:srgbClr val="A00E15"/>
                </a:solidFill>
              </a:defRPr>
            </a:pPr>
            <a:r>
              <a:rPr sz="2200"/>
              <a:t>If the survey data changes, our tests will</a:t>
            </a:r>
          </a:p>
          <a:p>
            <a:pPr>
              <a:defRPr sz="4400">
                <a:solidFill>
                  <a:srgbClr val="A00E15"/>
                </a:solidFill>
              </a:defRPr>
            </a:pPr>
            <a:r>
              <a:rPr sz="2200"/>
              <a:t>still pass!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814C4-D746-00A0-4C23-C8846B508EC7}"/>
              </a:ext>
            </a:extLst>
          </p:cNvPr>
          <p:cNvSpPr txBox="1">
            <a:spLocks/>
          </p:cNvSpPr>
          <p:nvPr/>
        </p:nvSpPr>
        <p:spPr>
          <a:xfrm>
            <a:off x="457200" y="182669"/>
            <a:ext cx="10472792" cy="6874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(2</a:t>
            </a:r>
            <a:r>
              <a:rPr lang="en-US" baseline="30000" dirty="0"/>
              <a:t>nd:</a:t>
            </a:r>
            <a:r>
              <a:rPr lang="en-US" dirty="0"/>
              <a:t> create stem-category column using helper </a:t>
            </a:r>
            <a:r>
              <a:rPr lang="en-US" dirty="0">
                <a:latin typeface="Kunstler Script" panose="030304020206070D0D06" pitchFamily="66" charset="0"/>
              </a:rPr>
              <a:t>F  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4643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fun stem-category(r :: Row) -&gt; String:…"/>
          <p:cNvSpPr txBox="1">
            <a:spLocks noGrp="1"/>
          </p:cNvSpPr>
          <p:nvPr>
            <p:ph type="body" idx="1"/>
          </p:nvPr>
        </p:nvSpPr>
        <p:spPr>
          <a:xfrm>
            <a:off x="544285" y="126009"/>
            <a:ext cx="11059885" cy="660598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>
                <a:solidFill>
                  <a:srgbClr val="ABAFB3"/>
                </a:solidFill>
              </a:rPr>
              <a:t>fun</a:t>
            </a:r>
            <a:r>
              <a:rPr dirty="0"/>
              <a:t> </a:t>
            </a:r>
            <a:r>
              <a:rPr b="1" dirty="0">
                <a:solidFill>
                  <a:srgbClr val="9F59B3"/>
                </a:solidFill>
              </a:rPr>
              <a:t>stem-category</a:t>
            </a:r>
            <a:r>
              <a:rPr dirty="0"/>
              <a:t>(r :: Row) -&gt; String: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</a:t>
            </a:r>
            <a:r>
              <a:rPr dirty="0">
                <a:solidFill>
                  <a:srgbClr val="ABAFB3"/>
                </a:solidFill>
              </a:rPr>
              <a:t>doc</a:t>
            </a:r>
            <a:r>
              <a:rPr dirty="0"/>
              <a:t>: </a:t>
            </a:r>
            <a:r>
              <a:rPr dirty="0">
                <a:solidFill>
                  <a:srgbClr val="507EB3"/>
                </a:solidFill>
              </a:rPr>
              <a:t>"</a:t>
            </a:r>
            <a:r>
              <a:rPr sz="2400" dirty="0">
                <a:solidFill>
                  <a:srgbClr val="507EB3"/>
                </a:solidFill>
              </a:rPr>
              <a:t>Return a stem category (non-stem, stem, super-stem) for a given stem-level"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</a:t>
            </a:r>
            <a:r>
              <a:rPr i="1" dirty="0">
                <a:solidFill>
                  <a:srgbClr val="9F59B3"/>
                </a:solidFill>
              </a:rPr>
              <a:t>s</a:t>
            </a:r>
            <a:r>
              <a:rPr dirty="0"/>
              <a:t> = r[</a:t>
            </a:r>
            <a:r>
              <a:rPr dirty="0">
                <a:solidFill>
                  <a:srgbClr val="507EB3"/>
                </a:solidFill>
              </a:rPr>
              <a:t>"stem-level"</a:t>
            </a:r>
            <a:r>
              <a:rPr dirty="0"/>
              <a:t>]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</a:t>
            </a:r>
            <a:r>
              <a:rPr dirty="0">
                <a:solidFill>
                  <a:srgbClr val="ABAFB3"/>
                </a:solidFill>
              </a:rPr>
              <a:t>if</a:t>
            </a:r>
            <a:r>
              <a:rPr dirty="0"/>
              <a:t> s &lt; 4: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  </a:t>
            </a:r>
            <a:r>
              <a:rPr dirty="0">
                <a:solidFill>
                  <a:srgbClr val="507EB3"/>
                </a:solidFill>
              </a:rPr>
              <a:t>"non-stem"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</a:t>
            </a:r>
            <a:r>
              <a:rPr dirty="0">
                <a:solidFill>
                  <a:srgbClr val="ABAFB3"/>
                </a:solidFill>
              </a:rPr>
              <a:t>else if</a:t>
            </a:r>
            <a:r>
              <a:rPr dirty="0"/>
              <a:t> s &lt; 8: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  </a:t>
            </a:r>
            <a:r>
              <a:rPr dirty="0">
                <a:solidFill>
                  <a:srgbClr val="507EB3"/>
                </a:solidFill>
              </a:rPr>
              <a:t>"stem"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</a:t>
            </a:r>
            <a:r>
              <a:rPr dirty="0">
                <a:solidFill>
                  <a:srgbClr val="ABAFB3"/>
                </a:solidFill>
              </a:rPr>
              <a:t>else</a:t>
            </a:r>
            <a:r>
              <a:rPr dirty="0"/>
              <a:t>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  </a:t>
            </a:r>
            <a:r>
              <a:rPr dirty="0">
                <a:solidFill>
                  <a:srgbClr val="507EB3"/>
                </a:solidFill>
              </a:rPr>
              <a:t>"super-stem"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</a:t>
            </a:r>
            <a:r>
              <a:rPr dirty="0">
                <a:solidFill>
                  <a:srgbClr val="ABAFB3"/>
                </a:solidFill>
              </a:rPr>
              <a:t>end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>
                <a:solidFill>
                  <a:srgbClr val="ABAFB3"/>
                </a:solidFill>
              </a:rPr>
              <a:t>where</a:t>
            </a:r>
            <a:r>
              <a:rPr dirty="0"/>
              <a:t>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</a:t>
            </a:r>
            <a:r>
              <a:rPr lang="en-US" dirty="0">
                <a:solidFill>
                  <a:schemeClr val="accent2"/>
                </a:solidFill>
              </a:rPr>
              <a:t>#tests on previous slide</a:t>
            </a:r>
            <a:r>
              <a:rPr dirty="0">
                <a:solidFill>
                  <a:schemeClr val="accent2"/>
                </a:solidFill>
              </a:rPr>
              <a:t>...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3BA65-D752-9E3D-4B8B-688E645C1DF3}"/>
              </a:ext>
            </a:extLst>
          </p:cNvPr>
          <p:cNvSpPr txBox="1">
            <a:spLocks/>
          </p:cNvSpPr>
          <p:nvPr/>
        </p:nvSpPr>
        <p:spPr>
          <a:xfrm>
            <a:off x="457200" y="182669"/>
            <a:ext cx="10472792" cy="6874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helper function details)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data-stem-category =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 dirty="0">
                <a:solidFill>
                  <a:srgbClr val="9F59B3"/>
                </a:solidFill>
              </a:rPr>
              <a:t>data-stem-category</a:t>
            </a:r>
            <a:r>
              <a:rPr dirty="0"/>
              <a:t> =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build-column(student-data-cleaned,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  </a:t>
            </a:r>
            <a:r>
              <a:rPr dirty="0">
                <a:solidFill>
                  <a:srgbClr val="507EB3"/>
                </a:solidFill>
              </a:rPr>
              <a:t>"stem-category"</a:t>
            </a:r>
            <a:r>
              <a:rPr dirty="0"/>
              <a:t>, stem-category)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chemeClr val="accent2"/>
                </a:solidFill>
              </a:rPr>
              <a:t># the ++ part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chemeClr val="accent2"/>
                </a:solidFill>
              </a:rPr>
              <a:t># count the population in each category</a:t>
            </a:r>
            <a:endParaRPr dirty="0">
              <a:solidFill>
                <a:schemeClr val="accent2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 dirty="0">
                <a:solidFill>
                  <a:srgbClr val="9F59B3"/>
                </a:solidFill>
              </a:rPr>
              <a:t>counts</a:t>
            </a:r>
            <a:r>
              <a:rPr dirty="0"/>
              <a:t> =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count(data-stem-category, </a:t>
            </a:r>
            <a:r>
              <a:rPr dirty="0">
                <a:solidFill>
                  <a:srgbClr val="507EB3"/>
                </a:solidFill>
              </a:rPr>
              <a:t>"stem-category"</a:t>
            </a:r>
            <a:r>
              <a:rPr dirty="0"/>
              <a:t>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chemeClr val="accent2"/>
                </a:solidFill>
              </a:rPr>
              <a:t>#then provide visual representation</a:t>
            </a:r>
            <a:endParaRPr dirty="0">
              <a:solidFill>
                <a:schemeClr val="accent2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pie-chart(counts, </a:t>
            </a:r>
            <a:r>
              <a:rPr dirty="0">
                <a:solidFill>
                  <a:srgbClr val="507EB3"/>
                </a:solidFill>
              </a:rPr>
              <a:t>"value"</a:t>
            </a:r>
            <a:r>
              <a:rPr dirty="0"/>
              <a:t>, </a:t>
            </a:r>
            <a:r>
              <a:rPr dirty="0">
                <a:solidFill>
                  <a:srgbClr val="507EB3"/>
                </a:solidFill>
              </a:rPr>
              <a:t>"count"</a:t>
            </a:r>
            <a:r>
              <a:rPr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A3091-8C37-13B4-C053-5D0EF57AFE6F}"/>
              </a:ext>
            </a:extLst>
          </p:cNvPr>
          <p:cNvSpPr txBox="1">
            <a:spLocks/>
          </p:cNvSpPr>
          <p:nvPr/>
        </p:nvSpPr>
        <p:spPr>
          <a:xfrm>
            <a:off x="457200" y="182669"/>
            <a:ext cx="10472792" cy="6874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(3</a:t>
            </a:r>
            <a:r>
              <a:rPr lang="en-US" baseline="30000" dirty="0"/>
              <a:t>rd</a:t>
            </a:r>
            <a:r>
              <a:rPr lang="en-US" dirty="0"/>
              <a:t> build column called stem-category++)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Recap: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34F4-FC37-17E8-0B5C-EB073B5E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can represent complex data as tables…</a:t>
            </a:r>
          </a:p>
          <a:p>
            <a:pPr lvl="1"/>
            <a:r>
              <a:rPr lang="en-US" dirty="0"/>
              <a:t>encoded directly in a program or loaded from an external source.</a:t>
            </a:r>
          </a:p>
          <a:p>
            <a:pPr lvl="1"/>
            <a:r>
              <a:rPr lang="en-US" dirty="0"/>
              <a:t>Real data may need (automatic/manual) clean-up.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can use </a:t>
            </a:r>
            <a:r>
              <a:rPr lang="en-US" i="1" dirty="0">
                <a:solidFill>
                  <a:schemeClr val="bg1"/>
                </a:solidFill>
              </a:rPr>
              <a:t>sanitizers</a:t>
            </a:r>
            <a:r>
              <a:rPr lang="en-US" dirty="0">
                <a:solidFill>
                  <a:schemeClr val="bg1"/>
                </a:solidFill>
              </a:rPr>
              <a:t> for automatic data clean-up to…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Ensure all data in a column is of the desired type, with default values for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null data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But “real data” sets can be much harder to work with than contrived examples: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Missing values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Inconsistent entry of data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Differing levels of precision (dates like: 1987 vs 7 July 1987)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can </a:t>
            </a:r>
            <a:r>
              <a:rPr lang="en-US" i="1" dirty="0">
                <a:solidFill>
                  <a:schemeClr val="bg1"/>
                </a:solidFill>
              </a:rPr>
              <a:t>modify</a:t>
            </a:r>
            <a:r>
              <a:rPr lang="en-US" dirty="0">
                <a:solidFill>
                  <a:schemeClr val="bg1"/>
                </a:solidFill>
              </a:rPr>
              <a:t> table data by hand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This </a:t>
            </a:r>
            <a:r>
              <a:rPr lang="en-US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begs the question</a:t>
            </a:r>
            <a:r>
              <a:rPr lang="en-US" dirty="0">
                <a:solidFill>
                  <a:schemeClr val="bg1"/>
                </a:solidFill>
              </a:rPr>
              <a:t>: Should we modify table data by hand?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can </a:t>
            </a:r>
            <a:r>
              <a:rPr lang="en-US" i="1" dirty="0">
                <a:solidFill>
                  <a:schemeClr val="bg1"/>
                </a:solidFill>
              </a:rPr>
              <a:t>modify</a:t>
            </a:r>
            <a:r>
              <a:rPr lang="en-US" dirty="0">
                <a:solidFill>
                  <a:schemeClr val="bg1"/>
                </a:solidFill>
              </a:rPr>
              <a:t> table data later using </a:t>
            </a:r>
            <a:r>
              <a:rPr lang="en-US" sz="2000" b="1" dirty="0">
                <a:solidFill>
                  <a:schemeClr val="bg1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can </a:t>
            </a:r>
            <a:r>
              <a:rPr lang="en-US" i="1" dirty="0">
                <a:solidFill>
                  <a:schemeClr val="bg1"/>
                </a:solidFill>
              </a:rPr>
              <a:t>remove</a:t>
            </a:r>
            <a:r>
              <a:rPr lang="en-US" dirty="0">
                <a:solidFill>
                  <a:schemeClr val="bg1"/>
                </a:solidFill>
              </a:rPr>
              <a:t> (apparent) bad data using </a:t>
            </a:r>
            <a:r>
              <a:rPr lang="en-US" sz="2000" b="1" dirty="0">
                <a:solidFill>
                  <a:schemeClr val="bg1"/>
                </a:solidFill>
                <a:latin typeface="Menlo Regular"/>
                <a:ea typeface="Menlo Regular"/>
                <a:cs typeface="Menlo Regular"/>
                <a:sym typeface="Menlo Regular"/>
              </a:rPr>
              <a:t>filter-with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Nested Functions</a:t>
            </a:r>
          </a:p>
        </p:txBody>
      </p:sp>
      <p:pic>
        <p:nvPicPr>
          <p:cNvPr id="3" name="Screen Shot 2022-02-14 at 10.41.27.png" descr="Screen Shot 2022-02-14 at 10.41.27.png">
            <a:extLst>
              <a:ext uri="{FF2B5EF4-FFF2-40B4-BE49-F238E27FC236}">
                <a16:creationId xmlns:a16="http://schemas.microsoft.com/office/drawing/2014/main" id="{366EB99B-1BE1-8F86-8D94-EE923C454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0039" y="1143001"/>
            <a:ext cx="7148873" cy="4986338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9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B55C-5D93-CE2B-DCED-317FCA42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 to student-athletes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B4B3-B0A3-01F2-AB9D-F5FD1651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>
                <a:solidFill>
                  <a:srgbClr val="ABAFB3"/>
                </a:solidFill>
              </a:rPr>
              <a:t>fun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9F59B3"/>
                </a:solidFill>
              </a:rPr>
              <a:t>percent-true</a:t>
            </a:r>
            <a:r>
              <a:rPr lang="en-US" sz="3200" dirty="0"/>
              <a:t>(t :: Table, col :: String) -&gt; Number: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/>
              <a:t>  </a:t>
            </a:r>
            <a:r>
              <a:rPr lang="en-US" sz="3200" dirty="0">
                <a:solidFill>
                  <a:srgbClr val="ABAFB3"/>
                </a:solidFill>
              </a:rPr>
              <a:t>doc</a:t>
            </a:r>
            <a:r>
              <a:rPr lang="en-US" sz="3200" dirty="0"/>
              <a:t>: </a:t>
            </a:r>
            <a:r>
              <a:rPr lang="en-US" sz="3200" dirty="0">
                <a:solidFill>
                  <a:srgbClr val="507EB3"/>
                </a:solidFill>
              </a:rPr>
              <a:t>"Return the percentage of rows that are true in column 'col'"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/>
              <a:t>  ...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>
                <a:solidFill>
                  <a:srgbClr val="ABAFB3"/>
                </a:solidFill>
              </a:rPr>
              <a:t>end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41C7-E198-01B5-EECC-9C0E2654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B232-773C-A561-9B48-9751BC3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DCAB-88E6-3956-274C-A98ACF9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7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B55C-5D93-CE2B-DCED-317FCA42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precent-true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B4B3-B0A3-01F2-AB9D-F5FD1651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>
                <a:solidFill>
                  <a:srgbClr val="ABAFB3"/>
                </a:solidFill>
              </a:rPr>
              <a:t>fun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9F59B3"/>
                </a:solidFill>
              </a:rPr>
              <a:t>percent-true</a:t>
            </a:r>
            <a:r>
              <a:rPr lang="en-US" sz="3200" dirty="0"/>
              <a:t>(t :: Table, col :: String) -&gt; Number: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/>
              <a:t>  </a:t>
            </a:r>
            <a:r>
              <a:rPr lang="en-US" sz="3200" dirty="0">
                <a:solidFill>
                  <a:srgbClr val="ABAFB3"/>
                </a:solidFill>
              </a:rPr>
              <a:t>doc</a:t>
            </a:r>
            <a:r>
              <a:rPr lang="en-US" sz="3200" dirty="0"/>
              <a:t>: </a:t>
            </a:r>
            <a:r>
              <a:rPr lang="en-US" sz="3200" dirty="0">
                <a:solidFill>
                  <a:srgbClr val="507EB3"/>
                </a:solidFill>
              </a:rPr>
              <a:t>"Return the percentage of rows that are true in column 'col'"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/>
              <a:t>  filter-with(t, ???).length() / </a:t>
            </a:r>
            <a:r>
              <a:rPr lang="en-US" sz="3200" dirty="0" err="1"/>
              <a:t>t.length</a:t>
            </a:r>
            <a:r>
              <a:rPr lang="en-US" sz="3200" dirty="0"/>
              <a:t>()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>
                <a:solidFill>
                  <a:srgbClr val="ABAFB3"/>
                </a:solidFill>
              </a:rPr>
              <a:t>end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000" dirty="0"/>
              <a:t>#??? </a:t>
            </a:r>
            <a:r>
              <a:rPr lang="en-US" sz="2000" dirty="0">
                <a:sym typeface="Wingdings" panose="05000000000000000000" pitchFamily="2" charset="2"/>
              </a:rPr>
              <a:t>--&gt; need a helper function here to get us the columns with true 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41C7-E198-01B5-EECC-9C0E2654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B232-773C-A561-9B48-9751BC3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DCAB-88E6-3956-274C-A98ACF9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1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B55C-5D93-CE2B-DCED-317FCA42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A(n incorrect) helper function for precent-true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B4B3-B0A3-01F2-AB9D-F5FD1651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(A few students ran into this exact problem on Friday!)</a:t>
            </a:r>
          </a:p>
          <a:p>
            <a:pPr marL="0" indent="0">
              <a:buNone/>
            </a:pPr>
            <a:endParaRPr lang="en-US" sz="2000" dirty="0"/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100" dirty="0">
                <a:solidFill>
                  <a:srgbClr val="ABAFB3"/>
                </a:solidFill>
              </a:rPr>
              <a:t>fun</a:t>
            </a:r>
            <a:r>
              <a:rPr lang="en-US" sz="3100" dirty="0"/>
              <a:t> </a:t>
            </a:r>
            <a:r>
              <a:rPr lang="en-US" sz="3100" b="1" dirty="0">
                <a:solidFill>
                  <a:srgbClr val="955DAD"/>
                </a:solidFill>
              </a:rPr>
              <a:t>true-filter</a:t>
            </a:r>
            <a:r>
              <a:rPr lang="en-US" sz="3100" dirty="0"/>
              <a:t>(r :: Row) -&gt; Boolean: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100" dirty="0"/>
              <a:t>  </a:t>
            </a:r>
            <a:r>
              <a:rPr lang="en-US" sz="3100" dirty="0">
                <a:solidFill>
                  <a:srgbClr val="ABAFB3"/>
                </a:solidFill>
              </a:rPr>
              <a:t>doc</a:t>
            </a:r>
            <a:r>
              <a:rPr lang="en-US" sz="3100" dirty="0"/>
              <a:t>: </a:t>
            </a:r>
            <a:r>
              <a:rPr lang="en-US" sz="3100" dirty="0">
                <a:solidFill>
                  <a:srgbClr val="507EB3"/>
                </a:solidFill>
              </a:rPr>
              <a:t>"Return true if 'col' is true in this row"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100" dirty="0"/>
              <a:t>  r[col]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#more like return value of column!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100" dirty="0">
                <a:solidFill>
                  <a:srgbClr val="ABAFB3"/>
                </a:solidFill>
              </a:rPr>
              <a:t>end</a:t>
            </a:r>
          </a:p>
          <a:p>
            <a:pPr marL="0" indent="0">
              <a:buNone/>
            </a:pPr>
            <a:endParaRPr lang="en-US" sz="2000" dirty="0"/>
          </a:p>
          <a:p>
            <a:pPr marL="0" indent="0" defTabSz="1828800">
              <a:lnSpc>
                <a:spcPct val="17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100" dirty="0">
                <a:solidFill>
                  <a:srgbClr val="ABAFB3"/>
                </a:solidFill>
              </a:rPr>
              <a:t>fun</a:t>
            </a:r>
            <a:r>
              <a:rPr lang="en-US" sz="3100" dirty="0"/>
              <a:t> </a:t>
            </a:r>
            <a:r>
              <a:rPr lang="en-US" sz="3100" b="1" dirty="0">
                <a:solidFill>
                  <a:srgbClr val="9F59B3"/>
                </a:solidFill>
              </a:rPr>
              <a:t>percent-true</a:t>
            </a:r>
            <a:r>
              <a:rPr lang="en-US" sz="3100" dirty="0"/>
              <a:t>(t :: Table, col :: String) -&gt; Number:</a:t>
            </a:r>
          </a:p>
          <a:p>
            <a:pPr marL="0" indent="0" defTabSz="1828800">
              <a:lnSpc>
                <a:spcPct val="17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100" dirty="0"/>
              <a:t>  </a:t>
            </a:r>
            <a:r>
              <a:rPr lang="en-US" sz="3100" dirty="0">
                <a:solidFill>
                  <a:srgbClr val="ABAFB3"/>
                </a:solidFill>
              </a:rPr>
              <a:t>doc</a:t>
            </a:r>
            <a:r>
              <a:rPr lang="en-US" sz="3100" dirty="0"/>
              <a:t>: </a:t>
            </a:r>
            <a:r>
              <a:rPr lang="en-US" sz="3100" dirty="0">
                <a:solidFill>
                  <a:srgbClr val="507EB3"/>
                </a:solidFill>
              </a:rPr>
              <a:t>"Return the percentage of rows that are true in column 'col'"</a:t>
            </a:r>
          </a:p>
          <a:p>
            <a:pPr marL="0" indent="0" defTabSz="1828800">
              <a:lnSpc>
                <a:spcPct val="17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100" dirty="0"/>
              <a:t>  filter-with(t,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true-filter</a:t>
            </a:r>
            <a:r>
              <a:rPr lang="en-US" sz="3100" dirty="0"/>
              <a:t>).length() / </a:t>
            </a:r>
            <a:r>
              <a:rPr lang="en-US" sz="3100" dirty="0" err="1"/>
              <a:t>t.length</a:t>
            </a:r>
            <a:r>
              <a:rPr lang="en-US" sz="3100" dirty="0"/>
              <a:t>()</a:t>
            </a:r>
          </a:p>
          <a:p>
            <a:pPr marL="0" indent="0" defTabSz="1828800">
              <a:lnSpc>
                <a:spcPct val="17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100" dirty="0">
                <a:solidFill>
                  <a:srgbClr val="ABAFB3"/>
                </a:solidFill>
              </a:rPr>
              <a:t>end</a:t>
            </a:r>
            <a:endParaRPr lang="en-US" sz="3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41C7-E198-01B5-EECC-9C0E2654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B232-773C-A561-9B48-9751BC3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DCAB-88E6-3956-274C-A98ACF9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08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B55C-5D93-CE2B-DCED-317FCA42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this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B4B3-B0A3-01F2-AB9D-F5FD1651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Menlo Regular"/>
                <a:ea typeface="Menlo Regular"/>
                <a:cs typeface="Menlo Regular"/>
                <a:sym typeface="Menlo Regular"/>
              </a:rPr>
              <a:t>col</a:t>
            </a:r>
            <a:r>
              <a:rPr lang="en-US" dirty="0"/>
              <a:t> is undefined in </a:t>
            </a:r>
            <a:r>
              <a:rPr lang="en-US" b="1" dirty="0">
                <a:latin typeface="Menlo Regular"/>
                <a:ea typeface="Menlo Regular"/>
                <a:cs typeface="Menlo Regular"/>
                <a:sym typeface="Menlo Regular"/>
              </a:rPr>
              <a:t>true-filter</a:t>
            </a:r>
            <a:endParaRPr lang="en-US" dirty="0"/>
          </a:p>
          <a:p>
            <a:r>
              <a:rPr lang="en-US" dirty="0"/>
              <a:t>Pyret only knows the value for </a:t>
            </a:r>
            <a:r>
              <a:rPr lang="en-US" b="1" dirty="0">
                <a:latin typeface="Menlo Regular"/>
                <a:ea typeface="Menlo Regular"/>
                <a:cs typeface="Menlo Regular"/>
                <a:sym typeface="Menlo Regular"/>
              </a:rPr>
              <a:t>col</a:t>
            </a:r>
            <a:r>
              <a:rPr lang="en-US" dirty="0"/>
              <a:t> when you’re “inside” </a:t>
            </a:r>
            <a:r>
              <a:rPr lang="en-US" b="1" dirty="0">
                <a:latin typeface="Menlo Regular"/>
                <a:ea typeface="Menlo Regular"/>
                <a:cs typeface="Menlo Regular"/>
                <a:sym typeface="Menlo Regular"/>
              </a:rPr>
              <a:t>percent-true</a:t>
            </a:r>
            <a:endParaRPr lang="en-US" dirty="0"/>
          </a:p>
          <a:p>
            <a:r>
              <a:rPr lang="en-US" dirty="0"/>
              <a:t>This means we need to define </a:t>
            </a:r>
            <a:r>
              <a:rPr lang="en-US" b="1" dirty="0">
                <a:latin typeface="Menlo Regular"/>
                <a:ea typeface="Menlo Regular"/>
                <a:cs typeface="Menlo Regular"/>
                <a:sym typeface="Menlo Regular"/>
              </a:rPr>
              <a:t>true-filter</a:t>
            </a:r>
            <a:r>
              <a:rPr lang="en-US" dirty="0"/>
              <a:t> “</a:t>
            </a:r>
            <a:r>
              <a:rPr lang="en-US" i="1" dirty="0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inside”</a:t>
            </a:r>
            <a:r>
              <a:rPr lang="en-US" dirty="0"/>
              <a:t> </a:t>
            </a:r>
            <a:r>
              <a:rPr lang="en-US" b="1" dirty="0">
                <a:latin typeface="Menlo Regular"/>
                <a:ea typeface="Menlo Regular"/>
                <a:cs typeface="Menlo Regular"/>
                <a:sym typeface="Menlo Regular"/>
              </a:rPr>
              <a:t>percent-true</a:t>
            </a:r>
          </a:p>
          <a:p>
            <a:pPr lvl="1"/>
            <a:r>
              <a:rPr lang="en-US" dirty="0">
                <a:latin typeface="Menlo Regular"/>
                <a:sym typeface="Menlo Regular"/>
              </a:rPr>
              <a:t>i.e.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enlo Regular"/>
                <a:sym typeface="Menlo Regular"/>
              </a:rPr>
              <a:t>nest the helper function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41C7-E198-01B5-EECC-9C0E2654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B232-773C-A561-9B48-9751BC3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DCAB-88E6-3956-274C-A98ACF9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8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B55C-5D93-CE2B-DCED-317FCA42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(correct) helper function for precent-true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B4B3-B0A3-01F2-AB9D-F5FD1651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>
                <a:solidFill>
                  <a:srgbClr val="ABAFB3"/>
                </a:solidFill>
              </a:rPr>
              <a:t>fun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9F59B3"/>
                </a:solidFill>
              </a:rPr>
              <a:t>percent-true</a:t>
            </a:r>
            <a:r>
              <a:rPr lang="en-US" sz="3200" dirty="0"/>
              <a:t>(t :: Table, col :: String) -&gt; Number: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/>
              <a:t>  </a:t>
            </a:r>
            <a:r>
              <a:rPr lang="en-US" sz="3200" dirty="0">
                <a:solidFill>
                  <a:srgbClr val="ABAFB3"/>
                </a:solidFill>
              </a:rPr>
              <a:t>doc</a:t>
            </a:r>
            <a:r>
              <a:rPr lang="en-US" sz="3200" dirty="0"/>
              <a:t>: </a:t>
            </a:r>
            <a:r>
              <a:rPr lang="en-US" sz="3200" dirty="0">
                <a:solidFill>
                  <a:srgbClr val="507EB3"/>
                </a:solidFill>
              </a:rPr>
              <a:t>"Return the percentage of rows that are true in column 'col’”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>
                <a:solidFill>
                  <a:srgbClr val="507EB3"/>
                </a:solidFill>
              </a:rPr>
              <a:t>   #nest true filter within percent-true &amp; before actual code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/>
              <a:t>  </a:t>
            </a:r>
            <a:r>
              <a:rPr lang="en-US" sz="3200" dirty="0">
                <a:solidFill>
                  <a:srgbClr val="ABAFB3"/>
                </a:solidFill>
              </a:rPr>
              <a:t>fun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955DAD"/>
                </a:solidFill>
              </a:rPr>
              <a:t>true-filter</a:t>
            </a:r>
            <a:r>
              <a:rPr lang="en-US" sz="3200" dirty="0"/>
              <a:t>(r :: Row) -&gt; Boolean: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/>
              <a:t>    r[col]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/>
              <a:t>  </a:t>
            </a:r>
            <a:r>
              <a:rPr lang="en-US" sz="3200" dirty="0">
                <a:solidFill>
                  <a:srgbClr val="ABAFB3"/>
                </a:solidFill>
              </a:rPr>
              <a:t>end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3200" dirty="0">
              <a:solidFill>
                <a:srgbClr val="ABAFB3"/>
              </a:solidFill>
            </a:endParaRP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/>
              <a:t>  filter-with(t, true-filter).length() / </a:t>
            </a:r>
            <a:r>
              <a:rPr lang="en-US" sz="3200" dirty="0" err="1"/>
              <a:t>t.length</a:t>
            </a:r>
            <a:r>
              <a:rPr lang="en-US" sz="3200" dirty="0"/>
              <a:t>()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32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41C7-E198-01B5-EECC-9C0E2654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B232-773C-A561-9B48-9751BC3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DCAB-88E6-3956-274C-A98ACF9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51B51BF8-2B4A-0771-607E-B2D192818B6E}"/>
              </a:ext>
            </a:extLst>
          </p:cNvPr>
          <p:cNvSpPr/>
          <p:nvPr/>
        </p:nvSpPr>
        <p:spPr>
          <a:xfrm rot="19769666">
            <a:off x="1681743" y="2804661"/>
            <a:ext cx="3853265" cy="814438"/>
          </a:xfrm>
          <a:prstGeom prst="curvedUpArrow">
            <a:avLst>
              <a:gd name="adj1" fmla="val 25000"/>
              <a:gd name="adj2" fmla="val 50000"/>
              <a:gd name="adj3" fmla="val 444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34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B55C-5D93-CE2B-DCED-317FCA42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test table to complete 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B4B3-B0A3-01F2-AB9D-F5FD1651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R="3855599"/>
            <a:r>
              <a:rPr lang="en-US" sz="2600" dirty="0"/>
              <a:t>As usual, let’s test our function using a simple test table: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i="1" dirty="0">
                <a:solidFill>
                  <a:srgbClr val="9F59B3"/>
                </a:solidFill>
              </a:rPr>
              <a:t>test-table-student-athlete</a:t>
            </a:r>
            <a:r>
              <a:rPr lang="en-US" sz="2400" dirty="0"/>
              <a:t> =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table</a:t>
            </a:r>
            <a:r>
              <a:rPr lang="en-US" sz="2400" dirty="0"/>
              <a:t>: 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student-athlete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ABAFB3"/>
                </a:solidFill>
              </a:rPr>
              <a:t>row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EAA005"/>
                </a:solidFill>
              </a:rPr>
              <a:t>true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ABAFB3"/>
                </a:solidFill>
              </a:rPr>
              <a:t>row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EAA005"/>
                </a:solidFill>
              </a:rPr>
              <a:t>false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end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2400" dirty="0">
              <a:solidFill>
                <a:srgbClr val="ABAFB3"/>
              </a:solidFill>
            </a:endParaRP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fun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F59B3"/>
                </a:solidFill>
              </a:rPr>
              <a:t>percent-true</a:t>
            </a:r>
            <a:r>
              <a:rPr lang="en-US" sz="2400" dirty="0"/>
              <a:t>(t :: Table, col :: String) -&gt; Number: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# ...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where</a:t>
            </a:r>
            <a:r>
              <a:rPr lang="en-US" sz="2400" dirty="0"/>
              <a:t>: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percent-true(test-table-student-athlete, </a:t>
            </a:r>
            <a:r>
              <a:rPr lang="en-US" sz="2400" dirty="0">
                <a:solidFill>
                  <a:srgbClr val="507EB3"/>
                </a:solidFill>
              </a:rPr>
              <a:t>"student-athlete"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ABAFB3"/>
                </a:solidFill>
              </a:rPr>
              <a:t>is</a:t>
            </a:r>
            <a:r>
              <a:rPr lang="en-US" sz="2400" dirty="0"/>
              <a:t> 0.5</a:t>
            </a:r>
          </a:p>
          <a:p>
            <a:pPr marL="1235868" indent="0" defTabSz="1828800">
              <a:lnSpc>
                <a:spcPct val="1200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41C7-E198-01B5-EECC-9C0E2654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B232-773C-A561-9B48-9751BC3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DCAB-88E6-3956-274C-A98ACF9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5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B55C-5D93-CE2B-DCED-317FCA42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When do you need to nest a helper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B4B3-B0A3-01F2-AB9D-F5FD1651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800" dirty="0">
                <a:latin typeface="Bradley Hand ITC" panose="03070402050302030203" pitchFamily="66" charset="0"/>
              </a:rPr>
              <a:t>A: if that function needs data that </a:t>
            </a:r>
            <a:r>
              <a:rPr lang="en-US" sz="4800" b="1" dirty="0">
                <a:latin typeface="Bradley Hand ITC" panose="03070402050302030203" pitchFamily="66" charset="0"/>
              </a:rPr>
              <a:t>can’t</a:t>
            </a:r>
            <a:r>
              <a:rPr lang="en-US" sz="4800" dirty="0">
                <a:latin typeface="Bradley Hand ITC" panose="03070402050302030203" pitchFamily="66" charset="0"/>
              </a:rPr>
              <a:t> be passed in directly to the function.</a:t>
            </a:r>
            <a:endParaRPr lang="en-US" sz="2000" dirty="0">
              <a:latin typeface="Bradley Hand ITC" panose="03070402050302030203" pitchFamily="66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41C7-E198-01B5-EECC-9C0E2654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B232-773C-A561-9B48-9751BC3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DCAB-88E6-3956-274C-A98ACF9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07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B55C-5D93-CE2B-DCED-317FCA42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the code from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B4B3-B0A3-01F2-AB9D-F5FD1651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Includes virtually all suggested lab solutions!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https://code.pyret.org/editor#share=1WXx7yJvtOKJtXjza0CdCi8gdtozF8ZnR&amp;v=31c9aaf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41C7-E198-01B5-EECC-9C0E2654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B232-773C-A561-9B48-9751BC3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DCAB-88E6-3956-274C-A98ACF9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2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84A7-3788-5461-D2D7-00E89FFD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69F6-A212-45DF-8A57-A83B14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B066-B9B6-AF0E-EB14-C3FF30C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C4A5-19C6-282F-834E-639E397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DFB83-2E7A-1BC8-C2F2-05E32EC588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4425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lecture incorporates material from: </a:t>
            </a:r>
          </a:p>
          <a:p>
            <a:r>
              <a:rPr lang="en-US" dirty="0"/>
              <a:t>Kathi </a:t>
            </a:r>
            <a:r>
              <a:rPr lang="en-US" dirty="0" err="1"/>
              <a:t>Fisler</a:t>
            </a:r>
            <a:r>
              <a:rPr lang="en-US" dirty="0"/>
              <a:t>, Brown University,</a:t>
            </a:r>
          </a:p>
          <a:p>
            <a:r>
              <a:rPr lang="en-US" dirty="0"/>
              <a:t>Gregor </a:t>
            </a:r>
            <a:r>
              <a:rPr lang="en-US" dirty="0" err="1"/>
              <a:t>Kiczales</a:t>
            </a:r>
            <a:r>
              <a:rPr lang="en-US" dirty="0"/>
              <a:t>, University of British Columbia,</a:t>
            </a:r>
          </a:p>
          <a:p>
            <a:r>
              <a:rPr lang="en-US" dirty="0"/>
              <a:t>And, Jonathan Gordon</a:t>
            </a:r>
          </a:p>
        </p:txBody>
      </p:sp>
    </p:spTree>
    <p:extLst>
      <p:ext uri="{BB962C8B-B14F-4D97-AF65-F5344CB8AC3E}">
        <p14:creationId xmlns:p14="http://schemas.microsoft.com/office/powerpoint/2010/main" val="118196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Recap: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34F4-FC37-17E8-0B5C-EB073B5E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can represent complex data as tables…</a:t>
            </a:r>
          </a:p>
          <a:p>
            <a:pPr lvl="1"/>
            <a:r>
              <a:rPr lang="en-US" dirty="0"/>
              <a:t>encoded directly in a program or loaded from an external source.</a:t>
            </a:r>
          </a:p>
          <a:p>
            <a:pPr lvl="1"/>
            <a:r>
              <a:rPr lang="en-US" dirty="0"/>
              <a:t>Real data may need (automatic/manual) clean-up.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use </a:t>
            </a:r>
            <a:r>
              <a:rPr lang="en-US" i="1" dirty="0">
                <a:solidFill>
                  <a:srgbClr val="B51700"/>
                </a:solidFill>
              </a:rPr>
              <a:t>sanitizers</a:t>
            </a:r>
            <a:r>
              <a:rPr lang="en-US" dirty="0"/>
              <a:t> for automatic data clean-up to…</a:t>
            </a:r>
          </a:p>
          <a:p>
            <a:pPr lvl="1"/>
            <a:r>
              <a:rPr lang="en-US" dirty="0"/>
              <a:t>Ensure all data in a column is of the desired type, with default values for </a:t>
            </a:r>
            <a:r>
              <a:rPr lang="en-US" dirty="0">
                <a:hlinkClick r:id="rId2"/>
              </a:rPr>
              <a:t>null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“real data” sets can be much harder to work with than contrived examples:</a:t>
            </a:r>
          </a:p>
          <a:p>
            <a:pPr lvl="2"/>
            <a:r>
              <a:rPr lang="en-US" dirty="0"/>
              <a:t>Missing values</a:t>
            </a:r>
          </a:p>
          <a:p>
            <a:pPr lvl="2"/>
            <a:r>
              <a:rPr lang="en-US" dirty="0"/>
              <a:t>Inconsistent entry of data</a:t>
            </a:r>
          </a:p>
          <a:p>
            <a:pPr lvl="2"/>
            <a:r>
              <a:rPr lang="en-US" dirty="0"/>
              <a:t>Differing levels of precision (dates like: 1987 vs 7 July 1987)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can </a:t>
            </a:r>
            <a:r>
              <a:rPr lang="en-US" i="1" dirty="0">
                <a:solidFill>
                  <a:schemeClr val="bg1"/>
                </a:solidFill>
              </a:rPr>
              <a:t>modify</a:t>
            </a:r>
            <a:r>
              <a:rPr lang="en-US" dirty="0">
                <a:solidFill>
                  <a:schemeClr val="bg1"/>
                </a:solidFill>
              </a:rPr>
              <a:t> table data by hand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This </a:t>
            </a:r>
            <a:r>
              <a:rPr lang="en-US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begs the question</a:t>
            </a:r>
            <a:r>
              <a:rPr lang="en-US" dirty="0">
                <a:solidFill>
                  <a:schemeClr val="bg1"/>
                </a:solidFill>
              </a:rPr>
              <a:t>: Should we modify table data by hand?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can </a:t>
            </a:r>
            <a:r>
              <a:rPr lang="en-US" i="1" dirty="0">
                <a:solidFill>
                  <a:schemeClr val="bg1"/>
                </a:solidFill>
              </a:rPr>
              <a:t>modify</a:t>
            </a:r>
            <a:r>
              <a:rPr lang="en-US" dirty="0">
                <a:solidFill>
                  <a:schemeClr val="bg1"/>
                </a:solidFill>
              </a:rPr>
              <a:t> table data later using </a:t>
            </a:r>
            <a:r>
              <a:rPr lang="en-US" sz="2000" b="1" dirty="0">
                <a:solidFill>
                  <a:schemeClr val="bg1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can </a:t>
            </a:r>
            <a:r>
              <a:rPr lang="en-US" i="1" dirty="0">
                <a:solidFill>
                  <a:schemeClr val="bg1"/>
                </a:solidFill>
              </a:rPr>
              <a:t>remove</a:t>
            </a:r>
            <a:r>
              <a:rPr lang="en-US" dirty="0">
                <a:solidFill>
                  <a:schemeClr val="bg1"/>
                </a:solidFill>
              </a:rPr>
              <a:t> (apparent) bad data using </a:t>
            </a:r>
            <a:r>
              <a:rPr lang="en-US" sz="2000" b="1" dirty="0">
                <a:solidFill>
                  <a:schemeClr val="bg1"/>
                </a:solidFill>
                <a:latin typeface="Menlo Regular"/>
                <a:ea typeface="Menlo Regular"/>
                <a:cs typeface="Menlo Regular"/>
                <a:sym typeface="Menlo Regular"/>
              </a:rPr>
              <a:t>filter-with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2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Recap: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34F4-FC37-17E8-0B5C-EB073B5E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can represent complex data as tables…</a:t>
            </a:r>
          </a:p>
          <a:p>
            <a:pPr lvl="1"/>
            <a:r>
              <a:rPr lang="en-US" dirty="0"/>
              <a:t>encoded directly in a program or loaded from an external source.</a:t>
            </a:r>
          </a:p>
          <a:p>
            <a:pPr lvl="1"/>
            <a:r>
              <a:rPr lang="en-US" dirty="0"/>
              <a:t>Real data may need (automatic/manual) clean-up.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use </a:t>
            </a:r>
            <a:r>
              <a:rPr lang="en-US" i="1" dirty="0">
                <a:solidFill>
                  <a:srgbClr val="B51700"/>
                </a:solidFill>
              </a:rPr>
              <a:t>sanitizers</a:t>
            </a:r>
            <a:r>
              <a:rPr lang="en-US" dirty="0"/>
              <a:t> for automatic data clean-up to…</a:t>
            </a:r>
          </a:p>
          <a:p>
            <a:pPr lvl="1"/>
            <a:r>
              <a:rPr lang="en-US" dirty="0"/>
              <a:t>Ensure all data in a column is of the desired type, with default values for </a:t>
            </a:r>
            <a:r>
              <a:rPr lang="en-US" dirty="0">
                <a:hlinkClick r:id="rId2"/>
              </a:rPr>
              <a:t>null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“real data” sets can be much harder to work with than contrived examples:</a:t>
            </a:r>
          </a:p>
          <a:p>
            <a:pPr lvl="2"/>
            <a:r>
              <a:rPr lang="en-US" dirty="0"/>
              <a:t>Missing values</a:t>
            </a:r>
          </a:p>
          <a:p>
            <a:pPr lvl="2"/>
            <a:r>
              <a:rPr lang="en-US" dirty="0"/>
              <a:t>Inconsistent entry of data</a:t>
            </a:r>
          </a:p>
          <a:p>
            <a:pPr lvl="2"/>
            <a:r>
              <a:rPr lang="en-US" dirty="0"/>
              <a:t>Differing levels of precision (dates like: 1987 vs 7 July 1987)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</a:t>
            </a:r>
            <a:r>
              <a:rPr lang="en-US" i="1" dirty="0"/>
              <a:t>modify</a:t>
            </a:r>
            <a:r>
              <a:rPr lang="en-US" dirty="0"/>
              <a:t> table data by hand</a:t>
            </a:r>
          </a:p>
          <a:p>
            <a:pPr lvl="1"/>
            <a:r>
              <a:rPr lang="en-US" dirty="0"/>
              <a:t>This </a:t>
            </a:r>
            <a:r>
              <a:rPr lang="en-US" b="1" dirty="0">
                <a:latin typeface="Bradley Hand ITC" panose="03070402050302030203" pitchFamily="66" charset="0"/>
              </a:rPr>
              <a:t>begs the question</a:t>
            </a:r>
            <a:r>
              <a:rPr lang="en-US" dirty="0"/>
              <a:t>: Should we modify table data by hand?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can </a:t>
            </a:r>
            <a:r>
              <a:rPr lang="en-US" i="1" dirty="0">
                <a:solidFill>
                  <a:schemeClr val="bg1"/>
                </a:solidFill>
              </a:rPr>
              <a:t>modify</a:t>
            </a:r>
            <a:r>
              <a:rPr lang="en-US" dirty="0">
                <a:solidFill>
                  <a:schemeClr val="bg1"/>
                </a:solidFill>
              </a:rPr>
              <a:t> table data later using </a:t>
            </a:r>
            <a:r>
              <a:rPr lang="en-US" sz="2000" b="1" dirty="0">
                <a:solidFill>
                  <a:schemeClr val="bg1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can </a:t>
            </a:r>
            <a:r>
              <a:rPr lang="en-US" i="1" dirty="0">
                <a:solidFill>
                  <a:schemeClr val="bg1"/>
                </a:solidFill>
              </a:rPr>
              <a:t>remove</a:t>
            </a:r>
            <a:r>
              <a:rPr lang="en-US" dirty="0">
                <a:solidFill>
                  <a:schemeClr val="bg1"/>
                </a:solidFill>
              </a:rPr>
              <a:t> (apparent) bad data using </a:t>
            </a:r>
            <a:r>
              <a:rPr lang="en-US" sz="2000" b="1" dirty="0">
                <a:solidFill>
                  <a:schemeClr val="bg1"/>
                </a:solidFill>
                <a:latin typeface="Menlo Regular"/>
                <a:ea typeface="Menlo Regular"/>
                <a:cs typeface="Menlo Regular"/>
                <a:sym typeface="Menlo Regular"/>
              </a:rPr>
              <a:t>filter-with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8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Recap: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34F4-FC37-17E8-0B5C-EB073B5E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can represent complex data as tables…</a:t>
            </a:r>
          </a:p>
          <a:p>
            <a:pPr lvl="1"/>
            <a:r>
              <a:rPr lang="en-US" dirty="0"/>
              <a:t>encoded directly in a program or loaded from an external source.</a:t>
            </a:r>
          </a:p>
          <a:p>
            <a:pPr lvl="1"/>
            <a:r>
              <a:rPr lang="en-US" dirty="0"/>
              <a:t>Real data may need (automatic/manual) clean-up.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use </a:t>
            </a:r>
            <a:r>
              <a:rPr lang="en-US" i="1" dirty="0">
                <a:solidFill>
                  <a:srgbClr val="B51700"/>
                </a:solidFill>
              </a:rPr>
              <a:t>sanitizers</a:t>
            </a:r>
            <a:r>
              <a:rPr lang="en-US" dirty="0"/>
              <a:t> for automatic data clean-up to…</a:t>
            </a:r>
          </a:p>
          <a:p>
            <a:pPr lvl="1"/>
            <a:r>
              <a:rPr lang="en-US" dirty="0"/>
              <a:t>Ensure all data in a column is of the desired type, with default values for </a:t>
            </a:r>
            <a:r>
              <a:rPr lang="en-US" dirty="0">
                <a:hlinkClick r:id="rId2"/>
              </a:rPr>
              <a:t>null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“real data” sets can be much harder to work with than contrived examples:</a:t>
            </a:r>
          </a:p>
          <a:p>
            <a:pPr lvl="2"/>
            <a:r>
              <a:rPr lang="en-US" dirty="0"/>
              <a:t>Missing values</a:t>
            </a:r>
          </a:p>
          <a:p>
            <a:pPr lvl="2"/>
            <a:r>
              <a:rPr lang="en-US" dirty="0"/>
              <a:t>Inconsistent entry of data</a:t>
            </a:r>
          </a:p>
          <a:p>
            <a:pPr lvl="2"/>
            <a:r>
              <a:rPr lang="en-US" dirty="0"/>
              <a:t>Differing levels of precision (dates like: 1987 vs 7 July 1987)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</a:t>
            </a:r>
            <a:r>
              <a:rPr lang="en-US" i="1" dirty="0"/>
              <a:t>modify</a:t>
            </a:r>
            <a:r>
              <a:rPr lang="en-US" dirty="0"/>
              <a:t> table data by hand</a:t>
            </a:r>
          </a:p>
          <a:p>
            <a:pPr lvl="1"/>
            <a:r>
              <a:rPr lang="en-US" dirty="0"/>
              <a:t>This </a:t>
            </a:r>
            <a:r>
              <a:rPr lang="en-US" b="1" dirty="0">
                <a:latin typeface="Bradley Hand ITC" panose="03070402050302030203" pitchFamily="66" charset="0"/>
              </a:rPr>
              <a:t>begs the question</a:t>
            </a:r>
            <a:r>
              <a:rPr lang="en-US" dirty="0"/>
              <a:t>: Should we modify table data by hand?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</a:t>
            </a:r>
            <a:r>
              <a:rPr lang="en-US" i="1" dirty="0"/>
              <a:t>modify</a:t>
            </a:r>
            <a:r>
              <a:rPr lang="en-US" dirty="0"/>
              <a:t> table data later using </a:t>
            </a:r>
            <a:r>
              <a:rPr lang="en-US" sz="2000" b="1" dirty="0"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We can </a:t>
            </a:r>
            <a:r>
              <a:rPr lang="en-US" i="1" dirty="0">
                <a:solidFill>
                  <a:schemeClr val="bg1"/>
                </a:solidFill>
              </a:rPr>
              <a:t>remove</a:t>
            </a:r>
            <a:r>
              <a:rPr lang="en-US" dirty="0">
                <a:solidFill>
                  <a:schemeClr val="bg1"/>
                </a:solidFill>
              </a:rPr>
              <a:t> (apparent) bad data using </a:t>
            </a:r>
            <a:r>
              <a:rPr lang="en-US" sz="2000" b="1" dirty="0">
                <a:solidFill>
                  <a:schemeClr val="bg1"/>
                </a:solidFill>
                <a:latin typeface="Menlo Regular"/>
                <a:ea typeface="Menlo Regular"/>
                <a:cs typeface="Menlo Regular"/>
                <a:sym typeface="Menlo Regular"/>
              </a:rPr>
              <a:t>filter-with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2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Recap: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34F4-FC37-17E8-0B5C-EB073B5E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can represent complex data as tables…</a:t>
            </a:r>
          </a:p>
          <a:p>
            <a:pPr lvl="1"/>
            <a:r>
              <a:rPr lang="en-US" dirty="0"/>
              <a:t>encoded directly in a program or loaded from an external source.</a:t>
            </a:r>
          </a:p>
          <a:p>
            <a:pPr lvl="1"/>
            <a:r>
              <a:rPr lang="en-US" dirty="0"/>
              <a:t>Real data may need (automatic/manual) clean-up.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use </a:t>
            </a:r>
            <a:r>
              <a:rPr lang="en-US" i="1" dirty="0">
                <a:solidFill>
                  <a:srgbClr val="B51700"/>
                </a:solidFill>
              </a:rPr>
              <a:t>sanitizers</a:t>
            </a:r>
            <a:r>
              <a:rPr lang="en-US" dirty="0"/>
              <a:t> for automatic data clean-up to…</a:t>
            </a:r>
          </a:p>
          <a:p>
            <a:pPr lvl="1"/>
            <a:r>
              <a:rPr lang="en-US" dirty="0"/>
              <a:t>Ensure all data in a column is of the desired type, with default values for </a:t>
            </a:r>
            <a:r>
              <a:rPr lang="en-US" dirty="0">
                <a:hlinkClick r:id="rId3"/>
              </a:rPr>
              <a:t>null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“real data” sets can be much harder to work with than contrived examples:</a:t>
            </a:r>
          </a:p>
          <a:p>
            <a:pPr lvl="2"/>
            <a:r>
              <a:rPr lang="en-US" dirty="0"/>
              <a:t>Missing values</a:t>
            </a:r>
          </a:p>
          <a:p>
            <a:pPr lvl="2"/>
            <a:r>
              <a:rPr lang="en-US" dirty="0"/>
              <a:t>Inconsistent entry of data</a:t>
            </a:r>
          </a:p>
          <a:p>
            <a:pPr lvl="2"/>
            <a:r>
              <a:rPr lang="en-US" dirty="0"/>
              <a:t>Differing levels of precision (dates like: 1987 vs 7 July 1987)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</a:t>
            </a:r>
            <a:r>
              <a:rPr lang="en-US" i="1" dirty="0"/>
              <a:t>modify</a:t>
            </a:r>
            <a:r>
              <a:rPr lang="en-US" dirty="0"/>
              <a:t> table data by hand</a:t>
            </a:r>
          </a:p>
          <a:p>
            <a:pPr lvl="1"/>
            <a:r>
              <a:rPr lang="en-US" dirty="0"/>
              <a:t>This </a:t>
            </a:r>
            <a:r>
              <a:rPr lang="en-US" b="1" dirty="0">
                <a:latin typeface="Bradley Hand ITC" panose="03070402050302030203" pitchFamily="66" charset="0"/>
              </a:rPr>
              <a:t>begs the question</a:t>
            </a:r>
            <a:r>
              <a:rPr lang="en-US" dirty="0"/>
              <a:t>: Should we modify table data by hand?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</a:t>
            </a:r>
            <a:r>
              <a:rPr lang="en-US" i="1" dirty="0"/>
              <a:t>modify</a:t>
            </a:r>
            <a:r>
              <a:rPr lang="en-US" dirty="0"/>
              <a:t> table data later using </a:t>
            </a:r>
            <a:r>
              <a:rPr lang="en-US" sz="2000" b="1" dirty="0"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can </a:t>
            </a:r>
            <a:r>
              <a:rPr lang="en-US" i="1" dirty="0"/>
              <a:t>remove</a:t>
            </a:r>
            <a:r>
              <a:rPr lang="en-US" dirty="0"/>
              <a:t> (apparent) bad data using </a:t>
            </a:r>
            <a:r>
              <a:rPr lang="en-US" sz="2000" b="1" dirty="0">
                <a:latin typeface="Menlo Regular"/>
                <a:ea typeface="Menlo Regular"/>
                <a:cs typeface="Menlo Regular"/>
                <a:sym typeface="Menlo Regular"/>
              </a:rPr>
              <a:t>filter-with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Friday’s Lab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B3D8A3-D28C-E20A-455F-B7DFC8F4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this clean-up process in our lab by looking at the student data from the form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</a:t>
            </a:r>
            <a:r>
              <a:rPr lang="en-US" dirty="0"/>
              <a:t> of) you filled out.</a:t>
            </a:r>
          </a:p>
          <a:p>
            <a:pPr lvl="1"/>
            <a:r>
              <a:rPr lang="en-US" dirty="0"/>
              <a:t>That’s because I never sent out the email to have you fill out the form.</a:t>
            </a:r>
          </a:p>
          <a:p>
            <a:r>
              <a:rPr lang="en-US" dirty="0"/>
              <a:t>Let’s continue to use this data set though…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6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B3D8A3-D28C-E20A-455F-B7DFC8F4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aren’t sure how to approach a problem, utilize a set of </a:t>
            </a:r>
            <a:r>
              <a:rPr lang="en-US" i="1" dirty="0"/>
              <a:t>procedures </a:t>
            </a:r>
            <a:r>
              <a:rPr lang="en-US" dirty="0"/>
              <a:t>to design a solution &amp; identify code you need to write: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 concrete example of desired output</a:t>
            </a:r>
          </a:p>
          <a:p>
            <a:pPr lvl="1"/>
            <a:r>
              <a:rPr lang="en-US" dirty="0">
                <a:latin typeface="+mj-lt"/>
              </a:rPr>
              <a:t>Typically, a table with 4–6 rows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functions useful to transform data</a:t>
            </a:r>
          </a:p>
          <a:p>
            <a:pPr lvl="1"/>
            <a:r>
              <a:rPr lang="en-US" dirty="0">
                <a:latin typeface="+mj-lt"/>
              </a:rPr>
              <a:t>Functions you already know or look up in the documentation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 sequence of steps to transform data</a:t>
            </a:r>
          </a:p>
          <a:p>
            <a:pPr lvl="1"/>
            <a:r>
              <a:rPr lang="en-US" dirty="0">
                <a:latin typeface="+mj-lt"/>
              </a:rPr>
              <a:t>Draw as pictures, use textual descriptions, or a combination of the two</a:t>
            </a:r>
          </a:p>
          <a:p>
            <a:pPr lvl="1"/>
            <a:r>
              <a:rPr lang="en-US" dirty="0">
                <a:latin typeface="+mj-lt"/>
              </a:rPr>
              <a:t>Use functions from previous step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Step 3 to further break down steps until it is easy to write expressions/functions for each step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0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“</a:t>
            </a:r>
            <a:r>
              <a:rPr lang="en-US" dirty="0" err="1"/>
              <a:t>Bin”ning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B3D8A3-D28C-E20A-455F-B7DFC8F4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we consider the distribution of responses to this question…</a:t>
            </a:r>
          </a:p>
        </p:txBody>
      </p:sp>
      <p:pic>
        <p:nvPicPr>
          <p:cNvPr id="3" name="Screen Shot 2022-02-14 at 09.50.18.png" descr="Screen Shot 2022-02-14 at 09.50.18.png">
            <a:extLst>
              <a:ext uri="{FF2B5EF4-FFF2-40B4-BE49-F238E27FC236}">
                <a16:creationId xmlns:a16="http://schemas.microsoft.com/office/drawing/2014/main" id="{EB040613-D160-AACE-AB06-EB4D98B3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82" y="2532744"/>
            <a:ext cx="9756689" cy="2500768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138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20623</TotalTime>
  <Words>2119</Words>
  <Application>Microsoft Office PowerPoint</Application>
  <PresentationFormat>Widescreen</PresentationFormat>
  <Paragraphs>339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Bradley Hand ITC</vt:lpstr>
      <vt:lpstr>Calibri</vt:lpstr>
      <vt:lpstr>Calibri Light</vt:lpstr>
      <vt:lpstr>Courier</vt:lpstr>
      <vt:lpstr>Gigi</vt:lpstr>
      <vt:lpstr>Kunstler Script</vt:lpstr>
      <vt:lpstr>Menlo Regular</vt:lpstr>
      <vt:lpstr>Office Theme</vt:lpstr>
      <vt:lpstr>Designing Programs for Tables </vt:lpstr>
      <vt:lpstr>Semester Recap: </vt:lpstr>
      <vt:lpstr>Semester Recap: </vt:lpstr>
      <vt:lpstr>Semester Recap: </vt:lpstr>
      <vt:lpstr>Semester Recap: </vt:lpstr>
      <vt:lpstr>Semester Recap: </vt:lpstr>
      <vt:lpstr>Last Friday’s Lab</vt:lpstr>
      <vt:lpstr>Task plans</vt:lpstr>
      <vt:lpstr>Example: “Bin”ning</vt:lpstr>
      <vt:lpstr>PowerPoint Presentation</vt:lpstr>
      <vt:lpstr>PowerPoint Presentation</vt:lpstr>
      <vt:lpstr>PowerPoint Presentation</vt:lpstr>
      <vt:lpstr>task plan</vt:lpstr>
      <vt:lpstr>task plan</vt:lpstr>
      <vt:lpstr>task plan</vt:lpstr>
      <vt:lpstr>PowerPoint Presentation</vt:lpstr>
      <vt:lpstr>PowerPoint Presentation</vt:lpstr>
      <vt:lpstr>PowerPoint Presentation</vt:lpstr>
      <vt:lpstr>PowerPoint Presentation</vt:lpstr>
      <vt:lpstr>Nested Functions</vt:lpstr>
      <vt:lpstr>One approach to student-athletes question </vt:lpstr>
      <vt:lpstr>Developing precent-true</vt:lpstr>
      <vt:lpstr>A(n incorrect) helper function for precent-true</vt:lpstr>
      <vt:lpstr>What is wrong with this approach</vt:lpstr>
      <vt:lpstr>A (correct) helper function for precent-true</vt:lpstr>
      <vt:lpstr>Add a test table to complete the solution</vt:lpstr>
      <vt:lpstr>Q: When do you need to nest a helper function?</vt:lpstr>
      <vt:lpstr>Access to the code from this lecture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74</cp:revision>
  <cp:lastPrinted>2022-08-31T12:53:30Z</cp:lastPrinted>
  <dcterms:created xsi:type="dcterms:W3CDTF">2017-08-29T15:50:50Z</dcterms:created>
  <dcterms:modified xsi:type="dcterms:W3CDTF">2022-09-25T19:17:31Z</dcterms:modified>
</cp:coreProperties>
</file>