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406" r:id="rId3"/>
    <p:sldId id="421" r:id="rId4"/>
    <p:sldId id="422" r:id="rId5"/>
    <p:sldId id="423" r:id="rId6"/>
    <p:sldId id="359" r:id="rId7"/>
    <p:sldId id="424" r:id="rId8"/>
    <p:sldId id="425" r:id="rId9"/>
    <p:sldId id="426" r:id="rId10"/>
    <p:sldId id="427" r:id="rId11"/>
    <p:sldId id="428" r:id="rId12"/>
    <p:sldId id="351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C14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47"/>
    <p:restoredTop sz="93998" autoAdjust="0"/>
  </p:normalViewPr>
  <p:slideViewPr>
    <p:cSldViewPr snapToGrid="0" snapToObjects="1">
      <p:cViewPr varScale="1">
        <p:scale>
          <a:sx n="66" d="100"/>
          <a:sy n="66" d="100"/>
        </p:scale>
        <p:origin x="657" y="39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55" d="100"/>
          <a:sy n="55" d="100"/>
        </p:scale>
        <p:origin x="2607" y="3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57A9A7-5935-D64E-96CF-CC145DAFC7A9}" type="datetimeFigureOut">
              <a:rPr lang="en-US" smtClean="0"/>
              <a:pPr/>
              <a:t>9/24/2022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03582B-E260-7642-9B40-EC0FE41F2D6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47320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8EFE1C-A424-EF43-BFD1-0978FAE0A6B5}" type="datetimeFigureOut">
              <a:rPr lang="en-US" smtClean="0"/>
              <a:pPr/>
              <a:t>9/24/2022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E2EF5B-C282-734F-B256-3C04FB339C2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64397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E2EF5B-C282-734F-B256-3C04FB339C23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1597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I’ve highlighted how we define a list, and an example of how we might use a list consisting of student housing on campus.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1E2EF5B-C282-734F-B256-3C04FB339C23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15809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2" name="TextBox 11"/>
          <p:cNvSpPr txBox="1"/>
          <p:nvPr userDrawn="1"/>
        </p:nvSpPr>
        <p:spPr>
          <a:xfrm>
            <a:off x="1523999" y="3772693"/>
            <a:ext cx="533400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			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dirty="0"/>
              <a:t>CMPU 101 – </a:t>
            </a:r>
            <a:r>
              <a:rPr lang="en-US" sz="2000" b="0" dirty="0"/>
              <a:t>Problem Solving and Abstraction</a:t>
            </a:r>
            <a:endParaRPr lang="en-US" sz="2400" b="0" dirty="0"/>
          </a:p>
          <a:p>
            <a:endParaRPr lang="en-US" sz="2400" dirty="0"/>
          </a:p>
          <a:p>
            <a:r>
              <a:rPr lang="en-US" sz="2400" dirty="0"/>
              <a:t>Peter Lemieszewski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BD2AA-24B8-7B42-B7D0-AD8DCDBFF6DC}" type="datetime1">
              <a:rPr lang="en-US" smtClean="0"/>
              <a:pPr/>
              <a:t>9/24/2022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038600" y="6356242"/>
            <a:ext cx="4114800" cy="365234"/>
          </a:xfrm>
        </p:spPr>
        <p:txBody>
          <a:bodyPr/>
          <a:lstStyle/>
          <a:p>
            <a:r>
              <a:rPr lang="en-US" dirty="0"/>
              <a:t>CMPU 101:</a:t>
            </a:r>
            <a:r>
              <a:rPr lang="en-US" sz="1400" dirty="0"/>
              <a:t> </a:t>
            </a:r>
            <a:r>
              <a:rPr lang="en-US" dirty="0"/>
              <a:t>Problem Solving and Abstraction</a:t>
            </a:r>
            <a:endParaRPr lang="en-US" sz="1400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69355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9168" y="228603"/>
            <a:ext cx="11662833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850905" y="1362078"/>
            <a:ext cx="5162551" cy="4972051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6651" y="1362078"/>
            <a:ext cx="5162549" cy="4972051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9D7FEE7-D302-7779-C1A4-B4C471050CAD}"/>
              </a:ext>
            </a:extLst>
          </p:cNvPr>
          <p:cNvSpPr txBox="1"/>
          <p:nvPr userDrawn="1"/>
        </p:nvSpPr>
        <p:spPr>
          <a:xfrm>
            <a:off x="2566851" y="6475508"/>
            <a:ext cx="6100354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9C143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CMPU 101: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9C143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9C143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Problem Solving and Abstraction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9C1431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620313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B1023-DAC9-2C44-89BC-529E54AB457B}" type="datetime1">
              <a:rPr lang="en-US" smtClean="0"/>
              <a:pPr/>
              <a:t>9/24/2022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CMPU 101:</a:t>
            </a:r>
            <a:r>
              <a:rPr lang="en-US" sz="1400" dirty="0"/>
              <a:t> </a:t>
            </a:r>
            <a:r>
              <a:rPr lang="en-US" dirty="0"/>
              <a:t>Problem Solving and Abstraction</a:t>
            </a:r>
            <a:endParaRPr lang="en-US" sz="1400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16956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5B47D-CDDA-C944-8F6B-5CBF41DC3521}" type="datetime1">
              <a:rPr lang="en-US" smtClean="0"/>
              <a:pPr/>
              <a:t>9/24/2022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CMPU 101:</a:t>
            </a:r>
            <a:r>
              <a:rPr lang="en-US" sz="1400" dirty="0"/>
              <a:t> </a:t>
            </a:r>
            <a:r>
              <a:rPr lang="en-US" dirty="0"/>
              <a:t>Problem Solving and Abstraction</a:t>
            </a:r>
            <a:endParaRPr lang="en-US" sz="1400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96355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95485"/>
            <a:ext cx="5562600" cy="508147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095485"/>
            <a:ext cx="5559552" cy="508147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81FE2-2675-A549-85D7-76F40473FA4F}" type="datetime1">
              <a:rPr lang="en-US" smtClean="0"/>
              <a:pPr/>
              <a:t>9/24/2022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CMPU 101:</a:t>
            </a:r>
            <a:r>
              <a:rPr lang="en-US" sz="1400" dirty="0"/>
              <a:t> </a:t>
            </a:r>
            <a:r>
              <a:rPr lang="en-US" dirty="0"/>
              <a:t>Problem Solving and Abstraction</a:t>
            </a:r>
            <a:endParaRPr lang="en-US" sz="1400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0831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6D3AF-BE8D-064E-9797-F02A4399C2F0}" type="datetime1">
              <a:rPr lang="en-US" smtClean="0"/>
              <a:pPr/>
              <a:t>9/24/2022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CMPU 101:</a:t>
            </a:r>
            <a:r>
              <a:rPr lang="en-US" sz="1400" dirty="0"/>
              <a:t> </a:t>
            </a:r>
            <a:r>
              <a:rPr lang="en-US" dirty="0"/>
              <a:t>Problem Solving and Abstraction</a:t>
            </a:r>
            <a:endParaRPr lang="en-US" sz="1400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58173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9981E-F045-DB47-A191-7FD2CAB97CB5}" type="datetime1">
              <a:rPr lang="en-US" smtClean="0"/>
              <a:pPr/>
              <a:t>9/24/2022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CMPU 101:</a:t>
            </a:r>
            <a:r>
              <a:rPr lang="en-US" sz="1400" dirty="0"/>
              <a:t> </a:t>
            </a:r>
            <a:r>
              <a:rPr lang="en-US" dirty="0"/>
              <a:t>Problem Solving and Abstraction</a:t>
            </a:r>
            <a:endParaRPr lang="en-US" sz="140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48291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2DE73-ABE4-8F43-AA98-225125B0786A}" type="datetime1">
              <a:rPr lang="en-US" smtClean="0"/>
              <a:pPr/>
              <a:t>9/24/2022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CMPU 101:</a:t>
            </a:r>
            <a:r>
              <a:rPr lang="en-US" sz="1400" dirty="0"/>
              <a:t> </a:t>
            </a:r>
            <a:r>
              <a:rPr lang="en-US" dirty="0"/>
              <a:t>Problem Solving and Abstraction</a:t>
            </a:r>
            <a:endParaRPr lang="en-US" sz="1400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46180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457200" y="228599"/>
            <a:ext cx="11274552" cy="5972175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 typeface="Arial" charset="0"/>
              <a:buNone/>
              <a:defRPr sz="1400">
                <a:latin typeface="Courier" charset="0"/>
                <a:ea typeface="Courier" charset="0"/>
                <a:cs typeface="Courier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508FE968-2A6C-304D-ADA2-924256330D0F}" type="datetime1">
              <a:rPr lang="en-US" smtClean="0"/>
              <a:pPr/>
              <a:t>9/24/2022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dirty="0"/>
              <a:t>CMPU 101:</a:t>
            </a:r>
            <a:r>
              <a:rPr lang="en-US" sz="1400" dirty="0"/>
              <a:t> </a:t>
            </a:r>
            <a:r>
              <a:rPr lang="en-US" dirty="0"/>
              <a:t>Problem Solving and Abstraction</a:t>
            </a:r>
            <a:endParaRPr lang="en-US" sz="140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26722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de with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457200" y="1100138"/>
            <a:ext cx="11274552" cy="5072064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 typeface="Arial" charset="0"/>
              <a:buNone/>
              <a:defRPr sz="1400">
                <a:latin typeface="Courier" charset="0"/>
                <a:ea typeface="Courier" charset="0"/>
                <a:cs typeface="Courier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9299EA14-14D5-7448-9E4B-92DE5CAAEC48}" type="datetime1">
              <a:rPr lang="en-US" smtClean="0"/>
              <a:pPr/>
              <a:t>9/24/2022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dirty="0"/>
              <a:t>CMPU 101:</a:t>
            </a:r>
            <a:r>
              <a:rPr lang="en-US" sz="1400" dirty="0"/>
              <a:t> </a:t>
            </a:r>
            <a:r>
              <a:rPr lang="en-US" dirty="0"/>
              <a:t>Problem Solving and Abstraction</a:t>
            </a:r>
            <a:endParaRPr lang="en-US" sz="1400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48407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10472792" cy="6874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43001"/>
            <a:ext cx="11274552" cy="4986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60248" y="6356242"/>
            <a:ext cx="34402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9C1431"/>
                </a:solidFill>
              </a:defRPr>
            </a:lvl1pPr>
          </a:lstStyle>
          <a:p>
            <a:fld id="{C033F4C3-887F-FE48-91B8-BD39CC1473C3}" type="datetime1">
              <a:rPr lang="en-US" smtClean="0"/>
              <a:pPr/>
              <a:t>9/24/2022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37380" y="6356241"/>
            <a:ext cx="34402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9C1431"/>
                </a:solidFill>
              </a:defRPr>
            </a:lvl1pPr>
          </a:lstStyle>
          <a:p>
            <a:fld id="{AF258EE5-C1BC-DE43-BFBA-383C466B32E1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30005" y="148541"/>
            <a:ext cx="847615" cy="847615"/>
          </a:xfrm>
          <a:prstGeom prst="rect">
            <a:avLst/>
          </a:prstGeom>
        </p:spPr>
      </p:pic>
      <p:sp>
        <p:nvSpPr>
          <p:cNvPr id="8" name="Footer Placeholder 7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9C1431"/>
                </a:solidFill>
              </a:defRPr>
            </a:lvl1pPr>
          </a:lstStyle>
          <a:p>
            <a:r>
              <a:rPr lang="en-US" dirty="0"/>
              <a:t>CMPU 101 – Introduction to Computing</a:t>
            </a:r>
          </a:p>
        </p:txBody>
      </p:sp>
    </p:spTree>
    <p:extLst>
      <p:ext uri="{BB962C8B-B14F-4D97-AF65-F5344CB8AC3E}">
        <p14:creationId xmlns:p14="http://schemas.microsoft.com/office/powerpoint/2010/main" val="12415129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b="1" i="0" kern="1200">
          <a:solidFill>
            <a:srgbClr val="9C1431"/>
          </a:solidFill>
          <a:latin typeface="Calibri Light" charset="0"/>
          <a:ea typeface="Calibri Light" charset="0"/>
          <a:cs typeface="Calibri Light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rgbClr val="9C1431"/>
        </a:buClr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9C1431"/>
        </a:buClr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9C1431"/>
        </a:buClr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9C1431"/>
        </a:buClr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9C1431"/>
        </a:buClr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code.pyret.org/editor#share=1WXx7yJvtOKJtXjza0CdCi8gdtozF8ZnR&amp;v=31c9aaf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E1DEB042-7EB8-2575-85AE-486120CD48C6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 amt="35000"/>
          </a:blip>
          <a:stretch>
            <a:fillRect/>
          </a:stretch>
        </p:blipFill>
        <p:spPr>
          <a:xfrm>
            <a:off x="1005840" y="327316"/>
            <a:ext cx="9806939" cy="597584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Coming Attractions</a:t>
            </a:r>
            <a:br>
              <a:rPr lang="en-US" b="1" dirty="0"/>
            </a:br>
            <a:r>
              <a:rPr lang="en-US" b="1" dirty="0"/>
              <a:t>Lambdas &amp;Lists</a:t>
            </a:r>
            <a:endParaRPr lang="en-US" dirty="0">
              <a:latin typeface="Gigi" panose="04040504061007020D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44968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E1592C-9A1B-9CDB-3918-3C423B7661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28600"/>
            <a:ext cx="10472792" cy="687498"/>
          </a:xfrm>
        </p:spPr>
        <p:txBody>
          <a:bodyPr anchor="ctr">
            <a:normAutofit/>
          </a:bodyPr>
          <a:lstStyle/>
          <a:p>
            <a:r>
              <a:rPr lang="en-US" dirty="0"/>
              <a:t>Introducing: lists for student data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299CA7-4131-BF68-18CE-A805E1F4BD3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60248" y="6356242"/>
            <a:ext cx="3440240" cy="365125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fld id="{6C5B1023-DAC9-2C44-89BC-529E54AB457B}" type="datetime1">
              <a:rPr lang="en-US" smtClean="0"/>
              <a:pPr>
                <a:spcAft>
                  <a:spcPts val="600"/>
                </a:spcAft>
              </a:pPr>
              <a:t>9/25/2022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4A4C84-A103-9487-01EF-76EF56567C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/>
              <a:t>CMPU 101: Problem Solving and Abstraction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779117-0DB8-BAB0-4D07-02DEE02543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437380" y="6356241"/>
            <a:ext cx="3440240" cy="365125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fld id="{AF258EE5-C1BC-DE43-BFBA-383C466B32E1}" type="slidenum">
              <a:rPr lang="en-US" smtClean="0"/>
              <a:pPr>
                <a:spcAft>
                  <a:spcPts val="600"/>
                </a:spcAft>
              </a:pPr>
              <a:t>10</a:t>
            </a:fld>
            <a:endParaRPr lang="en-US"/>
          </a:p>
        </p:txBody>
      </p:sp>
      <p:sp>
        <p:nvSpPr>
          <p:cNvPr id="8" name="Rectangle">
            <a:extLst>
              <a:ext uri="{FF2B5EF4-FFF2-40B4-BE49-F238E27FC236}">
                <a16:creationId xmlns:a16="http://schemas.microsoft.com/office/drawing/2014/main" id="{6E7A01C0-59A3-15EA-1E1A-DCC2C7314D5C}"/>
              </a:ext>
            </a:extLst>
          </p:cNvPr>
          <p:cNvSpPr/>
          <p:nvPr/>
        </p:nvSpPr>
        <p:spPr>
          <a:xfrm>
            <a:off x="10271760" y="1266465"/>
            <a:ext cx="853440" cy="4739517"/>
          </a:xfrm>
          <a:prstGeom prst="rect">
            <a:avLst/>
          </a:prstGeom>
          <a:ln w="63500">
            <a:solidFill>
              <a:srgbClr val="B51700"/>
            </a:solidFill>
          </a:ln>
        </p:spPr>
        <p:txBody>
          <a:bodyPr lIns="178593" tIns="178593" rIns="178593" bIns="178593" anchor="ctr"/>
          <a:lstStyle/>
          <a:p>
            <a:pPr algn="ctr">
              <a:lnSpc>
                <a:spcPts val="4800"/>
              </a:lnSpc>
              <a:defRPr sz="4200"/>
            </a:pPr>
            <a:endParaRPr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105E66AE-EA6E-EBD3-E875-2A51746E1CE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095485"/>
            <a:ext cx="7696200" cy="5081478"/>
          </a:xfrm>
        </p:spPr>
        <p:txBody>
          <a:bodyPr>
            <a:normAutofit fontScale="40000" lnSpcReduction="20000"/>
          </a:bodyPr>
          <a:lstStyle/>
          <a:p>
            <a:pPr marL="0" indent="0" defTabSz="1828800">
              <a:lnSpc>
                <a:spcPct val="120000"/>
              </a:lnSpc>
              <a:spcBef>
                <a:spcPts val="0"/>
              </a:spcBef>
              <a:buNone/>
              <a:defRPr sz="4600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lang="en-US" i="1" dirty="0">
                <a:solidFill>
                  <a:srgbClr val="9F59B3"/>
                </a:solidFill>
              </a:rPr>
              <a:t>houses</a:t>
            </a:r>
            <a:r>
              <a:rPr lang="en-US" dirty="0"/>
              <a:t> = [</a:t>
            </a:r>
            <a:r>
              <a:rPr lang="en-US" dirty="0">
                <a:solidFill>
                  <a:srgbClr val="ABAFB3"/>
                </a:solidFill>
                <a:highlight>
                  <a:srgbClr val="FFFF00"/>
                </a:highlight>
              </a:rPr>
              <a:t>list</a:t>
            </a:r>
            <a:r>
              <a:rPr lang="en-US" dirty="0">
                <a:highlight>
                  <a:srgbClr val="FFFF00"/>
                </a:highlight>
              </a:rPr>
              <a:t>:</a:t>
            </a:r>
            <a:r>
              <a:rPr lang="en-US" dirty="0"/>
              <a:t> </a:t>
            </a:r>
            <a:r>
              <a:rPr lang="en-US" dirty="0">
                <a:solidFill>
                  <a:srgbClr val="507EB3"/>
                </a:solidFill>
              </a:rPr>
              <a:t>"Main"</a:t>
            </a:r>
            <a:r>
              <a:rPr lang="en-US" dirty="0"/>
              <a:t>, </a:t>
            </a:r>
            <a:r>
              <a:rPr lang="en-US" dirty="0">
                <a:solidFill>
                  <a:srgbClr val="507EB3"/>
                </a:solidFill>
              </a:rPr>
              <a:t>"Strong"</a:t>
            </a:r>
            <a:r>
              <a:rPr lang="en-US" dirty="0"/>
              <a:t>, </a:t>
            </a:r>
            <a:r>
              <a:rPr lang="en-US" dirty="0">
                <a:solidFill>
                  <a:srgbClr val="507EB3"/>
                </a:solidFill>
              </a:rPr>
              <a:t>"Raymond"</a:t>
            </a:r>
            <a:r>
              <a:rPr lang="en-US" dirty="0"/>
              <a:t>, </a:t>
            </a:r>
          </a:p>
          <a:p>
            <a:pPr marL="0" indent="0" defTabSz="1828800">
              <a:lnSpc>
                <a:spcPct val="120000"/>
              </a:lnSpc>
              <a:spcBef>
                <a:spcPts val="0"/>
              </a:spcBef>
              <a:buNone/>
              <a:defRPr sz="4600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lang="en-US" dirty="0"/>
              <a:t>  </a:t>
            </a:r>
            <a:r>
              <a:rPr lang="en-US" dirty="0">
                <a:solidFill>
                  <a:srgbClr val="507EB3"/>
                </a:solidFill>
              </a:rPr>
              <a:t>"Davison"</a:t>
            </a:r>
            <a:r>
              <a:rPr lang="en-US" dirty="0"/>
              <a:t>, </a:t>
            </a:r>
            <a:r>
              <a:rPr lang="en-US" dirty="0">
                <a:solidFill>
                  <a:srgbClr val="507EB3"/>
                </a:solidFill>
              </a:rPr>
              <a:t>"Lathrop"</a:t>
            </a:r>
            <a:r>
              <a:rPr lang="en-US" dirty="0"/>
              <a:t>, </a:t>
            </a:r>
            <a:r>
              <a:rPr lang="en-US" dirty="0">
                <a:solidFill>
                  <a:srgbClr val="507EB3"/>
                </a:solidFill>
              </a:rPr>
              <a:t>"Jewett"</a:t>
            </a:r>
            <a:r>
              <a:rPr lang="en-US" dirty="0"/>
              <a:t>, </a:t>
            </a:r>
            <a:r>
              <a:rPr lang="en-US" dirty="0">
                <a:solidFill>
                  <a:srgbClr val="507EB3"/>
                </a:solidFill>
              </a:rPr>
              <a:t>"Josselyn"</a:t>
            </a:r>
            <a:r>
              <a:rPr lang="en-US" dirty="0"/>
              <a:t>, </a:t>
            </a:r>
          </a:p>
          <a:p>
            <a:pPr marL="0" indent="0" defTabSz="1828800">
              <a:lnSpc>
                <a:spcPct val="120000"/>
              </a:lnSpc>
              <a:spcBef>
                <a:spcPts val="0"/>
              </a:spcBef>
              <a:buNone/>
              <a:defRPr sz="4600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lang="en-US" dirty="0"/>
              <a:t>  </a:t>
            </a:r>
            <a:r>
              <a:rPr lang="en-US" dirty="0">
                <a:solidFill>
                  <a:srgbClr val="507EB3"/>
                </a:solidFill>
              </a:rPr>
              <a:t>"Cushing"</a:t>
            </a:r>
            <a:r>
              <a:rPr lang="en-US" dirty="0"/>
              <a:t>, </a:t>
            </a:r>
            <a:r>
              <a:rPr lang="en-US" dirty="0">
                <a:solidFill>
                  <a:srgbClr val="507EB3"/>
                </a:solidFill>
              </a:rPr>
              <a:t>"Noyes"</a:t>
            </a:r>
            <a:r>
              <a:rPr lang="en-US" dirty="0"/>
              <a:t>]</a:t>
            </a:r>
          </a:p>
          <a:p>
            <a:pPr marL="0" indent="0" defTabSz="1828800">
              <a:lnSpc>
                <a:spcPct val="120000"/>
              </a:lnSpc>
              <a:spcBef>
                <a:spcPts val="0"/>
              </a:spcBef>
              <a:buNone/>
              <a:defRPr sz="4600">
                <a:latin typeface="Menlo Regular"/>
                <a:ea typeface="Menlo Regular"/>
                <a:cs typeface="Menlo Regular"/>
                <a:sym typeface="Menlo Regular"/>
              </a:defRPr>
            </a:pPr>
            <a:endParaRPr lang="en-US" dirty="0"/>
          </a:p>
          <a:p>
            <a:pPr marL="0" indent="0" defTabSz="1828800">
              <a:lnSpc>
                <a:spcPct val="120000"/>
              </a:lnSpc>
              <a:spcBef>
                <a:spcPts val="0"/>
              </a:spcBef>
              <a:buNone/>
              <a:defRPr sz="4600">
                <a:latin typeface="Menlo Regular"/>
                <a:ea typeface="Menlo Regular"/>
                <a:cs typeface="Menlo Regular"/>
                <a:sym typeface="Menlo Regular"/>
              </a:defRPr>
            </a:pPr>
            <a:endParaRPr lang="en-US" dirty="0"/>
          </a:p>
          <a:p>
            <a:pPr marL="0" indent="0" defTabSz="1828800">
              <a:lnSpc>
                <a:spcPct val="120000"/>
              </a:lnSpc>
              <a:spcBef>
                <a:spcPts val="0"/>
              </a:spcBef>
              <a:buNone/>
              <a:defRPr sz="4600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lang="en-US" dirty="0">
                <a:solidFill>
                  <a:srgbClr val="ABAFB3"/>
                </a:solidFill>
              </a:rPr>
              <a:t>fun</a:t>
            </a:r>
            <a:r>
              <a:rPr lang="en-US" dirty="0"/>
              <a:t> </a:t>
            </a:r>
            <a:r>
              <a:rPr lang="en-US" b="1" dirty="0">
                <a:solidFill>
                  <a:srgbClr val="9F59B3"/>
                </a:solidFill>
              </a:rPr>
              <a:t>normalize-house</a:t>
            </a:r>
            <a:r>
              <a:rPr lang="en-US" dirty="0"/>
              <a:t>(house :: String) -&gt; String:</a:t>
            </a:r>
          </a:p>
          <a:p>
            <a:pPr marL="0" indent="0" defTabSz="1828800">
              <a:lnSpc>
                <a:spcPct val="120000"/>
              </a:lnSpc>
              <a:spcBef>
                <a:spcPts val="0"/>
              </a:spcBef>
              <a:buNone/>
              <a:defRPr sz="4600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lang="en-US" dirty="0"/>
              <a:t>  </a:t>
            </a:r>
            <a:r>
              <a:rPr lang="en-US" dirty="0">
                <a:solidFill>
                  <a:srgbClr val="ABAFB3"/>
                </a:solidFill>
              </a:rPr>
              <a:t>doc</a:t>
            </a:r>
            <a:r>
              <a:rPr lang="en-US" dirty="0"/>
              <a:t>: </a:t>
            </a:r>
            <a:r>
              <a:rPr lang="en-US" dirty="0">
                <a:solidFill>
                  <a:srgbClr val="507EB3"/>
                </a:solidFill>
              </a:rPr>
              <a:t>"Return one of the nine Vassar houses or 'Other'"</a:t>
            </a:r>
          </a:p>
          <a:p>
            <a:pPr marL="0" indent="0" defTabSz="1828800">
              <a:lnSpc>
                <a:spcPct val="120000"/>
              </a:lnSpc>
              <a:spcBef>
                <a:spcPts val="0"/>
              </a:spcBef>
              <a:buNone/>
              <a:defRPr sz="4600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lang="en-US" dirty="0">
                <a:highlight>
                  <a:srgbClr val="FFFF00"/>
                </a:highlight>
              </a:rPr>
              <a:t>  </a:t>
            </a:r>
            <a:r>
              <a:rPr lang="en-US" dirty="0">
                <a:solidFill>
                  <a:srgbClr val="ABAFB3"/>
                </a:solidFill>
                <a:highlight>
                  <a:srgbClr val="FFFF00"/>
                </a:highlight>
              </a:rPr>
              <a:t>if</a:t>
            </a:r>
            <a:r>
              <a:rPr lang="en-US" dirty="0">
                <a:highlight>
                  <a:srgbClr val="FFFF00"/>
                </a:highlight>
              </a:rPr>
              <a:t> member(houses, house):</a:t>
            </a:r>
          </a:p>
          <a:p>
            <a:pPr marL="0" indent="0" defTabSz="1828800">
              <a:lnSpc>
                <a:spcPct val="120000"/>
              </a:lnSpc>
              <a:spcBef>
                <a:spcPts val="0"/>
              </a:spcBef>
              <a:buNone/>
              <a:defRPr sz="4600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lang="en-US" dirty="0"/>
              <a:t>    house</a:t>
            </a:r>
          </a:p>
          <a:p>
            <a:pPr marL="0" indent="0" defTabSz="1828800">
              <a:lnSpc>
                <a:spcPct val="120000"/>
              </a:lnSpc>
              <a:spcBef>
                <a:spcPts val="0"/>
              </a:spcBef>
              <a:buNone/>
              <a:defRPr sz="4600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lang="en-US" dirty="0"/>
              <a:t>  </a:t>
            </a:r>
            <a:r>
              <a:rPr lang="en-US" dirty="0">
                <a:solidFill>
                  <a:srgbClr val="ABAFB3"/>
                </a:solidFill>
              </a:rPr>
              <a:t>else</a:t>
            </a:r>
            <a:r>
              <a:rPr lang="en-US" dirty="0"/>
              <a:t>:</a:t>
            </a:r>
          </a:p>
          <a:p>
            <a:pPr marL="0" indent="0" defTabSz="1828800">
              <a:lnSpc>
                <a:spcPct val="120000"/>
              </a:lnSpc>
              <a:spcBef>
                <a:spcPts val="0"/>
              </a:spcBef>
              <a:buNone/>
              <a:defRPr sz="4600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lang="en-US" dirty="0"/>
              <a:t>    </a:t>
            </a:r>
            <a:r>
              <a:rPr lang="en-US" dirty="0">
                <a:solidFill>
                  <a:srgbClr val="507EB3"/>
                </a:solidFill>
              </a:rPr>
              <a:t>"Other"</a:t>
            </a:r>
          </a:p>
          <a:p>
            <a:pPr marL="0" indent="0" defTabSz="1828800">
              <a:lnSpc>
                <a:spcPct val="120000"/>
              </a:lnSpc>
              <a:spcBef>
                <a:spcPts val="0"/>
              </a:spcBef>
              <a:buNone/>
              <a:defRPr sz="4600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lang="en-US" dirty="0"/>
              <a:t>  </a:t>
            </a:r>
            <a:r>
              <a:rPr lang="en-US" dirty="0">
                <a:solidFill>
                  <a:srgbClr val="ABAFB3"/>
                </a:solidFill>
              </a:rPr>
              <a:t>end</a:t>
            </a:r>
          </a:p>
          <a:p>
            <a:pPr marL="0" indent="0" defTabSz="1828800">
              <a:lnSpc>
                <a:spcPct val="120000"/>
              </a:lnSpc>
              <a:spcBef>
                <a:spcPts val="0"/>
              </a:spcBef>
              <a:buNone/>
              <a:defRPr sz="4600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lang="en-US" dirty="0">
                <a:solidFill>
                  <a:srgbClr val="ABAFB3"/>
                </a:solidFill>
              </a:rPr>
              <a:t>where</a:t>
            </a:r>
            <a:r>
              <a:rPr lang="en-US" dirty="0"/>
              <a:t>:</a:t>
            </a:r>
          </a:p>
          <a:p>
            <a:pPr marL="0" indent="0" defTabSz="1828800">
              <a:lnSpc>
                <a:spcPct val="120000"/>
              </a:lnSpc>
              <a:spcBef>
                <a:spcPts val="0"/>
              </a:spcBef>
              <a:buNone/>
              <a:defRPr sz="4600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lang="en-US" dirty="0"/>
              <a:t>  normalize-house(</a:t>
            </a:r>
            <a:r>
              <a:rPr lang="en-US" dirty="0">
                <a:solidFill>
                  <a:srgbClr val="507EB3"/>
                </a:solidFill>
              </a:rPr>
              <a:t>"Main"</a:t>
            </a:r>
            <a:r>
              <a:rPr lang="en-US" dirty="0"/>
              <a:t>) </a:t>
            </a:r>
            <a:r>
              <a:rPr lang="en-US" dirty="0">
                <a:solidFill>
                  <a:srgbClr val="ABAFB3"/>
                </a:solidFill>
              </a:rPr>
              <a:t>is</a:t>
            </a:r>
            <a:r>
              <a:rPr lang="en-US" dirty="0"/>
              <a:t> </a:t>
            </a:r>
            <a:r>
              <a:rPr lang="en-US" dirty="0">
                <a:solidFill>
                  <a:srgbClr val="507EB3"/>
                </a:solidFill>
              </a:rPr>
              <a:t>"Main"</a:t>
            </a:r>
          </a:p>
          <a:p>
            <a:pPr marL="0" indent="0" defTabSz="1828800">
              <a:lnSpc>
                <a:spcPct val="120000"/>
              </a:lnSpc>
              <a:spcBef>
                <a:spcPts val="0"/>
              </a:spcBef>
              <a:buNone/>
              <a:defRPr sz="4600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lang="en-US" dirty="0"/>
              <a:t>  normalize-house(</a:t>
            </a:r>
            <a:r>
              <a:rPr lang="en-US" dirty="0">
                <a:solidFill>
                  <a:srgbClr val="507EB3"/>
                </a:solidFill>
              </a:rPr>
              <a:t>"</a:t>
            </a:r>
            <a:r>
              <a:rPr lang="en-US" dirty="0" err="1">
                <a:solidFill>
                  <a:srgbClr val="507EB3"/>
                </a:solidFill>
              </a:rPr>
              <a:t>Offcampus</a:t>
            </a:r>
            <a:r>
              <a:rPr lang="en-US" dirty="0">
                <a:solidFill>
                  <a:srgbClr val="507EB3"/>
                </a:solidFill>
              </a:rPr>
              <a:t>"</a:t>
            </a:r>
            <a:r>
              <a:rPr lang="en-US" dirty="0"/>
              <a:t>) </a:t>
            </a:r>
            <a:r>
              <a:rPr lang="en-US" dirty="0">
                <a:solidFill>
                  <a:srgbClr val="ABAFB3"/>
                </a:solidFill>
              </a:rPr>
              <a:t>is</a:t>
            </a:r>
            <a:r>
              <a:rPr lang="en-US" dirty="0"/>
              <a:t> </a:t>
            </a:r>
            <a:r>
              <a:rPr lang="en-US" dirty="0">
                <a:solidFill>
                  <a:srgbClr val="507EB3"/>
                </a:solidFill>
              </a:rPr>
              <a:t>"Other"</a:t>
            </a:r>
          </a:p>
          <a:p>
            <a:pPr marL="0" indent="0" defTabSz="1828800">
              <a:lnSpc>
                <a:spcPct val="120000"/>
              </a:lnSpc>
              <a:spcBef>
                <a:spcPts val="0"/>
              </a:spcBef>
              <a:buNone/>
              <a:defRPr sz="4600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lang="en-US" dirty="0">
                <a:solidFill>
                  <a:srgbClr val="ABAFB3"/>
                </a:solidFill>
              </a:rPr>
              <a:t>end</a:t>
            </a:r>
          </a:p>
          <a:p>
            <a:pPr marL="0" indent="0">
              <a:buNone/>
            </a:pPr>
            <a:endParaRPr lang="en-US" dirty="0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7C6358F4-8879-1F98-B781-B0A47EA44343}"/>
              </a:ext>
            </a:extLst>
          </p:cNvPr>
          <p:cNvCxnSpPr/>
          <p:nvPr/>
        </p:nvCxnSpPr>
        <p:spPr>
          <a:xfrm>
            <a:off x="10271760" y="1843314"/>
            <a:ext cx="85344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34962F23-1B72-85CD-862E-E39044428C9B}"/>
              </a:ext>
            </a:extLst>
          </p:cNvPr>
          <p:cNvCxnSpPr/>
          <p:nvPr/>
        </p:nvCxnSpPr>
        <p:spPr>
          <a:xfrm>
            <a:off x="10302240" y="2336799"/>
            <a:ext cx="85344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75232146-618C-B568-84BF-7434464096E9}"/>
              </a:ext>
            </a:extLst>
          </p:cNvPr>
          <p:cNvCxnSpPr/>
          <p:nvPr/>
        </p:nvCxnSpPr>
        <p:spPr>
          <a:xfrm>
            <a:off x="10302240" y="2837542"/>
            <a:ext cx="85344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539B0AFC-2F62-42DF-5742-167621DBE05F}"/>
              </a:ext>
            </a:extLst>
          </p:cNvPr>
          <p:cNvCxnSpPr/>
          <p:nvPr/>
        </p:nvCxnSpPr>
        <p:spPr>
          <a:xfrm>
            <a:off x="10302240" y="3338285"/>
            <a:ext cx="85344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5B7668C5-3884-CAE6-D654-D6EA9E823CB4}"/>
              </a:ext>
            </a:extLst>
          </p:cNvPr>
          <p:cNvCxnSpPr/>
          <p:nvPr/>
        </p:nvCxnSpPr>
        <p:spPr>
          <a:xfrm>
            <a:off x="10271760" y="3882571"/>
            <a:ext cx="85344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C9B2F485-6EB5-69DA-168B-4BD430D68B2D}"/>
              </a:ext>
            </a:extLst>
          </p:cNvPr>
          <p:cNvCxnSpPr/>
          <p:nvPr/>
        </p:nvCxnSpPr>
        <p:spPr>
          <a:xfrm>
            <a:off x="10302240" y="5457371"/>
            <a:ext cx="85344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FA2F31B5-A8A4-580B-511D-6F5A35DCA878}"/>
              </a:ext>
            </a:extLst>
          </p:cNvPr>
          <p:cNvCxnSpPr/>
          <p:nvPr/>
        </p:nvCxnSpPr>
        <p:spPr>
          <a:xfrm>
            <a:off x="10271760" y="4383313"/>
            <a:ext cx="85344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1806981F-D806-3767-1DDC-4102921A9720}"/>
              </a:ext>
            </a:extLst>
          </p:cNvPr>
          <p:cNvCxnSpPr/>
          <p:nvPr/>
        </p:nvCxnSpPr>
        <p:spPr>
          <a:xfrm>
            <a:off x="10302240" y="4898571"/>
            <a:ext cx="85344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ctor: Curved 23">
            <a:extLst>
              <a:ext uri="{FF2B5EF4-FFF2-40B4-BE49-F238E27FC236}">
                <a16:creationId xmlns:a16="http://schemas.microsoft.com/office/drawing/2014/main" id="{463A24D2-7EDA-263F-9D7D-BBA9A0DBF64C}"/>
              </a:ext>
            </a:extLst>
          </p:cNvPr>
          <p:cNvCxnSpPr/>
          <p:nvPr/>
        </p:nvCxnSpPr>
        <p:spPr>
          <a:xfrm>
            <a:off x="4847771" y="1444171"/>
            <a:ext cx="5181600" cy="2082800"/>
          </a:xfrm>
          <a:prstGeom prst="curved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D0425527-BE72-6CB6-D854-6E9BE70ABFCB}"/>
              </a:ext>
            </a:extLst>
          </p:cNvPr>
          <p:cNvSpPr txBox="1"/>
          <p:nvPr/>
        </p:nvSpPr>
        <p:spPr>
          <a:xfrm>
            <a:off x="8469674" y="3043274"/>
            <a:ext cx="187597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houses, </a:t>
            </a:r>
            <a:r>
              <a:rPr lang="en-US" sz="1600" dirty="0" err="1"/>
              <a:t>pictorally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5169253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B6039F-B7AE-8B56-45FA-7854EB32DB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Link to code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BC5B5C-332A-51AB-720C-F49EAF9EE3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>
              <a:hlinkClick r:id="rId2"/>
            </a:endParaRPr>
          </a:p>
          <a:p>
            <a:r>
              <a:rPr lang="en-US" sz="2400" dirty="0">
                <a:hlinkClick r:id="rId2"/>
              </a:rPr>
              <a:t>https://code.pyret.org/editor#share=1WXx7yJvtOKJtXjza0CdCi8gdtozF8ZnR&amp;v=31c9aaf</a:t>
            </a:r>
            <a:endParaRPr lang="en-US" sz="24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A5AD2C-D021-13EB-6B73-770CD9C36A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B1023-DAC9-2C44-89BC-529E54AB457B}" type="datetime1">
              <a:rPr lang="en-US" smtClean="0"/>
              <a:pPr/>
              <a:t>9/25/2022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CD0F75-C4D9-9B3E-D81A-A24905F519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101:</a:t>
            </a:r>
            <a:r>
              <a:rPr lang="en-US" sz="1400"/>
              <a:t> </a:t>
            </a:r>
            <a:r>
              <a:rPr lang="en-US"/>
              <a:t>Problem Solving and Abstraction</a:t>
            </a:r>
            <a:endParaRPr lang="en-US" sz="14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E364BB-CA18-7B57-CEBD-D5279D5751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44270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2684A7-3788-5461-D2D7-00E89FFD06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Acknowledgements	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1669F6-A212-45DF-8A57-A83B148678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B1023-DAC9-2C44-89BC-529E54AB457B}" type="datetime1">
              <a:rPr lang="en-US" smtClean="0"/>
              <a:pPr/>
              <a:t>9/24/2022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81B066-B9B6-AF0E-EB14-C3FF30C844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101:</a:t>
            </a:r>
            <a:r>
              <a:rPr lang="en-US" sz="1400"/>
              <a:t> </a:t>
            </a:r>
            <a:r>
              <a:rPr lang="en-US"/>
              <a:t>Problem Solving and Abstraction</a:t>
            </a:r>
            <a:endParaRPr lang="en-US" sz="14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92C4A5-19C6-282F-834E-639E3974B2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EF1DFB83-2E7A-1BC8-C2F2-05E32EC588A4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457200" y="1143000"/>
            <a:ext cx="11274425" cy="20282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This lecture incorporates material from: </a:t>
            </a:r>
          </a:p>
          <a:p>
            <a:r>
              <a:rPr lang="en-US" dirty="0"/>
              <a:t>Kathi </a:t>
            </a:r>
            <a:r>
              <a:rPr lang="en-US" dirty="0" err="1"/>
              <a:t>Fisler</a:t>
            </a:r>
            <a:r>
              <a:rPr lang="en-US" dirty="0"/>
              <a:t>, Brown University,</a:t>
            </a:r>
          </a:p>
          <a:p>
            <a:r>
              <a:rPr lang="en-US" dirty="0"/>
              <a:t>Jason Waterman, Vassar College</a:t>
            </a:r>
          </a:p>
          <a:p>
            <a:r>
              <a:rPr lang="en-US" dirty="0"/>
              <a:t>And, Jonathan Gordon, Vassar College</a:t>
            </a:r>
          </a:p>
        </p:txBody>
      </p:sp>
    </p:spTree>
    <p:extLst>
      <p:ext uri="{BB962C8B-B14F-4D97-AF65-F5344CB8AC3E}">
        <p14:creationId xmlns:p14="http://schemas.microsoft.com/office/powerpoint/2010/main" val="11819624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E1592C-9A1B-9CDB-3918-3C423B7661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Function Call vs. Inline Function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9F34F4-FC37-17E8-0B5C-EB073B5E11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defTabSz="1828800">
              <a:lnSpc>
                <a:spcPct val="120000"/>
              </a:lnSpc>
              <a:spcBef>
                <a:spcPts val="0"/>
              </a:spcBef>
              <a:defRPr sz="4600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lang="en-US" sz="2400" dirty="0"/>
              <a:t>A </a:t>
            </a:r>
            <a:r>
              <a:rPr lang="en-US" dirty="0"/>
              <a:t>function call </a:t>
            </a:r>
            <a:r>
              <a:rPr lang="en-US" sz="2400" dirty="0"/>
              <a:t>is, essentially, a “break in the action” for a CPU</a:t>
            </a:r>
          </a:p>
          <a:p>
            <a:pPr lvl="1" defTabSz="1828800">
              <a:lnSpc>
                <a:spcPct val="120000"/>
              </a:lnSpc>
              <a:spcBef>
                <a:spcPts val="0"/>
              </a:spcBef>
              <a:defRPr sz="4600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lang="en-US" sz="2000" dirty="0"/>
              <a:t>Such that it might take a moment to find out where that function  actually is:</a:t>
            </a:r>
          </a:p>
          <a:p>
            <a:pPr lvl="1" defTabSz="1828800">
              <a:lnSpc>
                <a:spcPct val="120000"/>
              </a:lnSpc>
              <a:spcBef>
                <a:spcPts val="0"/>
              </a:spcBef>
              <a:defRPr sz="4600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lang="en-US" sz="1800" dirty="0"/>
              <a:t>They could be built-in or user written, like the textbook functions we have to include</a:t>
            </a:r>
          </a:p>
          <a:p>
            <a:pPr defTabSz="1828800">
              <a:lnSpc>
                <a:spcPct val="120000"/>
              </a:lnSpc>
              <a:spcBef>
                <a:spcPts val="0"/>
              </a:spcBef>
              <a:defRPr sz="4600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lang="en-US" sz="2400" dirty="0"/>
              <a:t>An </a:t>
            </a:r>
            <a:r>
              <a:rPr lang="en-US" dirty="0"/>
              <a:t>inline function </a:t>
            </a:r>
            <a:r>
              <a:rPr lang="en-US" sz="2400" dirty="0"/>
              <a:t>is code that the CPU can execute line-by-line</a:t>
            </a:r>
          </a:p>
          <a:p>
            <a:pPr lvl="1" defTabSz="1828800">
              <a:lnSpc>
                <a:spcPct val="120000"/>
              </a:lnSpc>
              <a:spcBef>
                <a:spcPts val="0"/>
              </a:spcBef>
              <a:defRPr sz="4600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lang="en-US" sz="2000" dirty="0"/>
              <a:t>Similar to how one would read a book (no skipping around!)</a:t>
            </a:r>
          </a:p>
          <a:p>
            <a:pPr lvl="1" defTabSz="1828800">
              <a:lnSpc>
                <a:spcPct val="120000"/>
              </a:lnSpc>
              <a:spcBef>
                <a:spcPts val="0"/>
              </a:spcBef>
              <a:defRPr sz="4600">
                <a:latin typeface="Menlo Regular"/>
                <a:ea typeface="Menlo Regular"/>
                <a:cs typeface="Menlo Regular"/>
                <a:sym typeface="Menlo Regular"/>
              </a:defRPr>
            </a:pPr>
            <a:endParaRPr lang="en-US" sz="1200" dirty="0">
              <a:solidFill>
                <a:srgbClr val="ABAFB3"/>
              </a:solidFill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299CA7-4131-BF68-18CE-A805E1F4BD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B1023-DAC9-2C44-89BC-529E54AB457B}" type="datetime1">
              <a:rPr lang="en-US" smtClean="0"/>
              <a:pPr/>
              <a:t>9/24/2022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4A4C84-A103-9487-01EF-76EF56567C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101:</a:t>
            </a:r>
            <a:r>
              <a:rPr lang="en-US" sz="1400"/>
              <a:t> </a:t>
            </a:r>
            <a:r>
              <a:rPr lang="en-US"/>
              <a:t>Problem Solving and Abstraction</a:t>
            </a:r>
            <a:endParaRPr lang="en-US" sz="14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779117-0DB8-BAB0-4D07-02DEE02543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6225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E1592C-9A1B-9CDB-3918-3C423B7661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Introducing: </a:t>
            </a:r>
            <a:r>
              <a:rPr lang="el-GR" dirty="0"/>
              <a:t>λ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9F34F4-FC37-17E8-0B5C-EB073B5E11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defTabSz="1828800">
              <a:lnSpc>
                <a:spcPct val="120000"/>
              </a:lnSpc>
              <a:spcBef>
                <a:spcPts val="0"/>
              </a:spcBef>
              <a:buNone/>
              <a:defRPr sz="4600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lang="en-US" sz="1600" dirty="0">
                <a:solidFill>
                  <a:srgbClr val="ABAFB3"/>
                </a:solidFill>
              </a:rPr>
              <a:t>fun</a:t>
            </a:r>
            <a:r>
              <a:rPr lang="en-US" sz="1600" dirty="0"/>
              <a:t> </a:t>
            </a:r>
            <a:r>
              <a:rPr lang="en-US" sz="1600" b="1" dirty="0">
                <a:solidFill>
                  <a:srgbClr val="9F59B3"/>
                </a:solidFill>
              </a:rPr>
              <a:t>percent-true</a:t>
            </a:r>
            <a:r>
              <a:rPr lang="en-US" sz="1600" dirty="0"/>
              <a:t>(t :: Table, col :: String) -&gt; Number:</a:t>
            </a:r>
          </a:p>
          <a:p>
            <a:pPr marL="0" indent="0" defTabSz="1828800">
              <a:lnSpc>
                <a:spcPct val="120000"/>
              </a:lnSpc>
              <a:spcBef>
                <a:spcPts val="0"/>
              </a:spcBef>
              <a:buNone/>
              <a:defRPr sz="4600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lang="en-US" sz="1600" dirty="0"/>
              <a:t>  </a:t>
            </a:r>
            <a:r>
              <a:rPr lang="en-US" sz="1600" dirty="0">
                <a:solidFill>
                  <a:srgbClr val="ABAFB3"/>
                </a:solidFill>
              </a:rPr>
              <a:t>doc</a:t>
            </a:r>
            <a:r>
              <a:rPr lang="en-US" sz="1600" dirty="0"/>
              <a:t>: </a:t>
            </a:r>
            <a:r>
              <a:rPr lang="en-US" sz="1600" dirty="0">
                <a:solidFill>
                  <a:srgbClr val="507EB3"/>
                </a:solidFill>
              </a:rPr>
              <a:t>"Return the percentage of rows that are true in column 'col'"</a:t>
            </a:r>
          </a:p>
          <a:p>
            <a:pPr marL="0" indent="0" defTabSz="1828800">
              <a:lnSpc>
                <a:spcPct val="120000"/>
              </a:lnSpc>
              <a:spcBef>
                <a:spcPts val="0"/>
              </a:spcBef>
              <a:buNone/>
              <a:defRPr sz="4600">
                <a:latin typeface="Menlo Regular"/>
                <a:ea typeface="Menlo Regular"/>
                <a:cs typeface="Menlo Regular"/>
                <a:sym typeface="Menlo Regular"/>
              </a:defRPr>
            </a:pPr>
            <a:endParaRPr lang="en-US" sz="1600" dirty="0">
              <a:solidFill>
                <a:srgbClr val="507EB3"/>
              </a:solidFill>
            </a:endParaRPr>
          </a:p>
          <a:p>
            <a:pPr marL="0" indent="0" defTabSz="1828800">
              <a:lnSpc>
                <a:spcPct val="120000"/>
              </a:lnSpc>
              <a:spcBef>
                <a:spcPts val="0"/>
              </a:spcBef>
              <a:buNone/>
              <a:defRPr sz="4600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lang="en-US" sz="1600" dirty="0"/>
              <a:t>  </a:t>
            </a:r>
            <a:r>
              <a:rPr lang="en-US" sz="1600" dirty="0">
                <a:solidFill>
                  <a:srgbClr val="ABAFB3"/>
                </a:solidFill>
              </a:rPr>
              <a:t>fun</a:t>
            </a:r>
            <a:r>
              <a:rPr lang="en-US" sz="1600" dirty="0"/>
              <a:t> </a:t>
            </a:r>
            <a:r>
              <a:rPr lang="en-US" sz="1600" b="1" dirty="0">
                <a:solidFill>
                  <a:srgbClr val="955DAD"/>
                </a:solidFill>
              </a:rPr>
              <a:t>true-filter</a:t>
            </a:r>
            <a:r>
              <a:rPr lang="en-US" sz="1600" dirty="0"/>
              <a:t>(r :: Row) -&gt; Boolean:</a:t>
            </a:r>
          </a:p>
          <a:p>
            <a:pPr marL="0" indent="0" defTabSz="1828800">
              <a:lnSpc>
                <a:spcPct val="120000"/>
              </a:lnSpc>
              <a:spcBef>
                <a:spcPts val="0"/>
              </a:spcBef>
              <a:buNone/>
              <a:defRPr sz="4600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lang="en-US" sz="1600" dirty="0"/>
              <a:t>    r[col]</a:t>
            </a:r>
          </a:p>
          <a:p>
            <a:pPr marL="0" indent="0" defTabSz="1828800">
              <a:lnSpc>
                <a:spcPct val="120000"/>
              </a:lnSpc>
              <a:spcBef>
                <a:spcPts val="0"/>
              </a:spcBef>
              <a:buNone/>
              <a:defRPr sz="4600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lang="en-US" sz="1600" dirty="0"/>
              <a:t>  </a:t>
            </a:r>
            <a:r>
              <a:rPr lang="en-US" sz="1600" dirty="0">
                <a:solidFill>
                  <a:srgbClr val="ABAFB3"/>
                </a:solidFill>
              </a:rPr>
              <a:t>end</a:t>
            </a:r>
          </a:p>
          <a:p>
            <a:pPr marL="0" indent="0" defTabSz="1828800">
              <a:lnSpc>
                <a:spcPct val="120000"/>
              </a:lnSpc>
              <a:spcBef>
                <a:spcPts val="0"/>
              </a:spcBef>
              <a:buNone/>
              <a:defRPr sz="4600">
                <a:latin typeface="Menlo Regular"/>
                <a:ea typeface="Menlo Regular"/>
                <a:cs typeface="Menlo Regular"/>
                <a:sym typeface="Menlo Regular"/>
              </a:defRPr>
            </a:pPr>
            <a:endParaRPr lang="en-US" sz="1600" dirty="0">
              <a:solidFill>
                <a:srgbClr val="ABAFB3"/>
              </a:solidFill>
            </a:endParaRPr>
          </a:p>
          <a:p>
            <a:pPr marL="0" indent="0" defTabSz="1828800">
              <a:lnSpc>
                <a:spcPct val="120000"/>
              </a:lnSpc>
              <a:spcBef>
                <a:spcPts val="0"/>
              </a:spcBef>
              <a:buNone/>
              <a:defRPr sz="4600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lang="en-US" sz="1600" dirty="0"/>
              <a:t>  filter-with(t, </a:t>
            </a:r>
            <a:r>
              <a:rPr lang="en-US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true-filter</a:t>
            </a:r>
            <a:r>
              <a:rPr lang="en-US" sz="1600" dirty="0"/>
              <a:t>).length() / </a:t>
            </a:r>
            <a:r>
              <a:rPr lang="en-US" sz="1600" dirty="0" err="1"/>
              <a:t>t.length</a:t>
            </a:r>
            <a:r>
              <a:rPr lang="en-US" sz="1600" dirty="0"/>
              <a:t>()</a:t>
            </a:r>
          </a:p>
          <a:p>
            <a:pPr marL="0" indent="0" defTabSz="1828800">
              <a:lnSpc>
                <a:spcPct val="120000"/>
              </a:lnSpc>
              <a:spcBef>
                <a:spcPts val="0"/>
              </a:spcBef>
              <a:buNone/>
              <a:defRPr sz="4600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lang="en-US" sz="1600" dirty="0">
                <a:solidFill>
                  <a:srgbClr val="ABAFB3"/>
                </a:solidFill>
              </a:rPr>
              <a:t>end</a:t>
            </a:r>
          </a:p>
          <a:p>
            <a:pPr marL="0" indent="0" defTabSz="1828800">
              <a:lnSpc>
                <a:spcPct val="120000"/>
              </a:lnSpc>
              <a:spcBef>
                <a:spcPts val="0"/>
              </a:spcBef>
              <a:buNone/>
              <a:defRPr sz="4600">
                <a:latin typeface="Menlo Regular"/>
                <a:ea typeface="Menlo Regular"/>
                <a:cs typeface="Menlo Regular"/>
                <a:sym typeface="Menlo Regular"/>
              </a:defRPr>
            </a:pPr>
            <a:endParaRPr lang="en-US" sz="1600" dirty="0">
              <a:solidFill>
                <a:srgbClr val="ABAFB3"/>
              </a:solidFill>
            </a:endParaRPr>
          </a:p>
          <a:p>
            <a:pPr lvl="1" defTabSz="1828800">
              <a:lnSpc>
                <a:spcPct val="120000"/>
              </a:lnSpc>
              <a:spcBef>
                <a:spcPts val="0"/>
              </a:spcBef>
              <a:defRPr sz="4600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lang="en-US" sz="2800" dirty="0">
                <a:solidFill>
                  <a:schemeClr val="accent2"/>
                </a:solidFill>
              </a:rPr>
              <a:t># The nested function </a:t>
            </a:r>
            <a:r>
              <a:rPr lang="en-US" sz="28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true-filter</a:t>
            </a:r>
            <a:r>
              <a:rPr lang="en-US" sz="2800" dirty="0">
                <a:solidFill>
                  <a:schemeClr val="accent2"/>
                </a:solidFill>
              </a:rPr>
              <a:t> is only used (called) in one location</a:t>
            </a:r>
          </a:p>
          <a:p>
            <a:pPr lvl="1" defTabSz="1828800">
              <a:lnSpc>
                <a:spcPct val="120000"/>
              </a:lnSpc>
              <a:spcBef>
                <a:spcPts val="0"/>
              </a:spcBef>
              <a:defRPr sz="4600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lang="en-US" sz="2800" dirty="0">
                <a:solidFill>
                  <a:schemeClr val="accent2"/>
                </a:solidFill>
              </a:rPr>
              <a:t>Do we have to name it and call it if we’re only going to do this once?</a:t>
            </a:r>
          </a:p>
          <a:p>
            <a:pPr lvl="2" defTabSz="1828800">
              <a:lnSpc>
                <a:spcPct val="120000"/>
              </a:lnSpc>
              <a:spcBef>
                <a:spcPts val="0"/>
              </a:spcBef>
              <a:defRPr sz="4600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lang="en-US" sz="800" dirty="0">
                <a:solidFill>
                  <a:schemeClr val="accent2"/>
                </a:solidFill>
              </a:rPr>
              <a:t>Spoiler alert: No, we don’t!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299CA7-4131-BF68-18CE-A805E1F4BD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B1023-DAC9-2C44-89BC-529E54AB457B}" type="datetime1">
              <a:rPr lang="en-US" smtClean="0"/>
              <a:pPr/>
              <a:t>9/25/2022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4A4C84-A103-9487-01EF-76EF56567C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101:</a:t>
            </a:r>
            <a:r>
              <a:rPr lang="en-US" sz="1400"/>
              <a:t> </a:t>
            </a:r>
            <a:r>
              <a:rPr lang="en-US"/>
              <a:t>Problem Solving and Abstraction</a:t>
            </a:r>
            <a:endParaRPr lang="en-US" sz="14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779117-0DB8-BAB0-4D07-02DEE02543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00239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E1592C-9A1B-9CDB-3918-3C423B7661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Introducing: </a:t>
            </a:r>
            <a:r>
              <a:rPr lang="el-GR" dirty="0"/>
              <a:t>λ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9F34F4-FC37-17E8-0B5C-EB073B5E11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defTabSz="1828800">
              <a:lnSpc>
                <a:spcPct val="120000"/>
              </a:lnSpc>
              <a:spcBef>
                <a:spcPts val="0"/>
              </a:spcBef>
              <a:buNone/>
              <a:defRPr sz="4600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lang="en-US" sz="1600" dirty="0">
                <a:solidFill>
                  <a:srgbClr val="ABAFB3"/>
                </a:solidFill>
              </a:rPr>
              <a:t>fun</a:t>
            </a:r>
            <a:r>
              <a:rPr lang="en-US" sz="1600" dirty="0"/>
              <a:t> </a:t>
            </a:r>
            <a:r>
              <a:rPr lang="en-US" sz="1600" b="1" dirty="0">
                <a:solidFill>
                  <a:srgbClr val="9F59B3"/>
                </a:solidFill>
              </a:rPr>
              <a:t>percent-true</a:t>
            </a:r>
            <a:r>
              <a:rPr lang="en-US" sz="1600" dirty="0"/>
              <a:t>(t :: Table, col :: String) -&gt; Number:</a:t>
            </a:r>
          </a:p>
          <a:p>
            <a:pPr marL="0" indent="0" defTabSz="1828800">
              <a:lnSpc>
                <a:spcPct val="120000"/>
              </a:lnSpc>
              <a:spcBef>
                <a:spcPts val="0"/>
              </a:spcBef>
              <a:buNone/>
              <a:defRPr sz="4600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lang="en-US" sz="1600" dirty="0"/>
              <a:t>  </a:t>
            </a:r>
            <a:r>
              <a:rPr lang="en-US" sz="1600" dirty="0">
                <a:solidFill>
                  <a:srgbClr val="ABAFB3"/>
                </a:solidFill>
              </a:rPr>
              <a:t>doc</a:t>
            </a:r>
            <a:r>
              <a:rPr lang="en-US" sz="1600" dirty="0"/>
              <a:t>: </a:t>
            </a:r>
            <a:r>
              <a:rPr lang="en-US" sz="1600" dirty="0">
                <a:solidFill>
                  <a:srgbClr val="507EB3"/>
                </a:solidFill>
              </a:rPr>
              <a:t>"Return the percentage of rows that are true in column 'col'"</a:t>
            </a:r>
          </a:p>
          <a:p>
            <a:pPr marL="0" indent="0" defTabSz="1828800">
              <a:lnSpc>
                <a:spcPct val="120000"/>
              </a:lnSpc>
              <a:spcBef>
                <a:spcPts val="0"/>
              </a:spcBef>
              <a:buNone/>
              <a:defRPr sz="4600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lang="en-US" sz="1600" dirty="0"/>
              <a:t>  filter-with(t, </a:t>
            </a:r>
            <a:r>
              <a:rPr lang="en-US" sz="2000" dirty="0">
                <a:solidFill>
                  <a:schemeClr val="bg1">
                    <a:lumMod val="50000"/>
                  </a:schemeClr>
                </a:solidFill>
                <a:highlight>
                  <a:srgbClr val="FFFF00"/>
                </a:highlight>
              </a:rPr>
              <a:t>lam</a:t>
            </a:r>
            <a:r>
              <a:rPr lang="en-US" sz="2000" dirty="0">
                <a:highlight>
                  <a:srgbClr val="FFFF00"/>
                </a:highlight>
              </a:rPr>
              <a:t>(r): r[col] </a:t>
            </a:r>
            <a:r>
              <a:rPr lang="en-US" sz="2000" dirty="0">
                <a:solidFill>
                  <a:schemeClr val="bg1">
                    <a:lumMod val="50000"/>
                  </a:schemeClr>
                </a:solidFill>
                <a:highlight>
                  <a:srgbClr val="FFFF00"/>
                </a:highlight>
              </a:rPr>
              <a:t>end</a:t>
            </a:r>
            <a:r>
              <a:rPr lang="en-US" sz="1600" dirty="0"/>
              <a:t>).length() </a:t>
            </a:r>
          </a:p>
          <a:p>
            <a:pPr marL="0" indent="0" defTabSz="1828800">
              <a:lnSpc>
                <a:spcPct val="120000"/>
              </a:lnSpc>
              <a:spcBef>
                <a:spcPts val="0"/>
              </a:spcBef>
              <a:buNone/>
              <a:defRPr sz="4600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lang="en-US" sz="1600" dirty="0"/>
              <a:t>    / </a:t>
            </a:r>
            <a:r>
              <a:rPr lang="en-US" sz="1600" dirty="0" err="1"/>
              <a:t>t.length</a:t>
            </a:r>
            <a:r>
              <a:rPr lang="en-US" sz="1600" dirty="0"/>
              <a:t>()</a:t>
            </a:r>
          </a:p>
          <a:p>
            <a:pPr marL="0" indent="0" defTabSz="1828800">
              <a:lnSpc>
                <a:spcPct val="120000"/>
              </a:lnSpc>
              <a:spcBef>
                <a:spcPts val="0"/>
              </a:spcBef>
              <a:buNone/>
              <a:defRPr sz="4600">
                <a:latin typeface="Menlo Regular"/>
                <a:ea typeface="Menlo Regular"/>
                <a:cs typeface="Menlo Regular"/>
                <a:sym typeface="Menlo Regular"/>
              </a:defRPr>
            </a:pPr>
            <a:endParaRPr lang="en-US" sz="1600" dirty="0">
              <a:solidFill>
                <a:srgbClr val="ABAFB3"/>
              </a:solidFill>
            </a:endParaRPr>
          </a:p>
          <a:p>
            <a:pPr marL="0" indent="0" defTabSz="1828800">
              <a:lnSpc>
                <a:spcPct val="120000"/>
              </a:lnSpc>
              <a:spcBef>
                <a:spcPts val="0"/>
              </a:spcBef>
              <a:buNone/>
              <a:defRPr sz="4600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lang="en-US" sz="1600" dirty="0"/>
              <a:t>  filter-with(t, true-filter).length() / </a:t>
            </a:r>
            <a:r>
              <a:rPr lang="en-US" sz="1600" dirty="0" err="1"/>
              <a:t>t.length</a:t>
            </a:r>
            <a:r>
              <a:rPr lang="en-US" sz="1600" dirty="0"/>
              <a:t>()</a:t>
            </a:r>
          </a:p>
          <a:p>
            <a:pPr marL="0" indent="0" defTabSz="1828800">
              <a:lnSpc>
                <a:spcPct val="120000"/>
              </a:lnSpc>
              <a:spcBef>
                <a:spcPts val="0"/>
              </a:spcBef>
              <a:buNone/>
              <a:defRPr sz="4600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lang="en-US" sz="1600" dirty="0">
                <a:solidFill>
                  <a:srgbClr val="ABAFB3"/>
                </a:solidFill>
              </a:rPr>
              <a:t>end</a:t>
            </a:r>
          </a:p>
          <a:p>
            <a:pPr marL="0" indent="0" defTabSz="1828800">
              <a:lnSpc>
                <a:spcPct val="120000"/>
              </a:lnSpc>
              <a:spcBef>
                <a:spcPts val="0"/>
              </a:spcBef>
              <a:buNone/>
              <a:defRPr sz="4600">
                <a:latin typeface="Menlo Regular"/>
                <a:ea typeface="Menlo Regular"/>
                <a:cs typeface="Menlo Regular"/>
                <a:sym typeface="Menlo Regular"/>
              </a:defRPr>
            </a:pPr>
            <a:endParaRPr lang="en-US" sz="1600" dirty="0">
              <a:solidFill>
                <a:srgbClr val="ABAFB3"/>
              </a:solidFill>
            </a:endParaRPr>
          </a:p>
          <a:p>
            <a:pPr lvl="1" defTabSz="1828800">
              <a:lnSpc>
                <a:spcPct val="120000"/>
              </a:lnSpc>
              <a:spcBef>
                <a:spcPts val="0"/>
              </a:spcBef>
              <a:defRPr sz="4600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lang="en-US" sz="2800" dirty="0">
                <a:solidFill>
                  <a:schemeClr val="accent2"/>
                </a:solidFill>
              </a:rPr>
              <a:t># We can instruct </a:t>
            </a:r>
            <a:r>
              <a:rPr lang="en-US" sz="2800" dirty="0" err="1">
                <a:solidFill>
                  <a:schemeClr val="accent2"/>
                </a:solidFill>
              </a:rPr>
              <a:t>pyret</a:t>
            </a:r>
            <a:r>
              <a:rPr lang="en-US" sz="2800" dirty="0">
                <a:solidFill>
                  <a:schemeClr val="accent2"/>
                </a:solidFill>
              </a:rPr>
              <a:t> to use an unnamed function! </a:t>
            </a:r>
          </a:p>
          <a:p>
            <a:pPr lvl="1" defTabSz="1828800">
              <a:lnSpc>
                <a:spcPct val="120000"/>
              </a:lnSpc>
              <a:spcBef>
                <a:spcPts val="0"/>
              </a:spcBef>
              <a:defRPr sz="4600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lang="en-US" sz="2800" dirty="0">
                <a:solidFill>
                  <a:schemeClr val="accent2"/>
                </a:solidFill>
              </a:rPr>
              <a:t>It will only ever be executed in-line (and from within filter-with)</a:t>
            </a:r>
          </a:p>
          <a:p>
            <a:pPr lvl="1" defTabSz="1828800">
              <a:lnSpc>
                <a:spcPct val="120000"/>
              </a:lnSpc>
              <a:spcBef>
                <a:spcPts val="0"/>
              </a:spcBef>
              <a:defRPr sz="4600">
                <a:latin typeface="Menlo Regular"/>
                <a:ea typeface="Menlo Regular"/>
                <a:cs typeface="Menlo Regular"/>
                <a:sym typeface="Menlo Regular"/>
              </a:defRPr>
            </a:pPr>
            <a:endParaRPr lang="en-US" sz="1200" dirty="0">
              <a:solidFill>
                <a:schemeClr val="accent2"/>
              </a:solidFill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299CA7-4131-BF68-18CE-A805E1F4BD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B1023-DAC9-2C44-89BC-529E54AB457B}" type="datetime1">
              <a:rPr lang="en-US" smtClean="0"/>
              <a:pPr/>
              <a:t>9/25/2022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4A4C84-A103-9487-01EF-76EF56567C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101:</a:t>
            </a:r>
            <a:r>
              <a:rPr lang="en-US" sz="1400"/>
              <a:t> </a:t>
            </a:r>
            <a:r>
              <a:rPr lang="en-US"/>
              <a:t>Problem Solving and Abstraction</a:t>
            </a:r>
            <a:endParaRPr lang="en-US" sz="14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779117-0DB8-BAB0-4D07-02DEE02543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83334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E1592C-9A1B-9CDB-3918-3C423B7661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Definition: </a:t>
            </a:r>
            <a:r>
              <a:rPr lang="el-GR" dirty="0"/>
              <a:t>λ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9F34F4-FC37-17E8-0B5C-EB073B5E11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43001"/>
            <a:ext cx="11420420" cy="4986338"/>
          </a:xfrm>
        </p:spPr>
        <p:txBody>
          <a:bodyPr>
            <a:normAutofit fontScale="92500" lnSpcReduction="10000"/>
          </a:bodyPr>
          <a:lstStyle/>
          <a:p>
            <a:pPr marL="0" indent="0" defTabSz="1828800">
              <a:lnSpc>
                <a:spcPct val="120000"/>
              </a:lnSpc>
              <a:spcBef>
                <a:spcPts val="0"/>
              </a:spcBef>
              <a:buNone/>
              <a:defRPr sz="4600">
                <a:latin typeface="Menlo Regular"/>
                <a:ea typeface="Menlo Regular"/>
                <a:cs typeface="Menlo Regular"/>
                <a:sym typeface="Menlo Regular"/>
              </a:defRPr>
            </a:pPr>
            <a:endParaRPr lang="en-US" sz="1600" dirty="0">
              <a:solidFill>
                <a:srgbClr val="ABAFB3"/>
              </a:solidFill>
            </a:endParaRPr>
          </a:p>
          <a:p>
            <a:r>
              <a:rPr lang="en-US" sz="3600" dirty="0"/>
              <a:t>A </a:t>
            </a:r>
            <a:r>
              <a:rPr lang="en-US" sz="3600" i="1" dirty="0">
                <a:solidFill>
                  <a:srgbClr val="B51700"/>
                </a:solidFill>
              </a:rPr>
              <a:t>lambda expression</a:t>
            </a:r>
            <a:r>
              <a:rPr lang="en-US" sz="3600" dirty="0"/>
              <a:t> defines an </a:t>
            </a:r>
            <a:r>
              <a:rPr lang="en-US" sz="3600" dirty="0">
                <a:latin typeface="Courier New" panose="02070309020205020404" pitchFamily="49" charset="0"/>
                <a:cs typeface="Courier New" panose="02070309020205020404" pitchFamily="49" charset="0"/>
              </a:rPr>
              <a:t>anonymous function</a:t>
            </a:r>
          </a:p>
          <a:p>
            <a:pPr lvl="1"/>
            <a:endParaRPr lang="en-US" sz="2800" dirty="0"/>
          </a:p>
          <a:p>
            <a:pPr lvl="1"/>
            <a:r>
              <a:rPr lang="en-US" sz="2800" dirty="0"/>
              <a:t>i</a:t>
            </a:r>
            <a:r>
              <a:rPr lang="en-US" sz="3200" dirty="0"/>
              <a:t>.e. a function that can be passed as an argument but doesn’t have an associated name.</a:t>
            </a:r>
          </a:p>
          <a:p>
            <a:pPr lvl="1"/>
            <a:r>
              <a:rPr lang="en-US" sz="3200" dirty="0"/>
              <a:t>A lambda expression is executed as an in-line function</a:t>
            </a:r>
          </a:p>
          <a:p>
            <a:pPr lvl="2"/>
            <a:r>
              <a:rPr lang="en-US" sz="2800" dirty="0"/>
              <a:t>And can improve application performance (why?)</a:t>
            </a:r>
          </a:p>
          <a:p>
            <a:pPr lvl="1"/>
            <a:r>
              <a:rPr lang="en-US" sz="3200" dirty="0"/>
              <a:t>They are a common feature in modern programming languages</a:t>
            </a:r>
          </a:p>
          <a:p>
            <a:pPr lvl="1"/>
            <a:endParaRPr lang="en-US" sz="3200" dirty="0"/>
          </a:p>
          <a:p>
            <a:pPr lvl="1"/>
            <a:r>
              <a:rPr lang="en-US" sz="2800" dirty="0"/>
              <a:t>Recognize them, but use them as you become comfortable using them.</a:t>
            </a:r>
          </a:p>
          <a:p>
            <a:pPr lvl="2"/>
            <a:r>
              <a:rPr lang="en-US" sz="2400" dirty="0"/>
              <a:t>Useful as “helper functions”</a:t>
            </a:r>
          </a:p>
          <a:p>
            <a:pPr lvl="2"/>
            <a:r>
              <a:rPr lang="en-US" sz="2400" dirty="0"/>
              <a:t>Nothing wrong with named functions!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299CA7-4131-BF68-18CE-A805E1F4BD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B1023-DAC9-2C44-89BC-529E54AB457B}" type="datetime1">
              <a:rPr lang="en-US" smtClean="0"/>
              <a:pPr/>
              <a:t>9/25/2022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4A4C84-A103-9487-01EF-76EF56567C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101:</a:t>
            </a:r>
            <a:r>
              <a:rPr lang="en-US" sz="1400"/>
              <a:t> </a:t>
            </a:r>
            <a:r>
              <a:rPr lang="en-US"/>
              <a:t>Problem Solving and Abstraction</a:t>
            </a:r>
            <a:endParaRPr lang="en-US" sz="14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779117-0DB8-BAB0-4D07-02DEE02543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41645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E1592C-9A1B-9CDB-3918-3C423B7661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28600"/>
            <a:ext cx="10472792" cy="687498"/>
          </a:xfrm>
        </p:spPr>
        <p:txBody>
          <a:bodyPr anchor="ctr">
            <a:normAutofit/>
          </a:bodyPr>
          <a:lstStyle/>
          <a:p>
            <a:r>
              <a:rPr lang="en-US" dirty="0"/>
              <a:t>Rows are easy to access.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9F34F4-FC37-17E8-0B5C-EB073B5E11E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095485"/>
            <a:ext cx="5562600" cy="508147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.row-n gives us a row in a table…</a:t>
            </a:r>
          </a:p>
        </p:txBody>
      </p:sp>
      <p:pic>
        <p:nvPicPr>
          <p:cNvPr id="7" name="Screen Shot 2022-02-14 at 11.06.31.png" descr="Screen Shot 2022-02-14 at 11.06.31.png">
            <a:extLst>
              <a:ext uri="{FF2B5EF4-FFF2-40B4-BE49-F238E27FC236}">
                <a16:creationId xmlns:a16="http://schemas.microsoft.com/office/drawing/2014/main" id="{83A93B0E-1209-F866-210E-4578C6733D0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72200" y="1266465"/>
            <a:ext cx="5559552" cy="4739517"/>
          </a:xfrm>
          <a:prstGeom prst="rect">
            <a:avLst/>
          </a:prstGeom>
          <a:noFill/>
          <a:ln w="25400">
            <a:solidFill>
              <a:schemeClr val="accent1">
                <a:hueOff val="-11070000"/>
                <a:satOff val="-41666"/>
                <a:lumOff val="-81176"/>
              </a:schemeClr>
            </a:solidFill>
          </a:ln>
        </p:spPr>
      </p:pic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299CA7-4131-BF68-18CE-A805E1F4BD3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60248" y="6356242"/>
            <a:ext cx="3440240" cy="365125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fld id="{6C5B1023-DAC9-2C44-89BC-529E54AB457B}" type="datetime1">
              <a:rPr lang="en-US" smtClean="0"/>
              <a:pPr>
                <a:spcAft>
                  <a:spcPts val="600"/>
                </a:spcAft>
              </a:pPr>
              <a:t>9/25/2022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4A4C84-A103-9487-01EF-76EF56567C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/>
              <a:t>CMPU 101: Problem Solving and Abstraction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779117-0DB8-BAB0-4D07-02DEE02543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437380" y="6356241"/>
            <a:ext cx="3440240" cy="365125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fld id="{AF258EE5-C1BC-DE43-BFBA-383C466B32E1}" type="slidenum">
              <a:rPr lang="en-US" smtClean="0"/>
              <a:pPr>
                <a:spcAft>
                  <a:spcPts val="600"/>
                </a:spcAft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15258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Screen Shot 2022-02-14 at 11.06.31.png" descr="Screen Shot 2022-02-14 at 11.06.31.png">
            <a:extLst>
              <a:ext uri="{FF2B5EF4-FFF2-40B4-BE49-F238E27FC236}">
                <a16:creationId xmlns:a16="http://schemas.microsoft.com/office/drawing/2014/main" id="{83A93B0E-1209-F866-210E-4578C6733D0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72200" y="1266465"/>
            <a:ext cx="5559552" cy="4739517"/>
          </a:xfrm>
          <a:prstGeom prst="rect">
            <a:avLst/>
          </a:prstGeom>
          <a:noFill/>
          <a:ln w="25400">
            <a:solidFill>
              <a:schemeClr val="accent1">
                <a:hueOff val="-11070000"/>
                <a:satOff val="-41666"/>
                <a:lumOff val="-81176"/>
              </a:schemeClr>
            </a:solidFill>
          </a:ln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5EE1592C-9A1B-9CDB-3918-3C423B7661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28600"/>
            <a:ext cx="10472792" cy="687498"/>
          </a:xfrm>
        </p:spPr>
        <p:txBody>
          <a:bodyPr anchor="ctr">
            <a:normAutofit/>
          </a:bodyPr>
          <a:lstStyle/>
          <a:p>
            <a:r>
              <a:rPr lang="en-US" dirty="0"/>
              <a:t>Rows are easy to access. But what about columns?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9F34F4-FC37-17E8-0B5C-EB073B5E11E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095485"/>
            <a:ext cx="5562600" cy="508147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.row-n </a:t>
            </a:r>
            <a:r>
              <a:rPr lang="en-US" dirty="0"/>
              <a:t>gives us a row in a table…</a:t>
            </a:r>
          </a:p>
          <a:p>
            <a:pPr marL="0" indent="0">
              <a:buNone/>
            </a:pPr>
            <a:r>
              <a:rPr lang="en-US" dirty="0"/>
              <a:t>How can we access all the elements in one column?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299CA7-4131-BF68-18CE-A805E1F4BD3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60248" y="6356242"/>
            <a:ext cx="3440240" cy="365125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fld id="{6C5B1023-DAC9-2C44-89BC-529E54AB457B}" type="datetime1">
              <a:rPr lang="en-US" smtClean="0"/>
              <a:pPr>
                <a:spcAft>
                  <a:spcPts val="600"/>
                </a:spcAft>
              </a:pPr>
              <a:t>9/25/2022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4A4C84-A103-9487-01EF-76EF56567C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/>
              <a:t>CMPU 101: Problem Solving and Abstraction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779117-0DB8-BAB0-4D07-02DEE02543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437380" y="6356241"/>
            <a:ext cx="3440240" cy="365125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fld id="{AF258EE5-C1BC-DE43-BFBA-383C466B32E1}" type="slidenum">
              <a:rPr lang="en-US" smtClean="0"/>
              <a:pPr>
                <a:spcAft>
                  <a:spcPts val="600"/>
                </a:spcAft>
              </a:pPr>
              <a:t>7</a:t>
            </a:fld>
            <a:endParaRPr lang="en-US"/>
          </a:p>
        </p:txBody>
      </p:sp>
      <p:sp>
        <p:nvSpPr>
          <p:cNvPr id="8" name="Rectangle">
            <a:extLst>
              <a:ext uri="{FF2B5EF4-FFF2-40B4-BE49-F238E27FC236}">
                <a16:creationId xmlns:a16="http://schemas.microsoft.com/office/drawing/2014/main" id="{6E7A01C0-59A3-15EA-1E1A-DCC2C7314D5C}"/>
              </a:ext>
            </a:extLst>
          </p:cNvPr>
          <p:cNvSpPr/>
          <p:nvPr/>
        </p:nvSpPr>
        <p:spPr>
          <a:xfrm>
            <a:off x="7833360" y="1266465"/>
            <a:ext cx="853440" cy="4739517"/>
          </a:xfrm>
          <a:prstGeom prst="rect">
            <a:avLst/>
          </a:prstGeom>
          <a:ln w="63500">
            <a:solidFill>
              <a:srgbClr val="B51700"/>
            </a:solidFill>
          </a:ln>
        </p:spPr>
        <p:txBody>
          <a:bodyPr lIns="178593" tIns="178593" rIns="178593" bIns="178593" anchor="ctr"/>
          <a:lstStyle/>
          <a:p>
            <a:pPr algn="ctr">
              <a:lnSpc>
                <a:spcPts val="4800"/>
              </a:lnSpc>
              <a:defRPr sz="4200"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4469857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Screen Shot 2022-02-14 at 11.06.31.png" descr="Screen Shot 2022-02-14 at 11.06.31.png">
            <a:extLst>
              <a:ext uri="{FF2B5EF4-FFF2-40B4-BE49-F238E27FC236}">
                <a16:creationId xmlns:a16="http://schemas.microsoft.com/office/drawing/2014/main" id="{83A93B0E-1209-F866-210E-4578C6733D0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72200" y="1266465"/>
            <a:ext cx="5559552" cy="4739517"/>
          </a:xfrm>
          <a:prstGeom prst="rect">
            <a:avLst/>
          </a:prstGeom>
          <a:noFill/>
          <a:ln w="25400">
            <a:solidFill>
              <a:schemeClr val="accent1">
                <a:hueOff val="-11070000"/>
                <a:satOff val="-41666"/>
                <a:lumOff val="-81176"/>
              </a:schemeClr>
            </a:solidFill>
          </a:ln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5EE1592C-9A1B-9CDB-3918-3C423B7661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28600"/>
            <a:ext cx="10472792" cy="687498"/>
          </a:xfrm>
        </p:spPr>
        <p:txBody>
          <a:bodyPr anchor="ctr">
            <a:normAutofit/>
          </a:bodyPr>
          <a:lstStyle/>
          <a:p>
            <a:r>
              <a:rPr lang="en-US" dirty="0"/>
              <a:t>Introducing: lists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9F34F4-FC37-17E8-0B5C-EB073B5E11E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095485"/>
            <a:ext cx="5562600" cy="508147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.row-n </a:t>
            </a:r>
            <a:r>
              <a:rPr lang="en-US" dirty="0"/>
              <a:t>gives us a row in a table…</a:t>
            </a:r>
          </a:p>
          <a:p>
            <a:pPr marL="0" indent="0">
              <a:buNone/>
            </a:pPr>
            <a:r>
              <a:rPr lang="en-US" dirty="0"/>
              <a:t>How can we access all the elements in one column?</a:t>
            </a:r>
          </a:p>
          <a:p>
            <a:pPr marL="0" indent="0">
              <a:buNone/>
            </a:pPr>
            <a:r>
              <a:rPr lang="en-US" dirty="0"/>
              <a:t>A: get-column</a:t>
            </a:r>
          </a:p>
          <a:p>
            <a:pPr marL="0" indent="0">
              <a:buNone/>
            </a:pPr>
            <a:r>
              <a:rPr lang="en-US" dirty="0"/>
              <a:t>Example:</a:t>
            </a:r>
          </a:p>
          <a:p>
            <a:pPr marL="0" indent="0">
              <a:buNone/>
            </a:pPr>
            <a:endParaRPr lang="en-US" dirty="0"/>
          </a:p>
          <a:p>
            <a:pPr marL="0" indent="0" defTabSz="1828800">
              <a:lnSpc>
                <a:spcPct val="120000"/>
              </a:lnSpc>
              <a:spcBef>
                <a:spcPts val="0"/>
              </a:spcBef>
              <a:buNone/>
              <a:defRPr sz="4600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lang="en-US" sz="2200" b="1" dirty="0"/>
              <a:t>student-data-</a:t>
            </a:r>
            <a:r>
              <a:rPr lang="en-US" sz="2200" b="1" dirty="0" err="1"/>
              <a:t>cleaned.get</a:t>
            </a:r>
            <a:r>
              <a:rPr lang="en-US" sz="2200" b="1" dirty="0"/>
              <a:t>-column(</a:t>
            </a:r>
            <a:r>
              <a:rPr lang="en-US" sz="2200" b="1" dirty="0">
                <a:solidFill>
                  <a:srgbClr val="507EB3"/>
                </a:solidFill>
              </a:rPr>
              <a:t>"house"</a:t>
            </a:r>
            <a:r>
              <a:rPr lang="en-US" sz="2200" b="1" dirty="0"/>
              <a:t>)</a:t>
            </a:r>
          </a:p>
          <a:p>
            <a:pPr marL="0" indent="0" defTabSz="1828800">
              <a:lnSpc>
                <a:spcPct val="120000"/>
              </a:lnSpc>
              <a:spcBef>
                <a:spcPts val="0"/>
              </a:spcBef>
              <a:buNone/>
              <a:defRPr sz="4600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lang="en-US" sz="2200" dirty="0"/>
              <a:t>[</a:t>
            </a:r>
            <a:r>
              <a:rPr lang="en-US" sz="2200" dirty="0">
                <a:solidFill>
                  <a:srgbClr val="ABAFB3"/>
                </a:solidFill>
              </a:rPr>
              <a:t>list</a:t>
            </a:r>
            <a:r>
              <a:rPr lang="en-US" sz="2200" dirty="0"/>
              <a:t>: </a:t>
            </a:r>
            <a:r>
              <a:rPr lang="en-US" sz="2200" dirty="0">
                <a:solidFill>
                  <a:srgbClr val="507EB3"/>
                </a:solidFill>
              </a:rPr>
              <a:t>"OTHER"</a:t>
            </a:r>
            <a:r>
              <a:rPr lang="en-US" sz="2200" dirty="0"/>
              <a:t>, </a:t>
            </a:r>
            <a:r>
              <a:rPr lang="en-US" sz="2200" dirty="0">
                <a:solidFill>
                  <a:srgbClr val="507EB3"/>
                </a:solidFill>
              </a:rPr>
              <a:t>"Main"</a:t>
            </a:r>
            <a:r>
              <a:rPr lang="en-US" sz="2200" dirty="0"/>
              <a:t>, </a:t>
            </a:r>
            <a:r>
              <a:rPr lang="en-US" sz="2200" dirty="0">
                <a:solidFill>
                  <a:srgbClr val="507EB3"/>
                </a:solidFill>
              </a:rPr>
              <a:t>"Main"</a:t>
            </a:r>
            <a:r>
              <a:rPr lang="en-US" sz="2200" dirty="0"/>
              <a:t>, </a:t>
            </a:r>
            <a:r>
              <a:rPr lang="en-US" sz="2200" dirty="0">
                <a:solidFill>
                  <a:srgbClr val="507EB3"/>
                </a:solidFill>
              </a:rPr>
              <a:t>"Strong"</a:t>
            </a:r>
            <a:r>
              <a:rPr lang="en-US" sz="2200" dirty="0"/>
              <a:t>, ...]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299CA7-4131-BF68-18CE-A805E1F4BD3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60248" y="6356242"/>
            <a:ext cx="3440240" cy="365125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fld id="{6C5B1023-DAC9-2C44-89BC-529E54AB457B}" type="datetime1">
              <a:rPr lang="en-US" smtClean="0"/>
              <a:pPr>
                <a:spcAft>
                  <a:spcPts val="600"/>
                </a:spcAft>
              </a:pPr>
              <a:t>9/25/2022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4A4C84-A103-9487-01EF-76EF56567C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/>
              <a:t>CMPU 101: Problem Solving and Abstraction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779117-0DB8-BAB0-4D07-02DEE02543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437380" y="6356241"/>
            <a:ext cx="3440240" cy="365125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fld id="{AF258EE5-C1BC-DE43-BFBA-383C466B32E1}" type="slidenum">
              <a:rPr lang="en-US" smtClean="0"/>
              <a:pPr>
                <a:spcAft>
                  <a:spcPts val="600"/>
                </a:spcAft>
              </a:pPr>
              <a:t>8</a:t>
            </a:fld>
            <a:endParaRPr lang="en-US"/>
          </a:p>
        </p:txBody>
      </p:sp>
      <p:sp>
        <p:nvSpPr>
          <p:cNvPr id="8" name="Rectangle">
            <a:extLst>
              <a:ext uri="{FF2B5EF4-FFF2-40B4-BE49-F238E27FC236}">
                <a16:creationId xmlns:a16="http://schemas.microsoft.com/office/drawing/2014/main" id="{6E7A01C0-59A3-15EA-1E1A-DCC2C7314D5C}"/>
              </a:ext>
            </a:extLst>
          </p:cNvPr>
          <p:cNvSpPr/>
          <p:nvPr/>
        </p:nvSpPr>
        <p:spPr>
          <a:xfrm>
            <a:off x="7833360" y="1266465"/>
            <a:ext cx="853440" cy="4739517"/>
          </a:xfrm>
          <a:prstGeom prst="rect">
            <a:avLst/>
          </a:prstGeom>
          <a:ln w="63500">
            <a:solidFill>
              <a:srgbClr val="B51700"/>
            </a:solidFill>
          </a:ln>
        </p:spPr>
        <p:txBody>
          <a:bodyPr lIns="178593" tIns="178593" rIns="178593" bIns="178593" anchor="ctr"/>
          <a:lstStyle/>
          <a:p>
            <a:pPr algn="ctr">
              <a:lnSpc>
                <a:spcPts val="4800"/>
              </a:lnSpc>
              <a:defRPr sz="4200"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2286776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E1592C-9A1B-9CDB-3918-3C423B7661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28600"/>
            <a:ext cx="10472792" cy="687498"/>
          </a:xfrm>
        </p:spPr>
        <p:txBody>
          <a:bodyPr anchor="ctr">
            <a:normAutofit/>
          </a:bodyPr>
          <a:lstStyle/>
          <a:p>
            <a:r>
              <a:rPr lang="en-US" dirty="0"/>
              <a:t>Introducing: lists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9F34F4-FC37-17E8-0B5C-EB073B5E11E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095485"/>
            <a:ext cx="9814560" cy="508147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The concept is similar to </a:t>
            </a:r>
            <a:r>
              <a:rPr lang="en-US" dirty="0" err="1"/>
              <a:t>Zeyu</a:t>
            </a:r>
            <a:r>
              <a:rPr lang="en-US" dirty="0"/>
              <a:t> Zheng’s</a:t>
            </a:r>
            <a:r>
              <a:rPr lang="en-US" b="1" dirty="0"/>
              <a:t> </a:t>
            </a:r>
            <a:r>
              <a:rPr lang="en-US" dirty="0"/>
              <a:t>solution from earlier in the lecture!</a:t>
            </a:r>
          </a:p>
          <a:p>
            <a:r>
              <a:rPr lang="en-US" sz="2400" dirty="0"/>
              <a:t>in that solution, there was one big string with all the house names. </a:t>
            </a:r>
            <a:r>
              <a:rPr lang="en-US" sz="1400" dirty="0"/>
              <a:t>(a kind-of  list!)</a:t>
            </a:r>
          </a:p>
          <a:p>
            <a:r>
              <a:rPr lang="en-US" sz="2400" dirty="0"/>
              <a:t>string-contains was used to find the desired string in “list” of house names</a:t>
            </a:r>
          </a:p>
          <a:p>
            <a:r>
              <a:rPr lang="en-US" sz="2400" dirty="0">
                <a:solidFill>
                  <a:srgbClr val="9C1431"/>
                </a:solidFill>
              </a:rPr>
              <a:t>What if we want to use the “substrings” independently.</a:t>
            </a:r>
          </a:p>
          <a:p>
            <a:pPr lvl="1"/>
            <a:r>
              <a:rPr lang="en-US" sz="2000" dirty="0"/>
              <a:t>It is messy to separate each house name!</a:t>
            </a:r>
          </a:p>
          <a:p>
            <a:r>
              <a:rPr lang="en-US" sz="2400" dirty="0">
                <a:solidFill>
                  <a:srgbClr val="9C1431"/>
                </a:solidFill>
              </a:rPr>
              <a:t>What if we wanted to do something similar with numbers or Booleans or…</a:t>
            </a:r>
          </a:p>
          <a:p>
            <a:pPr lvl="1"/>
            <a:r>
              <a:rPr lang="en-US" dirty="0"/>
              <a:t>a general all-purpose solution for all data types besides strings is needed</a:t>
            </a:r>
          </a:p>
          <a:p>
            <a:pPr marL="0" indent="0" defTabSz="1828800">
              <a:lnSpc>
                <a:spcPct val="120000"/>
              </a:lnSpc>
              <a:spcBef>
                <a:spcPts val="0"/>
              </a:spcBef>
              <a:buNone/>
              <a:defRPr sz="4600">
                <a:latin typeface="Menlo Regular"/>
                <a:ea typeface="Menlo Regular"/>
                <a:cs typeface="Menlo Regular"/>
                <a:sym typeface="Menlo Regular"/>
              </a:defRPr>
            </a:pPr>
            <a:endParaRPr lang="en-US" sz="2200" b="1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299CA7-4131-BF68-18CE-A805E1F4BD3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60248" y="6356242"/>
            <a:ext cx="3440240" cy="365125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fld id="{6C5B1023-DAC9-2C44-89BC-529E54AB457B}" type="datetime1">
              <a:rPr lang="en-US" smtClean="0"/>
              <a:pPr>
                <a:spcAft>
                  <a:spcPts val="600"/>
                </a:spcAft>
              </a:pPr>
              <a:t>9/25/2022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4A4C84-A103-9487-01EF-76EF56567C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/>
              <a:t>CMPU 101: Problem Solving and Abstraction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779117-0DB8-BAB0-4D07-02DEE02543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437380" y="6356241"/>
            <a:ext cx="3440240" cy="365125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fld id="{AF258EE5-C1BC-DE43-BFBA-383C466B32E1}" type="slidenum">
              <a:rPr lang="en-US" smtClean="0"/>
              <a:pPr>
                <a:spcAft>
                  <a:spcPts val="600"/>
                </a:spcAft>
              </a:pPr>
              <a:t>9</a:t>
            </a:fld>
            <a:endParaRPr lang="en-US"/>
          </a:p>
        </p:txBody>
      </p:sp>
      <p:sp>
        <p:nvSpPr>
          <p:cNvPr id="8" name="Rectangle">
            <a:extLst>
              <a:ext uri="{FF2B5EF4-FFF2-40B4-BE49-F238E27FC236}">
                <a16:creationId xmlns:a16="http://schemas.microsoft.com/office/drawing/2014/main" id="{6E7A01C0-59A3-15EA-1E1A-DCC2C7314D5C}"/>
              </a:ext>
            </a:extLst>
          </p:cNvPr>
          <p:cNvSpPr/>
          <p:nvPr/>
        </p:nvSpPr>
        <p:spPr>
          <a:xfrm>
            <a:off x="10271760" y="1266465"/>
            <a:ext cx="853440" cy="4739517"/>
          </a:xfrm>
          <a:prstGeom prst="rect">
            <a:avLst/>
          </a:prstGeom>
          <a:ln w="63500">
            <a:solidFill>
              <a:srgbClr val="B51700"/>
            </a:solidFill>
          </a:ln>
        </p:spPr>
        <p:txBody>
          <a:bodyPr lIns="178593" tIns="178593" rIns="178593" bIns="178593" anchor="ctr"/>
          <a:lstStyle/>
          <a:p>
            <a:pPr algn="ctr">
              <a:lnSpc>
                <a:spcPts val="4800"/>
              </a:lnSpc>
              <a:defRPr sz="4200"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4494368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0" id="{1945D6E6-34E2-7949-B496-89CBF20EEB2E}" vid="{9C19798D-23BC-0E4D-838D-6C433C511F2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CMPU_334_Template</Template>
  <TotalTime>20705</TotalTime>
  <Words>844</Words>
  <Application>Microsoft Office PowerPoint</Application>
  <PresentationFormat>Widescreen</PresentationFormat>
  <Paragraphs>127</Paragraphs>
  <Slides>12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0" baseType="lpstr">
      <vt:lpstr>Arial</vt:lpstr>
      <vt:lpstr>Calibri</vt:lpstr>
      <vt:lpstr>Calibri Light</vt:lpstr>
      <vt:lpstr>Courier</vt:lpstr>
      <vt:lpstr>Courier New</vt:lpstr>
      <vt:lpstr>Gigi</vt:lpstr>
      <vt:lpstr>Menlo Regular</vt:lpstr>
      <vt:lpstr>Office Theme</vt:lpstr>
      <vt:lpstr>Coming Attractions Lambdas &amp;Lists</vt:lpstr>
      <vt:lpstr>Function Call vs. Inline Function</vt:lpstr>
      <vt:lpstr>Introducing: λ</vt:lpstr>
      <vt:lpstr>Introducing: λ</vt:lpstr>
      <vt:lpstr>Definition: λ</vt:lpstr>
      <vt:lpstr>Rows are easy to access. </vt:lpstr>
      <vt:lpstr>Rows are easy to access. But what about columns?</vt:lpstr>
      <vt:lpstr>Introducing: lists</vt:lpstr>
      <vt:lpstr>Introducing: lists</vt:lpstr>
      <vt:lpstr>Introducing: lists for student data</vt:lpstr>
      <vt:lpstr>Link to code </vt:lpstr>
      <vt:lpstr>Acknowledgements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</dc:title>
  <dc:creator>Pete Lemieszewski</dc:creator>
  <cp:lastModifiedBy>olga Lemieszewski</cp:lastModifiedBy>
  <cp:revision>77</cp:revision>
  <cp:lastPrinted>2022-08-31T12:53:30Z</cp:lastPrinted>
  <dcterms:created xsi:type="dcterms:W3CDTF">2017-08-29T15:50:50Z</dcterms:created>
  <dcterms:modified xsi:type="dcterms:W3CDTF">2022-09-25T20:40:11Z</dcterms:modified>
</cp:coreProperties>
</file>