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06" r:id="rId3"/>
    <p:sldId id="421" r:id="rId4"/>
    <p:sldId id="422" r:id="rId5"/>
    <p:sldId id="423" r:id="rId6"/>
    <p:sldId id="359" r:id="rId7"/>
    <p:sldId id="424" r:id="rId8"/>
    <p:sldId id="425" r:id="rId9"/>
    <p:sldId id="426" r:id="rId10"/>
    <p:sldId id="427" r:id="rId11"/>
    <p:sldId id="428" r:id="rId12"/>
    <p:sldId id="35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/>
    <p:restoredTop sz="93998" autoAdjust="0"/>
  </p:normalViewPr>
  <p:slideViewPr>
    <p:cSldViewPr snapToGrid="0" snapToObjects="1">
      <p:cViewPr varScale="1">
        <p:scale>
          <a:sx n="66" d="100"/>
          <a:sy n="66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highlighted how we define a list, and an example of how we might use a list consisting of student housing on campus.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8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pyret.org/editor#share=1WXx7yJvtOKJtXjza0CdCi8gdtozF8ZnR&amp;v=31c9aa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1DEB042-7EB8-2575-85AE-486120CD48C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1005840" y="327316"/>
            <a:ext cx="9806939" cy="59758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Coming Attractions</a:t>
            </a:r>
            <a:br>
              <a:rPr lang="en-US" b="1" dirty="0"/>
            </a:br>
            <a:r>
              <a:rPr lang="en-US" b="1" dirty="0"/>
              <a:t>Lambdas &amp;Lists</a:t>
            </a: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Introducing: lists for student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E7A01C0-59A3-15EA-1E1A-DCC2C7314D5C}"/>
              </a:ext>
            </a:extLst>
          </p:cNvPr>
          <p:cNvSpPr/>
          <p:nvPr/>
        </p:nvSpPr>
        <p:spPr>
          <a:xfrm>
            <a:off x="10271760" y="1266465"/>
            <a:ext cx="853440" cy="4739517"/>
          </a:xfrm>
          <a:prstGeom prst="rect">
            <a:avLst/>
          </a:prstGeom>
          <a:ln w="63500">
            <a:solidFill>
              <a:srgbClr val="B51700"/>
            </a:solidFill>
          </a:ln>
        </p:spPr>
        <p:txBody>
          <a:bodyPr lIns="178593" tIns="178593" rIns="178593" bIns="178593" anchor="ctr"/>
          <a:lstStyle/>
          <a:p>
            <a:pPr algn="ctr">
              <a:lnSpc>
                <a:spcPts val="4800"/>
              </a:lnSpc>
              <a:defRPr sz="4200"/>
            </a:pPr>
            <a:endParaRPr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05E66AE-EA6E-EBD3-E875-2A51746E1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7696200" cy="5081478"/>
          </a:xfrm>
        </p:spPr>
        <p:txBody>
          <a:bodyPr>
            <a:normAutofit fontScale="40000" lnSpcReduction="20000"/>
          </a:bodyPr>
          <a:lstStyle/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i="1" dirty="0">
                <a:solidFill>
                  <a:srgbClr val="9F59B3"/>
                </a:solidFill>
              </a:rPr>
              <a:t>houses</a:t>
            </a:r>
            <a:r>
              <a:rPr lang="en-US" dirty="0"/>
              <a:t> = [</a:t>
            </a:r>
            <a:r>
              <a:rPr lang="en-US" dirty="0">
                <a:solidFill>
                  <a:srgbClr val="ABAFB3"/>
                </a:solidFill>
                <a:highlight>
                  <a:srgbClr val="FFFF00"/>
                </a:highlight>
              </a:rPr>
              <a:t>list</a:t>
            </a:r>
            <a:r>
              <a:rPr lang="en-US" dirty="0">
                <a:highlight>
                  <a:srgbClr val="FFFF00"/>
                </a:highlight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507EB3"/>
                </a:solidFill>
              </a:rPr>
              <a:t>"Main"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"Strong"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"Raymond"</a:t>
            </a:r>
            <a:r>
              <a:rPr lang="en-US" dirty="0"/>
              <a:t>, 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507EB3"/>
                </a:solidFill>
              </a:rPr>
              <a:t>"Davison"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"Lathrop"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"Jewett"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"Josselyn"</a:t>
            </a:r>
            <a:r>
              <a:rPr lang="en-US" dirty="0"/>
              <a:t>, 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507EB3"/>
                </a:solidFill>
              </a:rPr>
              <a:t>"Cushing"</a:t>
            </a:r>
            <a:r>
              <a:rPr lang="en-US" dirty="0"/>
              <a:t>, </a:t>
            </a:r>
            <a:r>
              <a:rPr lang="en-US" dirty="0">
                <a:solidFill>
                  <a:srgbClr val="507EB3"/>
                </a:solidFill>
              </a:rPr>
              <a:t>"Noyes"</a:t>
            </a:r>
            <a:r>
              <a:rPr lang="en-US" dirty="0"/>
              <a:t>]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/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dirty="0"/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fun</a:t>
            </a:r>
            <a:r>
              <a:rPr lang="en-US" dirty="0"/>
              <a:t> </a:t>
            </a:r>
            <a:r>
              <a:rPr lang="en-US" b="1" dirty="0">
                <a:solidFill>
                  <a:srgbClr val="9F59B3"/>
                </a:solidFill>
              </a:rPr>
              <a:t>normalize-house</a:t>
            </a:r>
            <a:r>
              <a:rPr lang="en-US" dirty="0"/>
              <a:t>(house :: String) -&gt; String: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doc</a:t>
            </a:r>
            <a:r>
              <a:rPr lang="en-US" dirty="0"/>
              <a:t>: </a:t>
            </a:r>
            <a:r>
              <a:rPr lang="en-US" dirty="0">
                <a:solidFill>
                  <a:srgbClr val="507EB3"/>
                </a:solidFill>
              </a:rPr>
              <a:t>"Return one of the nine Vassar houses or 'Other'"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highlight>
                  <a:srgbClr val="FFFF00"/>
                </a:highlight>
              </a:rPr>
              <a:t>  </a:t>
            </a:r>
            <a:r>
              <a:rPr lang="en-US" dirty="0">
                <a:solidFill>
                  <a:srgbClr val="ABAFB3"/>
                </a:solidFill>
                <a:highlight>
                  <a:srgbClr val="FFFF00"/>
                </a:highlight>
              </a:rPr>
              <a:t>if</a:t>
            </a:r>
            <a:r>
              <a:rPr lang="en-US" dirty="0">
                <a:highlight>
                  <a:srgbClr val="FFFF00"/>
                </a:highlight>
              </a:rPr>
              <a:t> member(houses, house):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house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else</a:t>
            </a:r>
            <a:r>
              <a:rPr lang="en-US" dirty="0"/>
              <a:t>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  </a:t>
            </a:r>
            <a:r>
              <a:rPr lang="en-US" dirty="0">
                <a:solidFill>
                  <a:srgbClr val="507EB3"/>
                </a:solidFill>
              </a:rPr>
              <a:t>"Other"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</a:t>
            </a: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where</a:t>
            </a:r>
            <a:r>
              <a:rPr lang="en-US" dirty="0"/>
              <a:t>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normalize-house(</a:t>
            </a:r>
            <a:r>
              <a:rPr lang="en-US" dirty="0">
                <a:solidFill>
                  <a:srgbClr val="507EB3"/>
                </a:solidFill>
              </a:rPr>
              <a:t>"Main"</a:t>
            </a:r>
            <a:r>
              <a:rPr lang="en-US" dirty="0"/>
              <a:t>) </a:t>
            </a:r>
            <a:r>
              <a:rPr lang="en-US" dirty="0">
                <a:solidFill>
                  <a:srgbClr val="ABAFB3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507EB3"/>
                </a:solidFill>
              </a:rPr>
              <a:t>"Main"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/>
              <a:t>  normalize-house(</a:t>
            </a:r>
            <a:r>
              <a:rPr lang="en-US" dirty="0">
                <a:solidFill>
                  <a:srgbClr val="507EB3"/>
                </a:solidFill>
              </a:rPr>
              <a:t>"</a:t>
            </a:r>
            <a:r>
              <a:rPr lang="en-US" dirty="0" err="1">
                <a:solidFill>
                  <a:srgbClr val="507EB3"/>
                </a:solidFill>
              </a:rPr>
              <a:t>Offcampus</a:t>
            </a:r>
            <a:r>
              <a:rPr lang="en-US" dirty="0">
                <a:solidFill>
                  <a:srgbClr val="507EB3"/>
                </a:solidFill>
              </a:rPr>
              <a:t>"</a:t>
            </a:r>
            <a:r>
              <a:rPr lang="en-US" dirty="0"/>
              <a:t>) </a:t>
            </a:r>
            <a:r>
              <a:rPr lang="en-US" dirty="0">
                <a:solidFill>
                  <a:srgbClr val="ABAFB3"/>
                </a:solidFill>
              </a:rPr>
              <a:t>is</a:t>
            </a:r>
            <a:r>
              <a:rPr lang="en-US" dirty="0"/>
              <a:t> </a:t>
            </a:r>
            <a:r>
              <a:rPr lang="en-US" dirty="0">
                <a:solidFill>
                  <a:srgbClr val="507EB3"/>
                </a:solidFill>
              </a:rPr>
              <a:t>"Other"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dirty="0">
                <a:solidFill>
                  <a:srgbClr val="ABAFB3"/>
                </a:solidFill>
              </a:rPr>
              <a:t>end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C6358F4-8879-1F98-B781-B0A47EA44343}"/>
              </a:ext>
            </a:extLst>
          </p:cNvPr>
          <p:cNvCxnSpPr/>
          <p:nvPr/>
        </p:nvCxnSpPr>
        <p:spPr>
          <a:xfrm>
            <a:off x="10271760" y="1843314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962F23-1B72-85CD-862E-E39044428C9B}"/>
              </a:ext>
            </a:extLst>
          </p:cNvPr>
          <p:cNvCxnSpPr/>
          <p:nvPr/>
        </p:nvCxnSpPr>
        <p:spPr>
          <a:xfrm>
            <a:off x="10302240" y="2336799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5232146-618C-B568-84BF-7434464096E9}"/>
              </a:ext>
            </a:extLst>
          </p:cNvPr>
          <p:cNvCxnSpPr/>
          <p:nvPr/>
        </p:nvCxnSpPr>
        <p:spPr>
          <a:xfrm>
            <a:off x="10302240" y="2837542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39B0AFC-2F62-42DF-5742-167621DBE05F}"/>
              </a:ext>
            </a:extLst>
          </p:cNvPr>
          <p:cNvCxnSpPr/>
          <p:nvPr/>
        </p:nvCxnSpPr>
        <p:spPr>
          <a:xfrm>
            <a:off x="10302240" y="3338285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B7668C5-3884-CAE6-D654-D6EA9E823CB4}"/>
              </a:ext>
            </a:extLst>
          </p:cNvPr>
          <p:cNvCxnSpPr/>
          <p:nvPr/>
        </p:nvCxnSpPr>
        <p:spPr>
          <a:xfrm>
            <a:off x="10271760" y="3882571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B2F485-6EB5-69DA-168B-4BD430D68B2D}"/>
              </a:ext>
            </a:extLst>
          </p:cNvPr>
          <p:cNvCxnSpPr/>
          <p:nvPr/>
        </p:nvCxnSpPr>
        <p:spPr>
          <a:xfrm>
            <a:off x="10302240" y="5457371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2F31B5-A8A4-580B-511D-6F5A35DCA878}"/>
              </a:ext>
            </a:extLst>
          </p:cNvPr>
          <p:cNvCxnSpPr/>
          <p:nvPr/>
        </p:nvCxnSpPr>
        <p:spPr>
          <a:xfrm>
            <a:off x="10271760" y="4383313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806981F-D806-3767-1DDC-4102921A9720}"/>
              </a:ext>
            </a:extLst>
          </p:cNvPr>
          <p:cNvCxnSpPr/>
          <p:nvPr/>
        </p:nvCxnSpPr>
        <p:spPr>
          <a:xfrm>
            <a:off x="10302240" y="4898571"/>
            <a:ext cx="853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463A24D2-7EDA-263F-9D7D-BBA9A0DBF64C}"/>
              </a:ext>
            </a:extLst>
          </p:cNvPr>
          <p:cNvCxnSpPr/>
          <p:nvPr/>
        </p:nvCxnSpPr>
        <p:spPr>
          <a:xfrm>
            <a:off x="4847771" y="1444171"/>
            <a:ext cx="5181600" cy="20828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0425527-BE72-6CB6-D854-6E9BE70ABFCB}"/>
              </a:ext>
            </a:extLst>
          </p:cNvPr>
          <p:cNvSpPr txBox="1"/>
          <p:nvPr/>
        </p:nvSpPr>
        <p:spPr>
          <a:xfrm>
            <a:off x="8469674" y="3043274"/>
            <a:ext cx="18759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houses, </a:t>
            </a:r>
            <a:r>
              <a:rPr lang="en-US" sz="1600" dirty="0" err="1"/>
              <a:t>pictorally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692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6039F-B7AE-8B56-45FA-7854EB32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to code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C5B5C-332A-51AB-720C-F49EAF9EE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r>
              <a:rPr lang="en-US" sz="2400" dirty="0">
                <a:hlinkClick r:id="rId2"/>
              </a:rPr>
              <a:t>https://code.pyret.org/editor#share=1WXx7yJvtOKJtXjza0CdCi8gdtozF8ZnR&amp;v=31c9aaf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5AD2C-D021-13EB-6B73-770CD9C36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D0F75-C4D9-9B3E-D81A-A24905F5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364BB-CA18-7B57-CEBD-D5279D575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2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84A7-3788-5461-D2D7-00E89FFD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669F6-A212-45DF-8A57-A83B14867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1B066-B9B6-AF0E-EB14-C3FF30C8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2C4A5-19C6-282F-834E-639E3974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1DFB83-2E7A-1BC8-C2F2-05E32EC588A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11274425" cy="202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lecture incorporates material from: </a:t>
            </a:r>
          </a:p>
          <a:p>
            <a:r>
              <a:rPr lang="en-US" dirty="0"/>
              <a:t>Kathi </a:t>
            </a:r>
            <a:r>
              <a:rPr lang="en-US" dirty="0" err="1"/>
              <a:t>Fisler</a:t>
            </a:r>
            <a:r>
              <a:rPr lang="en-US" dirty="0"/>
              <a:t>, Brown University,</a:t>
            </a:r>
          </a:p>
          <a:p>
            <a:r>
              <a:rPr lang="en-US" dirty="0"/>
              <a:t>Jason Waterman, Vassar College</a:t>
            </a:r>
          </a:p>
          <a:p>
            <a:r>
              <a:rPr lang="en-US" dirty="0"/>
              <a:t>And, Jonathan Gordon, Vassar College</a:t>
            </a:r>
          </a:p>
        </p:txBody>
      </p:sp>
    </p:spTree>
    <p:extLst>
      <p:ext uri="{BB962C8B-B14F-4D97-AF65-F5344CB8AC3E}">
        <p14:creationId xmlns:p14="http://schemas.microsoft.com/office/powerpoint/2010/main" val="118196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 vs. Inline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A </a:t>
            </a:r>
            <a:r>
              <a:rPr lang="en-US" dirty="0"/>
              <a:t>function call </a:t>
            </a:r>
            <a:r>
              <a:rPr lang="en-US" sz="2400" dirty="0"/>
              <a:t>is, essentially, a “break in the action” for a CPU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000" dirty="0"/>
              <a:t>Such that it might take a moment to find out where that function  actually is: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800" dirty="0"/>
              <a:t>They could be built-in or user written, like the textbook functions we have to include</a:t>
            </a:r>
          </a:p>
          <a:p>
            <a:pPr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400" dirty="0"/>
              <a:t>An </a:t>
            </a:r>
            <a:r>
              <a:rPr lang="en-US" dirty="0"/>
              <a:t>inline function </a:t>
            </a:r>
            <a:r>
              <a:rPr lang="en-US" sz="2400" dirty="0"/>
              <a:t>is code that the CPU can execute line-by-line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000" dirty="0"/>
              <a:t>Similar to how one would read a book (no skipping around!)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200" dirty="0">
              <a:solidFill>
                <a:srgbClr val="ABAFB3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2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Introducing: </a:t>
            </a:r>
            <a:r>
              <a:rPr lang="el-GR" dirty="0"/>
              <a:t>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>
                <a:solidFill>
                  <a:srgbClr val="ABAFB3"/>
                </a:solidFill>
              </a:rPr>
              <a:t>fun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F59B3"/>
                </a:solidFill>
              </a:rPr>
              <a:t>percent-true</a:t>
            </a:r>
            <a:r>
              <a:rPr lang="en-US" sz="1600" dirty="0"/>
              <a:t>(t :: Table, col :: String) -&gt; Number: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</a:t>
            </a:r>
            <a:r>
              <a:rPr lang="en-US" sz="1600" dirty="0">
                <a:solidFill>
                  <a:srgbClr val="ABAFB3"/>
                </a:solidFill>
              </a:rPr>
              <a:t>doc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507EB3"/>
                </a:solidFill>
              </a:rPr>
              <a:t>"Return the percentage of rows that are true in column 'col'"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507EB3"/>
              </a:solidFill>
            </a:endParaRP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</a:t>
            </a:r>
            <a:r>
              <a:rPr lang="en-US" sz="1600" dirty="0">
                <a:solidFill>
                  <a:srgbClr val="ABAFB3"/>
                </a:solidFill>
              </a:rPr>
              <a:t>fun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55DAD"/>
                </a:solidFill>
              </a:rPr>
              <a:t>true-filter</a:t>
            </a:r>
            <a:r>
              <a:rPr lang="en-US" sz="1600" dirty="0"/>
              <a:t>(r :: Row) -&gt; Boolean: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  r[col]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</a:t>
            </a:r>
            <a:r>
              <a:rPr lang="en-US" sz="1600" dirty="0">
                <a:solidFill>
                  <a:srgbClr val="ABAFB3"/>
                </a:solidFill>
              </a:rPr>
              <a:t>end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ABAFB3"/>
              </a:solidFill>
            </a:endParaRP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filter-with(t,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true-filter</a:t>
            </a:r>
            <a:r>
              <a:rPr lang="en-US" sz="1600" dirty="0"/>
              <a:t>).length() / </a:t>
            </a:r>
            <a:r>
              <a:rPr lang="en-US" sz="1600" dirty="0" err="1"/>
              <a:t>t.length</a:t>
            </a:r>
            <a:r>
              <a:rPr lang="en-US" sz="1600" dirty="0"/>
              <a:t>()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>
                <a:solidFill>
                  <a:srgbClr val="ABAFB3"/>
                </a:solidFill>
              </a:rPr>
              <a:t>end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ABAFB3"/>
              </a:solidFill>
            </a:endParaRP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>
                <a:solidFill>
                  <a:schemeClr val="accent2"/>
                </a:solidFill>
              </a:rPr>
              <a:t># The nested function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true-filter</a:t>
            </a:r>
            <a:r>
              <a:rPr lang="en-US" sz="2800" dirty="0">
                <a:solidFill>
                  <a:schemeClr val="accent2"/>
                </a:solidFill>
              </a:rPr>
              <a:t> is only used (called) in one location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>
                <a:solidFill>
                  <a:schemeClr val="accent2"/>
                </a:solidFill>
              </a:rPr>
              <a:t>Do we have to name it and call it if we’re only going to do this once?</a:t>
            </a:r>
          </a:p>
          <a:p>
            <a:pPr lvl="2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800" dirty="0">
                <a:solidFill>
                  <a:schemeClr val="accent2"/>
                </a:solidFill>
              </a:rPr>
              <a:t>Spoiler alert: No, we don’t!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2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Introducing: </a:t>
            </a:r>
            <a:r>
              <a:rPr lang="el-GR" dirty="0"/>
              <a:t>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>
                <a:solidFill>
                  <a:srgbClr val="ABAFB3"/>
                </a:solidFill>
              </a:rPr>
              <a:t>fun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F59B3"/>
                </a:solidFill>
              </a:rPr>
              <a:t>percent-true</a:t>
            </a:r>
            <a:r>
              <a:rPr lang="en-US" sz="1600" dirty="0"/>
              <a:t>(t :: Table, col :: String) -&gt; Number: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</a:t>
            </a:r>
            <a:r>
              <a:rPr lang="en-US" sz="1600" dirty="0">
                <a:solidFill>
                  <a:srgbClr val="ABAFB3"/>
                </a:solidFill>
              </a:rPr>
              <a:t>doc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507EB3"/>
                </a:solidFill>
              </a:rPr>
              <a:t>"Return the percentage of rows that are true in column 'col'"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filter-with(t,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lam</a:t>
            </a:r>
            <a:r>
              <a:rPr lang="en-US" sz="2000" dirty="0">
                <a:highlight>
                  <a:srgbClr val="FFFF00"/>
                </a:highlight>
              </a:rPr>
              <a:t>(r): r[col]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</a:rPr>
              <a:t>end</a:t>
            </a:r>
            <a:r>
              <a:rPr lang="en-US" sz="1600" dirty="0"/>
              <a:t>).length() 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  / </a:t>
            </a:r>
            <a:r>
              <a:rPr lang="en-US" sz="1600" dirty="0" err="1"/>
              <a:t>t.length</a:t>
            </a:r>
            <a:r>
              <a:rPr lang="en-US" sz="1600" dirty="0"/>
              <a:t>()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ABAFB3"/>
              </a:solidFill>
            </a:endParaRP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/>
              <a:t>  filter-with(t, true-filter).length() / </a:t>
            </a:r>
            <a:r>
              <a:rPr lang="en-US" sz="1600" dirty="0" err="1"/>
              <a:t>t.length</a:t>
            </a:r>
            <a:r>
              <a:rPr lang="en-US" sz="1600" dirty="0"/>
              <a:t>()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1600" dirty="0">
                <a:solidFill>
                  <a:srgbClr val="ABAFB3"/>
                </a:solidFill>
              </a:rPr>
              <a:t>end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ABAFB3"/>
              </a:solidFill>
            </a:endParaRP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>
                <a:solidFill>
                  <a:schemeClr val="accent2"/>
                </a:solidFill>
              </a:rPr>
              <a:t># We can instruct </a:t>
            </a:r>
            <a:r>
              <a:rPr lang="en-US" sz="2800" dirty="0" err="1">
                <a:solidFill>
                  <a:schemeClr val="accent2"/>
                </a:solidFill>
              </a:rPr>
              <a:t>pyret</a:t>
            </a:r>
            <a:r>
              <a:rPr lang="en-US" sz="2800" dirty="0">
                <a:solidFill>
                  <a:schemeClr val="accent2"/>
                </a:solidFill>
              </a:rPr>
              <a:t> to use an unnamed function! 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800" dirty="0">
                <a:solidFill>
                  <a:schemeClr val="accent2"/>
                </a:solidFill>
              </a:rPr>
              <a:t>It will only ever be executed in-line (and from within filter-with)</a:t>
            </a:r>
          </a:p>
          <a:p>
            <a:pPr lvl="1" defTabSz="1828800">
              <a:lnSpc>
                <a:spcPct val="120000"/>
              </a:lnSpc>
              <a:spcBef>
                <a:spcPts val="0"/>
              </a:spcBef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 </a:t>
            </a:r>
            <a:r>
              <a:rPr lang="el-GR" dirty="0"/>
              <a:t>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1"/>
            <a:ext cx="11420420" cy="4986338"/>
          </a:xfrm>
        </p:spPr>
        <p:txBody>
          <a:bodyPr>
            <a:normAutofit fontScale="92500" lnSpcReduction="10000"/>
          </a:bodyPr>
          <a:lstStyle/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1600" dirty="0">
              <a:solidFill>
                <a:srgbClr val="ABAFB3"/>
              </a:solidFill>
            </a:endParaRPr>
          </a:p>
          <a:p>
            <a:r>
              <a:rPr lang="en-US" sz="3600" dirty="0"/>
              <a:t>A </a:t>
            </a:r>
            <a:r>
              <a:rPr lang="en-US" sz="3600" i="1" dirty="0">
                <a:solidFill>
                  <a:srgbClr val="B51700"/>
                </a:solidFill>
              </a:rPr>
              <a:t>lambda expression</a:t>
            </a:r>
            <a:r>
              <a:rPr lang="en-US" sz="3600" dirty="0"/>
              <a:t> defines an </a:t>
            </a:r>
            <a:r>
              <a:rPr lang="en-US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anonymous function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</a:t>
            </a:r>
            <a:r>
              <a:rPr lang="en-US" sz="3200" dirty="0"/>
              <a:t>.e. a function that can be passed as an argument but doesn’t have an associated name.</a:t>
            </a:r>
          </a:p>
          <a:p>
            <a:pPr lvl="1"/>
            <a:r>
              <a:rPr lang="en-US" sz="3200" dirty="0"/>
              <a:t>A lambda expression is executed as an in-line function</a:t>
            </a:r>
          </a:p>
          <a:p>
            <a:pPr lvl="2"/>
            <a:r>
              <a:rPr lang="en-US" sz="2800" dirty="0"/>
              <a:t>And can improve application performance (why?)</a:t>
            </a:r>
          </a:p>
          <a:p>
            <a:pPr lvl="1"/>
            <a:r>
              <a:rPr lang="en-US" sz="3200" dirty="0"/>
              <a:t>They are a common feature in modern programming languages</a:t>
            </a:r>
          </a:p>
          <a:p>
            <a:pPr lvl="1"/>
            <a:endParaRPr lang="en-US" sz="3200" dirty="0"/>
          </a:p>
          <a:p>
            <a:pPr lvl="1"/>
            <a:r>
              <a:rPr lang="en-US" sz="2800" dirty="0"/>
              <a:t>Recognize them, but use them as you become comfortable using them.</a:t>
            </a:r>
          </a:p>
          <a:p>
            <a:pPr lvl="2"/>
            <a:r>
              <a:rPr lang="en-US" sz="2400" dirty="0"/>
              <a:t>Useful as “helper functions”</a:t>
            </a:r>
          </a:p>
          <a:p>
            <a:pPr lvl="2"/>
            <a:r>
              <a:rPr lang="en-US" sz="2400" dirty="0"/>
              <a:t>Nothing wrong with named functions!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9/25/2022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6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Rows are easy to access.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.row-n gives us a row in a table…</a:t>
            </a:r>
          </a:p>
        </p:txBody>
      </p:sp>
      <p:pic>
        <p:nvPicPr>
          <p:cNvPr id="7" name="Screen Shot 2022-02-14 at 11.06.31.png" descr="Screen Shot 2022-02-14 at 11.06.31.png">
            <a:extLst>
              <a:ext uri="{FF2B5EF4-FFF2-40B4-BE49-F238E27FC236}">
                <a16:creationId xmlns:a16="http://schemas.microsoft.com/office/drawing/2014/main" id="{83A93B0E-1209-F866-210E-4578C6733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266465"/>
            <a:ext cx="5559552" cy="4739517"/>
          </a:xfrm>
          <a:prstGeom prst="rect">
            <a:avLst/>
          </a:prstGeom>
          <a:noFill/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creen Shot 2022-02-14 at 11.06.31.png" descr="Screen Shot 2022-02-14 at 11.06.31.png">
            <a:extLst>
              <a:ext uri="{FF2B5EF4-FFF2-40B4-BE49-F238E27FC236}">
                <a16:creationId xmlns:a16="http://schemas.microsoft.com/office/drawing/2014/main" id="{83A93B0E-1209-F866-210E-4578C6733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266465"/>
            <a:ext cx="5559552" cy="4739517"/>
          </a:xfrm>
          <a:prstGeom prst="rect">
            <a:avLst/>
          </a:prstGeom>
          <a:noFill/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Rows are easy to access. But what about columns?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.row-n </a:t>
            </a:r>
            <a:r>
              <a:rPr lang="en-US" dirty="0"/>
              <a:t>gives us a row in a table…</a:t>
            </a:r>
          </a:p>
          <a:p>
            <a:pPr marL="0" indent="0">
              <a:buNone/>
            </a:pPr>
            <a:r>
              <a:rPr lang="en-US" dirty="0"/>
              <a:t>How can we access all the elements in one column?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E7A01C0-59A3-15EA-1E1A-DCC2C7314D5C}"/>
              </a:ext>
            </a:extLst>
          </p:cNvPr>
          <p:cNvSpPr/>
          <p:nvPr/>
        </p:nvSpPr>
        <p:spPr>
          <a:xfrm>
            <a:off x="7833360" y="1266465"/>
            <a:ext cx="853440" cy="4739517"/>
          </a:xfrm>
          <a:prstGeom prst="rect">
            <a:avLst/>
          </a:prstGeom>
          <a:ln w="63500">
            <a:solidFill>
              <a:srgbClr val="B51700"/>
            </a:solidFill>
          </a:ln>
        </p:spPr>
        <p:txBody>
          <a:bodyPr lIns="178593" tIns="178593" rIns="178593" bIns="178593" anchor="ctr"/>
          <a:lstStyle/>
          <a:p>
            <a:pPr algn="ctr">
              <a:lnSpc>
                <a:spcPts val="4800"/>
              </a:lnSpc>
              <a:defRPr sz="42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698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creen Shot 2022-02-14 at 11.06.31.png" descr="Screen Shot 2022-02-14 at 11.06.31.png">
            <a:extLst>
              <a:ext uri="{FF2B5EF4-FFF2-40B4-BE49-F238E27FC236}">
                <a16:creationId xmlns:a16="http://schemas.microsoft.com/office/drawing/2014/main" id="{83A93B0E-1209-F866-210E-4578C6733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266465"/>
            <a:ext cx="5559552" cy="4739517"/>
          </a:xfrm>
          <a:prstGeom prst="rect">
            <a:avLst/>
          </a:prstGeom>
          <a:noFill/>
          <a:ln w="25400">
            <a:solidFill>
              <a:schemeClr val="accent1">
                <a:hueOff val="-11070000"/>
                <a:satOff val="-41666"/>
                <a:lumOff val="-81176"/>
              </a:schemeClr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Introducing: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.row-n </a:t>
            </a:r>
            <a:r>
              <a:rPr lang="en-US" dirty="0"/>
              <a:t>gives us a row in a table…</a:t>
            </a:r>
          </a:p>
          <a:p>
            <a:pPr marL="0" indent="0">
              <a:buNone/>
            </a:pPr>
            <a:r>
              <a:rPr lang="en-US" dirty="0"/>
              <a:t>How can we access all the elements in one column?</a:t>
            </a:r>
          </a:p>
          <a:p>
            <a:pPr marL="0" indent="0">
              <a:buNone/>
            </a:pPr>
            <a:r>
              <a:rPr lang="en-US" dirty="0"/>
              <a:t>A: get-column</a:t>
            </a:r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200" b="1" dirty="0"/>
              <a:t>student-data-</a:t>
            </a:r>
            <a:r>
              <a:rPr lang="en-US" sz="2200" b="1" dirty="0" err="1"/>
              <a:t>cleaned.get</a:t>
            </a:r>
            <a:r>
              <a:rPr lang="en-US" sz="2200" b="1" dirty="0"/>
              <a:t>-column(</a:t>
            </a:r>
            <a:r>
              <a:rPr lang="en-US" sz="2200" b="1" dirty="0">
                <a:solidFill>
                  <a:srgbClr val="507EB3"/>
                </a:solidFill>
              </a:rPr>
              <a:t>"house"</a:t>
            </a:r>
            <a:r>
              <a:rPr lang="en-US" sz="2200" b="1" dirty="0"/>
              <a:t>)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rPr lang="en-US" sz="2200" dirty="0"/>
              <a:t>[</a:t>
            </a:r>
            <a:r>
              <a:rPr lang="en-US" sz="2200" dirty="0">
                <a:solidFill>
                  <a:srgbClr val="ABAFB3"/>
                </a:solidFill>
              </a:rPr>
              <a:t>list</a:t>
            </a:r>
            <a:r>
              <a:rPr lang="en-US" sz="2200" dirty="0"/>
              <a:t>: </a:t>
            </a:r>
            <a:r>
              <a:rPr lang="en-US" sz="2200" dirty="0">
                <a:solidFill>
                  <a:srgbClr val="507EB3"/>
                </a:solidFill>
              </a:rPr>
              <a:t>"OTHER"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507EB3"/>
                </a:solidFill>
              </a:rPr>
              <a:t>"Main"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507EB3"/>
                </a:solidFill>
              </a:rPr>
              <a:t>"Main"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507EB3"/>
                </a:solidFill>
              </a:rPr>
              <a:t>"Strong"</a:t>
            </a:r>
            <a:r>
              <a:rPr lang="en-US" sz="2200" dirty="0"/>
              <a:t>, ...]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E7A01C0-59A3-15EA-1E1A-DCC2C7314D5C}"/>
              </a:ext>
            </a:extLst>
          </p:cNvPr>
          <p:cNvSpPr/>
          <p:nvPr/>
        </p:nvSpPr>
        <p:spPr>
          <a:xfrm>
            <a:off x="7833360" y="1266465"/>
            <a:ext cx="853440" cy="4739517"/>
          </a:xfrm>
          <a:prstGeom prst="rect">
            <a:avLst/>
          </a:prstGeom>
          <a:ln w="63500">
            <a:solidFill>
              <a:srgbClr val="B51700"/>
            </a:solidFill>
          </a:ln>
        </p:spPr>
        <p:txBody>
          <a:bodyPr lIns="178593" tIns="178593" rIns="178593" bIns="178593" anchor="ctr"/>
          <a:lstStyle/>
          <a:p>
            <a:pPr algn="ctr">
              <a:lnSpc>
                <a:spcPts val="4800"/>
              </a:lnSpc>
              <a:defRPr sz="42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867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1592C-9A1B-9CDB-3918-3C423B76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Introducing: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34F4-FC37-17E8-0B5C-EB073B5E1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9814560" cy="508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concept is similar to </a:t>
            </a:r>
            <a:r>
              <a:rPr lang="en-US" dirty="0" err="1"/>
              <a:t>Zeyu</a:t>
            </a:r>
            <a:r>
              <a:rPr lang="en-US" dirty="0"/>
              <a:t> Zheng’s</a:t>
            </a:r>
            <a:r>
              <a:rPr lang="en-US" b="1" dirty="0"/>
              <a:t> </a:t>
            </a:r>
            <a:r>
              <a:rPr lang="en-US" dirty="0"/>
              <a:t>solution from earlier in the lecture!</a:t>
            </a:r>
          </a:p>
          <a:p>
            <a:r>
              <a:rPr lang="en-US" sz="2400" dirty="0"/>
              <a:t>in that solution, there was one big string with all the house names. </a:t>
            </a:r>
            <a:r>
              <a:rPr lang="en-US" sz="1400" dirty="0"/>
              <a:t>(a kind-of  list!)</a:t>
            </a:r>
          </a:p>
          <a:p>
            <a:r>
              <a:rPr lang="en-US" sz="2400" dirty="0"/>
              <a:t>string-contains was used to find the desired string in “list” of house names</a:t>
            </a:r>
          </a:p>
          <a:p>
            <a:r>
              <a:rPr lang="en-US" sz="2400" dirty="0">
                <a:solidFill>
                  <a:srgbClr val="9C1431"/>
                </a:solidFill>
              </a:rPr>
              <a:t>What if we want to use the “substrings” independently.</a:t>
            </a:r>
          </a:p>
          <a:p>
            <a:pPr lvl="1"/>
            <a:r>
              <a:rPr lang="en-US" sz="2000" dirty="0"/>
              <a:t>It is messy to separate each house name!</a:t>
            </a:r>
          </a:p>
          <a:p>
            <a:r>
              <a:rPr lang="en-US" sz="2400" dirty="0">
                <a:solidFill>
                  <a:srgbClr val="9C1431"/>
                </a:solidFill>
              </a:rPr>
              <a:t>What if we wanted to do something similar with numbers or Booleans or…</a:t>
            </a:r>
          </a:p>
          <a:p>
            <a:pPr lvl="1"/>
            <a:r>
              <a:rPr lang="en-US" dirty="0"/>
              <a:t>a general all-purpose solution for all data types besides strings is needed</a:t>
            </a:r>
          </a:p>
          <a:p>
            <a:pPr marL="0" indent="0" defTabSz="1828800">
              <a:lnSpc>
                <a:spcPct val="120000"/>
              </a:lnSpc>
              <a:spcBef>
                <a:spcPts val="0"/>
              </a:spcBef>
              <a:buNone/>
              <a:defRPr sz="4600">
                <a:latin typeface="Menlo Regular"/>
                <a:ea typeface="Menlo Regular"/>
                <a:cs typeface="Menlo Regular"/>
                <a:sym typeface="Menlo Regular"/>
              </a:defRPr>
            </a:pPr>
            <a:endParaRPr lang="en-US" sz="2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99CA7-4131-BF68-18CE-A805E1F4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A4C84-A103-9487-01EF-76EF56567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79117-0DB8-BAB0-4D07-02DEE025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6E7A01C0-59A3-15EA-1E1A-DCC2C7314D5C}"/>
              </a:ext>
            </a:extLst>
          </p:cNvPr>
          <p:cNvSpPr/>
          <p:nvPr/>
        </p:nvSpPr>
        <p:spPr>
          <a:xfrm>
            <a:off x="10271760" y="1266465"/>
            <a:ext cx="853440" cy="4739517"/>
          </a:xfrm>
          <a:prstGeom prst="rect">
            <a:avLst/>
          </a:prstGeom>
          <a:ln w="63500">
            <a:solidFill>
              <a:srgbClr val="B51700"/>
            </a:solidFill>
          </a:ln>
        </p:spPr>
        <p:txBody>
          <a:bodyPr lIns="178593" tIns="178593" rIns="178593" bIns="178593" anchor="ctr"/>
          <a:lstStyle/>
          <a:p>
            <a:pPr algn="ctr">
              <a:lnSpc>
                <a:spcPts val="4800"/>
              </a:lnSpc>
              <a:defRPr sz="42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943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20705</TotalTime>
  <Words>844</Words>
  <Application>Microsoft Office PowerPoint</Application>
  <PresentationFormat>Widescreen</PresentationFormat>
  <Paragraphs>127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Courier New</vt:lpstr>
      <vt:lpstr>Gigi</vt:lpstr>
      <vt:lpstr>Menlo Regular</vt:lpstr>
      <vt:lpstr>Office Theme</vt:lpstr>
      <vt:lpstr>Coming Attractions Lambdas &amp;Lists</vt:lpstr>
      <vt:lpstr>Function Call vs. Inline Function</vt:lpstr>
      <vt:lpstr>Introducing: λ</vt:lpstr>
      <vt:lpstr>Introducing: λ</vt:lpstr>
      <vt:lpstr>Definition: λ</vt:lpstr>
      <vt:lpstr>Rows are easy to access. </vt:lpstr>
      <vt:lpstr>Rows are easy to access. But what about columns?</vt:lpstr>
      <vt:lpstr>Introducing: lists</vt:lpstr>
      <vt:lpstr>Introducing: lists</vt:lpstr>
      <vt:lpstr>Introducing: lists for student data</vt:lpstr>
      <vt:lpstr>Link to code </vt:lpstr>
      <vt:lpstr>Acknowledgements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77</cp:revision>
  <cp:lastPrinted>2022-08-31T12:53:30Z</cp:lastPrinted>
  <dcterms:created xsi:type="dcterms:W3CDTF">2017-08-29T15:50:50Z</dcterms:created>
  <dcterms:modified xsi:type="dcterms:W3CDTF">2022-09-25T20:40:11Z</dcterms:modified>
</cp:coreProperties>
</file>