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256" r:id="rId3"/>
    <p:sldId id="425" r:id="rId4"/>
    <p:sldId id="427" r:id="rId5"/>
    <p:sldId id="429" r:id="rId6"/>
    <p:sldId id="431" r:id="rId7"/>
    <p:sldId id="432" r:id="rId8"/>
    <p:sldId id="267" r:id="rId9"/>
    <p:sldId id="268" r:id="rId10"/>
    <p:sldId id="433" r:id="rId11"/>
    <p:sldId id="434" r:id="rId12"/>
    <p:sldId id="435" r:id="rId13"/>
    <p:sldId id="436" r:id="rId14"/>
    <p:sldId id="437" r:id="rId15"/>
    <p:sldId id="438" r:id="rId16"/>
    <p:sldId id="273" r:id="rId17"/>
    <p:sldId id="274" r:id="rId18"/>
    <p:sldId id="439" r:id="rId19"/>
    <p:sldId id="440" r:id="rId20"/>
    <p:sldId id="269" r:id="rId21"/>
    <p:sldId id="441" r:id="rId22"/>
    <p:sldId id="442" r:id="rId23"/>
    <p:sldId id="443" r:id="rId24"/>
    <p:sldId id="445" r:id="rId25"/>
    <p:sldId id="444" r:id="rId26"/>
    <p:sldId id="446" r:id="rId27"/>
    <p:sldId id="448" r:id="rId28"/>
    <p:sldId id="447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9" r:id="rId39"/>
    <p:sldId id="460" r:id="rId40"/>
    <p:sldId id="461" r:id="rId41"/>
    <p:sldId id="462" r:id="rId42"/>
    <p:sldId id="463" r:id="rId43"/>
    <p:sldId id="428" r:id="rId44"/>
    <p:sldId id="465" r:id="rId45"/>
    <p:sldId id="464" r:id="rId46"/>
    <p:sldId id="35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/>
    <p:restoredTop sz="93998" autoAdjust="0"/>
  </p:normalViewPr>
  <p:slideViewPr>
    <p:cSldViewPr snapToGrid="0" snapToObjects="1">
      <p:cViewPr varScale="1">
        <p:scale>
          <a:sx n="66" d="100"/>
          <a:sy n="66" d="100"/>
        </p:scale>
        <p:origin x="657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607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20:16.12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23,'2'-2,"-1"1,1-1,0 1,1-1,-1 1,0 0,0 0,0 0,1 0,-1 0,1 1,2-1,31-3,-25 4,284-4,-165 6,1659-3,-1768 3,1 0,23 5,28 3,77-10,18 1,-148 3,-13 0,-7-4,0 0,0 0,0 1,0-1,-1 0,1 0,0 0,0 1,0-1,0 0,0 0,0 0,0 0,0 0,0 1,-1-1,1 0,0 0,0 0,0 0,0 0,0 0,-1 0,1 1,0-1,0 0,0 0,0 0,-1 0,1 0,0 0,0 0,0 0,0 0,-1 0,1 0,0 0,0 0,-20 3,1 0,0-1,-38-2,25 0,-921 1,457-2,-938 1,1419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6.27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361.34668"/>
      <inkml:brushProperty name="anchorY" value="-7361.15625"/>
      <inkml:brushProperty name="scaleFactor" value="0.5"/>
    </inkml:brush>
  </inkml:definitions>
  <inkml:trace contextRef="#ctx0" brushRef="#br0">39 0 24575,'0'0'0,"-4"4"0,-1 9 0,0 4 0,1 4 0,1 2 0,2 0 0,0 0 0,0 0 0,1 4 0,0-1 0,1 0 0,-1-1 0,0-2 0,0 0 0,0-1 0,0 4 0,0-1 0,0 1 0,0-2 0,0 0 0,0-1 0,0-2 0,0 5 0,-4-5 0,0-12 0,4-9 0,0 0 0,0 0 0,0 0 0,0 0 0,-1 0 0,1 0 0,0 0 0,0 0 0,0 0 0,0 0 0,0 0 0,0 0 0,0 0 0,-1 0 0,1 0 0,0 0 0,0 0 0,0 0 0,0 0 0,0 0 0,0 0 0,-1 0 0,1 0 0,0 0 0,0 0 0,0 0 0,0 0 0,0 0 0,0 0 0,0 0 0,0 0 0,-1 0 0,1 0 0,0 0 0,0 0 0,0-1 0,0 1 0,0 0 0,0 0 0,0 0 0,0 0 0,0 0 0,0 0 0,0 0 0,0 0 0,0-1 0,-4-5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7.84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687.74707"/>
      <inkml:brushProperty name="anchorY" value="-7262.11523"/>
      <inkml:brushProperty name="scaleFactor" value="0.5"/>
    </inkml:brush>
  </inkml:definitions>
  <inkml:trace contextRef="#ctx0" brushRef="#br0">0 0 24575,'0'0'0,"4"0"0,1 4 0,-1 5 0,-1 4 0,0 4 0,-1 2 0,-2 2 0,1 0 0,-1 5 0,0 1 0,0-1 0,-1 0 0,1-7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9.04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343.75439"/>
      <inkml:brushProperty name="anchorY" value="-8125.31348"/>
      <inkml:brushProperty name="scaleFactor" value="0.5"/>
    </inkml:brush>
  </inkml:definitions>
  <inkml:trace contextRef="#ctx0" brushRef="#br0">0 1 24575,'0'0'0,"4"3"0,1 6 0,3 4 0,0 8 0,-1 2 0,-2 2 0,-2 1 0,-1-2 0,-1 0 0,0-1 0,-2-1 0,1 4 0,0-1 0,-1-12 0,1-10 0,0-9 0,0-8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9.95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020.30127"/>
      <inkml:brushProperty name="anchorY" value="-9005.74609"/>
      <inkml:brushProperty name="scaleFactor" value="0.5"/>
    </inkml:brush>
  </inkml:definitions>
  <inkml:trace contextRef="#ctx0" brushRef="#br0">0 0 24575,'0'0'0,"8"0"0,2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11:20:16.12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 23,'2'-2,"-1"1,1-1,0 1,1-1,-1 1,0 0,0 0,0 0,1 0,-1 0,1 1,2-1,31-3,-25 4,284-4,-165 6,1659-3,-1768 3,1 0,23 5,28 3,77-10,18 1,-148 3,-13 0,-7-4,0 0,0 0,0 1,0-1,-1 0,1 0,0 0,0 1,0-1,0 0,0 0,0 0,0 0,0 0,0 1,-1-1,1 0,0 0,0 0,0 0,0 0,0 0,-1 0,1 1,0-1,0 0,0 0,0 0,-1 0,1 0,0 0,0 0,0 0,0 0,-1 0,1 0,0 0,0 0,-20 3,1 0,0-1,-38-2,25 0,-921 1,457-2,-938 1,1419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40.4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0 468 24575,'0'0'0,"0"-4"0,9-1 0,8 1 0,13 0 0,15 1 0,11 1 0,2 1 0,3 1 0,-2 0 0,1 0 0,-9 0 0,-7 0 0,-9 1 0,-1-1 0,-5 0 0,1 0 0,-2 0 0,-1 0 0,-2 0 0,2 0 0,0 0 0,-1 0 0,-1 0 0,-2 0 0,-1 0 0,0 0 0,4 0 0,-1 0 0,0 0 0,4 0 0,-1 0 0,3 0 0,-1 0 0,-2 0 0,-1 0 0,-3 0 0,-1 0 0,-1 0 0,4 0 0,-1 0 0,0 0 0,0 0 0,-2 0 0,0 0 0,-1 0 0,-1 0 0,5 0 0,-1 0 0,0 0 0,0 0 0,-2 0 0,0 0 0,-1 0 0,4 0 0,-1 0 0,1 0 0,-2 0 0,0 0 0,-2 0 0,0 0 0,4 0 0,0 0 0,-1 0 0,0 0 0,-2 0 0,0 0 0,-1 0 0,3 0 0,1 0 0,-1 0 0,0 0 0,-1 0 0,-2 0 0,0 0 0,-4-4 0,-17 2 0,0 2 0,0-1 0,0 0 0,0 0 0,1 0 0,-1 0 0,0 0 0,0 0 0,-1 0 0,2-2 0,7-14 0,-5-4 0,-6-1 0,-7-2 0,-4 5 0,-13-7 0,-3-1 0,-1 0 0,1 1 0,1 1 0,2 5 0,-1 2 0,0 1 0,1 3 0,1-4 0,2-1 0,0 2 0,1 0 0,-3 3 0,0 1 0,-1 2 0,10 3 0,17 8 0,-1 0 0,0 0 0,-1 0 0,1 0 0,0 0 0,0 0 0,0 0 0,0 0 0,0 0 0,-1 0 0,1 0 0,0 0 0,0 0 0,0-1 0,0 1 0,0 0 0,0 0 0,-1 0 0,1 0 0,0 0 0,0 0 0,0 0 0,0-1 0,0 1 0,0 0 0,0 0 0,0 0 0,0 0 0,0 0 0,0-1 0,0 1 0,0 0 0,0 0 0,0 0 0,0 0 0,0-1 0,0 1 0,0 0 0,0 0 0,0 0 0,0 0 0,0-1 0,7-1 0,9 0 0,4 2 0,3 0 0,1 5 0,0 0 0,3 4 0,1-1 0,-2 8 0,-1-2 0,0 2 0,-3-2 0,0 0 0,0 2 0,3-3 0,0 1 0,1 1 0,-2 2 0,0 6 0,-1 1 0,-1 1 0,3-1 0,-3 0 0,-5-1 0,-6 0 0,-3-2 0,-5 5 0,-1 0 0,-7-5 0,-5-5 0,-4-1 0,1 0 0,-2 0 0,2 3 0,-1 0 0,-1 6 0,-2 1 0,3 1 0,-6-2 0,4 5 0,-2 2 0,4 0 0,4-1 0,-1 2 0,-1 6 0,1-2 0,3-1 0,-6 5 0,-3-4 0,2-2 0,-5 4 0,3-2 0,3-8 0,-1-3 0,5-7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46.14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469.43677"/>
      <inkml:brushProperty name="anchorY" value="-1315.90686"/>
      <inkml:brushProperty name="scaleFactor" value="0.5"/>
    </inkml:brush>
  </inkml:definitions>
  <inkml:trace contextRef="#ctx0" brushRef="#br0">0 0 24575,'0'0'0,"4"0"0,1 5 0,-1 3 0,0 5 0,-2 4 0,0 6 0,-1 2 0,-1 1 0,0-1 0,0 0 0,0-2 0,0 0 0,-1 7 0,1 0 0,0 0 0,0 7 0,0 2 0,0-2 0,0-3 0,0 5 0,0 1 0,0 2 0,0-4 0,0-4 0,0 1 0,0-4 0,0-3 0,0 2 0,0-2 0,0-2 0,0-1 0,0-2 0,0-1 0,0 0 0,0 3 0,0 1 0,0 3 0,0 0 0,0-1 0,0 2 0,0-1 0,0-1 0,5-3 0,3-1 0,1-1 0,-1-1 0,3 3 0,-3-8 0,-1-9 0,-5-8 0,-1 0 0,-1 1 0,1-1 0,0 0 0,0 0 0,-1 0 0,1 0 0,0 0 0,-1-1 0,1 1 0,0 0 0,-1 0 0,1 0 0,0-1 0,0 1 0,11-10 0,-1-5 0,-3-5 0,-3-2 0,-2-5 0,-2-4 0,0-1 0,-1 2 0,-1 2 0,5 6 0,4 7 0,0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3.11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53.91724"/>
      <inkml:brushProperty name="anchorY" value="-2968.47974"/>
      <inkml:brushProperty name="scaleFactor" value="0.5"/>
    </inkml:brush>
  </inkml:definitions>
  <inkml:trace contextRef="#ctx0" brushRef="#br0">0 0 24575,'0'0'0,"4"0"0,5 0 0,9 0 0,3 0 0,2 0 0,1 5 0,1-1 0,-2 4 0,0 5 0,0-2 0,2 3 0,1-3 0,0-2 0,-2 2 0,0-3 0,-1 2 0,-1-2 0,3 8 0,1 1 0,-1 4 0,0 0 0,-2 1 0,-4 1 0,-6-1 0,-4 4 0,-5 0 0,-2 4 0,-2-1 0,0-1 0,-1 3 0,0-2 0,0-2 0,0 3 0,1-1 0,0 2 0,0-1 0,-4 2 0,0-23 0,1-1 0,-7 14 0,-8 15 0,-3-2 0,0-3 0,-6 0 0,5-3 0,4-1 0,1-3 0,1-2 0,-1-1 0,3 0 0,0 3 0,2 0 0,-1 0 0,-1 0 0,-10 7 0,-3-1 0,-1 0 0,5-7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4.90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051.69556"/>
      <inkml:brushProperty name="anchorY" value="-4777.12207"/>
      <inkml:brushProperty name="scaleFactor" value="0.5"/>
    </inkml:brush>
  </inkml:definitions>
  <inkml:trace contextRef="#ctx0" brushRef="#br0">325 0 24575,'0'0'0,"-7"0"0,-16 4 0,-3 5 0,-3 4 0,0 4 0,2 2 0,-7 6 0,-8 1 0,2 0 0,2-1 0,9-4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1:56.29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092.64307"/>
      <inkml:brushProperty name="anchorY" value="-4326.39648"/>
      <inkml:brushProperty name="scaleFactor" value="0.5"/>
    </inkml:brush>
  </inkml:definitions>
  <inkml:trace contextRef="#ctx0" brushRef="#br0">0 48 24575,'0'0'0,"4"0"0,9 0 0,5 0 0,3 0 0,1 0 0,1 0 0,1-4 0,-1-4 0,3-1 0,5 2 0,-1-4 0,-5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1.59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987.07593"/>
      <inkml:brushProperty name="anchorY" value="-4913.87939"/>
      <inkml:brushProperty name="scaleFactor" value="0.5"/>
    </inkml:brush>
  </inkml:definitions>
  <inkml:trace contextRef="#ctx0" brushRef="#br0">309 1 24575,'0'0'0,"-3"3"0,-6 6 0,-4 4 0,-8 0 0,-2 6 0,-2 1 0,0 3 0,0 0 0,1 0 0,2-1 0,-5 0 0,1 0 0,1 4 0,0 0 0,10-5 0,16-21 0,-1 1 0,0 0 0,-1-1 0,1 1 0,0 0 0,0-1 0,0 1 0,0 0 0,0-1 0,0 1 0,0 0 0,0-1 0,0 1 0,0 0 0,0-1 0,0 1 0,1 0 0,-1-1 0,0 1 0,0 0 0,1-1 0,0 2 0,-2-1 0,2 0 0,0 0 0,-1-1 0,1 1 0,0 0 0,0 0 0,0 0 0,0-1 0,0 1 0,-1-1 0,1 1 0,0-1 0,2 2 0,18 4 0,-19-7 0,1 1 0,0-1 0,0 1 0,-1 0 0,1-1 0,5-2 0,17-9 0,1-5 0,3 0 0,-1 3 0,-1-1 0,-1 0 0,2-2 0,4-1 0,-1 3 0,-2-5 0,-2 3 0,-2 4 0,-6 7 0,-18 6 0,0 0 0,0 0 0,0 0 0,0 0 0,0 0 0,0 0 0,0 1 0,0-1 0,0 0 0,0 0 0,-1 1 0,1-1 0,1 1 0,-2-1 0,0 0 0,1 1 0,-1-1 0,1 0 0,-1 1 0,0-1 0,0 1 0,1-1 0,-1 0 0,0 1 0,0-1 0,1 1 0,-1-1 0,0 1 0,0-1 0,0 1 0,0-1 0,0 1 0,0-1 0,0 1 0,0 0 0,-4 14 0,-7 4 0,-10 2 0,-3-2 0,-2-1 0,0 4 0,0 2 0,2-5 0,0 0 0,2 0 0,-4-4 0,1 0 0,-1 1 0,2 1 0,0 1 0,10-3 0,10-3 0,5-12 0,-1 1 0,1 0 0,-1-1 0,1 1 0,-1-1 0,1 1 0,-1-1 0,1 1 0,-1-1 0,1 1 0,0-1 0,-1 0 0,1 1 0,-1-1 0,1 0 0,0 0 0,-1 1 0,2-1 0,19 5 0,5-3 0,1-1 0,0-1 0,0-5 0,-2-5 0,2 1 0,0-4 0,-5 6 0,-14 7 0,-11 2 0,-8 7 0,-6 8 0,-4-1 0,-2 3 0,-1-3 0,1 0 0,-4 1 0,0 1 0,1 1 0,0-4 0,2 1 0,1-3 0,1 4 0,23-16 0,-2 0 0,-1 0 0,1 1 0,0-1 0,0 1 0,0-1 0,1 1 0,-2 2 0,3-4 0,-1 1 0,0-1 0,0 1 0,0-1 0,0 1 0,0 0 0,0-1 0,1 1 0,-1-1 0,0 1 0,0-1 0,1 1 0,-1-1 0,0 1 0,1-1 0,-1 1 0,0-1 0,1 0 0,-1 1 0,1-1 0,-1 0 0,1 1 0,-1-1 0,1 1 0,0-1 0,0 1 0,1-1 0,0 1 0,-1 0 0,1-1 0,0 0 0,-1 1 0,1-1 0,2 0 0,25-3 0,2-3 0,5-5 0,-2 1 0,-2-4 0,-3 3 0,-3-2 0,-2 3 0,-2-2 0,-9 6 0,-9 3 0,-9 6 0,-8 6 0,-4 5 0,-8 0 0,-2 1 0,0 7 0,1-4 0,0 2 0,3 0 0,0 0 0,-3 0 0,0-3 0,5-1 0,21-16 0,-1 1 0,0 0 0,1 0 0,-1 0 0,0 0 0,0 0 0,1 0 0,-1 0 0,0 0 0,0 2 0,1-2 0,0-1 0,0 0 0,-1 1 0,1-1 0,0 0 0,0 1 0,0-1 0,0 0 0,0 1 0,0-1 0,0 0 0,1 1 0,-1-1 0,0 0 0,0 1 0,0-1 0,0 0 0,0 1 0,0-1 0,1 0 0,-1 1 0,0-1 0,0 0 0,0 0 0,1 1 0,-1-1 0,1 0 0,10 6 0,6-3 0,4-2 0,2-5 0,-4-5 0,0-4 0,-17 9 0,1 1 0,-1-1 0,0 1 0,0 0 0,2-5 0,6-21 0,-3 0 0,-4 0 0,-1 1 0,-2 3 0,-1 1 0,9-3 0,-1 1 0,1 1 0,-1 1 0,2 0 0,-2 2 0,-1 0 0,3-4 0,-2 1 0,-1-1 0,2 2 0,4 5 0,2 0 0,3 6 0,6 3 0,2 0 0,1 3 0,-1 2 0,-1 1 0,0 2 0,-2 1 0,4 1 0,0 1 0,-1-1 0,0 0 0,-1 1 0,-6-1 0,-4-4 0,-14 3 0,0 0 0,0 1 0,1-1 0,-1 1 0,1-1 0,-1 0 0,0 1 0,1-1 0,-1 1 0,0-1 0,0 0 0,1 1 0,-1-1 0,0 0 0,0 1 0,0-1 0,0-1 0,0 2 0,0-1 0,0 0 0,0-1 0,-1 1 0,1 0 0,0 0 0,-1 0 0,1 0 0,-1 0 0,0-2 0,-10-9 0,-9-2 0,-5 2 0,-1 0 0,8 2 0,14 6 0,10 12 0,8 6 0,1 6 0,-1 2 0,-3 1 0,-4 1 0,-3 0 0,-5 3 0,-3-5 0,2-20 0,1 0 0,0 0 0,0 0 0,0 0 0,0 0 0,0-1 0,-4 4 0,5-5 0,0 1 0,-1 0 0,0 0 0,0 0 0,0-1 0,0 1 0,-1 0 0,1-1 0,0 1 0,0-1 0,-1 1 0,1-1 0,1 0 0,-1 0 0,0 0 0,1 1 0,-1-1 0,0 0 0,1 0 0,-1-1 0,0 1 0,1 0 0,-1 0 0,0 0 0,1 0 0,-1 0 0,0-1 0,0 1 0,-8-10 0,6-5 0,0 0 0,-4 2 0,-3 4 0,-4 2 0,-3 3 0,-2 3 0,-2 4 0,4 6 0,15-7 0,0 0 0,1 0 0,-1-1 0,1 1 0,-1 0 0,1 0 0,-2 3 0,-14 16 0,3 3 0,3 1 0,-1-1 0,-2-5 0,3-4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2:32:14.38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662.35449"/>
      <inkml:brushProperty name="anchorY" value="-5958.72656"/>
      <inkml:brushProperty name="scaleFactor" value="0.5"/>
    </inkml:brush>
  </inkml:definitions>
  <inkml:trace contextRef="#ctx0" brushRef="#br0">0 0 24575,'0'0'0,"4"4"0,1 5 0,-1 4 0,4 4 0,-2 2 0,0 5 0,-1 2 0,-2 1 0,-2 2 0,4 0 0,0 3 0,0-1 0,-2-3 0,0-1 0,-2-3 0,0-1 0,-1 8 0,0 3 0,0 8 0,0-1 0,0-3 0,-1-4 0,1-4 0,0 0 0,0-2 0,0 2 0,0-2 0,0 0 0,0-15 0,0-11 0,0-5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highlighted how we define a list, and an example of how we might use a list consisting of student housing on campus.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[Write each answer on the text so it appears correctly when I advance]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[</a:t>
            </a:r>
            <a:r>
              <a:rPr b="1" dirty="0"/>
              <a:t>read</a:t>
            </a:r>
            <a:r>
              <a:rPr dirty="0"/>
              <a:t>]</a:t>
            </a:r>
          </a:p>
          <a:p>
            <a:r>
              <a:rPr dirty="0"/>
              <a:t>Endless amusement, but too much work! Let's automate it. Make the game play itself.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List&lt;Boolean&gt; List&lt;Numbers&gt;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tangents to add </a:t>
            </a:r>
            <a:r>
              <a:rPr lang="en-US"/>
              <a:t>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still consult the official </a:t>
            </a:r>
            <a:r>
              <a:rPr lang="en-US" dirty="0" err="1"/>
              <a:t>pyret</a:t>
            </a:r>
            <a:r>
              <a:rPr lang="en-US" dirty="0"/>
              <a:t> documentation for strings!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3999" y="3772693"/>
            <a:ext cx="533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CMPU 101 – </a:t>
            </a:r>
            <a:r>
              <a:rPr lang="en-US" sz="2000" b="0" dirty="0"/>
              <a:t>Problem Solving and Abstraction</a:t>
            </a:r>
            <a:endParaRPr lang="en-US" sz="2400" b="0" dirty="0"/>
          </a:p>
          <a:p>
            <a:endParaRPr lang="en-US" sz="2400" dirty="0"/>
          </a:p>
          <a:p>
            <a:r>
              <a:rPr lang="en-US" sz="2400" dirty="0"/>
              <a:t>Peter Lemieszewski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2AA-24B8-7B42-B7D0-AD8DCDBFF6DC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242"/>
            <a:ext cx="4114800" cy="365234"/>
          </a:xfrm>
        </p:spPr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3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5" y="1362078"/>
            <a:ext cx="5162551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8"/>
            <a:ext cx="5162549" cy="4972051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7FEE7-D302-7779-C1A4-B4C471050CAD}"/>
              </a:ext>
            </a:extLst>
          </p:cNvPr>
          <p:cNvSpPr txBox="1"/>
          <p:nvPr userDrawn="1"/>
        </p:nvSpPr>
        <p:spPr>
          <a:xfrm>
            <a:off x="2566851" y="6475508"/>
            <a:ext cx="6100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CMPU 101: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C14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Solving and Abstraction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C14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3956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284724"/>
            <a:ext cx="7358063" cy="185718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7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9084" y="3185213"/>
            <a:ext cx="7533832" cy="200293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4724332321_6348c36f3e.png" descr="4724332321_6348c36f3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10" y="5470829"/>
            <a:ext cx="1080981" cy="10809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urse ID"/>
          <p:cNvSpPr txBox="1">
            <a:spLocks noGrp="1"/>
          </p:cNvSpPr>
          <p:nvPr>
            <p:ph type="body" sz="quarter" idx="21"/>
          </p:nvPr>
        </p:nvSpPr>
        <p:spPr>
          <a:xfrm>
            <a:off x="2329084" y="748518"/>
            <a:ext cx="7533832" cy="49290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100" spc="42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Course ID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6765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25919" y="1284724"/>
            <a:ext cx="9740164" cy="1538406"/>
          </a:xfrm>
          <a:prstGeom prst="rect">
            <a:avLst/>
          </a:prstGeom>
        </p:spPr>
        <p:txBody>
          <a:bodyPr/>
          <a:lstStyle>
            <a:lvl1pPr>
              <a:defRPr sz="47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451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25296" y="1284724"/>
            <a:ext cx="9738360" cy="1538406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7077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5348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9738360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4538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9738360" cy="5037540"/>
          </a:xfrm>
          <a:prstGeom prst="rect">
            <a:avLst/>
          </a:prstGeom>
        </p:spPr>
        <p:txBody>
          <a:bodyPr numCol="2" spcCol="97383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17781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2716"/>
            <a:ext cx="9738360" cy="3287269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3049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694451"/>
            <a:ext cx="4858994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7641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16186" y="1696212"/>
            <a:ext cx="3902631" cy="50375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0549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8400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065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07733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anchor="ctr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71471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 numCol="2" spcCol="973836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33210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26009"/>
            <a:ext cx="4860036" cy="66059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96096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16186" y="128015"/>
            <a:ext cx="3902631" cy="6606541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42211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7804547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53911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26009"/>
            <a:ext cx="9738360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6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B47D-CDDA-C944-8F6B-5CBF41DC3521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5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4325"/>
            <a:ext cx="7804405" cy="3287665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39246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3444325"/>
            <a:ext cx="9738360" cy="3287665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39299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25296" y="126009"/>
            <a:ext cx="4860036" cy="66059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59989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09985" y="6248400"/>
            <a:ext cx="372216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7732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09985" y="6248400"/>
            <a:ext cx="372216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6850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title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654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invers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>
            <a:spLocks noGrp="1"/>
          </p:cNvSpPr>
          <p:nvPr>
            <p:ph type="title"/>
          </p:nvPr>
        </p:nvSpPr>
        <p:spPr>
          <a:xfrm>
            <a:off x="1225296" y="188362"/>
            <a:ext cx="9738360" cy="1334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745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1FE2-2675-A549-85D7-76F40473FA4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981E-F045-DB47-A191-7FD2CAB97CB5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E73-ABE4-8F43-AA98-225125B0786A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FE968-2A6C-304D-ADA2-924256330D0F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9EA14-14D5-7448-9E4B-92DE5CAAEC48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CMPU 101:</a:t>
            </a:r>
            <a:r>
              <a:rPr lang="en-US" sz="1400" dirty="0"/>
              <a:t> </a:t>
            </a:r>
            <a:r>
              <a:rPr lang="en-US" dirty="0"/>
              <a:t>Problem Solving and Abstraction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C033F4C3-887F-FE48-91B8-BD39CC1473C3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 dirty="0"/>
              <a:t>CMPU 101 – Introduction to Computing</a:t>
            </a:r>
          </a:p>
        </p:txBody>
      </p:sp>
    </p:spTree>
    <p:extLst>
      <p:ext uri="{BB962C8B-B14F-4D97-AF65-F5344CB8AC3E}">
        <p14:creationId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26820" y="188362"/>
            <a:ext cx="9738360" cy="133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25296" y="1694451"/>
            <a:ext cx="7804547" cy="503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2pPr>
              <a:lnSpc>
                <a:spcPts val="5700"/>
              </a:lnSpc>
              <a:spcBef>
                <a:spcPts val="1200"/>
              </a:spcBef>
              <a:defRPr sz="4200"/>
            </a:lvl2pPr>
            <a:lvl3pPr>
              <a:lnSpc>
                <a:spcPts val="5700"/>
              </a:lnSpc>
              <a:spcBef>
                <a:spcPts val="1200"/>
              </a:spcBef>
              <a:defRPr sz="4200"/>
            </a:lvl3pPr>
            <a:lvl4pPr>
              <a:lnSpc>
                <a:spcPts val="4000"/>
              </a:lnSpc>
              <a:spcBef>
                <a:spcPts val="1200"/>
              </a:spcBef>
              <a:defRPr sz="2400"/>
            </a:lvl4pPr>
            <a:lvl5pPr>
              <a:lnSpc>
                <a:spcPts val="4000"/>
              </a:lnSpc>
              <a:spcBef>
                <a:spcPts val="12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8968" y="6536531"/>
            <a:ext cx="269303" cy="26738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410766">
              <a:defRPr sz="800" i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82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ransition spd="med"/>
  <p:txStyles>
    <p:titleStyle>
      <a:lvl1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ts val="4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225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4450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6675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889000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151407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173632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195857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2180828" marR="0" indent="-402828" algn="l" defTabSz="410766" rtl="0" latinLnBrk="0">
        <a:lnSpc>
          <a:spcPts val="3650"/>
        </a:lnSpc>
        <a:spcBef>
          <a:spcPts val="1850"/>
        </a:spcBef>
        <a:spcAft>
          <a:spcPts val="0"/>
        </a:spcAft>
        <a:buClrTx/>
        <a:buSzPct val="145000"/>
        <a:buFontTx/>
        <a:buChar char="•"/>
        <a:tabLst/>
        <a:defRPr sz="29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00" algn="ctr" defTabSz="4107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yret.org/docs/latest/numbers.html#(part._numbers_num-random)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yret.org/docs/latest/numbers.html#(part._numbers_num-random)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7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hyperlink" Target="https://www.pyret.org/docs/latest/lists.html#(part._lists_join-str)" TargetMode="Externa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2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6.xml"/><Relationship Id="rId24" Type="http://schemas.openxmlformats.org/officeDocument/2006/relationships/image" Target="../media/image18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11.png"/><Relationship Id="rId19" Type="http://schemas.openxmlformats.org/officeDocument/2006/relationships/customXml" Target="../ink/ink10.xml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Lists</a:t>
            </a:r>
            <a:endParaRPr lang="en-US" dirty="0"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As a </a:t>
            </a:r>
            <a:r>
              <a:rPr lang="en-US" i="1" dirty="0"/>
              <a:t>list</a:t>
            </a:r>
            <a:r>
              <a:rPr lang="en-US" dirty="0"/>
              <a:t> of words!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0294-6CB7-D61D-289F-ECAF5233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From the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274DD-7B03-8241-3F09-279F7E4B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55" y="1143001"/>
            <a:ext cx="8075042" cy="498633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C3F93-0B16-1E82-5942-79EB165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8B74A-DF53-CC99-D525-CBB67BEB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BE7C6-A729-02F5-2450-B7851D6B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14:cNvPr>
              <p14:cNvContentPartPr/>
              <p14:nvPr/>
            </p14:nvContentPartPr>
            <p14:xfrm>
              <a:off x="2434766" y="1733737"/>
              <a:ext cx="1098360" cy="16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2766" y="1589737"/>
                <a:ext cx="1242000" cy="303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4EC7C4-7956-A7E4-6BDD-812B796C3D8A}"/>
              </a:ext>
            </a:extLst>
          </p:cNvPr>
          <p:cNvSpPr txBox="1"/>
          <p:nvPr/>
        </p:nvSpPr>
        <p:spPr>
          <a:xfrm rot="19740834">
            <a:off x="-319314" y="1501775"/>
            <a:ext cx="373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&lt;String&gt; </a:t>
            </a:r>
            <a:r>
              <a:rPr lang="en-US" dirty="0">
                <a:solidFill>
                  <a:srgbClr val="9C1431"/>
                </a:solidFill>
              </a:rPr>
              <a:t>refers to a specific data type</a:t>
            </a:r>
          </a:p>
        </p:txBody>
      </p:sp>
    </p:spTree>
    <p:extLst>
      <p:ext uri="{BB962C8B-B14F-4D97-AF65-F5344CB8AC3E}">
        <p14:creationId xmlns:p14="http://schemas.microsoft.com/office/powerpoint/2010/main" val="275613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0294-6CB7-D61D-289F-ECAF5233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From the documentation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274DD-7B03-8241-3F09-279F7E4B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55" y="1143001"/>
            <a:ext cx="8075042" cy="498633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C3F93-0B16-1E82-5942-79EB165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8B74A-DF53-CC99-D525-CBB67BEB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BE7C6-A729-02F5-2450-B7851D6B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14:cNvPr>
              <p14:cNvContentPartPr/>
              <p14:nvPr/>
            </p14:nvContentPartPr>
            <p14:xfrm>
              <a:off x="2434766" y="1733737"/>
              <a:ext cx="1098360" cy="16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5C8C2-EF3A-4D7F-CA96-BC7FC1DC5B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2766" y="1589737"/>
                <a:ext cx="1242000" cy="3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37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return you to our list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#shout out to “Plural-Noun”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i="1" dirty="0">
                <a:solidFill>
                  <a:srgbClr val="507EB3"/>
                </a:solidFill>
                <a:highlight>
                  <a:srgbClr val="FFFF00"/>
                </a:highlight>
              </a:rPr>
              <a:t>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now return you to our list of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…"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solidFill>
                <a:srgbClr val="507EB3"/>
              </a:solidFill>
            </a:endParaRP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template-words</a:t>
            </a:r>
            <a:r>
              <a:rPr lang="en-US" dirty="0"/>
              <a:t> = string-split-all(template, </a:t>
            </a:r>
            <a:r>
              <a:rPr lang="en-US" dirty="0">
                <a:solidFill>
                  <a:srgbClr val="507EB3"/>
                </a:solidFill>
              </a:rPr>
              <a:t>" "</a:t>
            </a:r>
            <a:r>
              <a:rPr lang="en-US" dirty="0"/>
              <a:t>)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chemeClr val="accent2"/>
                </a:solidFill>
              </a:rPr>
              <a:t>#shout out to “Plural-Noun”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›››</a:t>
            </a:r>
            <a:r>
              <a:rPr lang="en-US" dirty="0"/>
              <a:t> </a:t>
            </a:r>
            <a:r>
              <a:rPr lang="en-US" b="1" dirty="0"/>
              <a:t>template-words</a:t>
            </a:r>
          </a:p>
          <a:p>
            <a:pPr marL="0" indent="0" defTabSz="1828800">
              <a:lnSpc>
                <a:spcPts val="4800"/>
              </a:lnSpc>
              <a:spcBef>
                <a:spcPts val="0"/>
              </a:spcBef>
              <a:buNone/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[</a:t>
            </a:r>
            <a:r>
              <a:rPr lang="en-US" dirty="0">
                <a:solidFill>
                  <a:srgbClr val="ABAFB3"/>
                </a:solidFill>
              </a:rPr>
              <a:t>list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"Thousands"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"of"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i="1" dirty="0">
                <a:solidFill>
                  <a:srgbClr val="507EB3"/>
                </a:solidFill>
                <a:highlight>
                  <a:srgbClr val="FFFF00"/>
                </a:highlight>
              </a:rPr>
              <a:t>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"ago"</a:t>
            </a:r>
            <a:r>
              <a:rPr lang="en-US" dirty="0"/>
              <a:t>, ...]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06461D-1B9E-6547-B3A2-6C40CAB5662C}"/>
              </a:ext>
            </a:extLst>
          </p:cNvPr>
          <p:cNvSpPr txBox="1">
            <a:spLocks/>
          </p:cNvSpPr>
          <p:nvPr/>
        </p:nvSpPr>
        <p:spPr>
          <a:xfrm>
            <a:off x="573315" y="347842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Let’s diagram what we want to do</a:t>
            </a:r>
          </a:p>
        </p:txBody>
      </p:sp>
      <p:sp>
        <p:nvSpPr>
          <p:cNvPr id="273" name="&quot;Thousands of Plural-Noun ago, ...&quot;"/>
          <p:cNvSpPr txBox="1"/>
          <p:nvPr/>
        </p:nvSpPr>
        <p:spPr>
          <a:xfrm>
            <a:off x="3906212" y="1781213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4" name="[list: &quot;Thousands&quot;, &quot;of&quot;, &quot;Plural-Noun&quot;, &quot;ago&quot;, ...]"/>
          <p:cNvSpPr txBox="1"/>
          <p:nvPr/>
        </p:nvSpPr>
        <p:spPr>
          <a:xfrm>
            <a:off x="2866350" y="3159697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75" name="Connection Line"/>
          <p:cNvCxnSpPr>
            <a:cxnSpLocks/>
          </p:cNvCxnSpPr>
          <p:nvPr/>
        </p:nvCxnSpPr>
        <p:spPr>
          <a:xfrm flipH="1">
            <a:off x="3168233" y="2209048"/>
            <a:ext cx="2290648" cy="1125700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76" name="string-split-all"/>
          <p:cNvSpPr txBox="1"/>
          <p:nvPr/>
        </p:nvSpPr>
        <p:spPr>
          <a:xfrm>
            <a:off x="6271976" y="2478422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From “Plural-Noun” to “gazebos”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b="1" kern="0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From “Plural-Noun” to “gazebos”</a:t>
            </a:r>
          </a:p>
        </p:txBody>
      </p:sp>
      <p:sp>
        <p:nvSpPr>
          <p:cNvPr id="2" name="Needs a helper function!">
            <a:extLst>
              <a:ext uri="{FF2B5EF4-FFF2-40B4-BE49-F238E27FC236}">
                <a16:creationId xmlns:a16="http://schemas.microsoft.com/office/drawing/2014/main" id="{7311193B-AB03-C24B-F360-6466F2E2CA70}"/>
              </a:ext>
            </a:extLst>
          </p:cNvPr>
          <p:cNvSpPr txBox="1"/>
          <p:nvPr/>
        </p:nvSpPr>
        <p:spPr>
          <a:xfrm rot="20837436">
            <a:off x="6931831" y="5097402"/>
            <a:ext cx="3219480" cy="430887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45720" bIns="45720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pPr hangingPunct="0"/>
            <a:r>
              <a:rPr sz="2200" i="1" kern="0">
                <a:latin typeface="Helvetica"/>
                <a:cs typeface="Helvetica"/>
                <a:sym typeface="Helvetica"/>
              </a:rPr>
              <a:t>Needs a helper function!</a:t>
            </a:r>
          </a:p>
        </p:txBody>
      </p:sp>
    </p:spTree>
    <p:extLst>
      <p:ext uri="{BB962C8B-B14F-4D97-AF65-F5344CB8AC3E}">
        <p14:creationId xmlns:p14="http://schemas.microsoft.com/office/powerpoint/2010/main" val="3298838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&quot;Thousands of Plural-Noun ago, ...&quot;"/>
          <p:cNvSpPr txBox="1"/>
          <p:nvPr/>
        </p:nvSpPr>
        <p:spPr>
          <a:xfrm>
            <a:off x="4051355" y="1793729"/>
            <a:ext cx="3105337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lnSpc>
                <a:spcPts val="4800"/>
              </a:lnSpc>
              <a:defRPr sz="3200" i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lnSpc>
                <a:spcPts val="2400"/>
              </a:lnSpc>
              <a:defRPr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defRPr>
            </a:pPr>
            <a:r>
              <a:rPr sz="1600" kern="0" dirty="0"/>
              <a:t>"Thousands of Plural-Noun ago, ..."</a:t>
            </a:r>
          </a:p>
        </p:txBody>
      </p:sp>
      <p:sp>
        <p:nvSpPr>
          <p:cNvPr id="279" name="[list: &quot;Thousands&quot;, &quot;of&quot;, &quot;Plural-Noun&quot;, &quot;ago&quot;, ...]"/>
          <p:cNvSpPr txBox="1"/>
          <p:nvPr/>
        </p:nvSpPr>
        <p:spPr>
          <a:xfrm>
            <a:off x="2866350" y="3420952"/>
            <a:ext cx="42178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0" name="Connection Line"/>
          <p:cNvCxnSpPr>
            <a:stCxn id="278" idx="0"/>
            <a:endCxn id="279" idx="0"/>
          </p:cNvCxnSpPr>
          <p:nvPr/>
        </p:nvCxnSpPr>
        <p:spPr>
          <a:xfrm flipH="1">
            <a:off x="4975261" y="1793729"/>
            <a:ext cx="628763" cy="1627223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1" name="[list: &quot;Thousands&quot;, &quot;of&quot;, &quot;gazebos&quot;, &quot;ago&quot;, ...]"/>
          <p:cNvSpPr txBox="1"/>
          <p:nvPr/>
        </p:nvSpPr>
        <p:spPr>
          <a:xfrm>
            <a:off x="3111024" y="4935564"/>
            <a:ext cx="3897221" cy="37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[</a:t>
            </a:r>
            <a:r>
              <a:rPr sz="1600" kern="0">
                <a:solidFill>
                  <a:srgbClr val="ABAFB3"/>
                </a:solidFill>
                <a:latin typeface="Menlo Regular"/>
                <a:sym typeface="Menlo Regular"/>
              </a:rPr>
              <a:t>list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: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"of"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</a:t>
            </a:r>
            <a:r>
              <a:rPr sz="1600" kern="0">
                <a:solidFill>
                  <a:srgbClr val="507EB3"/>
                </a:solidFill>
                <a:latin typeface="Menlo Regular"/>
                <a:sym typeface="Menlo Regular"/>
              </a:rPr>
              <a:t>"ago"</a:t>
            </a:r>
            <a:r>
              <a:rPr sz="16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, ...]</a:t>
            </a:r>
          </a:p>
        </p:txBody>
      </p:sp>
      <p:cxnSp>
        <p:nvCxnSpPr>
          <p:cNvPr id="282" name="Connection Line"/>
          <p:cNvCxnSpPr>
            <a:stCxn id="279" idx="0"/>
            <a:endCxn id="281" idx="0"/>
          </p:cNvCxnSpPr>
          <p:nvPr/>
        </p:nvCxnSpPr>
        <p:spPr>
          <a:xfrm>
            <a:off x="4975261" y="3420952"/>
            <a:ext cx="84374" cy="1514612"/>
          </a:xfrm>
          <a:prstGeom prst="straightConnector1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  <a:tailEnd type="triangle"/>
          </a:ln>
        </p:spPr>
      </p:cxnSp>
      <p:sp>
        <p:nvSpPr>
          <p:cNvPr id="283" name="string-split-all"/>
          <p:cNvSpPr txBox="1"/>
          <p:nvPr/>
        </p:nvSpPr>
        <p:spPr>
          <a:xfrm>
            <a:off x="6271976" y="2739677"/>
            <a:ext cx="162576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string-split-all</a:t>
            </a:r>
          </a:p>
        </p:txBody>
      </p:sp>
      <p:sp>
        <p:nvSpPr>
          <p:cNvPr id="284" name="Something like transform-column but for lists"/>
          <p:cNvSpPr txBox="1"/>
          <p:nvPr/>
        </p:nvSpPr>
        <p:spPr>
          <a:xfrm>
            <a:off x="6688570" y="5341671"/>
            <a:ext cx="550343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/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Something like </a:t>
            </a:r>
            <a:r>
              <a:rPr sz="1900" b="1" kern="0" dirty="0">
                <a:solidFill>
                  <a:srgbClr val="9C14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sz="2300" i="1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Helvetica"/>
                <a:cs typeface="Helvetica"/>
                <a:sym typeface="Helvetica"/>
              </a:rPr>
              <a:t> but for lists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121C85-73CA-6FA0-672E-EA636E747718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kern="0" dirty="0">
                <a:solidFill>
                  <a:srgbClr val="9C1431"/>
                </a:solidFill>
              </a:rPr>
              <a:t>substitute-word does what we want</a:t>
            </a:r>
          </a:p>
        </p:txBody>
      </p:sp>
      <p:sp>
        <p:nvSpPr>
          <p:cNvPr id="5" name="substitute-word">
            <a:extLst>
              <a:ext uri="{FF2B5EF4-FFF2-40B4-BE49-F238E27FC236}">
                <a16:creationId xmlns:a16="http://schemas.microsoft.com/office/drawing/2014/main" id="{024B98DA-7429-C4B9-1022-92F90F4B49D5}"/>
              </a:ext>
            </a:extLst>
          </p:cNvPr>
          <p:cNvSpPr txBox="1"/>
          <p:nvPr/>
        </p:nvSpPr>
        <p:spPr>
          <a:xfrm>
            <a:off x="9049584" y="3829440"/>
            <a:ext cx="184217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>
            <a:lvl1pPr>
              <a:defRPr sz="3800" i="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 hangingPunct="0">
              <a:defRPr sz="4600" i="1">
                <a:latin typeface="+mn-lt"/>
                <a:ea typeface="+mn-ea"/>
                <a:cs typeface="+mn-cs"/>
                <a:sym typeface="Helvetica"/>
              </a:defRPr>
            </a:pPr>
            <a:r>
              <a:rPr sz="19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</a:rPr>
              <a:t>substitute-word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A8EB5BF3-7902-FBF9-8757-7F679CE306DC}"/>
              </a:ext>
            </a:extLst>
          </p:cNvPr>
          <p:cNvSpPr/>
          <p:nvPr/>
        </p:nvSpPr>
        <p:spPr>
          <a:xfrm>
            <a:off x="8181304" y="3842404"/>
            <a:ext cx="3669457" cy="1279210"/>
          </a:xfrm>
          <a:prstGeom prst="rect">
            <a:avLst/>
          </a:prstGeom>
          <a:ln w="381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  <p:txBody>
          <a:bodyPr lIns="89297" tIns="89297" rIns="89297" bIns="89297" anchor="ctr"/>
          <a:lstStyle/>
          <a:p>
            <a:pPr algn="ctr" hangingPunct="0">
              <a:lnSpc>
                <a:spcPts val="2400"/>
              </a:lnSpc>
              <a:defRPr sz="4200"/>
            </a:pPr>
            <a:endParaRPr sz="2100" i="1" kern="0">
              <a:solidFill>
                <a:srgbClr val="BBE0E3">
                  <a:hueOff val="-11070000"/>
                  <a:satOff val="-41666"/>
                  <a:lumOff val="-81176"/>
                </a:srgbClr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6" name="&quot;Thousands&quot; -&gt; &quot;Thousands&quot;…">
            <a:extLst>
              <a:ext uri="{FF2B5EF4-FFF2-40B4-BE49-F238E27FC236}">
                <a16:creationId xmlns:a16="http://schemas.microsoft.com/office/drawing/2014/main" id="{C726D57F-5CF0-2144-453E-5E4CEB0FAE77}"/>
              </a:ext>
            </a:extLst>
          </p:cNvPr>
          <p:cNvSpPr txBox="1"/>
          <p:nvPr/>
        </p:nvSpPr>
        <p:spPr>
          <a:xfrm>
            <a:off x="8735072" y="4243777"/>
            <a:ext cx="2561920" cy="685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45720" bIns="45720">
            <a:spAutoFit/>
          </a:bodyPr>
          <a:lstStyle/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  <a:r>
              <a:rPr sz="16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 -&gt; </a:t>
            </a: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"Thousands"</a:t>
            </a:r>
          </a:p>
          <a:p>
            <a:pPr hangingPunct="0">
              <a:lnSpc>
                <a:spcPts val="24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"Plural-Noun"</a:t>
            </a:r>
            <a:r>
              <a:rPr sz="1600" kern="0" dirty="0"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latin typeface="Menlo Regular"/>
                <a:sym typeface="Menlo Regular"/>
              </a:rPr>
              <a:t> -&gt; </a:t>
            </a:r>
            <a:r>
              <a:rPr sz="1600" kern="0" dirty="0">
                <a:solidFill>
                  <a:srgbClr val="507EB3"/>
                </a:solidFill>
                <a:latin typeface="Menlo Regular"/>
                <a:sym typeface="Menlo Regular"/>
              </a:rPr>
              <a:t>"gazebos"</a:t>
            </a:r>
          </a:p>
        </p:txBody>
      </p:sp>
    </p:spTree>
    <p:extLst>
      <p:ext uri="{BB962C8B-B14F-4D97-AF65-F5344CB8AC3E}">
        <p14:creationId xmlns:p14="http://schemas.microsoft.com/office/powerpoint/2010/main" val="27133232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How can we represent a text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can we represent a text?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reen Shot 2022-02-14 at 11.06.31.png" descr="Screen Shot 2022-02-14 at 11.06.31.png">
            <a:extLst>
              <a:ext uri="{FF2B5EF4-FFF2-40B4-BE49-F238E27FC236}">
                <a16:creationId xmlns:a16="http://schemas.microsoft.com/office/drawing/2014/main" id="{83A93B0E-1209-F866-210E-4578C673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66465"/>
            <a:ext cx="5559552" cy="4739517"/>
          </a:xfrm>
          <a:prstGeom prst="rect">
            <a:avLst/>
          </a:prstGeom>
          <a:noFill/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Introducing: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34F4-FC37-17E8-0B5C-EB073B5E1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.row-n </a:t>
            </a:r>
            <a:r>
              <a:rPr lang="en-US" dirty="0"/>
              <a:t>gives us a row in a table…</a:t>
            </a:r>
          </a:p>
          <a:p>
            <a:pPr marL="0" indent="0">
              <a:buNone/>
            </a:pPr>
            <a:r>
              <a:rPr lang="en-US" dirty="0"/>
              <a:t>How can we access all the elements in one column?</a:t>
            </a:r>
          </a:p>
          <a:p>
            <a:pPr marL="0" indent="0">
              <a:buNone/>
            </a:pPr>
            <a:r>
              <a:rPr lang="en-US" dirty="0"/>
              <a:t>A: get-column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200" b="1" dirty="0"/>
              <a:t>student-data-</a:t>
            </a:r>
            <a:r>
              <a:rPr lang="en-US" sz="2200" b="1" dirty="0" err="1"/>
              <a:t>cleaned.get</a:t>
            </a:r>
            <a:r>
              <a:rPr lang="en-US" sz="2200" b="1" dirty="0"/>
              <a:t>-column(</a:t>
            </a:r>
            <a:r>
              <a:rPr lang="en-US" sz="2200" b="1" dirty="0">
                <a:solidFill>
                  <a:srgbClr val="507EB3"/>
                </a:solidFill>
              </a:rPr>
              <a:t>"house"</a:t>
            </a:r>
            <a:r>
              <a:rPr lang="en-US" sz="2200" b="1" dirty="0"/>
              <a:t>)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200" dirty="0"/>
              <a:t>[</a:t>
            </a:r>
            <a:r>
              <a:rPr lang="en-US" sz="2200" dirty="0">
                <a:solidFill>
                  <a:srgbClr val="ABAFB3"/>
                </a:solidFill>
              </a:rPr>
              <a:t>list</a:t>
            </a:r>
            <a:r>
              <a:rPr lang="en-US" sz="2200" dirty="0"/>
              <a:t>: </a:t>
            </a:r>
            <a:r>
              <a:rPr lang="en-US" sz="2200" dirty="0">
                <a:solidFill>
                  <a:srgbClr val="507EB3"/>
                </a:solidFill>
              </a:rPr>
              <a:t>"OTHER"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"Main"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"Main"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507EB3"/>
                </a:solidFill>
              </a:rPr>
              <a:t>"Strong"</a:t>
            </a:r>
            <a:r>
              <a:rPr lang="en-US" sz="2200" dirty="0"/>
              <a:t>, ...]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E7A01C0-59A3-15EA-1E1A-DCC2C7314D5C}"/>
              </a:ext>
            </a:extLst>
          </p:cNvPr>
          <p:cNvSpPr/>
          <p:nvPr/>
        </p:nvSpPr>
        <p:spPr>
          <a:xfrm>
            <a:off x="7833360" y="1266465"/>
            <a:ext cx="853440" cy="4739517"/>
          </a:xfrm>
          <a:prstGeom prst="rect">
            <a:avLst/>
          </a:prstGeom>
          <a:ln w="63500">
            <a:solidFill>
              <a:srgbClr val="B51700"/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67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write the helper function substitute-word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157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one question – what word should we use?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295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we know what word it isn’t (is-not)!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418219" y="916098"/>
            <a:ext cx="8625667" cy="4033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6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dirty="0"/>
              <a:t>substitute-word(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is-not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507EB3"/>
                </a:solidFill>
                <a:highlight>
                  <a:srgbClr val="FFFF00"/>
                </a:highlight>
              </a:rPr>
              <a:t>"Plural-Noun</a:t>
            </a:r>
            <a:r>
              <a:rPr lang="en-US" dirty="0">
                <a:solidFill>
                  <a:srgbClr val="507EB3"/>
                </a:solidFill>
              </a:rPr>
              <a:t>"</a:t>
            </a: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835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closer…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un substitute-word(w :: String) -&gt; String:…">
            <a:extLst>
              <a:ext uri="{FF2B5EF4-FFF2-40B4-BE49-F238E27FC236}">
                <a16:creationId xmlns:a16="http://schemas.microsoft.com/office/drawing/2014/main" id="{B363BFDF-0AFC-7317-1EBD-4A0B6AA763B3}"/>
              </a:ext>
            </a:extLst>
          </p:cNvPr>
          <p:cNvSpPr txBox="1">
            <a:spLocks/>
          </p:cNvSpPr>
          <p:nvPr/>
        </p:nvSpPr>
        <p:spPr>
          <a:xfrm>
            <a:off x="1380762" y="1814286"/>
            <a:ext cx="8625667" cy="4223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pt-BR" i="1" dirty="0">
                <a:solidFill>
                  <a:srgbClr val="9F59B3"/>
                </a:solidFill>
              </a:rPr>
              <a:t>plural-nouns</a:t>
            </a:r>
            <a:r>
              <a:rPr lang="pt-BR" dirty="0"/>
              <a:t> = [</a:t>
            </a:r>
            <a:r>
              <a:rPr lang="pt-BR" dirty="0">
                <a:solidFill>
                  <a:srgbClr val="ABAFB3"/>
                </a:solidFill>
              </a:rPr>
              <a:t>list</a:t>
            </a:r>
            <a:r>
              <a:rPr lang="pt-BR" dirty="0"/>
              <a:t>: </a:t>
            </a:r>
            <a:r>
              <a:rPr lang="pt-BR" dirty="0">
                <a:solidFill>
                  <a:srgbClr val="507EB3"/>
                </a:solidFill>
              </a:rPr>
              <a:t>"gazebos"</a:t>
            </a:r>
            <a:r>
              <a:rPr lang="pt-BR" dirty="0"/>
              <a:t>, </a:t>
            </a:r>
            <a:r>
              <a:rPr lang="pt-BR" dirty="0">
                <a:solidFill>
                  <a:srgbClr val="507EB3"/>
                </a:solidFill>
              </a:rPr>
              <a:t>"avocados"</a:t>
            </a:r>
            <a:r>
              <a:rPr lang="pt-BR" dirty="0"/>
              <a:t>, </a:t>
            </a:r>
            <a:r>
              <a:rPr lang="pt-BR" dirty="0">
                <a:solidFill>
                  <a:srgbClr val="507EB3"/>
                </a:solidFill>
              </a:rPr>
              <a:t>"pandas"</a:t>
            </a:r>
            <a:r>
              <a:rPr lang="pt-BR" dirty="0"/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substitute-word(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"Thousands"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dirty="0"/>
              <a:t>substitute-word(</a:t>
            </a:r>
            <a:r>
              <a:rPr lang="en-US" dirty="0">
                <a:solidFill>
                  <a:srgbClr val="507EB3"/>
                </a:solidFill>
              </a:rPr>
              <a:t>"Plural-Noun"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is-not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"Plural-Noun“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member(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plural-nouns,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substitute-word(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507EB3"/>
                </a:solidFill>
                <a:effectLst/>
                <a:uLnTx/>
                <a:uFillTx/>
                <a:latin typeface="Menlo Regular"/>
                <a:sym typeface="Menlo Regular"/>
              </a:rPr>
              <a:t>"Plural-Noun"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))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  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ABAFB3"/>
                </a:solidFill>
                <a:effectLst/>
                <a:uLnTx/>
                <a:uFillTx/>
                <a:latin typeface="Menlo Regular"/>
                <a:sym typeface="Menlo Regular"/>
              </a:rPr>
              <a:t>is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uLnTx/>
                <a:uFillTx/>
                <a:latin typeface="Menlo Regular"/>
                <a:sym typeface="Menlo Regular"/>
              </a:rPr>
              <a:t> 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EAA005"/>
                </a:solidFill>
                <a:effectLst/>
                <a:uLnTx/>
                <a:uFillTx/>
                <a:latin typeface="Menlo Regular"/>
                <a:sym typeface="Menlo Regular"/>
              </a:rPr>
              <a:t>true</a:t>
            </a: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solidFill>
                <a:srgbClr val="ABAFB3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247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closer… but we want some randomness!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7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kern="0" dirty="0">
                <a:highlight>
                  <a:srgbClr val="FFFF00"/>
                </a:highlight>
                <a:latin typeface="Menlo Regular"/>
                <a:ea typeface="Menlo Regular"/>
                <a:cs typeface="Menlo Regular"/>
                <a:sym typeface="Menlo Regular"/>
              </a:rPr>
              <a:t>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4347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208-D9AC-3F4B-D69D-0207E6E2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Ripped from the documentation</a:t>
            </a:r>
          </a:p>
        </p:txBody>
      </p:sp>
      <p:pic>
        <p:nvPicPr>
          <p:cNvPr id="6" name="Screen Shot 2022-02-21 at 12.31.53.png" descr="Screen Shot 2022-02-21 at 12.31.53.png">
            <a:hlinkClick r:id="rId2"/>
            <a:extLst>
              <a:ext uri="{FF2B5EF4-FFF2-40B4-BE49-F238E27FC236}">
                <a16:creationId xmlns:a16="http://schemas.microsoft.com/office/drawing/2014/main" id="{238B93F5-A14D-6E3B-E290-F2CE8409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84" y="662940"/>
            <a:ext cx="7753457" cy="599243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08702-7C7C-496B-EEEF-8737DF17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B131A-DEC2-9584-F0A5-0350D0C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9A767-DE63-5B91-8E2B-AB491D51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1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9208-D9AC-3F4B-D69D-0207E6E2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Ok… how do we get from random number to…</a:t>
            </a:r>
          </a:p>
        </p:txBody>
      </p:sp>
      <p:pic>
        <p:nvPicPr>
          <p:cNvPr id="6" name="Screen Shot 2022-02-21 at 12.31.53.png" descr="Screen Shot 2022-02-21 at 12.31.53.png">
            <a:hlinkClick r:id="rId2"/>
            <a:extLst>
              <a:ext uri="{FF2B5EF4-FFF2-40B4-BE49-F238E27FC236}">
                <a16:creationId xmlns:a16="http://schemas.microsoft.com/office/drawing/2014/main" id="{238B93F5-A14D-6E3B-E290-F2CE8409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84" y="662940"/>
            <a:ext cx="7753457" cy="5992433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08702-7C7C-496B-EEEF-8737DF17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A6D3AF-BE8D-064E-9797-F02A4399C2F0}" type="datetime1">
              <a:rPr lang="en-US" smtClean="0"/>
              <a:pPr>
                <a:spcAft>
                  <a:spcPts val="600"/>
                </a:spcAft>
              </a:pPr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B131A-DEC2-9584-F0A5-0350D0C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9A767-DE63-5B91-8E2B-AB491D51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3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D289-FAAD-4392-1809-6063115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 random list item?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FDA7-ECC7-E9FE-0313-8531D150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85CC-4DBB-4211-6016-60CFBB0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7408A-DF76-7893-CA49-F2BD9A0B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A8A55-7657-F177-57F3-C40B78AC052F}"/>
              </a:ext>
            </a:extLst>
          </p:cNvPr>
          <p:cNvSpPr txBox="1"/>
          <p:nvPr/>
        </p:nvSpPr>
        <p:spPr>
          <a:xfrm>
            <a:off x="399143" y="1248229"/>
            <a:ext cx="11792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table, we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.row-n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 specific row by its index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list, we can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get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an item.</a:t>
            </a:r>
          </a:p>
        </p:txBody>
      </p:sp>
    </p:spTree>
    <p:extLst>
      <p:ext uri="{BB962C8B-B14F-4D97-AF65-F5344CB8AC3E}">
        <p14:creationId xmlns:p14="http://schemas.microsoft.com/office/powerpoint/2010/main" val="298869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D289-FAAD-4392-1809-60631153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 random list item?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FDA7-ECC7-E9FE-0313-8531D150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85CC-4DBB-4211-6016-60CFBB05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7408A-DF76-7893-CA49-F2BD9A0B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A8A55-7657-F177-57F3-C40B78AC052F}"/>
              </a:ext>
            </a:extLst>
          </p:cNvPr>
          <p:cNvSpPr txBox="1"/>
          <p:nvPr/>
        </p:nvSpPr>
        <p:spPr>
          <a:xfrm>
            <a:off x="399143" y="1248229"/>
            <a:ext cx="117928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table, we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.row-n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 specific row by its index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With a list, we can use </a:t>
            </a:r>
            <a:r>
              <a:rPr lang="en-US" sz="2400" b="1" dirty="0">
                <a:solidFill>
                  <a:srgbClr val="9C1431"/>
                </a:solidFill>
                <a:latin typeface="Menlo Regular"/>
                <a:ea typeface="Menlo Regular"/>
                <a:cs typeface="Menlo Regular"/>
                <a:sym typeface="Menlo Regular"/>
              </a:rPr>
              <a:t>get</a:t>
            </a:r>
            <a:r>
              <a:rPr lang="en-US" sz="3200" dirty="0">
                <a:solidFill>
                  <a:srgbClr val="9C1431"/>
                </a:solidFill>
              </a:rPr>
              <a:t> </a:t>
            </a:r>
            <a:r>
              <a:rPr lang="en-US" sz="3200" dirty="0"/>
              <a:t>to get an 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Get a random number. Then,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/>
              <a:t>Get list element(item) positioned at that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06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randomness to our code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47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#we want a Plural Noun!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</a:t>
            </a:r>
            <a:r>
              <a:rPr lang="en-US" sz="4600" kern="0" dirty="0">
                <a:highlight>
                  <a:srgbClr val="FFFF00"/>
                </a:highlight>
                <a:latin typeface="Menlo Regular"/>
                <a:ea typeface="Menlo Regular"/>
                <a:cs typeface="Menlo Regular"/>
                <a:sym typeface="Menlo Regular"/>
              </a:rPr>
              <a:t>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3515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592C-9A1B-9CDB-3918-3C423B76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</p:spPr>
        <p:txBody>
          <a:bodyPr anchor="ctr">
            <a:normAutofit/>
          </a:bodyPr>
          <a:lstStyle/>
          <a:p>
            <a:r>
              <a:rPr lang="en-US" dirty="0"/>
              <a:t>Introducing: lists for student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99CA7-4131-BF68-18CE-A805E1F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248" y="6356242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5B1023-DAC9-2C44-89BC-529E54AB457B}" type="datetime1">
              <a:rPr lang="en-US" smtClean="0"/>
              <a:pPr>
                <a:spcAft>
                  <a:spcPts val="600"/>
                </a:spcAft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4C84-A103-9487-01EF-76EF5656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CMPU 101: Problem Solving and Abstraction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9117-0DB8-BAB0-4D07-02DEE025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380" y="6356241"/>
            <a:ext cx="34402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F258EE5-C1BC-DE43-BFBA-383C466B32E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E7A01C0-59A3-15EA-1E1A-DCC2C7314D5C}"/>
              </a:ext>
            </a:extLst>
          </p:cNvPr>
          <p:cNvSpPr/>
          <p:nvPr/>
        </p:nvSpPr>
        <p:spPr>
          <a:xfrm>
            <a:off x="10271760" y="1266465"/>
            <a:ext cx="853440" cy="4739517"/>
          </a:xfrm>
          <a:prstGeom prst="rect">
            <a:avLst/>
          </a:prstGeom>
          <a:ln w="63500">
            <a:solidFill>
              <a:srgbClr val="B51700"/>
            </a:solidFill>
          </a:ln>
        </p:spPr>
        <p:txBody>
          <a:bodyPr lIns="178593" tIns="178593" rIns="178593" bIns="178593" anchor="ctr"/>
          <a:lstStyle/>
          <a:p>
            <a:pPr algn="ctr">
              <a:lnSpc>
                <a:spcPts val="4800"/>
              </a:lnSpc>
              <a:defRPr sz="4200"/>
            </a:pP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5E66AE-EA6E-EBD3-E875-2A51746E1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7696200" cy="5081478"/>
          </a:xfrm>
        </p:spPr>
        <p:txBody>
          <a:bodyPr>
            <a:normAutofit fontScale="40000" lnSpcReduction="20000"/>
          </a:bodyPr>
          <a:lstStyle/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houses</a:t>
            </a:r>
            <a:r>
              <a:rPr lang="en-US" dirty="0"/>
              <a:t> = [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list</a:t>
            </a:r>
            <a:r>
              <a:rPr lang="en-US" dirty="0">
                <a:highlight>
                  <a:srgbClr val="FFFF00"/>
                </a:highlight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"Main"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"Strong"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"Raymond"</a:t>
            </a:r>
            <a:r>
              <a:rPr lang="en-US" dirty="0"/>
              <a:t>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507EB3"/>
                </a:solidFill>
              </a:rPr>
              <a:t>"Davison"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"Lathrop"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"Jewett"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"Josselyn"</a:t>
            </a:r>
            <a:r>
              <a:rPr lang="en-US" dirty="0"/>
              <a:t>, 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507EB3"/>
                </a:solidFill>
              </a:rPr>
              <a:t>"Cushing"</a:t>
            </a:r>
            <a:r>
              <a:rPr lang="en-US" dirty="0"/>
              <a:t>, </a:t>
            </a:r>
            <a:r>
              <a:rPr lang="en-US" dirty="0">
                <a:solidFill>
                  <a:srgbClr val="507EB3"/>
                </a:solidFill>
              </a:rPr>
              <a:t>"Noyes"</a:t>
            </a:r>
            <a:r>
              <a:rPr lang="en-US" dirty="0"/>
              <a:t>]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/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normalize-house</a:t>
            </a:r>
            <a:r>
              <a:rPr lang="en-US" dirty="0"/>
              <a:t>(house :: String) -&gt; String: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dirty="0">
                <a:solidFill>
                  <a:srgbClr val="507EB3"/>
                </a:solidFill>
              </a:rPr>
              <a:t>"Return one of the nine Vassar houses or 'Other'"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highlight>
                  <a:srgbClr val="FFFF00"/>
                </a:highlight>
              </a:rPr>
              <a:t>  </a:t>
            </a:r>
            <a:r>
              <a:rPr lang="en-US" dirty="0">
                <a:solidFill>
                  <a:srgbClr val="ABAFB3"/>
                </a:solidFill>
                <a:highlight>
                  <a:srgbClr val="FFFF00"/>
                </a:highlight>
              </a:rPr>
              <a:t>if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L.member</a:t>
            </a:r>
            <a:r>
              <a:rPr lang="en-US" dirty="0">
                <a:highlight>
                  <a:srgbClr val="FFFF00"/>
                </a:highlight>
              </a:rPr>
              <a:t>(houses, house):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house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dirty="0">
                <a:solidFill>
                  <a:srgbClr val="507EB3"/>
                </a:solidFill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normalize-house(</a:t>
            </a:r>
            <a:r>
              <a:rPr lang="en-US" dirty="0">
                <a:solidFill>
                  <a:srgbClr val="507EB3"/>
                </a:solidFill>
              </a:rPr>
              <a:t>"Main"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"Main"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normalize-house(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 err="1">
                <a:solidFill>
                  <a:srgbClr val="507EB3"/>
                </a:solidFill>
              </a:rPr>
              <a:t>Offcampus</a:t>
            </a:r>
            <a:r>
              <a:rPr lang="en-US" dirty="0">
                <a:solidFill>
                  <a:srgbClr val="507EB3"/>
                </a:solidFill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ABAFB3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rgbClr val="507EB3"/>
                </a:solidFill>
              </a:rPr>
              <a:t>"Other"</a:t>
            </a:r>
          </a:p>
          <a:p>
            <a:pPr marL="0" indent="0" defTabSz="1828800">
              <a:lnSpc>
                <a:spcPct val="12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6358F4-8879-1F98-B781-B0A47EA44343}"/>
              </a:ext>
            </a:extLst>
          </p:cNvPr>
          <p:cNvCxnSpPr/>
          <p:nvPr/>
        </p:nvCxnSpPr>
        <p:spPr>
          <a:xfrm>
            <a:off x="10271760" y="1843314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962F23-1B72-85CD-862E-E39044428C9B}"/>
              </a:ext>
            </a:extLst>
          </p:cNvPr>
          <p:cNvCxnSpPr/>
          <p:nvPr/>
        </p:nvCxnSpPr>
        <p:spPr>
          <a:xfrm>
            <a:off x="10302240" y="2336799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232146-618C-B568-84BF-7434464096E9}"/>
              </a:ext>
            </a:extLst>
          </p:cNvPr>
          <p:cNvCxnSpPr/>
          <p:nvPr/>
        </p:nvCxnSpPr>
        <p:spPr>
          <a:xfrm>
            <a:off x="10302240" y="2837542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9B0AFC-2F62-42DF-5742-167621DBE05F}"/>
              </a:ext>
            </a:extLst>
          </p:cNvPr>
          <p:cNvCxnSpPr/>
          <p:nvPr/>
        </p:nvCxnSpPr>
        <p:spPr>
          <a:xfrm>
            <a:off x="10302240" y="3338285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7668C5-3884-CAE6-D654-D6EA9E823CB4}"/>
              </a:ext>
            </a:extLst>
          </p:cNvPr>
          <p:cNvCxnSpPr/>
          <p:nvPr/>
        </p:nvCxnSpPr>
        <p:spPr>
          <a:xfrm>
            <a:off x="10271760" y="38825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2F485-6EB5-69DA-168B-4BD430D68B2D}"/>
              </a:ext>
            </a:extLst>
          </p:cNvPr>
          <p:cNvCxnSpPr/>
          <p:nvPr/>
        </p:nvCxnSpPr>
        <p:spPr>
          <a:xfrm>
            <a:off x="10302240" y="54573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2F31B5-A8A4-580B-511D-6F5A35DCA878}"/>
              </a:ext>
            </a:extLst>
          </p:cNvPr>
          <p:cNvCxnSpPr/>
          <p:nvPr/>
        </p:nvCxnSpPr>
        <p:spPr>
          <a:xfrm>
            <a:off x="10271760" y="4383313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06981F-D806-3767-1DDC-4102921A9720}"/>
              </a:ext>
            </a:extLst>
          </p:cNvPr>
          <p:cNvCxnSpPr/>
          <p:nvPr/>
        </p:nvCxnSpPr>
        <p:spPr>
          <a:xfrm>
            <a:off x="10302240" y="4898571"/>
            <a:ext cx="853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63A24D2-7EDA-263F-9D7D-BBA9A0DBF64C}"/>
              </a:ext>
            </a:extLst>
          </p:cNvPr>
          <p:cNvCxnSpPr/>
          <p:nvPr/>
        </p:nvCxnSpPr>
        <p:spPr>
          <a:xfrm>
            <a:off x="4847771" y="1444171"/>
            <a:ext cx="5181600" cy="2082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0425527-BE72-6CB6-D854-6E9BE70ABFCB}"/>
              </a:ext>
            </a:extLst>
          </p:cNvPr>
          <p:cNvSpPr txBox="1"/>
          <p:nvPr/>
        </p:nvSpPr>
        <p:spPr>
          <a:xfrm>
            <a:off x="8469674" y="3043274"/>
            <a:ext cx="187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houses, </a:t>
            </a:r>
            <a:r>
              <a:rPr lang="en-US" sz="1600" dirty="0" err="1"/>
              <a:t>pictorally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92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randomness to our code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 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</a:rPr>
              <a:t>rand</a:t>
            </a:r>
            <a:r>
              <a:rPr lang="en-US" dirty="0"/>
              <a:t> = num-random(3) </a:t>
            </a:r>
            <a:r>
              <a:rPr lang="en-US" dirty="0">
                <a:solidFill>
                  <a:schemeClr val="accent2"/>
                </a:solidFill>
              </a:rPr>
              <a:t>#we have 3 items in our plural-nouns list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get(plural-nouns,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59036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Q:Do we have to know how many plural-nouns we have?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w ==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“Plural-Noun"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i="1" dirty="0">
                <a:solidFill>
                  <a:srgbClr val="9F59B3"/>
                </a:solidFill>
              </a:rPr>
              <a:t>    rand</a:t>
            </a:r>
            <a:r>
              <a:rPr lang="en-US" dirty="0"/>
              <a:t> = num-random(3) </a:t>
            </a:r>
            <a:r>
              <a:rPr lang="en-US" dirty="0">
                <a:solidFill>
                  <a:schemeClr val="accent2"/>
                </a:solidFill>
              </a:rPr>
              <a:t>#we have 3 items in our plural-nouns list… oops, no we don’t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get(plural-nouns,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5292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A: No, we don’t!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325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</a:rPr>
              <a:t>rand</a:t>
            </a:r>
            <a:r>
              <a:rPr lang="en-US" dirty="0"/>
              <a:t> = num-random(</a:t>
            </a:r>
            <a:r>
              <a:rPr kumimoji="0" lang="en-US" sz="58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length(plural-nouns))</a:t>
            </a:r>
            <a:endParaRPr lang="en-US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get(plural-nouns,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46386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other parts of speech (data) for our </a:t>
            </a:r>
            <a:r>
              <a:rPr lang="en-US" dirty="0" err="1"/>
              <a:t>madlib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4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“umiaks"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 “pandas"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numbers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"-1"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"42"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 billion"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"apple"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"computer"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"borscht"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body-parts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"elbow"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"head"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"spleen"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alphabet-letters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"Z"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adjectives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"funky"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"boring"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739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rest of the random words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25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</a:t>
            </a:r>
            <a:r>
              <a:rPr lang="en-US" sz="4600" dirty="0">
                <a:highlight>
                  <a:srgbClr val="FFFF00"/>
                </a:highlight>
              </a:rPr>
              <a:t>num-random(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length(plural-nouns))</a:t>
            </a:r>
            <a:endParaRPr lang="en-US" sz="46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get(plural-nouns,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“Numbers"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“Nouns"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670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the rest of the random words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plural-nouns = [list: &quot;gazebos&quot;, &quot;avocados&quot;, &quot;pandas&quot;]…">
            <a:extLst>
              <a:ext uri="{FF2B5EF4-FFF2-40B4-BE49-F238E27FC236}">
                <a16:creationId xmlns:a16="http://schemas.microsoft.com/office/drawing/2014/main" id="{0B655D86-1ADD-B820-979C-6F9864637527}"/>
              </a:ext>
            </a:extLst>
          </p:cNvPr>
          <p:cNvSpPr txBox="1">
            <a:spLocks/>
          </p:cNvSpPr>
          <p:nvPr/>
        </p:nvSpPr>
        <p:spPr>
          <a:xfrm>
            <a:off x="1001487" y="1175657"/>
            <a:ext cx="9891516" cy="4455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25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i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plural-nouns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= [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"gazebos"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"avocados"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"umiaks"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, 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"pandas"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]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4600" kern="0" dirty="0">
              <a:latin typeface="Menlo Regular"/>
              <a:ea typeface="Menlo Regular"/>
              <a:cs typeface="Menlo Regular"/>
              <a:sym typeface="Menlo Regular"/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fun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lang="en-US" sz="4600" b="1" kern="0" dirty="0">
                <a:solidFill>
                  <a:srgbClr val="9F5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substitute-word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doc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 </a:t>
            </a:r>
            <a:r>
              <a:rPr lang="en-US" sz="4600" kern="0" dirty="0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“Plural-Noun"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</a:t>
            </a:r>
            <a:r>
              <a:rPr lang="en-US" sz="4600" dirty="0">
                <a:highlight>
                  <a:srgbClr val="FFFF00"/>
                </a:highlight>
              </a:rPr>
              <a:t>num-random(</a:t>
            </a:r>
            <a:r>
              <a:rPr kumimoji="0" lang="en-US" sz="4600" b="0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hueOff val="-11070000"/>
                    <a:satOff val="-41666"/>
                    <a:lumOff val="-81176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Helvetica"/>
                <a:cs typeface="Helvetica"/>
                <a:sym typeface="Helvetica"/>
              </a:rPr>
              <a:t>length(plural-nouns))</a:t>
            </a:r>
            <a:endParaRPr lang="en-US" sz="4600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get(plural-nouns,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“numbers"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else if</a:t>
            </a:r>
            <a:r>
              <a:rPr lang="en-US" dirty="0"/>
              <a:t> w == </a:t>
            </a:r>
            <a:r>
              <a:rPr lang="en-US" dirty="0">
                <a:solidFill>
                  <a:srgbClr val="507EB3"/>
                </a:solidFill>
              </a:rPr>
              <a:t>“nouns"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  </a:t>
            </a:r>
            <a:r>
              <a:rPr lang="en-US" i="1" dirty="0">
                <a:solidFill>
                  <a:srgbClr val="9F59B3"/>
                </a:solidFill>
                <a:highlight>
                  <a:srgbClr val="FFFF00"/>
                </a:highlight>
              </a:rPr>
              <a:t>rand</a:t>
            </a:r>
            <a:r>
              <a:rPr lang="en-US" dirty="0">
                <a:highlight>
                  <a:srgbClr val="FFFF00"/>
                </a:highlight>
              </a:rPr>
              <a:t> = etc. etc. etc.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dirty="0">
              <a:highlight>
                <a:srgbClr val="FFFF00"/>
              </a:highlight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where</a:t>
            </a:r>
            <a:r>
              <a:rPr lang="en-US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latin typeface="Menlo Regular"/>
                <a:ea typeface="Menlo Regular"/>
                <a:cs typeface="Menlo Regular"/>
                <a:sym typeface="Menlo Regular"/>
              </a:rPr>
              <a:t>  ...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4600" kern="0" dirty="0">
                <a:solidFill>
                  <a:srgbClr val="ABAFB3"/>
                </a:solidFill>
                <a:latin typeface="Menlo Regular"/>
                <a:ea typeface="Menlo Regular"/>
                <a:cs typeface="Menlo Regular"/>
                <a:sym typeface="Menlo Regular"/>
              </a:rPr>
              <a:t>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8CDC3B-407A-348F-1F83-A0F086B4D8C7}"/>
              </a:ext>
            </a:extLst>
          </p:cNvPr>
          <p:cNvSpPr txBox="1">
            <a:spLocks/>
          </p:cNvSpPr>
          <p:nvPr/>
        </p:nvSpPr>
        <p:spPr>
          <a:xfrm rot="21101696">
            <a:off x="1719208" y="3639457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C143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Can we generalize this code even further? </a:t>
            </a:r>
            <a:r>
              <a:rPr lang="en-US" dirty="0" err="1"/>
              <a:t>Speficially</a:t>
            </a:r>
            <a:r>
              <a:rPr lang="en-US" dirty="0"/>
              <a:t> those calls to num-random?</a:t>
            </a:r>
          </a:p>
          <a:p>
            <a:r>
              <a:rPr lang="en-US" dirty="0"/>
              <a:t>Yes we can!</a:t>
            </a:r>
          </a:p>
        </p:txBody>
      </p:sp>
    </p:spTree>
    <p:extLst>
      <p:ext uri="{BB962C8B-B14F-4D97-AF65-F5344CB8AC3E}">
        <p14:creationId xmlns:p14="http://schemas.microsoft.com/office/powerpoint/2010/main" val="3852238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Generalizing the call to num-random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0070C0"/>
                </a:solidFill>
              </a:rPr>
              <a:t>#address need for general utility that gives us a random word</a:t>
            </a:r>
            <a:r>
              <a:rPr lang="en-US" sz="2400" dirty="0">
                <a:solidFill>
                  <a:srgbClr val="ABAFB3"/>
                </a:solidFill>
              </a:rPr>
              <a:t>.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rand-word</a:t>
            </a:r>
            <a:r>
              <a:rPr lang="en-US" sz="2400" dirty="0"/>
              <a:t>(l :: List&lt;String&gt;)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"Return a random word in the given list"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i="1" dirty="0">
                <a:solidFill>
                  <a:srgbClr val="9F59B3"/>
                </a:solidFill>
              </a:rPr>
              <a:t>rand</a:t>
            </a:r>
            <a:r>
              <a:rPr lang="en-US" sz="2400" dirty="0"/>
              <a:t> = num-random(length(l))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get(l, rand)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where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member(plural-nouns, rand-word(plural-nouns)) 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ABAFB3"/>
                </a:solidFill>
              </a:rPr>
              <a:t>is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EAA005"/>
                </a:solidFill>
              </a:rPr>
              <a:t>true</a:t>
            </a:r>
            <a:endParaRPr lang="en-US" sz="2400" dirty="0">
              <a:solidFill>
                <a:srgbClr val="ABAFB3"/>
              </a:solidFill>
            </a:endParaRP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  <a:endParaRPr lang="en-US" sz="2400" kern="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3917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C6FD-8597-3442-40F5-87271508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Completing the helper function…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A709B-1039-B8EF-ACAF-3D6C08B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3AF-BE8D-064E-9797-F02A4399C2F0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A17C10-3BE0-4A26-ED6A-2A1038F3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0E47C-09D3-200E-C9E3-DE03211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plural-nouns =…">
            <a:extLst>
              <a:ext uri="{FF2B5EF4-FFF2-40B4-BE49-F238E27FC236}">
                <a16:creationId xmlns:a16="http://schemas.microsoft.com/office/drawing/2014/main" id="{5A0635F2-F724-C99B-9923-F05ACAF4EFCB}"/>
              </a:ext>
            </a:extLst>
          </p:cNvPr>
          <p:cNvSpPr txBox="1">
            <a:spLocks/>
          </p:cNvSpPr>
          <p:nvPr/>
        </p:nvSpPr>
        <p:spPr>
          <a:xfrm>
            <a:off x="1690914" y="1103086"/>
            <a:ext cx="8494902" cy="498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70000" lnSpcReduction="20000"/>
          </a:bodyPr>
          <a:lstStyle>
            <a:lvl1pPr marL="0" marR="0" indent="0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445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889000" algn="l" defTabSz="821531" rtl="0" latinLnBrk="0">
              <a:lnSpc>
                <a:spcPts val="5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335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778000" algn="l" defTabSz="821531" rtl="0" latinLnBrk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8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472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9171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361656" marR="0" indent="-805656" algn="l" defTabSz="821531" rtl="0" latinLnBrk="0">
              <a:lnSpc>
                <a:spcPts val="7300"/>
              </a:lnSpc>
              <a:spcBef>
                <a:spcPts val="37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800" b="0" i="0" u="none" strike="noStrike" cap="none" spc="0" baseline="0">
                <a:solidFill>
                  <a:schemeClr val="accent1">
                    <a:hueOff val="-11070000"/>
                    <a:satOff val="-41666"/>
                    <a:lumOff val="-81176"/>
                  </a:schemeClr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substitute-word</a:t>
            </a:r>
            <a:r>
              <a:rPr lang="en-US" sz="2400" dirty="0"/>
              <a:t>(w :: String) -&gt; String: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"Substitute a random word if w is a category"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"Plural-Noun"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rand-word(plural-nouns)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"Number"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rand-word(numbers)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"Noun"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rand-word(nouns)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"Body-Part"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rand-word(body-parts)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"Alphabet-Letter"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rand-word(alphabet-letters)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 if</a:t>
            </a:r>
            <a:r>
              <a:rPr lang="en-US" sz="2400" dirty="0"/>
              <a:t> w == </a:t>
            </a:r>
            <a:r>
              <a:rPr lang="en-US" sz="2400" dirty="0">
                <a:solidFill>
                  <a:srgbClr val="507EB3"/>
                </a:solidFill>
              </a:rPr>
              <a:t>"Adjective"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rand-word(adjectives)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else</a:t>
            </a:r>
            <a:r>
              <a:rPr lang="en-US" sz="2400" dirty="0"/>
              <a:t>: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  w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ct val="1200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  <a:endParaRPr lang="en-US" sz="2400" kern="0" dirty="0"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976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A2C-B1FB-4D0C-BB3A-F94F814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task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689D-A16C-51F3-6E07-BB467E32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completed our helper, </a:t>
            </a:r>
          </a:p>
          <a:p>
            <a:r>
              <a:rPr lang="en-US" dirty="0"/>
              <a:t>Now we need to run it on every word in the list, the same way</a:t>
            </a:r>
          </a:p>
          <a:p>
            <a:r>
              <a:rPr lang="en-US" dirty="0"/>
              <a:t> 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sz="3600" dirty="0"/>
              <a:t> </a:t>
            </a:r>
          </a:p>
          <a:p>
            <a:r>
              <a:rPr lang="en-US" dirty="0"/>
              <a:t>runs a function on every row of a table.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5959-6967-A668-6DF2-5B892604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D95E-9C04-7DC5-0ED8-B095C8B4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16A3-8C3D-CB1C-0FE1-39AE11EA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3A2C-B1FB-4D0C-BB3A-F94F814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task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7689D-A16C-51F3-6E07-BB467E32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completed our helper,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substitute-word</a:t>
            </a:r>
            <a:r>
              <a:rPr lang="en-US" dirty="0"/>
              <a:t>!</a:t>
            </a:r>
          </a:p>
          <a:p>
            <a:r>
              <a:rPr lang="en-US" dirty="0"/>
              <a:t>Now we need to run it on every word in the list, the same way</a:t>
            </a:r>
          </a:p>
          <a:p>
            <a:r>
              <a:rPr lang="en-US" dirty="0"/>
              <a:t> 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transform-column</a:t>
            </a:r>
            <a:r>
              <a:rPr lang="en-US" sz="3600" dirty="0"/>
              <a:t> </a:t>
            </a:r>
          </a:p>
          <a:p>
            <a:r>
              <a:rPr lang="en-US" dirty="0"/>
              <a:t>runs a function on every row of a table.</a:t>
            </a:r>
          </a:p>
          <a:p>
            <a:endParaRPr lang="en-US" dirty="0"/>
          </a:p>
          <a:p>
            <a:r>
              <a:rPr lang="en-US" dirty="0"/>
              <a:t>This is the way: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nlo Regular"/>
                <a:ea typeface="Menlo Regular"/>
                <a:cs typeface="Menlo Regular"/>
                <a:sym typeface="Menlo Regular"/>
              </a:rPr>
              <a:t>map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5959-6967-A668-6DF2-5B892604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D95E-9C04-7DC5-0ED8-B095C8B4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16A3-8C3D-CB1C-0FE1-39AE11EA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F58C-792B-8689-C004-AD8ECC38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AF8C-F360-E64B-E94C-5C7C33A8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work with lists, the statement: </a:t>
            </a:r>
          </a:p>
          <a:p>
            <a:pPr lvl="1"/>
            <a:r>
              <a:rPr lang="en-US" dirty="0"/>
              <a:t>use context essentials2021</a:t>
            </a:r>
          </a:p>
          <a:p>
            <a:r>
              <a:rPr lang="en-US" dirty="0"/>
              <a:t>Will provide list capabilities.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BA25-8EB3-2D0B-00E7-37CF7253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092E-12B8-21FF-0599-D7453852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E6AAC-1C88-ABFD-8A6A-B4AF2669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6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mad-libs</a:t>
            </a:r>
            <a:r>
              <a:rPr lang="en-US" dirty="0"/>
              <a:t>(t :: List&lt;String&gt;) -&gt; String: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"Randomly fill in the blanks in the mad libs template"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map(substitute-word, t) </a:t>
            </a:r>
            <a:r>
              <a:rPr lang="en-US" sz="3200" dirty="0"/>
              <a:t>#like transform-column</a:t>
            </a:r>
            <a:endParaRPr lang="en-US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2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 so far… actually…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fun</a:t>
            </a:r>
            <a:r>
              <a:rPr lang="en-US" dirty="0"/>
              <a:t> </a:t>
            </a:r>
            <a:r>
              <a:rPr lang="en-US" b="1" dirty="0">
                <a:solidFill>
                  <a:srgbClr val="9F59B3"/>
                </a:solidFill>
              </a:rPr>
              <a:t>mad-libs</a:t>
            </a:r>
            <a:r>
              <a:rPr lang="en-US" dirty="0"/>
              <a:t>(t :: List&lt;String&gt;) -&gt; String: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</a:t>
            </a:r>
            <a:r>
              <a:rPr lang="en-US" dirty="0">
                <a:solidFill>
                  <a:srgbClr val="ABAFB3"/>
                </a:solidFill>
              </a:rPr>
              <a:t>doc</a:t>
            </a:r>
            <a:r>
              <a:rPr lang="en-US" dirty="0"/>
              <a:t>: </a:t>
            </a:r>
            <a:r>
              <a:rPr lang="en-US" sz="3200" dirty="0">
                <a:solidFill>
                  <a:srgbClr val="507EB3"/>
                </a:solidFill>
              </a:rPr>
              <a:t>“Actually… This only returns a list of strings "</a:t>
            </a:r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/>
              <a:t>  map(substitute-word, t) </a:t>
            </a:r>
            <a:r>
              <a:rPr lang="en-US" sz="3200" dirty="0"/>
              <a:t>#like transform-column</a:t>
            </a:r>
            <a:endParaRPr lang="en-US" dirty="0"/>
          </a:p>
          <a:p>
            <a:pPr marL="0" indent="0" defTabSz="1828800">
              <a:lnSpc>
                <a:spcPts val="56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dirty="0">
                <a:solidFill>
                  <a:srgbClr val="ABAFB3"/>
                </a:solidFill>
              </a:rPr>
              <a:t>end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0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039F-B7AE-8B56-45FA-7854EB32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to the string documentation!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AD2C-D021-13EB-6B73-770CD9C3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0F75-C4D9-9B3E-D81A-A24905F5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64BB-CA18-7B57-CEBD-D5279D57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Screen Shot 2022-02-21 at 13.05.45.png" descr="Screen Shot 2022-02-21 at 13.05.45.png">
            <a:hlinkClick r:id="rId3"/>
            <a:extLst>
              <a:ext uri="{FF2B5EF4-FFF2-40B4-BE49-F238E27FC236}">
                <a16:creationId xmlns:a16="http://schemas.microsoft.com/office/drawing/2014/main" id="{72C72142-880C-9358-32AB-4B320E96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4080" y="567283"/>
            <a:ext cx="8077200" cy="631225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75E723-0088-5637-3F1C-97C04E296C23}"/>
                  </a:ext>
                </a:extLst>
              </p14:cNvPr>
              <p14:cNvContentPartPr/>
              <p14:nvPr/>
            </p14:nvContentPartPr>
            <p14:xfrm>
              <a:off x="3299400" y="1188000"/>
              <a:ext cx="794520" cy="41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75E723-0088-5637-3F1C-97C04E296C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0400" y="1179000"/>
                <a:ext cx="8121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1A77D8-3A75-B2D9-7F38-01EE4E850886}"/>
                  </a:ext>
                </a:extLst>
              </p14:cNvPr>
              <p14:cNvContentPartPr/>
              <p14:nvPr/>
            </p14:nvContentPartPr>
            <p14:xfrm>
              <a:off x="3878280" y="1196280"/>
              <a:ext cx="54000" cy="46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1A77D8-3A75-B2D9-7F38-01EE4E8508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9280" y="1187280"/>
                <a:ext cx="7164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2E79B96-09D1-9191-03DE-C6215B91C3BD}"/>
              </a:ext>
            </a:extLst>
          </p:cNvPr>
          <p:cNvGrpSpPr/>
          <p:nvPr/>
        </p:nvGrpSpPr>
        <p:grpSpPr>
          <a:xfrm>
            <a:off x="3845520" y="1196280"/>
            <a:ext cx="282240" cy="423000"/>
            <a:chOff x="3845520" y="1196280"/>
            <a:chExt cx="282240" cy="4230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9FBFBD6-6F66-83BE-57C9-8D95A4E20ADF}"/>
                    </a:ext>
                  </a:extLst>
                </p14:cNvPr>
                <p14:cNvContentPartPr/>
                <p14:nvPr/>
              </p14:nvContentPartPr>
              <p14:xfrm>
                <a:off x="3885840" y="1196280"/>
                <a:ext cx="192600" cy="423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9FBFBD6-6F66-83BE-57C9-8D95A4E20A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76840" y="1187280"/>
                  <a:ext cx="2102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EA4D37-7DE4-0039-6A2B-366B0D134222}"/>
                    </a:ext>
                  </a:extLst>
                </p14:cNvPr>
                <p14:cNvContentPartPr/>
                <p14:nvPr/>
              </p14:nvContentPartPr>
              <p14:xfrm>
                <a:off x="3845520" y="1203840"/>
                <a:ext cx="117000" cy="6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EA4D37-7DE4-0039-6A2B-366B0D1342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6880" y="1194840"/>
                  <a:ext cx="134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4EFB39-506B-0A60-0143-20BC5D23F2F6}"/>
                    </a:ext>
                  </a:extLst>
                </p14:cNvPr>
                <p14:cNvContentPartPr/>
                <p14:nvPr/>
              </p14:nvContentPartPr>
              <p14:xfrm>
                <a:off x="3901320" y="1262520"/>
                <a:ext cx="93600" cy="1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4EFB39-506B-0A60-0143-20BC5D23F2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92320" y="1253880"/>
                  <a:ext cx="11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1D278C-6E3C-D349-7BEA-6138DB5DA4E8}"/>
                    </a:ext>
                  </a:extLst>
                </p14:cNvPr>
                <p14:cNvContentPartPr/>
                <p14:nvPr/>
              </p14:nvContentPartPr>
              <p14:xfrm>
                <a:off x="3896640" y="1264680"/>
                <a:ext cx="231120" cy="28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1D278C-6E3C-D349-7BEA-6138DB5DA4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88000" y="1256040"/>
                  <a:ext cx="24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B6F50B-7254-7EDA-BF5A-8E7D52BAB896}"/>
                    </a:ext>
                  </a:extLst>
                </p14:cNvPr>
                <p14:cNvContentPartPr/>
                <p14:nvPr/>
              </p14:nvContentPartPr>
              <p14:xfrm>
                <a:off x="3931920" y="1196280"/>
                <a:ext cx="23760" cy="277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B6F50B-7254-7EDA-BF5A-8E7D52BAB8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22920" y="1187280"/>
                  <a:ext cx="41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A9D808-40D4-E47A-FF8E-051E63CD9773}"/>
                    </a:ext>
                  </a:extLst>
                </p14:cNvPr>
                <p14:cNvContentPartPr/>
                <p14:nvPr/>
              </p14:nvContentPartPr>
              <p14:xfrm>
                <a:off x="4009680" y="1226880"/>
                <a:ext cx="14400" cy="196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A9D808-40D4-E47A-FF8E-051E63CD97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00680" y="1217880"/>
                  <a:ext cx="3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E27038-AC28-5CF9-8F4D-6FDAD5DDBD2C}"/>
                    </a:ext>
                  </a:extLst>
                </p14:cNvPr>
                <p14:cNvContentPartPr/>
                <p14:nvPr/>
              </p14:nvContentPartPr>
              <p14:xfrm>
                <a:off x="4038480" y="1310400"/>
                <a:ext cx="8280" cy="82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E27038-AC28-5CF9-8F4D-6FDAD5DDBD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9480" y="1301400"/>
                  <a:ext cx="25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A662D3-41F7-C5C9-0565-B9DE1793F373}"/>
                    </a:ext>
                  </a:extLst>
                </p14:cNvPr>
                <p14:cNvContentPartPr/>
                <p14:nvPr/>
              </p14:nvContentPartPr>
              <p14:xfrm>
                <a:off x="3924360" y="1401840"/>
                <a:ext cx="15840" cy="10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A662D3-41F7-C5C9-0565-B9DE1793F3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15360" y="1393200"/>
                  <a:ext cx="3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64E71F-BFBE-4898-7BA7-8A1BAEF1871B}"/>
                    </a:ext>
                  </a:extLst>
                </p14:cNvPr>
                <p14:cNvContentPartPr/>
                <p14:nvPr/>
              </p14:nvContentPartPr>
              <p14:xfrm>
                <a:off x="3984840" y="1409400"/>
                <a:ext cx="684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64E71F-BFBE-4898-7BA7-8A1BAEF1871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75840" y="1400400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4427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A432-5E37-39FA-0E73-3B631D7F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Mad-libs: 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EA47-E013-010B-CD36-7FA82928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fun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F59B3"/>
                </a:solidFill>
              </a:rPr>
              <a:t>mad-libs</a:t>
            </a:r>
            <a:r>
              <a:rPr lang="en-US" sz="2400" dirty="0"/>
              <a:t>(t :: List&lt;String&gt;) -&gt; String: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ABAFB3"/>
                </a:solidFill>
              </a:rPr>
              <a:t>doc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507EB3"/>
                </a:solidFill>
              </a:rPr>
              <a:t>"Randomly fill in the blanks in the mad libs template"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</a:t>
            </a:r>
            <a:r>
              <a:rPr lang="en-US" sz="2400" dirty="0">
                <a:solidFill>
                  <a:schemeClr val="accent2"/>
                </a:solidFill>
              </a:rPr>
              <a:t># map(substitute-word, t) used on next line.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i="1" dirty="0">
                <a:solidFill>
                  <a:srgbClr val="9F59B3"/>
                </a:solidFill>
              </a:rPr>
              <a:t>with-subs</a:t>
            </a:r>
            <a:r>
              <a:rPr lang="en-US" sz="2400" dirty="0"/>
              <a:t> = map(substitute-word, t)</a:t>
            </a:r>
            <a:endParaRPr lang="en-US" sz="2400" dirty="0">
              <a:solidFill>
                <a:srgbClr val="507EB3"/>
              </a:solidFill>
            </a:endParaRP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/>
              <a:t>  join-str(with-subs, </a:t>
            </a:r>
            <a:r>
              <a:rPr lang="en-US" sz="2400" dirty="0">
                <a:solidFill>
                  <a:srgbClr val="507EB3"/>
                </a:solidFill>
              </a:rPr>
              <a:t>" "</a:t>
            </a:r>
            <a:r>
              <a:rPr lang="en-US" sz="2400" dirty="0"/>
              <a:t>)</a:t>
            </a:r>
          </a:p>
          <a:p>
            <a:pPr marL="0" indent="0" defTabSz="1828800">
              <a:lnSpc>
                <a:spcPct val="150000"/>
              </a:lnSpc>
              <a:spcBef>
                <a:spcPts val="0"/>
              </a:spcBef>
              <a:buNone/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lang="en-US" sz="2400" dirty="0"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CEE6-FFE7-9B61-44F5-7BB53293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4D48-AFFD-EF37-7F9C-5EB72784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34B8-8D64-F8AC-A55F-FA249C6D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50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9FF6-C678-EA8E-7C47-A77F8346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to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295C-5CE8-7091-0CA8-71285E06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https://code.pyret.org/editor#share=1gNCCr9cAxOFqewY3Wx221gSqV-JQho5n&amp;v=31c9aaf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88103-766D-1D54-32A1-12B055EB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C4ED-F833-D275-195D-F91BC99A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21B-4AA6-C750-F27C-0D0DD54B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84A7-3788-5461-D2D7-00E89FFD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69F6-A212-45DF-8A57-A83B14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B066-B9B6-AF0E-EB14-C3FF30C8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2C4A5-19C6-282F-834E-639E397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1DFB83-2E7A-1BC8-C2F2-05E32EC588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11274425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lecture incorporates material from: </a:t>
            </a:r>
          </a:p>
          <a:p>
            <a:r>
              <a:rPr lang="en-US" dirty="0"/>
              <a:t>Kathi </a:t>
            </a:r>
            <a:r>
              <a:rPr lang="en-US" dirty="0" err="1"/>
              <a:t>Fisler</a:t>
            </a:r>
            <a:r>
              <a:rPr lang="en-US" dirty="0"/>
              <a:t>, Brown University,</a:t>
            </a:r>
          </a:p>
          <a:p>
            <a:r>
              <a:rPr lang="en-US" dirty="0"/>
              <a:t>Jason Waterman, Vassar College</a:t>
            </a:r>
          </a:p>
          <a:p>
            <a:r>
              <a:rPr lang="en-US" dirty="0"/>
              <a:t>And, Jonathan Gordon, Vassar College</a:t>
            </a:r>
          </a:p>
        </p:txBody>
      </p:sp>
    </p:spTree>
    <p:extLst>
      <p:ext uri="{BB962C8B-B14F-4D97-AF65-F5344CB8AC3E}">
        <p14:creationId xmlns:p14="http://schemas.microsoft.com/office/powerpoint/2010/main" val="118196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49C-67A1-9167-3C76-74D0156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139-9A9F-1D94-C394-8A49E9E1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 Libs</a:t>
            </a:r>
          </a:p>
          <a:p>
            <a:pPr lvl="1"/>
            <a:r>
              <a:rPr lang="en-US" dirty="0"/>
              <a:t>Given a part of speech (noun, verb, etc.) create a random word that fits </a:t>
            </a:r>
          </a:p>
          <a:p>
            <a:pPr lvl="1"/>
            <a:r>
              <a:rPr lang="en-US" dirty="0"/>
              <a:t>Then, a sentence requiring that part of speech is shown, with that word!</a:t>
            </a:r>
          </a:p>
          <a:p>
            <a:pPr lvl="1"/>
            <a:r>
              <a:rPr lang="en-US" dirty="0"/>
              <a:t>In doing so we create a hilarious sentence!</a:t>
            </a:r>
          </a:p>
          <a:p>
            <a:r>
              <a:rPr lang="en-US" dirty="0"/>
              <a:t>An example: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</a:p>
          <a:p>
            <a:pPr lvl="1"/>
            <a:r>
              <a:rPr lang="en-US" dirty="0"/>
              <a:t>Answer: </a:t>
            </a:r>
            <a:r>
              <a:rPr lang="en-US" dirty="0">
                <a:solidFill>
                  <a:srgbClr val="9C1431"/>
                </a:solidFill>
              </a:rPr>
              <a:t>Rocks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62E5-DB17-7347-8A2C-706F5C97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EFC1-AFA8-628F-8774-752879ED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4B2AC-42B2-91F4-9C93-B70F360E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49C-67A1-9167-3C76-74D01560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139-9A9F-1D94-C394-8A49E9E1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 Libs</a:t>
            </a:r>
          </a:p>
          <a:p>
            <a:pPr lvl="1"/>
            <a:r>
              <a:rPr lang="en-US" dirty="0"/>
              <a:t>Given a part of speech (noun, verb, etc.) create a random word that fits </a:t>
            </a:r>
          </a:p>
          <a:p>
            <a:pPr lvl="1"/>
            <a:r>
              <a:rPr lang="en-US" dirty="0"/>
              <a:t>Then, a sentence requiring that part of speech is shown, with that word!</a:t>
            </a:r>
          </a:p>
          <a:p>
            <a:pPr lvl="1"/>
            <a:r>
              <a:rPr lang="en-US" dirty="0"/>
              <a:t>In doing so we create a hilarious sentence!</a:t>
            </a:r>
          </a:p>
          <a:p>
            <a:r>
              <a:rPr lang="en-US" dirty="0"/>
              <a:t>An example: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</a:p>
          <a:p>
            <a:pPr lvl="1"/>
            <a:r>
              <a:rPr lang="en-US" dirty="0"/>
              <a:t>Answer: </a:t>
            </a:r>
            <a:r>
              <a:rPr lang="en-US" dirty="0">
                <a:solidFill>
                  <a:srgbClr val="9C1431"/>
                </a:solidFill>
              </a:rPr>
              <a:t>Rocks</a:t>
            </a:r>
          </a:p>
          <a:p>
            <a:r>
              <a:rPr lang="en-US" dirty="0"/>
              <a:t>The sentence:</a:t>
            </a:r>
          </a:p>
          <a:p>
            <a:pPr lvl="1"/>
            <a:r>
              <a:rPr lang="en-US" dirty="0"/>
              <a:t>We saw many </a:t>
            </a:r>
            <a:r>
              <a:rPr lang="en-US" dirty="0">
                <a:solidFill>
                  <a:srgbClr val="7030A0"/>
                </a:solidFill>
              </a:rPr>
              <a:t>Plural-Noun</a:t>
            </a:r>
            <a:r>
              <a:rPr lang="en-US" dirty="0"/>
              <a:t> on vacation this summer!</a:t>
            </a:r>
          </a:p>
          <a:p>
            <a:r>
              <a:rPr lang="en-US" dirty="0"/>
              <a:t>Becomes:</a:t>
            </a:r>
          </a:p>
          <a:p>
            <a:pPr lvl="1"/>
            <a:r>
              <a:rPr lang="en-US" dirty="0"/>
              <a:t>We saw many </a:t>
            </a:r>
            <a:r>
              <a:rPr lang="en-US" dirty="0">
                <a:solidFill>
                  <a:srgbClr val="9C1431"/>
                </a:solidFill>
              </a:rPr>
              <a:t>Rocks</a:t>
            </a:r>
            <a:r>
              <a:rPr lang="en-US" dirty="0"/>
              <a:t> on vacation this summer!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62E5-DB17-7347-8A2C-706F5C97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EFC1-AFA8-628F-8774-752879ED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4B2AC-42B2-91F4-9C93-B70F360E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housands of Plural-Noun ago, there were calendars that enabled the ancient Plural-Noun to divide a year into twelve Plural-Noun, each month into Number weeks, and each week into seven Plural-Noun. At first, people told time by a sun clock, sometimes kn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340935">
              <a:lnSpc>
                <a:spcPts val="3000"/>
              </a:lnSpc>
              <a:spcBef>
                <a:spcPts val="1550"/>
              </a:spcBef>
              <a:buNone/>
              <a:defRPr sz="4814"/>
            </a:pP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Thousands of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ago, there were calendars that enabled the ancient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to divide a year into twelve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each month into </a:t>
            </a:r>
            <a:r>
              <a:rPr i="1" dirty="0">
                <a:solidFill>
                  <a:srgbClr val="965EAE"/>
                </a:solidFill>
              </a:rPr>
              <a:t>Number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weeks, and each week into seven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 At first, people told time by a sun clock, sometimes known as the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dial. Ultimately, they invented the great timekeeping devices of today, such as the grandfather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the pocket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the alarm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and, of course, the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watch. Children learn about clocks and time almost before they learn their A-B- </a:t>
            </a:r>
            <a:r>
              <a:rPr i="1" dirty="0">
                <a:solidFill>
                  <a:srgbClr val="965EAE"/>
                </a:solidFill>
              </a:rPr>
              <a:t>Alphabet-Letter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s. They are taught that a day consists of 24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 hour has 60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, and a minute has 60 </a:t>
            </a:r>
            <a:r>
              <a:rPr i="1" dirty="0">
                <a:solidFill>
                  <a:srgbClr val="965EAE"/>
                </a:solidFill>
              </a:rPr>
              <a:t>Plural-Noun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 By the time they are in Kindergarten, they know if the big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is at twelve and the little </a:t>
            </a:r>
            <a:r>
              <a:rPr i="1" dirty="0">
                <a:solidFill>
                  <a:srgbClr val="965EAE"/>
                </a:solidFill>
              </a:rPr>
              <a:t>Body-Part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is at three, that it is Number o’clock. I wish we could continue this </a:t>
            </a:r>
            <a:r>
              <a:rPr i="1" dirty="0">
                <a:solidFill>
                  <a:srgbClr val="965EAE"/>
                </a:solidFill>
              </a:rPr>
              <a:t>Adjective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lesson, but we’ve run out of </a:t>
            </a:r>
            <a:r>
              <a:rPr i="1" dirty="0">
                <a:solidFill>
                  <a:srgbClr val="965EAE"/>
                </a:solidFill>
              </a:rPr>
              <a:t>Noun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housands of Plural-Noun ago, there were calendars that enabled the ancient Plural-Noun to divide a year into twelve Plural-Noun, each month into Number weeks, and each week into seven Plural-Noun. At first, people told time by a sun clock, sometimes kn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340935">
              <a:lnSpc>
                <a:spcPts val="3000"/>
              </a:lnSpc>
              <a:spcBef>
                <a:spcPts val="1550"/>
              </a:spcBef>
              <a:buNone/>
              <a:defRPr sz="4814"/>
            </a:pP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Thousands of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Plural-Noun 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ago, there were calendars that enabled the ancient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 Plural-Noun 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to divide a year into twelve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each month into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Number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weeks, and each week into seven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 At first, people told time by a sun clock, sometimes known as the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dial. Ultimately, they invented the great timekeeping devices of today, such as the grandfather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the pocket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the alarm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and, of course, the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watch. Children learn about clocks and time almost before they learn their A-B-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Alphabet-Letter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s. They are taught that a day consists of 24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 hour has 60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, and a minute has 60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Plural-Noun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 By the time they are in Kindergarten, they know if the big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is at twelve and the little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Body-Part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is at three, that it is Number o’clock. I wish we could continue this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Adjective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 lesson, but we’ve run out of </a:t>
            </a:r>
            <a:r>
              <a:rPr i="1" dirty="0">
                <a:solidFill>
                  <a:schemeClr val="accent3">
                    <a:lumOff val="44000"/>
                  </a:schemeClr>
                </a:solidFill>
              </a:rPr>
              <a:t>Noun</a:t>
            </a:r>
            <a:r>
              <a:rPr i="1" dirty="0">
                <a:solidFill>
                  <a:schemeClr val="accent4">
                    <a:lumOff val="-88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AE8-A90F-549D-C8ED-6306DC6F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can we represent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276B-5651-D35E-D77C-B082D5D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9F59B3"/>
                </a:solidFill>
              </a:rPr>
              <a:t>template</a:t>
            </a:r>
            <a:r>
              <a:rPr lang="en-US" dirty="0"/>
              <a:t> = </a:t>
            </a:r>
            <a:r>
              <a:rPr lang="en-US" dirty="0">
                <a:solidFill>
                  <a:srgbClr val="507EB3"/>
                </a:solidFill>
              </a:rPr>
              <a:t>"Thousands of Plural-Noun ago, there were calendars that enabled the ancient Plural-Noun to divide a year into twelve Plural-Noun , each month into Number weeks, and each week into seven Plural-Noun . At first, people told time by a sun clock, sometimes known as the Noun dial. Ultimately, they invented the great timekeeping devices of today, such as the grandfather Noun , the pocket Noun , the alarm Noun , and, of course, the Body-Part watch. Children learn about clocks and time almost before they learn their A-B- Alphabet-Letter s. They are taught that a day consists of 24 Plural-Noun , an hour has 60 Plural-Noun , and a minute has 60 Plural-Noun . By the time they are in Kindergarten, they know if the big Body-Part is at twelve and the little Body-Part is at three, that it is Number o'clock. I wish we could continue this Adjective lesson, but we’ve run out of Noun ."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EC39-6215-67A1-98A1-51E6B0D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1023-DAC9-2C44-89BC-529E54AB457B}" type="datetime1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202-C8E9-26B9-B3FB-23DE4F32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101:</a:t>
            </a:r>
            <a:r>
              <a:rPr lang="en-US" sz="1400"/>
              <a:t> </a:t>
            </a:r>
            <a:r>
              <a:rPr lang="en-US"/>
              <a:t>Problem Solving and Abstraction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F12CD-D155-12C3-9476-572099A4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945D6E6-34E2-7949-B496-89CBF20EEB2E}" vid="{9C19798D-23BC-0E4D-838D-6C433C511F26}"/>
    </a:ext>
  </a:extLst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31230</TotalTime>
  <Words>3260</Words>
  <Application>Microsoft Office PowerPoint</Application>
  <PresentationFormat>Widescreen</PresentationFormat>
  <Paragraphs>487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Courier</vt:lpstr>
      <vt:lpstr>Gigi</vt:lpstr>
      <vt:lpstr>Helvetica</vt:lpstr>
      <vt:lpstr>Menlo Regular</vt:lpstr>
      <vt:lpstr>Office Theme</vt:lpstr>
      <vt:lpstr>Blank</vt:lpstr>
      <vt:lpstr>Lists</vt:lpstr>
      <vt:lpstr>Introducing: lists</vt:lpstr>
      <vt:lpstr>Introducing: lists for student data</vt:lpstr>
      <vt:lpstr>Using Lists</vt:lpstr>
      <vt:lpstr>Let’s play a game!</vt:lpstr>
      <vt:lpstr>Let’s play a game!</vt:lpstr>
      <vt:lpstr>PowerPoint Presentation</vt:lpstr>
      <vt:lpstr>PowerPoint Presentation</vt:lpstr>
      <vt:lpstr>Q: How can we represent text?</vt:lpstr>
      <vt:lpstr>A: As a list of words!</vt:lpstr>
      <vt:lpstr>From the documentation</vt:lpstr>
      <vt:lpstr>From the documentation</vt:lpstr>
      <vt:lpstr>We now return you to our list of words</vt:lpstr>
      <vt:lpstr>We now return you to our list of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write the helper function substitute-word</vt:lpstr>
      <vt:lpstr>Just one question – what word should we use?</vt:lpstr>
      <vt:lpstr>Well, we know what word it isn’t (is-not)!</vt:lpstr>
      <vt:lpstr>Getting closer…</vt:lpstr>
      <vt:lpstr>Getting closer… but we want some randomness!</vt:lpstr>
      <vt:lpstr>Ripped from the documentation</vt:lpstr>
      <vt:lpstr>Ok… how do we get from random number to…</vt:lpstr>
      <vt:lpstr>…a random list item?</vt:lpstr>
      <vt:lpstr>…a random list item?</vt:lpstr>
      <vt:lpstr>Adding randomness to our code</vt:lpstr>
      <vt:lpstr>Adding randomness to our code</vt:lpstr>
      <vt:lpstr>Q:Do we have to know how many plural-nouns we have?</vt:lpstr>
      <vt:lpstr>A: No, we don’t!</vt:lpstr>
      <vt:lpstr>The other parts of speech (data) for our madlib</vt:lpstr>
      <vt:lpstr>Getting the rest of the random words</vt:lpstr>
      <vt:lpstr>Getting the rest of the random words</vt:lpstr>
      <vt:lpstr>Generalizing the call to num-random</vt:lpstr>
      <vt:lpstr>Completing the helper function…</vt:lpstr>
      <vt:lpstr>Back to our task plan</vt:lpstr>
      <vt:lpstr>Back to our task plan</vt:lpstr>
      <vt:lpstr>Mad-libs so far…</vt:lpstr>
      <vt:lpstr>Mad-libs so far… actually… </vt:lpstr>
      <vt:lpstr>… to the string documentation!</vt:lpstr>
      <vt:lpstr>Mad-libs: final version</vt:lpstr>
      <vt:lpstr>Link to code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Pete Lemieszewski</dc:creator>
  <cp:lastModifiedBy>olga Lemieszewski</cp:lastModifiedBy>
  <cp:revision>87</cp:revision>
  <cp:lastPrinted>2022-08-31T12:53:30Z</cp:lastPrinted>
  <dcterms:created xsi:type="dcterms:W3CDTF">2017-08-29T15:50:50Z</dcterms:created>
  <dcterms:modified xsi:type="dcterms:W3CDTF">2022-10-03T04:04:40Z</dcterms:modified>
</cp:coreProperties>
</file>