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63"/>
  </p:notesMasterIdLst>
  <p:handoutMasterIdLst>
    <p:handoutMasterId r:id="rId64"/>
  </p:handoutMasterIdLst>
  <p:sldIdLst>
    <p:sldId id="256" r:id="rId2"/>
    <p:sldId id="429" r:id="rId3"/>
    <p:sldId id="466" r:id="rId4"/>
    <p:sldId id="495" r:id="rId5"/>
    <p:sldId id="431" r:id="rId6"/>
    <p:sldId id="467" r:id="rId7"/>
    <p:sldId id="468" r:id="rId8"/>
    <p:sldId id="469" r:id="rId9"/>
    <p:sldId id="471" r:id="rId10"/>
    <p:sldId id="470" r:id="rId11"/>
    <p:sldId id="432" r:id="rId12"/>
    <p:sldId id="472" r:id="rId13"/>
    <p:sldId id="474" r:id="rId14"/>
    <p:sldId id="475" r:id="rId15"/>
    <p:sldId id="437" r:id="rId16"/>
    <p:sldId id="473" r:id="rId17"/>
    <p:sldId id="476" r:id="rId18"/>
    <p:sldId id="438" r:id="rId19"/>
    <p:sldId id="477" r:id="rId20"/>
    <p:sldId id="478" r:id="rId21"/>
    <p:sldId id="481" r:id="rId22"/>
    <p:sldId id="482" r:id="rId23"/>
    <p:sldId id="484" r:id="rId24"/>
    <p:sldId id="483" r:id="rId25"/>
    <p:sldId id="485" r:id="rId26"/>
    <p:sldId id="492" r:id="rId27"/>
    <p:sldId id="486" r:id="rId28"/>
    <p:sldId id="487" r:id="rId29"/>
    <p:sldId id="488" r:id="rId30"/>
    <p:sldId id="480" r:id="rId31"/>
    <p:sldId id="490" r:id="rId32"/>
    <p:sldId id="491" r:id="rId33"/>
    <p:sldId id="269" r:id="rId34"/>
    <p:sldId id="493" r:id="rId35"/>
    <p:sldId id="496" r:id="rId36"/>
    <p:sldId id="494" r:id="rId37"/>
    <p:sldId id="499" r:id="rId38"/>
    <p:sldId id="500" r:id="rId39"/>
    <p:sldId id="498" r:id="rId40"/>
    <p:sldId id="441" r:id="rId41"/>
    <p:sldId id="448" r:id="rId42"/>
    <p:sldId id="447" r:id="rId43"/>
    <p:sldId id="449" r:id="rId44"/>
    <p:sldId id="501" r:id="rId45"/>
    <p:sldId id="450" r:id="rId46"/>
    <p:sldId id="451" r:id="rId47"/>
    <p:sldId id="502" r:id="rId48"/>
    <p:sldId id="503" r:id="rId49"/>
    <p:sldId id="504" r:id="rId50"/>
    <p:sldId id="452" r:id="rId51"/>
    <p:sldId id="453" r:id="rId52"/>
    <p:sldId id="506" r:id="rId53"/>
    <p:sldId id="454" r:id="rId54"/>
    <p:sldId id="334" r:id="rId55"/>
    <p:sldId id="335" r:id="rId56"/>
    <p:sldId id="336" r:id="rId57"/>
    <p:sldId id="337" r:id="rId58"/>
    <p:sldId id="338" r:id="rId59"/>
    <p:sldId id="339" r:id="rId60"/>
    <p:sldId id="464" r:id="rId61"/>
    <p:sldId id="35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p:restoredTop sz="93998" autoAdjust="0"/>
  </p:normalViewPr>
  <p:slideViewPr>
    <p:cSldViewPr snapToGrid="0" snapToObjects="1">
      <p:cViewPr varScale="1">
        <p:scale>
          <a:sx n="63" d="100"/>
          <a:sy n="63" d="100"/>
        </p:scale>
        <p:origin x="57" y="10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607" y="3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57A9A7-5935-D64E-96CF-CC145DAFC7A9}" type="datetimeFigureOut">
              <a:rPr lang="en-US" smtClean="0"/>
              <a:pPr/>
              <a:t>9/24/2022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03582B-E260-7642-9B40-EC0FE41F2D6D}" type="slidenum">
              <a:rPr lang="en-US" smtClean="0"/>
              <a:pPr/>
              <a:t>‹#›</a:t>
            </a:fld>
            <a:endParaRPr lang="en-US"/>
          </a:p>
        </p:txBody>
      </p:sp>
    </p:spTree>
    <p:extLst>
      <p:ext uri="{BB962C8B-B14F-4D97-AF65-F5344CB8AC3E}">
        <p14:creationId xmlns:p14="http://schemas.microsoft.com/office/powerpoint/2010/main" val="271473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EFE1C-A424-EF43-BFD1-0978FAE0A6B5}" type="datetimeFigureOut">
              <a:rPr lang="en-US" smtClean="0"/>
              <a:pPr/>
              <a:t>9/24/2022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2EF5B-C282-734F-B256-3C04FB339C23}" type="slidenum">
              <a:rPr lang="en-US" smtClean="0"/>
              <a:pPr/>
              <a:t>‹#›</a:t>
            </a:fld>
            <a:endParaRPr lang="en-US"/>
          </a:p>
        </p:txBody>
      </p:sp>
    </p:spTree>
    <p:extLst>
      <p:ext uri="{BB962C8B-B14F-4D97-AF65-F5344CB8AC3E}">
        <p14:creationId xmlns:p14="http://schemas.microsoft.com/office/powerpoint/2010/main" val="49643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E2EF5B-C282-734F-B256-3C04FB339C23}" type="slidenum">
              <a:rPr lang="en-US" smtClean="0"/>
              <a:pPr/>
              <a:t>1</a:t>
            </a:fld>
            <a:endParaRPr lang="en-US"/>
          </a:p>
        </p:txBody>
      </p:sp>
    </p:spTree>
    <p:extLst>
      <p:ext uri="{BB962C8B-B14F-4D97-AF65-F5344CB8AC3E}">
        <p14:creationId xmlns:p14="http://schemas.microsoft.com/office/powerpoint/2010/main" val="11715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 case in “orange” Recursive case in “light blue”</a:t>
            </a:r>
          </a:p>
          <a:p>
            <a:r>
              <a:rPr lang="en-US" dirty="0"/>
              <a:t>What should the base case return? Are there any values below 10 in an empty list of numbers?</a:t>
            </a:r>
          </a:p>
        </p:txBody>
      </p:sp>
      <p:sp>
        <p:nvSpPr>
          <p:cNvPr id="4" name="Slide Number Placeholder 3"/>
          <p:cNvSpPr>
            <a:spLocks noGrp="1"/>
          </p:cNvSpPr>
          <p:nvPr>
            <p:ph type="sldNum" sz="quarter" idx="5"/>
          </p:nvPr>
        </p:nvSpPr>
        <p:spPr/>
        <p:txBody>
          <a:bodyPr/>
          <a:lstStyle/>
          <a:p>
            <a:fld id="{11E2EF5B-C282-734F-B256-3C04FB339C23}" type="slidenum">
              <a:rPr lang="en-US" smtClean="0"/>
              <a:pPr/>
              <a:t>48</a:t>
            </a:fld>
            <a:endParaRPr lang="en-US"/>
          </a:p>
        </p:txBody>
      </p:sp>
    </p:spTree>
    <p:extLst>
      <p:ext uri="{BB962C8B-B14F-4D97-AF65-F5344CB8AC3E}">
        <p14:creationId xmlns:p14="http://schemas.microsoft.com/office/powerpoint/2010/main" val="402773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 case in “orange” Recursive case in “light blue”</a:t>
            </a:r>
          </a:p>
          <a:p>
            <a:r>
              <a:rPr lang="en-US" dirty="0"/>
              <a:t>What should the base case return? Are there any values below 10 in an empty list of numbers?</a:t>
            </a:r>
          </a:p>
        </p:txBody>
      </p:sp>
      <p:sp>
        <p:nvSpPr>
          <p:cNvPr id="4" name="Slide Number Placeholder 3"/>
          <p:cNvSpPr>
            <a:spLocks noGrp="1"/>
          </p:cNvSpPr>
          <p:nvPr>
            <p:ph type="sldNum" sz="quarter" idx="5"/>
          </p:nvPr>
        </p:nvSpPr>
        <p:spPr/>
        <p:txBody>
          <a:bodyPr/>
          <a:lstStyle/>
          <a:p>
            <a:fld id="{11E2EF5B-C282-734F-B256-3C04FB339C23}" type="slidenum">
              <a:rPr lang="en-US" smtClean="0"/>
              <a:pPr/>
              <a:t>49</a:t>
            </a:fld>
            <a:endParaRPr lang="en-US"/>
          </a:p>
        </p:txBody>
      </p:sp>
    </p:spTree>
    <p:extLst>
      <p:ext uri="{BB962C8B-B14F-4D97-AF65-F5344CB8AC3E}">
        <p14:creationId xmlns:p14="http://schemas.microsoft.com/office/powerpoint/2010/main" val="235552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hape 543"/>
          <p:cNvSpPr>
            <a:spLocks noGrp="1" noRot="1" noChangeAspect="1"/>
          </p:cNvSpPr>
          <p:nvPr>
            <p:ph type="sldImg"/>
          </p:nvPr>
        </p:nvSpPr>
        <p:spPr>
          <a:prstGeom prst="rect">
            <a:avLst/>
          </a:prstGeom>
        </p:spPr>
        <p:txBody>
          <a:bodyPr/>
          <a:lstStyle/>
          <a:p>
            <a:endParaRPr/>
          </a:p>
        </p:txBody>
      </p:sp>
      <p:sp>
        <p:nvSpPr>
          <p:cNvPr id="544" name="Shape 544"/>
          <p:cNvSpPr>
            <a:spLocks noGrp="1"/>
          </p:cNvSpPr>
          <p:nvPr>
            <p:ph type="body" sz="quarter" idx="1"/>
          </p:nvPr>
        </p:nvSpPr>
        <p:spPr>
          <a:prstGeom prst="rect">
            <a:avLst/>
          </a:prstGeom>
        </p:spPr>
        <p:txBody>
          <a:bodyPr/>
          <a:lstStyle/>
          <a:p>
            <a:r>
              <a:t>Fill in the blank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a:spLocks noGrp="1" noRot="1" noChangeAspect="1"/>
          </p:cNvSpPr>
          <p:nvPr>
            <p:ph type="sldImg"/>
          </p:nvPr>
        </p:nvSpPr>
        <p:spPr>
          <a:prstGeom prst="rect">
            <a:avLst/>
          </a:prstGeom>
        </p:spPr>
        <p:txBody>
          <a:bodyPr/>
          <a:lstStyle/>
          <a:p>
            <a:endParaRPr/>
          </a:p>
        </p:txBody>
      </p:sp>
      <p:sp>
        <p:nvSpPr>
          <p:cNvPr id="550" name="Shape 550"/>
          <p:cNvSpPr>
            <a:spLocks noGrp="1"/>
          </p:cNvSpPr>
          <p:nvPr>
            <p:ph type="body" sz="quarter" idx="1"/>
          </p:nvPr>
        </p:nvSpPr>
        <p:spPr>
          <a:prstGeom prst="rect">
            <a:avLst/>
          </a:prstGeom>
        </p:spPr>
        <p:txBody>
          <a:bodyPr/>
          <a:lstStyle/>
          <a:p>
            <a:r>
              <a:t>Fill in the blank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prstGeom prst="rect">
            <a:avLst/>
          </a:prstGeom>
        </p:spPr>
        <p:txBody>
          <a:bodyPr/>
          <a:lstStyle/>
          <a:p>
            <a:endParaRPr/>
          </a:p>
        </p:txBody>
      </p:sp>
      <p:sp>
        <p:nvSpPr>
          <p:cNvPr id="556" name="Shape 556"/>
          <p:cNvSpPr>
            <a:spLocks noGrp="1"/>
          </p:cNvSpPr>
          <p:nvPr>
            <p:ph type="body" sz="quarter" idx="1"/>
          </p:nvPr>
        </p:nvSpPr>
        <p:spPr>
          <a:prstGeom prst="rect">
            <a:avLst/>
          </a:prstGeom>
        </p:spPr>
        <p:txBody>
          <a:bodyPr/>
          <a:lstStyle/>
          <a:p>
            <a:r>
              <a:t>Fill in the blank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a:spLocks noGrp="1" noRot="1" noChangeAspect="1"/>
          </p:cNvSpPr>
          <p:nvPr>
            <p:ph type="sldImg"/>
          </p:nvPr>
        </p:nvSpPr>
        <p:spPr>
          <a:prstGeom prst="rect">
            <a:avLst/>
          </a:prstGeom>
        </p:spPr>
        <p:txBody>
          <a:bodyPr/>
          <a:lstStyle/>
          <a:p>
            <a:endParaRPr/>
          </a:p>
        </p:txBody>
      </p:sp>
      <p:sp>
        <p:nvSpPr>
          <p:cNvPr id="560" name="Shape 560"/>
          <p:cNvSpPr>
            <a:spLocks noGrp="1"/>
          </p:cNvSpPr>
          <p:nvPr>
            <p:ph type="body" sz="quarter" idx="1"/>
          </p:nvPr>
        </p:nvSpPr>
        <p:spPr>
          <a:prstGeom prst="rect">
            <a:avLst/>
          </a:prstGeom>
        </p:spPr>
        <p:txBody>
          <a:bodyPr/>
          <a:lstStyle/>
          <a:p>
            <a:r>
              <a:rPr dirty="0"/>
              <a:t>If </a:t>
            </a:r>
            <a:r>
              <a:rPr dirty="0" err="1"/>
              <a:t>lst</a:t>
            </a:r>
            <a:r>
              <a:rPr dirty="0"/>
              <a:t> is empty, then the function has finished going though the entire list and returns false. Otherwise, the functions checks if first is equal to item. If it is, the function returns true, otherwise it makes a recursive call on the rest of the list.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essentials2021 is an update to </a:t>
            </a:r>
            <a:r>
              <a:rPr lang="en-US" dirty="0" err="1"/>
              <a:t>pyret</a:t>
            </a:r>
            <a:r>
              <a:rPr lang="en-US" dirty="0"/>
              <a:t> and changes were made for list access.</a:t>
            </a:r>
          </a:p>
        </p:txBody>
      </p:sp>
      <p:sp>
        <p:nvSpPr>
          <p:cNvPr id="4" name="Slide Number Placeholder 3"/>
          <p:cNvSpPr>
            <a:spLocks noGrp="1"/>
          </p:cNvSpPr>
          <p:nvPr>
            <p:ph type="sldNum" sz="quarter" idx="5"/>
          </p:nvPr>
        </p:nvSpPr>
        <p:spPr/>
        <p:txBody>
          <a:bodyPr/>
          <a:lstStyle/>
          <a:p>
            <a:fld id="{11E2EF5B-C282-734F-B256-3C04FB339C23}" type="slidenum">
              <a:rPr lang="en-US" smtClean="0"/>
              <a:pPr/>
              <a:t>10</a:t>
            </a:fld>
            <a:endParaRPr lang="en-US"/>
          </a:p>
        </p:txBody>
      </p:sp>
    </p:spTree>
    <p:extLst>
      <p:ext uri="{BB962C8B-B14F-4D97-AF65-F5344CB8AC3E}">
        <p14:creationId xmlns:p14="http://schemas.microsoft.com/office/powerpoint/2010/main" val="409813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wanted just certain rows in a table, we used filter-with, giving it the table and a function that returned true for the rows we want to keep.</a:t>
            </a:r>
          </a:p>
          <a:p>
            <a:r>
              <a:rPr lang="en-US" dirty="0"/>
              <a:t>To do the same thing for items in a list, use </a:t>
            </a:r>
            <a:r>
              <a:rPr lang="en-US" dirty="0" err="1"/>
              <a:t>L.filter</a:t>
            </a:r>
            <a:r>
              <a:rPr lang="en-US" dirty="0"/>
              <a:t>.</a:t>
            </a:r>
          </a:p>
          <a:p>
            <a:endParaRPr lang="en-US" dirty="0"/>
          </a:p>
        </p:txBody>
      </p:sp>
      <p:sp>
        <p:nvSpPr>
          <p:cNvPr id="4" name="Slide Number Placeholder 3"/>
          <p:cNvSpPr>
            <a:spLocks noGrp="1"/>
          </p:cNvSpPr>
          <p:nvPr>
            <p:ph type="sldNum" sz="quarter" idx="5"/>
          </p:nvPr>
        </p:nvSpPr>
        <p:spPr/>
        <p:txBody>
          <a:bodyPr/>
          <a:lstStyle/>
          <a:p>
            <a:fld id="{11E2EF5B-C282-734F-B256-3C04FB339C23}" type="slidenum">
              <a:rPr lang="en-US" smtClean="0"/>
              <a:pPr/>
              <a:t>14</a:t>
            </a:fld>
            <a:endParaRPr lang="en-US"/>
          </a:p>
        </p:txBody>
      </p:sp>
    </p:spTree>
    <p:extLst>
      <p:ext uri="{BB962C8B-B14F-4D97-AF65-F5344CB8AC3E}">
        <p14:creationId xmlns:p14="http://schemas.microsoft.com/office/powerpoint/2010/main" val="422659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Mise </a:t>
            </a:r>
            <a:r>
              <a:rPr lang="en-US" dirty="0" err="1"/>
              <a:t>en</a:t>
            </a:r>
            <a:r>
              <a:rPr lang="en-US" dirty="0"/>
              <a:t> place</a:t>
            </a:r>
          </a:p>
          <a:p>
            <a:endParaRPr lang="en-US" dirty="0"/>
          </a:p>
        </p:txBody>
      </p:sp>
      <p:sp>
        <p:nvSpPr>
          <p:cNvPr id="4" name="Slide Number Placeholder 3"/>
          <p:cNvSpPr>
            <a:spLocks noGrp="1"/>
          </p:cNvSpPr>
          <p:nvPr>
            <p:ph type="sldNum" sz="quarter" idx="5"/>
          </p:nvPr>
        </p:nvSpPr>
        <p:spPr/>
        <p:txBody>
          <a:bodyPr/>
          <a:lstStyle/>
          <a:p>
            <a:fld id="{11E2EF5B-C282-734F-B256-3C04FB339C23}" type="slidenum">
              <a:rPr lang="en-US" smtClean="0"/>
              <a:pPr/>
              <a:t>16</a:t>
            </a:fld>
            <a:endParaRPr lang="en-US"/>
          </a:p>
        </p:txBody>
      </p:sp>
    </p:spTree>
    <p:extLst>
      <p:ext uri="{BB962C8B-B14F-4D97-AF65-F5344CB8AC3E}">
        <p14:creationId xmlns:p14="http://schemas.microsoft.com/office/powerpoint/2010/main" val="173823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Mise </a:t>
            </a:r>
            <a:r>
              <a:rPr lang="en-US" dirty="0" err="1"/>
              <a:t>en</a:t>
            </a:r>
            <a:r>
              <a:rPr lang="en-US" dirty="0"/>
              <a:t> place</a:t>
            </a:r>
          </a:p>
          <a:p>
            <a:endParaRPr lang="en-US" dirty="0"/>
          </a:p>
        </p:txBody>
      </p:sp>
      <p:sp>
        <p:nvSpPr>
          <p:cNvPr id="4" name="Slide Number Placeholder 3"/>
          <p:cNvSpPr>
            <a:spLocks noGrp="1"/>
          </p:cNvSpPr>
          <p:nvPr>
            <p:ph type="sldNum" sz="quarter" idx="5"/>
          </p:nvPr>
        </p:nvSpPr>
        <p:spPr/>
        <p:txBody>
          <a:bodyPr/>
          <a:lstStyle/>
          <a:p>
            <a:fld id="{11E2EF5B-C282-734F-B256-3C04FB339C23}" type="slidenum">
              <a:rPr lang="en-US" smtClean="0"/>
              <a:pPr/>
              <a:t>17</a:t>
            </a:fld>
            <a:endParaRPr lang="en-US"/>
          </a:p>
        </p:txBody>
      </p:sp>
    </p:spTree>
    <p:extLst>
      <p:ext uri="{BB962C8B-B14F-4D97-AF65-F5344CB8AC3E}">
        <p14:creationId xmlns:p14="http://schemas.microsoft.com/office/powerpoint/2010/main" val="423945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developing code as if you need to read that code at 3am!</a:t>
            </a:r>
          </a:p>
        </p:txBody>
      </p:sp>
      <p:sp>
        <p:nvSpPr>
          <p:cNvPr id="4" name="Slide Number Placeholder 3"/>
          <p:cNvSpPr>
            <a:spLocks noGrp="1"/>
          </p:cNvSpPr>
          <p:nvPr>
            <p:ph type="sldNum" sz="quarter" idx="5"/>
          </p:nvPr>
        </p:nvSpPr>
        <p:spPr/>
        <p:txBody>
          <a:bodyPr/>
          <a:lstStyle/>
          <a:p>
            <a:fld id="{11E2EF5B-C282-734F-B256-3C04FB339C23}" type="slidenum">
              <a:rPr lang="en-US" smtClean="0"/>
              <a:pPr/>
              <a:t>23</a:t>
            </a:fld>
            <a:endParaRPr lang="en-US"/>
          </a:p>
        </p:txBody>
      </p:sp>
    </p:spTree>
    <p:extLst>
      <p:ext uri="{BB962C8B-B14F-4D97-AF65-F5344CB8AC3E}">
        <p14:creationId xmlns:p14="http://schemas.microsoft.com/office/powerpoint/2010/main" val="318729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is actually based on what we wrote as the test case!</a:t>
            </a:r>
          </a:p>
        </p:txBody>
      </p:sp>
      <p:sp>
        <p:nvSpPr>
          <p:cNvPr id="4" name="Slide Number Placeholder 3"/>
          <p:cNvSpPr>
            <a:spLocks noGrp="1"/>
          </p:cNvSpPr>
          <p:nvPr>
            <p:ph type="sldNum" sz="quarter" idx="5"/>
          </p:nvPr>
        </p:nvSpPr>
        <p:spPr/>
        <p:txBody>
          <a:bodyPr/>
          <a:lstStyle/>
          <a:p>
            <a:fld id="{11E2EF5B-C282-734F-B256-3C04FB339C23}" type="slidenum">
              <a:rPr lang="en-US" smtClean="0"/>
              <a:pPr/>
              <a:t>38</a:t>
            </a:fld>
            <a:endParaRPr lang="en-US"/>
          </a:p>
        </p:txBody>
      </p:sp>
    </p:spTree>
    <p:extLst>
      <p:ext uri="{BB962C8B-B14F-4D97-AF65-F5344CB8AC3E}">
        <p14:creationId xmlns:p14="http://schemas.microsoft.com/office/powerpoint/2010/main" val="348043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 case in “orange” Recursive case in “light blue”</a:t>
            </a:r>
          </a:p>
          <a:p>
            <a:r>
              <a:rPr lang="en-US" dirty="0"/>
              <a:t>What should the base case return? Are there any values below 10 in an empty list of numbers?</a:t>
            </a:r>
          </a:p>
        </p:txBody>
      </p:sp>
      <p:sp>
        <p:nvSpPr>
          <p:cNvPr id="4" name="Slide Number Placeholder 3"/>
          <p:cNvSpPr>
            <a:spLocks noGrp="1"/>
          </p:cNvSpPr>
          <p:nvPr>
            <p:ph type="sldNum" sz="quarter" idx="5"/>
          </p:nvPr>
        </p:nvSpPr>
        <p:spPr/>
        <p:txBody>
          <a:bodyPr/>
          <a:lstStyle/>
          <a:p>
            <a:fld id="{11E2EF5B-C282-734F-B256-3C04FB339C23}" type="slidenum">
              <a:rPr lang="en-US" smtClean="0"/>
              <a:pPr/>
              <a:t>46</a:t>
            </a:fld>
            <a:endParaRPr lang="en-US"/>
          </a:p>
        </p:txBody>
      </p:sp>
    </p:spTree>
    <p:extLst>
      <p:ext uri="{BB962C8B-B14F-4D97-AF65-F5344CB8AC3E}">
        <p14:creationId xmlns:p14="http://schemas.microsoft.com/office/powerpoint/2010/main" val="249601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 case in “orange” Recursive case in “light blue”</a:t>
            </a:r>
          </a:p>
          <a:p>
            <a:r>
              <a:rPr lang="en-US" dirty="0"/>
              <a:t>What should the base case return? Are there any values below 10 in an empty list of numbers?</a:t>
            </a:r>
          </a:p>
        </p:txBody>
      </p:sp>
      <p:sp>
        <p:nvSpPr>
          <p:cNvPr id="4" name="Slide Number Placeholder 3"/>
          <p:cNvSpPr>
            <a:spLocks noGrp="1"/>
          </p:cNvSpPr>
          <p:nvPr>
            <p:ph type="sldNum" sz="quarter" idx="5"/>
          </p:nvPr>
        </p:nvSpPr>
        <p:spPr/>
        <p:txBody>
          <a:bodyPr/>
          <a:lstStyle/>
          <a:p>
            <a:fld id="{11E2EF5B-C282-734F-B256-3C04FB339C23}" type="slidenum">
              <a:rPr lang="en-US" smtClean="0"/>
              <a:pPr/>
              <a:t>47</a:t>
            </a:fld>
            <a:endParaRPr lang="en-US"/>
          </a:p>
        </p:txBody>
      </p:sp>
    </p:spTree>
    <p:extLst>
      <p:ext uri="{BB962C8B-B14F-4D97-AF65-F5344CB8AC3E}">
        <p14:creationId xmlns:p14="http://schemas.microsoft.com/office/powerpoint/2010/main" val="632050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12" name="TextBox 11"/>
          <p:cNvSpPr txBox="1"/>
          <p:nvPr userDrawn="1"/>
        </p:nvSpPr>
        <p:spPr>
          <a:xfrm>
            <a:off x="1523999" y="3772693"/>
            <a:ext cx="5334001" cy="1569660"/>
          </a:xfrm>
          <a:prstGeom prst="rect">
            <a:avLst/>
          </a:prstGeom>
          <a:noFill/>
        </p:spPr>
        <p:txBody>
          <a:bodyPr wrap="square" rtlCol="0">
            <a:spAutoFit/>
          </a:bodyPr>
          <a:lstStyle/>
          <a:p>
            <a:r>
              <a:rPr lang="en-US" sz="2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CMPU 101 – </a:t>
            </a:r>
            <a:r>
              <a:rPr lang="en-US" sz="2000" b="0" dirty="0"/>
              <a:t>Problem Solving and Abstraction</a:t>
            </a:r>
            <a:endParaRPr lang="en-US" sz="2400" b="0" dirty="0"/>
          </a:p>
          <a:p>
            <a:endParaRPr lang="en-US" sz="2400" dirty="0"/>
          </a:p>
          <a:p>
            <a:r>
              <a:rPr lang="en-US" sz="2400" dirty="0"/>
              <a:t>Peter Lemieszewski</a:t>
            </a:r>
          </a:p>
        </p:txBody>
      </p:sp>
      <p:sp>
        <p:nvSpPr>
          <p:cNvPr id="7" name="Date Placeholder 6"/>
          <p:cNvSpPr>
            <a:spLocks noGrp="1"/>
          </p:cNvSpPr>
          <p:nvPr>
            <p:ph type="dt" sz="half" idx="10"/>
          </p:nvPr>
        </p:nvSpPr>
        <p:spPr/>
        <p:txBody>
          <a:bodyPr/>
          <a:lstStyle/>
          <a:p>
            <a:fld id="{B6EBD2AA-24B8-7B42-B7D0-AD8DCDBFF6DC}" type="datetime1">
              <a:rPr lang="en-US" smtClean="0"/>
              <a:pPr/>
              <a:t>9/24/2022</a:t>
            </a:fld>
            <a:endParaRPr lang="en-US" dirty="0"/>
          </a:p>
        </p:txBody>
      </p:sp>
      <p:sp>
        <p:nvSpPr>
          <p:cNvPr id="8" name="Footer Placeholder 7"/>
          <p:cNvSpPr>
            <a:spLocks noGrp="1"/>
          </p:cNvSpPr>
          <p:nvPr>
            <p:ph type="ftr" sz="quarter" idx="11"/>
          </p:nvPr>
        </p:nvSpPr>
        <p:spPr>
          <a:xfrm>
            <a:off x="4038600" y="6356242"/>
            <a:ext cx="4114800" cy="365234"/>
          </a:xfrm>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15693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168" y="228603"/>
            <a:ext cx="11662833"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850905" y="1362078"/>
            <a:ext cx="5162551"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6651" y="1362078"/>
            <a:ext cx="5162549"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59D7FEE7-D302-7779-C1A4-B4C471050CAD}"/>
              </a:ext>
            </a:extLst>
          </p:cNvPr>
          <p:cNvSpPr txBox="1"/>
          <p:nvPr userDrawn="1"/>
        </p:nvSpPr>
        <p:spPr>
          <a:xfrm>
            <a:off x="2566851" y="6475508"/>
            <a:ext cx="610035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C1431"/>
                </a:solidFill>
                <a:effectLst/>
                <a:uLnTx/>
                <a:uFillTx/>
                <a:latin typeface="Calibri"/>
                <a:ea typeface="+mn-ea"/>
                <a:cs typeface="+mn-cs"/>
              </a:rPr>
              <a:t>CMPU 101:</a:t>
            </a:r>
            <a:r>
              <a:rPr kumimoji="0" lang="en-US" sz="1400" b="0" i="0" u="none" strike="noStrike" kern="1200" cap="none" spc="0" normalizeH="0" baseline="0" noProof="0" dirty="0">
                <a:ln>
                  <a:noFill/>
                </a:ln>
                <a:solidFill>
                  <a:srgbClr val="9C1431"/>
                </a:solidFill>
                <a:effectLst/>
                <a:uLnTx/>
                <a:uFillTx/>
                <a:latin typeface="Calibri"/>
                <a:ea typeface="+mn-ea"/>
                <a:cs typeface="+mn-cs"/>
              </a:rPr>
              <a:t> </a:t>
            </a:r>
            <a:r>
              <a:rPr kumimoji="0" lang="en-US" sz="1200" b="0" i="0" u="none" strike="noStrike" kern="1200" cap="none" spc="0" normalizeH="0" baseline="0" noProof="0" dirty="0">
                <a:ln>
                  <a:noFill/>
                </a:ln>
                <a:solidFill>
                  <a:srgbClr val="9C1431"/>
                </a:solidFill>
                <a:effectLst/>
                <a:uLnTx/>
                <a:uFillTx/>
                <a:latin typeface="Calibri"/>
                <a:ea typeface="+mn-ea"/>
                <a:cs typeface="+mn-cs"/>
              </a:rPr>
              <a:t>Problem Solving and Abstraction</a:t>
            </a:r>
            <a:endParaRPr kumimoji="0" lang="en-US" sz="1400" b="0" i="0" u="none" strike="noStrike" kern="1200" cap="none" spc="0" normalizeH="0" baseline="0" noProof="0" dirty="0">
              <a:ln>
                <a:noFill/>
              </a:ln>
              <a:solidFill>
                <a:srgbClr val="9C1431"/>
              </a:solidFill>
              <a:effectLst/>
              <a:uLnTx/>
              <a:uFillTx/>
              <a:latin typeface="Calibri"/>
              <a:ea typeface="+mn-ea"/>
              <a:cs typeface="+mn-cs"/>
            </a:endParaRPr>
          </a:p>
        </p:txBody>
      </p:sp>
    </p:spTree>
    <p:extLst>
      <p:ext uri="{BB962C8B-B14F-4D97-AF65-F5344CB8AC3E}">
        <p14:creationId xmlns:p14="http://schemas.microsoft.com/office/powerpoint/2010/main" val="136203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00" name="Body Level One…"/>
          <p:cNvSpPr txBox="1">
            <a:spLocks noGrp="1"/>
          </p:cNvSpPr>
          <p:nvPr>
            <p:ph type="body" idx="1"/>
          </p:nvPr>
        </p:nvSpPr>
        <p:spPr>
          <a:xfrm>
            <a:off x="1225296" y="126009"/>
            <a:ext cx="7804547" cy="6605982"/>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613956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C5B1023-DAC9-2C44-89BC-529E54AB457B}" type="datetime1">
              <a:rPr lang="en-US" smtClean="0"/>
              <a:pPr/>
              <a:t>9/24/2022</a:t>
            </a:fld>
            <a:endParaRPr lang="en-US" dirty="0"/>
          </a:p>
        </p:txBody>
      </p:sp>
      <p:sp>
        <p:nvSpPr>
          <p:cNvPr id="8" name="Footer Placeholder 7"/>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18169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605B47D-CDDA-C944-8F6B-5CBF41DC3521}" type="datetime1">
              <a:rPr lang="en-US" smtClean="0"/>
              <a:pPr/>
              <a:t>9/24/2022</a:t>
            </a:fld>
            <a:endParaRPr lang="en-US" dirty="0"/>
          </a:p>
        </p:txBody>
      </p:sp>
      <p:sp>
        <p:nvSpPr>
          <p:cNvPr id="8" name="Footer Placeholder 7"/>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82963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95485"/>
            <a:ext cx="5562600" cy="508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95485"/>
            <a:ext cx="5559552" cy="508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6581FE2-2675-A549-85D7-76F40473FA4F}" type="datetime1">
              <a:rPr lang="en-US" smtClean="0"/>
              <a:pPr/>
              <a:t>9/24/2022</a:t>
            </a:fld>
            <a:endParaRPr lang="en-US" dirty="0"/>
          </a:p>
        </p:txBody>
      </p:sp>
      <p:sp>
        <p:nvSpPr>
          <p:cNvPr id="9" name="Footer Placeholder 8"/>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10" name="Slide Number Placeholder 9"/>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7308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6CA6D3AF-BE8D-064E-9797-F02A4399C2F0}" type="datetime1">
              <a:rPr lang="en-US" smtClean="0"/>
              <a:pPr/>
              <a:t>9/24/2022</a:t>
            </a:fld>
            <a:endParaRPr lang="en-US" dirty="0"/>
          </a:p>
        </p:txBody>
      </p:sp>
      <p:sp>
        <p:nvSpPr>
          <p:cNvPr id="7" name="Footer Placeholder 6"/>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8" name="Slide Number Placeholder 7"/>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46581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39981E-F045-DB47-A191-7FD2CAB97CB5}" type="datetime1">
              <a:rPr lang="en-US" smtClean="0"/>
              <a:pPr/>
              <a:t>9/24/2022</a:t>
            </a:fld>
            <a:endParaRPr lang="en-US" dirty="0"/>
          </a:p>
        </p:txBody>
      </p:sp>
      <p:sp>
        <p:nvSpPr>
          <p:cNvPr id="6" name="Footer Placeholder 5"/>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7" name="Slide Number Placeholder 6"/>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41482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p>
            <a:fld id="{7F12DE73-ABE4-8F43-AA98-225125B0786A}" type="datetime1">
              <a:rPr lang="en-US" smtClean="0"/>
              <a:pPr/>
              <a:t>9/24/2022</a:t>
            </a:fld>
            <a:endParaRPr lang="en-US" dirty="0"/>
          </a:p>
        </p:txBody>
      </p:sp>
      <p:sp>
        <p:nvSpPr>
          <p:cNvPr id="9" name="Footer Placeholder 8"/>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10" name="Slide Number Placeholder 9"/>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209461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57200" y="228599"/>
            <a:ext cx="11274552" cy="5972175"/>
          </a:xfrm>
        </p:spPr>
        <p:txBody>
          <a:bodyPr>
            <a:noAutofit/>
          </a:bodyPr>
          <a:lstStyle>
            <a:lvl1pPr marL="0" indent="0">
              <a:lnSpc>
                <a:spcPct val="100000"/>
              </a:lnSpc>
              <a:spcBef>
                <a:spcPts val="0"/>
              </a:spcBef>
              <a:buFont typeface="Arial" charset="0"/>
              <a:buNone/>
              <a:defRPr sz="1400">
                <a:latin typeface="Courier" charset="0"/>
                <a:ea typeface="Courier" charset="0"/>
                <a:cs typeface="Courier" charset="0"/>
              </a:defRPr>
            </a:lvl1pPr>
          </a:lstStyle>
          <a:p>
            <a:pPr lvl="0"/>
            <a:r>
              <a:rPr lang="en-US"/>
              <a:t>Click to edit Master text styles</a:t>
            </a:r>
          </a:p>
        </p:txBody>
      </p:sp>
      <p:sp>
        <p:nvSpPr>
          <p:cNvPr id="2" name="Date Placeholder 1"/>
          <p:cNvSpPr>
            <a:spLocks noGrp="1"/>
          </p:cNvSpPr>
          <p:nvPr>
            <p:ph type="dt" sz="half" idx="14"/>
          </p:nvPr>
        </p:nvSpPr>
        <p:spPr/>
        <p:txBody>
          <a:bodyPr/>
          <a:lstStyle/>
          <a:p>
            <a:fld id="{508FE968-2A6C-304D-ADA2-924256330D0F}" type="datetime1">
              <a:rPr lang="en-US" smtClean="0"/>
              <a:pPr/>
              <a:t>9/24/2022</a:t>
            </a:fld>
            <a:endParaRPr lang="en-US" dirty="0"/>
          </a:p>
        </p:txBody>
      </p:sp>
      <p:sp>
        <p:nvSpPr>
          <p:cNvPr id="6" name="Footer Placeholder 5"/>
          <p:cNvSpPr>
            <a:spLocks noGrp="1"/>
          </p:cNvSpPr>
          <p:nvPr>
            <p:ph type="ftr" sz="quarter" idx="15"/>
          </p:nvPr>
        </p:nvSpPr>
        <p:spPr/>
        <p:txBody>
          <a:bodyPr/>
          <a:lstStyle/>
          <a:p>
            <a:r>
              <a:rPr lang="en-US" dirty="0"/>
              <a:t>CMPU 101:</a:t>
            </a:r>
            <a:r>
              <a:rPr lang="en-US" sz="1400" dirty="0"/>
              <a:t> </a:t>
            </a:r>
            <a:r>
              <a:rPr lang="en-US" dirty="0"/>
              <a:t>Problem Solving and Abstraction</a:t>
            </a:r>
            <a:endParaRPr lang="en-US" sz="1400" dirty="0"/>
          </a:p>
        </p:txBody>
      </p:sp>
      <p:sp>
        <p:nvSpPr>
          <p:cNvPr id="7" name="Slide Number Placeholder 6"/>
          <p:cNvSpPr>
            <a:spLocks noGrp="1"/>
          </p:cNvSpPr>
          <p:nvPr>
            <p:ph type="sldNum" sz="quarter" idx="16"/>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79267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0"/>
          <p:cNvSpPr>
            <a:spLocks noGrp="1"/>
          </p:cNvSpPr>
          <p:nvPr>
            <p:ph type="body" sz="quarter" idx="13"/>
          </p:nvPr>
        </p:nvSpPr>
        <p:spPr>
          <a:xfrm>
            <a:off x="457200" y="1100138"/>
            <a:ext cx="11274552" cy="5072064"/>
          </a:xfrm>
        </p:spPr>
        <p:txBody>
          <a:bodyPr>
            <a:noAutofit/>
          </a:bodyPr>
          <a:lstStyle>
            <a:lvl1pPr marL="0" indent="0">
              <a:lnSpc>
                <a:spcPct val="100000"/>
              </a:lnSpc>
              <a:spcBef>
                <a:spcPts val="0"/>
              </a:spcBef>
              <a:buFont typeface="Arial" charset="0"/>
              <a:buNone/>
              <a:defRPr sz="1400">
                <a:latin typeface="Courier" charset="0"/>
                <a:ea typeface="Courier" charset="0"/>
                <a:cs typeface="Courier" charset="0"/>
              </a:defRPr>
            </a:lvl1pPr>
          </a:lstStyle>
          <a:p>
            <a:pPr lvl="0"/>
            <a:r>
              <a:rPr lang="en-US"/>
              <a:t>Click to edit Master text styles</a:t>
            </a:r>
          </a:p>
        </p:txBody>
      </p:sp>
      <p:sp>
        <p:nvSpPr>
          <p:cNvPr id="7" name="Date Placeholder 6"/>
          <p:cNvSpPr>
            <a:spLocks noGrp="1"/>
          </p:cNvSpPr>
          <p:nvPr>
            <p:ph type="dt" sz="half" idx="14"/>
          </p:nvPr>
        </p:nvSpPr>
        <p:spPr/>
        <p:txBody>
          <a:bodyPr/>
          <a:lstStyle/>
          <a:p>
            <a:fld id="{9299EA14-14D5-7448-9E4B-92DE5CAAEC48}" type="datetime1">
              <a:rPr lang="en-US" smtClean="0"/>
              <a:pPr/>
              <a:t>9/24/2022</a:t>
            </a:fld>
            <a:endParaRPr lang="en-US" dirty="0"/>
          </a:p>
        </p:txBody>
      </p:sp>
      <p:sp>
        <p:nvSpPr>
          <p:cNvPr id="8" name="Footer Placeholder 7"/>
          <p:cNvSpPr>
            <a:spLocks noGrp="1"/>
          </p:cNvSpPr>
          <p:nvPr>
            <p:ph type="ftr" sz="quarter" idx="15"/>
          </p:nvPr>
        </p:nvSpPr>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6"/>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79484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10472792" cy="6874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1"/>
            <a:ext cx="11274552" cy="4986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0248" y="6356242"/>
            <a:ext cx="3440240" cy="365125"/>
          </a:xfrm>
          <a:prstGeom prst="rect">
            <a:avLst/>
          </a:prstGeom>
        </p:spPr>
        <p:txBody>
          <a:bodyPr vert="horz" lIns="91440" tIns="45720" rIns="91440" bIns="45720" rtlCol="0" anchor="ctr"/>
          <a:lstStyle>
            <a:lvl1pPr algn="l">
              <a:defRPr sz="1200">
                <a:solidFill>
                  <a:srgbClr val="9C1431"/>
                </a:solidFill>
              </a:defRPr>
            </a:lvl1pPr>
          </a:lstStyle>
          <a:p>
            <a:fld id="{C033F4C3-887F-FE48-91B8-BD39CC1473C3}" type="datetime1">
              <a:rPr lang="en-US" smtClean="0"/>
              <a:pPr/>
              <a:t>9/24/2022</a:t>
            </a:fld>
            <a:endParaRPr lang="en-US" dirty="0"/>
          </a:p>
        </p:txBody>
      </p:sp>
      <p:sp>
        <p:nvSpPr>
          <p:cNvPr id="6" name="Slide Number Placeholder 5"/>
          <p:cNvSpPr>
            <a:spLocks noGrp="1"/>
          </p:cNvSpPr>
          <p:nvPr>
            <p:ph type="sldNum" sz="quarter" idx="4"/>
          </p:nvPr>
        </p:nvSpPr>
        <p:spPr>
          <a:xfrm>
            <a:off x="8437380" y="6356241"/>
            <a:ext cx="3440240" cy="365125"/>
          </a:xfrm>
          <a:prstGeom prst="rect">
            <a:avLst/>
          </a:prstGeom>
        </p:spPr>
        <p:txBody>
          <a:bodyPr vert="horz" lIns="91440" tIns="45720" rIns="91440" bIns="45720" rtlCol="0" anchor="ctr"/>
          <a:lstStyle>
            <a:lvl1pPr algn="r">
              <a:defRPr sz="1200">
                <a:solidFill>
                  <a:srgbClr val="9C1431"/>
                </a:solidFill>
              </a:defRPr>
            </a:lvl1pPr>
          </a:lstStyle>
          <a:p>
            <a:fld id="{AF258EE5-C1BC-DE43-BFBA-383C466B32E1}" type="slidenum">
              <a:rPr lang="en-US" smtClean="0"/>
              <a:pPr/>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30005" y="148541"/>
            <a:ext cx="847615" cy="847615"/>
          </a:xfrm>
          <a:prstGeom prst="rect">
            <a:avLst/>
          </a:prstGeom>
        </p:spPr>
      </p:pic>
      <p:sp>
        <p:nvSpPr>
          <p:cNvPr id="8" name="Footer Placeholder 7"/>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9C1431"/>
                </a:solidFill>
              </a:defRPr>
            </a:lvl1pPr>
          </a:lstStyle>
          <a:p>
            <a:r>
              <a:rPr lang="en-US" dirty="0"/>
              <a:t>CMPU 101 – Introduction to Computing</a:t>
            </a:r>
          </a:p>
        </p:txBody>
      </p:sp>
    </p:spTree>
    <p:extLst>
      <p:ext uri="{BB962C8B-B14F-4D97-AF65-F5344CB8AC3E}">
        <p14:creationId xmlns:p14="http://schemas.microsoft.com/office/powerpoint/2010/main" val="1241512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l" defTabSz="914400" rtl="0" eaLnBrk="1" latinLnBrk="0" hangingPunct="1">
        <a:lnSpc>
          <a:spcPct val="90000"/>
        </a:lnSpc>
        <a:spcBef>
          <a:spcPct val="0"/>
        </a:spcBef>
        <a:buNone/>
        <a:defRPr sz="4000" b="1" i="0" kern="1200">
          <a:solidFill>
            <a:srgbClr val="9C1431"/>
          </a:solidFill>
          <a:latin typeface="Calibri Light" charset="0"/>
          <a:ea typeface="Calibri Light" charset="0"/>
          <a:cs typeface="Calibri Light" charset="0"/>
        </a:defRPr>
      </a:lvl1pPr>
    </p:titleStyle>
    <p:bodyStyle>
      <a:lvl1pPr marL="228600" indent="-228600" algn="l" defTabSz="914400" rtl="0" eaLnBrk="1" latinLnBrk="0" hangingPunct="1">
        <a:lnSpc>
          <a:spcPct val="90000"/>
        </a:lnSpc>
        <a:spcBef>
          <a:spcPts val="1000"/>
        </a:spcBef>
        <a:buClr>
          <a:srgbClr val="9C1431"/>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C1431"/>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C1431"/>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code.pyret.org/editor#share=11g-ulsJlopYJlZUctfv9wIpDN9rTIVFW&amp;v=31c9aa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Lists and Recursion</a:t>
            </a:r>
            <a:endParaRPr lang="en-US" dirty="0">
              <a:latin typeface="Gigi" panose="04040504061007020D02" pitchFamily="82" charset="0"/>
            </a:endParaRPr>
          </a:p>
        </p:txBody>
      </p:sp>
    </p:spTree>
    <p:extLst>
      <p:ext uri="{BB962C8B-B14F-4D97-AF65-F5344CB8AC3E}">
        <p14:creationId xmlns:p14="http://schemas.microsoft.com/office/powerpoint/2010/main" val="15144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In </a:t>
            </a:r>
            <a:r>
              <a:rPr lang="en-US" dirty="0" err="1"/>
              <a:t>pyret</a:t>
            </a:r>
            <a:r>
              <a:rPr lang="en-US" dirty="0"/>
              <a:t>… we can use get… click </a:t>
            </a:r>
            <a:r>
              <a:rPr lang="en-US" dirty="0">
                <a:solidFill>
                  <a:schemeClr val="bg1"/>
                </a:solidFill>
                <a:highlight>
                  <a:srgbClr val="0000FF"/>
                </a:highlight>
              </a:rPr>
              <a:t>run</a:t>
            </a:r>
            <a:r>
              <a:rPr lang="en-US" dirty="0"/>
              <a:t> </a:t>
            </a:r>
            <a:r>
              <a:rPr lang="en-US" b="0" i="1" u="sng" dirty="0">
                <a:effectLst>
                  <a:outerShdw blurRad="38100" dist="38100" dir="2700000" algn="tl">
                    <a:srgbClr val="000000">
                      <a:alpha val="43137"/>
                    </a:srgbClr>
                  </a:outerShdw>
                </a:effectLst>
              </a:rPr>
              <a:t>first</a:t>
            </a:r>
            <a:r>
              <a:rPr lang="en-US" dirty="0"/>
              <a:t> though</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10</a:t>
            </a:fld>
            <a:endParaRPr lang="en-US"/>
          </a:p>
        </p:txBody>
      </p:sp>
      <p:pic>
        <p:nvPicPr>
          <p:cNvPr id="8" name="Picture 7">
            <a:extLst>
              <a:ext uri="{FF2B5EF4-FFF2-40B4-BE49-F238E27FC236}">
                <a16:creationId xmlns:a16="http://schemas.microsoft.com/office/drawing/2014/main" id="{041584D2-DD94-ADA6-BB5D-CEB7607EC7C0}"/>
              </a:ext>
            </a:extLst>
          </p:cNvPr>
          <p:cNvPicPr>
            <a:picLocks noChangeAspect="1"/>
          </p:cNvPicPr>
          <p:nvPr/>
        </p:nvPicPr>
        <p:blipFill>
          <a:blip r:embed="rId3"/>
          <a:stretch>
            <a:fillRect/>
          </a:stretch>
        </p:blipFill>
        <p:spPr>
          <a:xfrm>
            <a:off x="23768" y="2343141"/>
            <a:ext cx="12144464" cy="2250629"/>
          </a:xfrm>
          <a:prstGeom prst="rect">
            <a:avLst/>
          </a:prstGeom>
        </p:spPr>
      </p:pic>
      <p:sp>
        <p:nvSpPr>
          <p:cNvPr id="3" name="TextBox 2">
            <a:extLst>
              <a:ext uri="{FF2B5EF4-FFF2-40B4-BE49-F238E27FC236}">
                <a16:creationId xmlns:a16="http://schemas.microsoft.com/office/drawing/2014/main" id="{C1A75790-51FB-482C-10E1-870590FB543C}"/>
              </a:ext>
            </a:extLst>
          </p:cNvPr>
          <p:cNvSpPr txBox="1"/>
          <p:nvPr/>
        </p:nvSpPr>
        <p:spPr>
          <a:xfrm>
            <a:off x="1161142" y="1303214"/>
            <a:ext cx="8425543" cy="646331"/>
          </a:xfrm>
          <a:prstGeom prst="rect">
            <a:avLst/>
          </a:prstGeom>
          <a:noFill/>
        </p:spPr>
        <p:txBody>
          <a:bodyPr wrap="square">
            <a:spAutoFit/>
          </a:bodyPr>
          <a:lstStyle/>
          <a:p>
            <a:r>
              <a:rPr lang="en-US" dirty="0"/>
              <a:t>Much like the rows in a table, the items in a list have numeric (zero based) indices and be accessed via get as long as we </a:t>
            </a:r>
            <a:r>
              <a:rPr lang="en-US" dirty="0">
                <a:solidFill>
                  <a:schemeClr val="bg1">
                    <a:lumMod val="50000"/>
                  </a:schemeClr>
                </a:solidFill>
                <a:effectLst>
                  <a:outerShdw blurRad="38100" dist="38100" dir="2700000" algn="tl">
                    <a:srgbClr val="000000">
                      <a:alpha val="43137"/>
                    </a:srgbClr>
                  </a:outerShdw>
                </a:effectLst>
              </a:rPr>
              <a:t>use context essentials2021</a:t>
            </a:r>
            <a:r>
              <a:rPr lang="en-US" dirty="0"/>
              <a:t>:</a:t>
            </a:r>
          </a:p>
        </p:txBody>
      </p:sp>
    </p:spTree>
    <p:extLst>
      <p:ext uri="{BB962C8B-B14F-4D97-AF65-F5344CB8AC3E}">
        <p14:creationId xmlns:p14="http://schemas.microsoft.com/office/powerpoint/2010/main" val="271859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List length</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9/26/2022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11</a:t>
            </a:fld>
            <a:endParaRPr lang="en-US"/>
          </a:p>
        </p:txBody>
      </p:sp>
      <p:pic>
        <p:nvPicPr>
          <p:cNvPr id="12" name="Picture 11">
            <a:extLst>
              <a:ext uri="{FF2B5EF4-FFF2-40B4-BE49-F238E27FC236}">
                <a16:creationId xmlns:a16="http://schemas.microsoft.com/office/drawing/2014/main" id="{984989FF-16AC-34AC-1B24-60954D82DFB0}"/>
              </a:ext>
            </a:extLst>
          </p:cNvPr>
          <p:cNvPicPr>
            <a:picLocks noChangeAspect="1"/>
          </p:cNvPicPr>
          <p:nvPr/>
        </p:nvPicPr>
        <p:blipFill>
          <a:blip r:embed="rId2"/>
          <a:stretch>
            <a:fillRect/>
          </a:stretch>
        </p:blipFill>
        <p:spPr>
          <a:xfrm>
            <a:off x="408954" y="1023257"/>
            <a:ext cx="8997008" cy="3805928"/>
          </a:xfrm>
          <a:prstGeom prst="rect">
            <a:avLst/>
          </a:prstGeom>
        </p:spPr>
      </p:pic>
    </p:spTree>
    <p:extLst>
      <p:ext uri="{BB962C8B-B14F-4D97-AF65-F5344CB8AC3E}">
        <p14:creationId xmlns:p14="http://schemas.microsoft.com/office/powerpoint/2010/main" val="19944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List member</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12</a:t>
            </a:fld>
            <a:endParaRPr lang="en-US"/>
          </a:p>
        </p:txBody>
      </p:sp>
      <p:pic>
        <p:nvPicPr>
          <p:cNvPr id="3" name="Picture 2">
            <a:extLst>
              <a:ext uri="{FF2B5EF4-FFF2-40B4-BE49-F238E27FC236}">
                <a16:creationId xmlns:a16="http://schemas.microsoft.com/office/drawing/2014/main" id="{CB73CF90-2AFB-58C3-B632-6D371E43BB85}"/>
              </a:ext>
            </a:extLst>
          </p:cNvPr>
          <p:cNvPicPr>
            <a:picLocks noChangeAspect="1"/>
          </p:cNvPicPr>
          <p:nvPr/>
        </p:nvPicPr>
        <p:blipFill>
          <a:blip r:embed="rId2"/>
          <a:stretch>
            <a:fillRect/>
          </a:stretch>
        </p:blipFill>
        <p:spPr>
          <a:xfrm>
            <a:off x="1808168" y="0"/>
            <a:ext cx="8575663" cy="6858000"/>
          </a:xfrm>
          <a:prstGeom prst="rect">
            <a:avLst/>
          </a:prstGeom>
        </p:spPr>
      </p:pic>
    </p:spTree>
    <p:extLst>
      <p:ext uri="{BB962C8B-B14F-4D97-AF65-F5344CB8AC3E}">
        <p14:creationId xmlns:p14="http://schemas.microsoft.com/office/powerpoint/2010/main" val="11080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Table functions analogous to List functions</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13</a:t>
            </a:fld>
            <a:endParaRPr lang="en-US"/>
          </a:p>
        </p:txBody>
      </p:sp>
      <p:pic>
        <p:nvPicPr>
          <p:cNvPr id="7" name="Picture 6">
            <a:extLst>
              <a:ext uri="{FF2B5EF4-FFF2-40B4-BE49-F238E27FC236}">
                <a16:creationId xmlns:a16="http://schemas.microsoft.com/office/drawing/2014/main" id="{C82AED1B-39DF-96FB-FDDA-F4BC6FA5F69C}"/>
              </a:ext>
            </a:extLst>
          </p:cNvPr>
          <p:cNvPicPr>
            <a:picLocks noChangeAspect="1"/>
          </p:cNvPicPr>
          <p:nvPr/>
        </p:nvPicPr>
        <p:blipFill>
          <a:blip r:embed="rId2"/>
          <a:stretch>
            <a:fillRect/>
          </a:stretch>
        </p:blipFill>
        <p:spPr>
          <a:xfrm>
            <a:off x="1517782" y="1531257"/>
            <a:ext cx="8625002" cy="2706467"/>
          </a:xfrm>
          <a:prstGeom prst="rect">
            <a:avLst/>
          </a:prstGeom>
        </p:spPr>
      </p:pic>
    </p:spTree>
    <p:extLst>
      <p:ext uri="{BB962C8B-B14F-4D97-AF65-F5344CB8AC3E}">
        <p14:creationId xmlns:p14="http://schemas.microsoft.com/office/powerpoint/2010/main" val="291736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Table functions analogous to List functions</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14</a:t>
            </a:fld>
            <a:endParaRPr lang="en-US"/>
          </a:p>
        </p:txBody>
      </p:sp>
      <p:pic>
        <p:nvPicPr>
          <p:cNvPr id="8" name="Picture 7">
            <a:extLst>
              <a:ext uri="{FF2B5EF4-FFF2-40B4-BE49-F238E27FC236}">
                <a16:creationId xmlns:a16="http://schemas.microsoft.com/office/drawing/2014/main" id="{D042C231-2011-9B30-C52F-57AFC48AAD95}"/>
              </a:ext>
            </a:extLst>
          </p:cNvPr>
          <p:cNvPicPr>
            <a:picLocks noChangeAspect="1"/>
          </p:cNvPicPr>
          <p:nvPr/>
        </p:nvPicPr>
        <p:blipFill>
          <a:blip r:embed="rId3"/>
          <a:stretch>
            <a:fillRect/>
          </a:stretch>
        </p:blipFill>
        <p:spPr>
          <a:xfrm>
            <a:off x="1768083" y="1378859"/>
            <a:ext cx="7672118" cy="3314934"/>
          </a:xfrm>
          <a:prstGeom prst="rect">
            <a:avLst/>
          </a:prstGeom>
        </p:spPr>
      </p:pic>
    </p:spTree>
    <p:extLst>
      <p:ext uri="{BB962C8B-B14F-4D97-AF65-F5344CB8AC3E}">
        <p14:creationId xmlns:p14="http://schemas.microsoft.com/office/powerpoint/2010/main" val="99507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lstStyle/>
          <a:p>
            <a:r>
              <a:rPr lang="en-US" dirty="0"/>
              <a:t>Filter documentation</a:t>
            </a:r>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9/27/2022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15</a:t>
            </a:fld>
            <a:endParaRPr lang="en-US"/>
          </a:p>
        </p:txBody>
      </p:sp>
      <p:pic>
        <p:nvPicPr>
          <p:cNvPr id="10" name="Picture 9">
            <a:extLst>
              <a:ext uri="{FF2B5EF4-FFF2-40B4-BE49-F238E27FC236}">
                <a16:creationId xmlns:a16="http://schemas.microsoft.com/office/drawing/2014/main" id="{B95A0587-43BE-B070-52E2-44E24FABC7E8}"/>
              </a:ext>
            </a:extLst>
          </p:cNvPr>
          <p:cNvPicPr>
            <a:picLocks noChangeAspect="1"/>
          </p:cNvPicPr>
          <p:nvPr/>
        </p:nvPicPr>
        <p:blipFill>
          <a:blip r:embed="rId2"/>
          <a:stretch>
            <a:fillRect/>
          </a:stretch>
        </p:blipFill>
        <p:spPr>
          <a:xfrm>
            <a:off x="677325" y="916098"/>
            <a:ext cx="8900088" cy="4127401"/>
          </a:xfrm>
          <a:prstGeom prst="rect">
            <a:avLst/>
          </a:prstGeom>
        </p:spPr>
      </p:pic>
    </p:spTree>
    <p:extLst>
      <p:ext uri="{BB962C8B-B14F-4D97-AF65-F5344CB8AC3E}">
        <p14:creationId xmlns:p14="http://schemas.microsoft.com/office/powerpoint/2010/main" val="345967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List filter example + lambda</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16</a:t>
            </a:fld>
            <a:endParaRPr lang="en-US"/>
          </a:p>
        </p:txBody>
      </p:sp>
      <p:pic>
        <p:nvPicPr>
          <p:cNvPr id="8" name="Picture 7">
            <a:extLst>
              <a:ext uri="{FF2B5EF4-FFF2-40B4-BE49-F238E27FC236}">
                <a16:creationId xmlns:a16="http://schemas.microsoft.com/office/drawing/2014/main" id="{64D91A7B-6C1D-F299-6118-41B3FDE937F9}"/>
              </a:ext>
            </a:extLst>
          </p:cNvPr>
          <p:cNvPicPr>
            <a:picLocks noChangeAspect="1"/>
          </p:cNvPicPr>
          <p:nvPr/>
        </p:nvPicPr>
        <p:blipFill>
          <a:blip r:embed="rId3"/>
          <a:stretch>
            <a:fillRect/>
          </a:stretch>
        </p:blipFill>
        <p:spPr>
          <a:xfrm>
            <a:off x="421821" y="1524000"/>
            <a:ext cx="11737447" cy="3940629"/>
          </a:xfrm>
          <a:prstGeom prst="rect">
            <a:avLst/>
          </a:prstGeom>
        </p:spPr>
      </p:pic>
    </p:spTree>
    <p:extLst>
      <p:ext uri="{BB962C8B-B14F-4D97-AF65-F5344CB8AC3E}">
        <p14:creationId xmlns:p14="http://schemas.microsoft.com/office/powerpoint/2010/main" val="300495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Consistently inconsistent </a:t>
            </a:r>
            <a:r>
              <a:rPr lang="en-US" dirty="0" err="1"/>
              <a:t>pyret</a:t>
            </a:r>
            <a:r>
              <a:rPr lang="en-US" dirty="0"/>
              <a:t> functions</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17</a:t>
            </a:fld>
            <a:endParaRPr lang="en-US"/>
          </a:p>
        </p:txBody>
      </p:sp>
      <p:pic>
        <p:nvPicPr>
          <p:cNvPr id="7" name="Picture 6">
            <a:extLst>
              <a:ext uri="{FF2B5EF4-FFF2-40B4-BE49-F238E27FC236}">
                <a16:creationId xmlns:a16="http://schemas.microsoft.com/office/drawing/2014/main" id="{E14C4EE3-5DDB-97E8-D3EB-36020993FE14}"/>
              </a:ext>
            </a:extLst>
          </p:cNvPr>
          <p:cNvPicPr>
            <a:picLocks noChangeAspect="1"/>
          </p:cNvPicPr>
          <p:nvPr/>
        </p:nvPicPr>
        <p:blipFill>
          <a:blip r:embed="rId3"/>
          <a:stretch>
            <a:fillRect/>
          </a:stretch>
        </p:blipFill>
        <p:spPr>
          <a:xfrm>
            <a:off x="593883" y="1551269"/>
            <a:ext cx="11004234" cy="3755461"/>
          </a:xfrm>
          <a:prstGeom prst="rect">
            <a:avLst/>
          </a:prstGeom>
        </p:spPr>
      </p:pic>
      <p:sp>
        <p:nvSpPr>
          <p:cNvPr id="9" name="Rectangle: Rounded Corners 8">
            <a:extLst>
              <a:ext uri="{FF2B5EF4-FFF2-40B4-BE49-F238E27FC236}">
                <a16:creationId xmlns:a16="http://schemas.microsoft.com/office/drawing/2014/main" id="{9D35D031-5B5D-1CBF-DCA3-02B525F2737E}"/>
              </a:ext>
            </a:extLst>
          </p:cNvPr>
          <p:cNvSpPr/>
          <p:nvPr/>
        </p:nvSpPr>
        <p:spPr>
          <a:xfrm>
            <a:off x="3900488" y="4093029"/>
            <a:ext cx="3464065" cy="1010501"/>
          </a:xfrm>
          <a:prstGeom prst="roundRect">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6A60791-5D8A-8EAE-F077-5B8A5CDE0183}"/>
              </a:ext>
            </a:extLst>
          </p:cNvPr>
          <p:cNvPicPr>
            <a:picLocks noChangeAspect="1"/>
          </p:cNvPicPr>
          <p:nvPr/>
        </p:nvPicPr>
        <p:blipFill>
          <a:blip r:embed="rId4"/>
          <a:stretch>
            <a:fillRect/>
          </a:stretch>
        </p:blipFill>
        <p:spPr>
          <a:xfrm>
            <a:off x="7612229" y="2611952"/>
            <a:ext cx="3475021" cy="1024217"/>
          </a:xfrm>
          <a:prstGeom prst="rect">
            <a:avLst/>
          </a:prstGeom>
        </p:spPr>
      </p:pic>
    </p:spTree>
    <p:extLst>
      <p:ext uri="{BB962C8B-B14F-4D97-AF65-F5344CB8AC3E}">
        <p14:creationId xmlns:p14="http://schemas.microsoft.com/office/powerpoint/2010/main" val="45260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lstStyle/>
          <a:p>
            <a:r>
              <a:rPr lang="en-US" dirty="0"/>
              <a:t>DIY List functions</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Consider: a list of numbers</a:t>
            </a:r>
          </a:p>
          <a:p>
            <a:pPr marL="0" indent="0" defTabSz="1828800">
              <a:lnSpc>
                <a:spcPts val="4800"/>
              </a:lnSpc>
              <a:spcBef>
                <a:spcPts val="0"/>
              </a:spcBef>
              <a:buNone/>
              <a:defRPr sz="3200">
                <a:latin typeface="Menlo Regular"/>
                <a:ea typeface="Menlo Regular"/>
                <a:cs typeface="Menlo Regular"/>
                <a:sym typeface="Menlo Regular"/>
              </a:defRPr>
            </a:pPr>
            <a:r>
              <a:rPr lang="en-US" dirty="0"/>
              <a:t>What do we want: the sum of these numbers</a:t>
            </a:r>
          </a:p>
          <a:p>
            <a:pPr marL="0" indent="0" defTabSz="1828800">
              <a:lnSpc>
                <a:spcPts val="4800"/>
              </a:lnSpc>
              <a:spcBef>
                <a:spcPts val="0"/>
              </a:spcBef>
              <a:buNone/>
              <a:defRPr sz="3200">
                <a:latin typeface="Menlo Regular"/>
                <a:ea typeface="Menlo Regular"/>
                <a:cs typeface="Menlo Regular"/>
                <a:sym typeface="Menlo Regular"/>
              </a:defRPr>
            </a:pPr>
            <a:r>
              <a:rPr lang="en-US" dirty="0"/>
              <a:t>How do we approach this problem?</a:t>
            </a:r>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9/27/2022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18</a:t>
            </a:fld>
            <a:endParaRPr lang="en-US"/>
          </a:p>
        </p:txBody>
      </p:sp>
    </p:spTree>
    <p:extLst>
      <p:ext uri="{BB962C8B-B14F-4D97-AF65-F5344CB8AC3E}">
        <p14:creationId xmlns:p14="http://schemas.microsoft.com/office/powerpoint/2010/main" val="349088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lstStyle/>
          <a:p>
            <a:r>
              <a:rPr lang="en-US" dirty="0"/>
              <a:t>DIY List functions</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lnSpcReduction="10000"/>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Consider: a list of numbers</a:t>
            </a:r>
          </a:p>
          <a:p>
            <a:pPr marL="0" indent="0" defTabSz="1828800">
              <a:lnSpc>
                <a:spcPts val="4800"/>
              </a:lnSpc>
              <a:spcBef>
                <a:spcPts val="0"/>
              </a:spcBef>
              <a:buNone/>
              <a:defRPr sz="3200">
                <a:latin typeface="Menlo Regular"/>
                <a:ea typeface="Menlo Regular"/>
                <a:cs typeface="Menlo Regular"/>
                <a:sym typeface="Menlo Regular"/>
              </a:defRPr>
            </a:pPr>
            <a:r>
              <a:rPr lang="en-US" dirty="0"/>
              <a:t>What do we want: the sum of these numbers</a:t>
            </a:r>
          </a:p>
          <a:p>
            <a:pPr marL="0" indent="0" defTabSz="1828800">
              <a:lnSpc>
                <a:spcPts val="4800"/>
              </a:lnSpc>
              <a:spcBef>
                <a:spcPts val="0"/>
              </a:spcBef>
              <a:buNone/>
              <a:defRPr sz="3200">
                <a:latin typeface="Menlo Regular"/>
                <a:ea typeface="Menlo Regular"/>
                <a:cs typeface="Menlo Regular"/>
                <a:sym typeface="Menlo Regular"/>
              </a:defRPr>
            </a:pPr>
            <a:r>
              <a:rPr lang="en-US" dirty="0"/>
              <a:t>How do we approach this problem?</a:t>
            </a:r>
          </a:p>
          <a:p>
            <a:pPr marL="0" indent="0" defTabSz="1828800">
              <a:lnSpc>
                <a:spcPts val="4800"/>
              </a:lnSpc>
              <a:spcBef>
                <a:spcPts val="0"/>
              </a:spcBef>
              <a:buNone/>
              <a:defRPr sz="3200">
                <a:latin typeface="Menlo Regular"/>
                <a:ea typeface="Menlo Regular"/>
                <a:cs typeface="Menlo Regular"/>
                <a:sym typeface="Menlo Regular"/>
              </a:defRPr>
            </a:pPr>
            <a:r>
              <a:rPr lang="en-US" dirty="0"/>
              <a:t>Similar to how you (hopefully) approached exam problems:</a:t>
            </a:r>
          </a:p>
          <a:p>
            <a:pPr lvl="1" defTabSz="1828800">
              <a:lnSpc>
                <a:spcPts val="4800"/>
              </a:lnSpc>
              <a:spcBef>
                <a:spcPts val="0"/>
              </a:spcBef>
              <a:defRPr sz="3200">
                <a:latin typeface="Menlo Regular"/>
                <a:ea typeface="Menlo Regular"/>
                <a:cs typeface="Menlo Regular"/>
                <a:sym typeface="Menlo Regular"/>
              </a:defRPr>
            </a:pPr>
            <a:r>
              <a:rPr lang="en-US" dirty="0"/>
              <a:t>Start with a name and write the function shell!</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end</a:t>
            </a:r>
            <a:endParaRPr lang="en-US" sz="26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19</a:t>
            </a:fld>
            <a:endParaRPr lang="en-US"/>
          </a:p>
        </p:txBody>
      </p:sp>
    </p:spTree>
    <p:extLst>
      <p:ext uri="{BB962C8B-B14F-4D97-AF65-F5344CB8AC3E}">
        <p14:creationId xmlns:p14="http://schemas.microsoft.com/office/powerpoint/2010/main" val="305736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F58C-792B-8689-C004-AD8ECC381936}"/>
              </a:ext>
            </a:extLst>
          </p:cNvPr>
          <p:cNvSpPr>
            <a:spLocks noGrp="1"/>
          </p:cNvSpPr>
          <p:nvPr>
            <p:ph type="title"/>
          </p:nvPr>
        </p:nvSpPr>
        <p:spPr/>
        <p:txBody>
          <a:bodyPr/>
          <a:lstStyle/>
          <a:p>
            <a:r>
              <a:rPr lang="en-US" dirty="0"/>
              <a:t>One take on recursion: GNU (www.gnu.org)</a:t>
            </a:r>
          </a:p>
        </p:txBody>
      </p:sp>
      <p:sp>
        <p:nvSpPr>
          <p:cNvPr id="4" name="Date Placeholder 3">
            <a:extLst>
              <a:ext uri="{FF2B5EF4-FFF2-40B4-BE49-F238E27FC236}">
                <a16:creationId xmlns:a16="http://schemas.microsoft.com/office/drawing/2014/main" id="{5EF7BA25-8EB3-2D0B-00E7-37CF7253102A}"/>
              </a:ext>
            </a:extLst>
          </p:cNvPr>
          <p:cNvSpPr>
            <a:spLocks noGrp="1"/>
          </p:cNvSpPr>
          <p:nvPr>
            <p:ph type="dt" sz="half" idx="10"/>
          </p:nvPr>
        </p:nvSpPr>
        <p:spPr/>
        <p:txBody>
          <a:bodyPr/>
          <a:lstStyle/>
          <a:p>
            <a:fld id="{6C5B1023-DAC9-2C44-89BC-529E54AB457B}" type="datetime1">
              <a:rPr lang="en-US" smtClean="0"/>
              <a:pPr/>
              <a:t>9/26/2022</a:t>
            </a:fld>
            <a:endParaRPr lang="en-US" dirty="0"/>
          </a:p>
        </p:txBody>
      </p:sp>
      <p:sp>
        <p:nvSpPr>
          <p:cNvPr id="5" name="Footer Placeholder 4">
            <a:extLst>
              <a:ext uri="{FF2B5EF4-FFF2-40B4-BE49-F238E27FC236}">
                <a16:creationId xmlns:a16="http://schemas.microsoft.com/office/drawing/2014/main" id="{5CC4092E-12B8-21FF-0599-D74538528093}"/>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2D7E6AAC-1C88-ABFD-8A6A-B4AF2669EFD4}"/>
              </a:ext>
            </a:extLst>
          </p:cNvPr>
          <p:cNvSpPr>
            <a:spLocks noGrp="1"/>
          </p:cNvSpPr>
          <p:nvPr>
            <p:ph type="sldNum" sz="quarter" idx="12"/>
          </p:nvPr>
        </p:nvSpPr>
        <p:spPr/>
        <p:txBody>
          <a:bodyPr/>
          <a:lstStyle/>
          <a:p>
            <a:fld id="{AF258EE5-C1BC-DE43-BFBA-383C466B32E1}" type="slidenum">
              <a:rPr lang="en-US" smtClean="0"/>
              <a:pPr/>
              <a:t>2</a:t>
            </a:fld>
            <a:endParaRPr lang="en-US"/>
          </a:p>
        </p:txBody>
      </p:sp>
      <p:pic>
        <p:nvPicPr>
          <p:cNvPr id="12" name="Picture 11">
            <a:extLst>
              <a:ext uri="{FF2B5EF4-FFF2-40B4-BE49-F238E27FC236}">
                <a16:creationId xmlns:a16="http://schemas.microsoft.com/office/drawing/2014/main" id="{18D5BEF5-5C10-DE91-4001-5151DE51EA26}"/>
              </a:ext>
            </a:extLst>
          </p:cNvPr>
          <p:cNvPicPr>
            <a:picLocks noChangeAspect="1"/>
          </p:cNvPicPr>
          <p:nvPr/>
        </p:nvPicPr>
        <p:blipFill>
          <a:blip r:embed="rId2"/>
          <a:stretch>
            <a:fillRect/>
          </a:stretch>
        </p:blipFill>
        <p:spPr>
          <a:xfrm>
            <a:off x="457200" y="888851"/>
            <a:ext cx="11201482" cy="5467390"/>
          </a:xfrm>
          <a:prstGeom prst="rect">
            <a:avLst/>
          </a:prstGeom>
        </p:spPr>
      </p:pic>
    </p:spTree>
    <p:extLst>
      <p:ext uri="{BB962C8B-B14F-4D97-AF65-F5344CB8AC3E}">
        <p14:creationId xmlns:p14="http://schemas.microsoft.com/office/powerpoint/2010/main" val="306921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lstStyle/>
          <a:p>
            <a:r>
              <a:rPr lang="en-US" dirty="0"/>
              <a:t>DIY List functions</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Next up: consider testing examples (where…)</a:t>
            </a:r>
          </a:p>
          <a:p>
            <a:pPr lvl="1" defTabSz="1828800">
              <a:lnSpc>
                <a:spcPts val="4800"/>
              </a:lnSpc>
              <a:spcBef>
                <a:spcPts val="0"/>
              </a:spcBef>
              <a:defRPr sz="3200">
                <a:latin typeface="Menlo Regular"/>
                <a:ea typeface="Menlo Regular"/>
                <a:cs typeface="Menlo Regular"/>
                <a:sym typeface="Menlo Regular"/>
              </a:defRPr>
            </a:pPr>
            <a:r>
              <a:rPr lang="en-US" sz="1800" dirty="0"/>
              <a:t>Btw, function “sum” already exists in </a:t>
            </a:r>
            <a:r>
              <a:rPr lang="en-US" sz="1800" dirty="0" err="1"/>
              <a:t>pyret</a:t>
            </a:r>
            <a:endParaRPr lang="en-US" sz="1800" dirty="0"/>
          </a:p>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 </a:t>
            </a:r>
            <a:r>
              <a:rPr lang="en-US" sz="2400" dirty="0">
                <a:solidFill>
                  <a:srgbClr val="ABAFB3"/>
                </a:solidFill>
              </a:rPr>
              <a:t>is</a:t>
            </a:r>
            <a:r>
              <a:rPr lang="en-US" sz="2400" dirty="0"/>
              <a:t> ...</a:t>
            </a:r>
          </a:p>
          <a:p>
            <a:pPr marL="0" indent="0" defTabSz="1828800">
              <a:lnSpc>
                <a:spcPct val="110000"/>
              </a:lnSpc>
              <a:spcBef>
                <a:spcPts val="0"/>
              </a:spcBef>
              <a:buNone/>
              <a:defRPr sz="4600">
                <a:latin typeface="Menlo Regular"/>
                <a:ea typeface="Menlo Regular"/>
                <a:cs typeface="Menlo Regular"/>
                <a:sym typeface="Menlo Regular"/>
              </a:defRPr>
            </a:pPr>
            <a:endParaRPr lang="en-US" sz="2400" dirty="0">
              <a:solidFill>
                <a:srgbClr val="ABAFB3"/>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20</a:t>
            </a:fld>
            <a:endParaRPr lang="en-US"/>
          </a:p>
        </p:txBody>
      </p:sp>
    </p:spTree>
    <p:extLst>
      <p:ext uri="{BB962C8B-B14F-4D97-AF65-F5344CB8AC3E}">
        <p14:creationId xmlns:p14="http://schemas.microsoft.com/office/powerpoint/2010/main" val="3154046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fontScale="90000"/>
          </a:bodyPr>
          <a:lstStyle/>
          <a:p>
            <a:r>
              <a:rPr lang="en-US" dirty="0"/>
              <a:t>DIY List functions: developing test cases before code</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Simplest case: an empty list!</a:t>
            </a:r>
          </a:p>
          <a:p>
            <a:pPr lvl="1" defTabSz="1828800">
              <a:lnSpc>
                <a:spcPts val="4800"/>
              </a:lnSpc>
              <a:spcBef>
                <a:spcPts val="0"/>
              </a:spcBef>
              <a:defRPr sz="3200">
                <a:latin typeface="Menlo Regular"/>
                <a:ea typeface="Menlo Regular"/>
                <a:cs typeface="Menlo Regular"/>
                <a:sym typeface="Menlo Regular"/>
              </a:defRPr>
            </a:pPr>
            <a:r>
              <a:rPr lang="en-US" sz="1800" dirty="0"/>
              <a:t>Similar to an empty string: “”</a:t>
            </a:r>
          </a:p>
          <a:p>
            <a:pPr lvl="1" defTabSz="1828800">
              <a:lnSpc>
                <a:spcPts val="4800"/>
              </a:lnSpc>
              <a:spcBef>
                <a:spcPts val="0"/>
              </a:spcBef>
              <a:defRPr sz="3200">
                <a:latin typeface="Menlo Regular"/>
                <a:ea typeface="Menlo Regular"/>
                <a:cs typeface="Menlo Regular"/>
                <a:sym typeface="Menlo Regular"/>
              </a:defRPr>
            </a:pPr>
            <a:r>
              <a:rPr lang="en-US" sz="1800" dirty="0"/>
              <a:t>Corresponds to </a:t>
            </a:r>
            <a:r>
              <a:rPr lang="en-US" sz="3200" dirty="0"/>
              <a:t>[</a:t>
            </a:r>
            <a:r>
              <a:rPr lang="en-US" sz="3200" dirty="0">
                <a:solidFill>
                  <a:srgbClr val="ABAFB3"/>
                </a:solidFill>
              </a:rPr>
              <a:t>list</a:t>
            </a:r>
            <a:r>
              <a:rPr lang="en-US" sz="3200" dirty="0"/>
              <a:t>: ]</a:t>
            </a:r>
            <a:endParaRPr lang="en-US" sz="1800" dirty="0"/>
          </a:p>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 </a:t>
            </a:r>
            <a:r>
              <a:rPr lang="en-US" sz="2400" dirty="0">
                <a:solidFill>
                  <a:srgbClr val="ABAFB3"/>
                </a:solidFill>
              </a:rPr>
              <a:t>is</a:t>
            </a:r>
            <a:r>
              <a:rPr lang="en-US" sz="2400" dirty="0"/>
              <a:t> 0 </a:t>
            </a:r>
            <a:r>
              <a:rPr lang="en-US" sz="2000" dirty="0">
                <a:solidFill>
                  <a:schemeClr val="accent2"/>
                </a:solidFill>
              </a:rPr>
              <a:t># we could name our empty list and use its name here instead</a:t>
            </a:r>
            <a:endParaRPr lang="en-US" sz="2400" dirty="0">
              <a:solidFill>
                <a:schemeClr val="accent2"/>
              </a:solidFill>
            </a:endParaRPr>
          </a:p>
          <a:p>
            <a:pPr marL="0" indent="0" defTabSz="1828800">
              <a:lnSpc>
                <a:spcPct val="110000"/>
              </a:lnSpc>
              <a:spcBef>
                <a:spcPts val="0"/>
              </a:spcBef>
              <a:buNone/>
              <a:defRPr sz="4600">
                <a:latin typeface="Menlo Regular"/>
                <a:ea typeface="Menlo Regular"/>
                <a:cs typeface="Menlo Regular"/>
                <a:sym typeface="Menlo Regular"/>
              </a:defRPr>
            </a:pPr>
            <a:endParaRPr lang="en-US" sz="2400" dirty="0">
              <a:solidFill>
                <a:srgbClr val="ABAFB3"/>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21</a:t>
            </a:fld>
            <a:endParaRPr lang="en-US"/>
          </a:p>
        </p:txBody>
      </p:sp>
    </p:spTree>
    <p:extLst>
      <p:ext uri="{BB962C8B-B14F-4D97-AF65-F5344CB8AC3E}">
        <p14:creationId xmlns:p14="http://schemas.microsoft.com/office/powerpoint/2010/main" val="1839434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fontScale="90000"/>
          </a:bodyPr>
          <a:lstStyle/>
          <a:p>
            <a:r>
              <a:rPr lang="en-US" dirty="0"/>
              <a:t>DIY List functions: developing test cases before code</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Next simplest case: one item in list</a:t>
            </a:r>
          </a:p>
          <a:p>
            <a:pPr lvl="1" defTabSz="1828800">
              <a:lnSpc>
                <a:spcPts val="4800"/>
              </a:lnSpc>
              <a:spcBef>
                <a:spcPts val="0"/>
              </a:spcBef>
              <a:defRPr sz="3200">
                <a:latin typeface="Menlo Regular"/>
                <a:ea typeface="Menlo Regular"/>
                <a:cs typeface="Menlo Regular"/>
                <a:sym typeface="Menlo Regular"/>
              </a:defRPr>
            </a:pPr>
            <a:r>
              <a:rPr lang="en-US" sz="1800" dirty="0"/>
              <a:t> </a:t>
            </a:r>
          </a:p>
          <a:p>
            <a:pPr lvl="1" defTabSz="1828800">
              <a:lnSpc>
                <a:spcPts val="4800"/>
              </a:lnSpc>
              <a:spcBef>
                <a:spcPts val="0"/>
              </a:spcBef>
              <a:defRPr sz="3200">
                <a:latin typeface="Menlo Regular"/>
                <a:ea typeface="Menlo Regular"/>
                <a:cs typeface="Menlo Regular"/>
                <a:sym typeface="Menlo Regular"/>
              </a:defRPr>
            </a:pPr>
            <a:r>
              <a:rPr lang="en-US" sz="1800" dirty="0"/>
              <a:t>Corresponds to </a:t>
            </a:r>
            <a:r>
              <a:rPr lang="en-US" sz="3200" dirty="0"/>
              <a:t>[</a:t>
            </a:r>
            <a:r>
              <a:rPr lang="en-US" sz="3200" dirty="0">
                <a:solidFill>
                  <a:srgbClr val="ABAFB3"/>
                </a:solidFill>
              </a:rPr>
              <a:t>list</a:t>
            </a:r>
            <a:r>
              <a:rPr lang="en-US" sz="3200" dirty="0"/>
              <a:t>: 7]</a:t>
            </a:r>
            <a:endParaRPr lang="en-US" sz="1800" dirty="0"/>
          </a:p>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 </a:t>
            </a:r>
            <a:r>
              <a:rPr lang="en-US" sz="2400" dirty="0">
                <a:solidFill>
                  <a:srgbClr val="ABAFB3"/>
                </a:solidFill>
              </a:rPr>
              <a:t>is</a:t>
            </a:r>
            <a:r>
              <a:rPr lang="en-US" sz="2400" dirty="0"/>
              <a:t> 0 </a:t>
            </a:r>
            <a:r>
              <a:rPr lang="en-US" sz="2000" dirty="0">
                <a:solidFill>
                  <a:schemeClr val="accent2"/>
                </a:solidFill>
              </a:rPr>
              <a:t># we could name our empty list and use its name here instead</a:t>
            </a:r>
            <a:endParaRPr lang="en-US" sz="2400" dirty="0">
              <a:solidFill>
                <a:schemeClr val="accent2"/>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7]) </a:t>
            </a:r>
            <a:r>
              <a:rPr lang="en-US" sz="2400" dirty="0">
                <a:solidFill>
                  <a:srgbClr val="ABAFB3"/>
                </a:solidFill>
              </a:rPr>
              <a:t>is</a:t>
            </a:r>
            <a:r>
              <a:rPr lang="en-US" sz="2400" dirty="0"/>
              <a:t> 7</a:t>
            </a:r>
            <a:endParaRPr lang="en-US" sz="2400" dirty="0">
              <a:solidFill>
                <a:srgbClr val="ABAFB3"/>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22</a:t>
            </a:fld>
            <a:endParaRPr lang="en-US"/>
          </a:p>
        </p:txBody>
      </p:sp>
    </p:spTree>
    <p:extLst>
      <p:ext uri="{BB962C8B-B14F-4D97-AF65-F5344CB8AC3E}">
        <p14:creationId xmlns:p14="http://schemas.microsoft.com/office/powerpoint/2010/main" val="2639328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fontScale="90000"/>
          </a:bodyPr>
          <a:lstStyle/>
          <a:p>
            <a:r>
              <a:rPr lang="en-US" dirty="0"/>
              <a:t>DIY List functions: developing test cases before code</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fontScale="92500" lnSpcReduction="20000"/>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Next simplest cases: etc.</a:t>
            </a:r>
          </a:p>
          <a:p>
            <a:pPr marL="457200" lvl="1" indent="0" defTabSz="1828800">
              <a:lnSpc>
                <a:spcPts val="4800"/>
              </a:lnSpc>
              <a:spcBef>
                <a:spcPts val="0"/>
              </a:spcBef>
              <a:buNone/>
              <a:defRPr sz="3200">
                <a:latin typeface="Menlo Regular"/>
                <a:ea typeface="Menlo Regular"/>
                <a:cs typeface="Menlo Regular"/>
                <a:sym typeface="Menlo Regular"/>
              </a:defRPr>
            </a:pPr>
            <a:endParaRPr lang="en-US" sz="1800" dirty="0"/>
          </a:p>
          <a:p>
            <a:pPr lvl="1" defTabSz="1828800">
              <a:lnSpc>
                <a:spcPts val="4800"/>
              </a:lnSpc>
              <a:spcBef>
                <a:spcPts val="0"/>
              </a:spcBef>
              <a:defRPr sz="3200">
                <a:latin typeface="Menlo Regular"/>
                <a:ea typeface="Menlo Regular"/>
                <a:cs typeface="Menlo Regular"/>
                <a:sym typeface="Menlo Regular"/>
              </a:defRPr>
            </a:pPr>
            <a:r>
              <a:rPr lang="en-US" sz="1800" dirty="0"/>
              <a:t>Corresponds to </a:t>
            </a:r>
            <a:r>
              <a:rPr lang="en-US" sz="3200" dirty="0"/>
              <a:t>[</a:t>
            </a:r>
            <a:r>
              <a:rPr lang="en-US" sz="3200" dirty="0">
                <a:solidFill>
                  <a:srgbClr val="ABAFB3"/>
                </a:solidFill>
              </a:rPr>
              <a:t>list</a:t>
            </a:r>
            <a:r>
              <a:rPr lang="en-US" sz="3200" dirty="0"/>
              <a:t>: 7]</a:t>
            </a:r>
            <a:endParaRPr lang="en-US" sz="1800" dirty="0"/>
          </a:p>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 </a:t>
            </a:r>
            <a:r>
              <a:rPr lang="en-US" sz="2400" dirty="0">
                <a:solidFill>
                  <a:srgbClr val="ABAFB3"/>
                </a:solidFill>
              </a:rPr>
              <a:t>is</a:t>
            </a:r>
            <a:r>
              <a:rPr lang="en-US" sz="2400" dirty="0"/>
              <a:t> 0 </a:t>
            </a:r>
            <a:r>
              <a:rPr lang="en-US" sz="2000" dirty="0">
                <a:solidFill>
                  <a:schemeClr val="accent2"/>
                </a:solidFill>
              </a:rPr>
              <a:t># we could name our empty list and use its name here instead</a:t>
            </a:r>
            <a:endParaRPr lang="en-US" sz="2400" dirty="0">
              <a:solidFill>
                <a:schemeClr val="accent2"/>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7]) </a:t>
            </a:r>
            <a:r>
              <a:rPr lang="en-US" sz="2400" dirty="0">
                <a:solidFill>
                  <a:srgbClr val="ABAFB3"/>
                </a:solidFill>
              </a:rPr>
              <a:t>is</a:t>
            </a:r>
            <a:r>
              <a:rPr lang="en-US" sz="2400" dirty="0"/>
              <a:t> 7</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2, 7]) </a:t>
            </a:r>
            <a:r>
              <a:rPr lang="en-US" sz="2400" dirty="0">
                <a:solidFill>
                  <a:srgbClr val="ABAFB3"/>
                </a:solidFill>
              </a:rPr>
              <a:t>is</a:t>
            </a:r>
            <a:r>
              <a:rPr lang="en-US" sz="2400" dirty="0"/>
              <a:t> 9</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4, 2, 7]) </a:t>
            </a:r>
            <a:r>
              <a:rPr lang="en-US" sz="2400" dirty="0">
                <a:solidFill>
                  <a:srgbClr val="ABAFB3"/>
                </a:solidFill>
              </a:rPr>
              <a:t>is</a:t>
            </a:r>
            <a:r>
              <a:rPr lang="en-US" sz="2400" dirty="0"/>
              <a:t> 4 + 2 + 7 </a:t>
            </a:r>
            <a:r>
              <a:rPr lang="en-US" sz="2400" dirty="0">
                <a:solidFill>
                  <a:schemeClr val="accent2"/>
                </a:solidFill>
              </a:rPr>
              <a:t># math is hard at 3am!</a:t>
            </a:r>
            <a:endParaRPr lang="en-US" sz="2400" dirty="0">
              <a:solidFill>
                <a:srgbClr val="ABAFB3"/>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23</a:t>
            </a:fld>
            <a:endParaRPr lang="en-US"/>
          </a:p>
        </p:txBody>
      </p:sp>
    </p:spTree>
    <p:extLst>
      <p:ext uri="{BB962C8B-B14F-4D97-AF65-F5344CB8AC3E}">
        <p14:creationId xmlns:p14="http://schemas.microsoft.com/office/powerpoint/2010/main" val="2127607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DIY List functions: establishing a pattern</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lnSpcReduction="10000"/>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Let’s rewrite all of our test case results</a:t>
            </a:r>
          </a:p>
          <a:p>
            <a:pPr marL="457200" lvl="1" indent="0" defTabSz="1828800">
              <a:lnSpc>
                <a:spcPts val="4800"/>
              </a:lnSpc>
              <a:spcBef>
                <a:spcPts val="0"/>
              </a:spcBef>
              <a:buNone/>
              <a:defRPr sz="3200">
                <a:latin typeface="Menlo Regular"/>
                <a:ea typeface="Menlo Regular"/>
                <a:cs typeface="Menlo Regular"/>
                <a:sym typeface="Menlo Regular"/>
              </a:defRPr>
            </a:pPr>
            <a:r>
              <a:rPr lang="en-US" sz="1800" dirty="0"/>
              <a:t>In terms of previous results</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 </a:t>
            </a:r>
            <a:r>
              <a:rPr lang="en-US" sz="2400" dirty="0">
                <a:solidFill>
                  <a:srgbClr val="ABAFB3"/>
                </a:solidFill>
              </a:rPr>
              <a:t>is</a:t>
            </a:r>
            <a:r>
              <a:rPr lang="en-US" sz="2400" dirty="0"/>
              <a:t> 0 </a:t>
            </a:r>
            <a:endParaRPr lang="en-US" sz="2400" dirty="0">
              <a:solidFill>
                <a:schemeClr val="accent2"/>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7]) </a:t>
            </a:r>
            <a:r>
              <a:rPr lang="en-US" sz="2400" dirty="0">
                <a:solidFill>
                  <a:srgbClr val="ABAFB3"/>
                </a:solidFill>
              </a:rPr>
              <a:t>is</a:t>
            </a:r>
            <a:r>
              <a:rPr lang="en-US" sz="2400" dirty="0"/>
              <a:t> 7</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2, 7]) </a:t>
            </a:r>
            <a:r>
              <a:rPr lang="en-US" sz="2400" dirty="0">
                <a:solidFill>
                  <a:srgbClr val="ABAFB3"/>
                </a:solidFill>
              </a:rPr>
              <a:t>is</a:t>
            </a:r>
            <a:r>
              <a:rPr lang="en-US" sz="2400" dirty="0"/>
              <a:t> 2 +7</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4, 2, 7]) </a:t>
            </a:r>
            <a:r>
              <a:rPr lang="en-US" sz="2400" dirty="0">
                <a:solidFill>
                  <a:srgbClr val="ABAFB3"/>
                </a:solidFill>
              </a:rPr>
              <a:t>is</a:t>
            </a:r>
            <a:r>
              <a:rPr lang="en-US" sz="2400" dirty="0"/>
              <a:t> 4 + 2 + 7</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a:t>
            </a: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24</a:t>
            </a:fld>
            <a:endParaRPr lang="en-US"/>
          </a:p>
        </p:txBody>
      </p:sp>
    </p:spTree>
    <p:extLst>
      <p:ext uri="{BB962C8B-B14F-4D97-AF65-F5344CB8AC3E}">
        <p14:creationId xmlns:p14="http://schemas.microsoft.com/office/powerpoint/2010/main" val="326794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DIY List functions: establishing a pattern</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lnSpcReduction="10000"/>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Let’s rewrite all of our test case results</a:t>
            </a:r>
          </a:p>
          <a:p>
            <a:pPr marL="457200" lvl="1" indent="0" defTabSz="1828800">
              <a:lnSpc>
                <a:spcPts val="4800"/>
              </a:lnSpc>
              <a:spcBef>
                <a:spcPts val="0"/>
              </a:spcBef>
              <a:buNone/>
              <a:defRPr sz="3200">
                <a:latin typeface="Menlo Regular"/>
                <a:ea typeface="Menlo Regular"/>
                <a:cs typeface="Menlo Regular"/>
                <a:sym typeface="Menlo Regular"/>
              </a:defRPr>
            </a:pPr>
            <a:endParaRPr lang="en-US" sz="1800" dirty="0"/>
          </a:p>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 </a:t>
            </a:r>
            <a:r>
              <a:rPr lang="en-US" sz="2400" dirty="0">
                <a:solidFill>
                  <a:srgbClr val="ABAFB3"/>
                </a:solidFill>
              </a:rPr>
              <a:t>is</a:t>
            </a:r>
            <a:r>
              <a:rPr lang="en-US" sz="2400" dirty="0"/>
              <a:t> 0</a:t>
            </a:r>
            <a:endParaRPr lang="en-US" sz="2400" dirty="0">
              <a:solidFill>
                <a:schemeClr val="accent2"/>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7]) </a:t>
            </a:r>
            <a:r>
              <a:rPr lang="en-US" sz="2400" dirty="0">
                <a:solidFill>
                  <a:srgbClr val="ABAFB3"/>
                </a:solidFill>
              </a:rPr>
              <a:t>is</a:t>
            </a:r>
            <a:r>
              <a:rPr lang="en-US" sz="2400" dirty="0"/>
              <a:t> 7 + </a:t>
            </a:r>
            <a:r>
              <a:rPr lang="en-US" sz="2400" dirty="0">
                <a:highlight>
                  <a:srgbClr val="FFFF00"/>
                </a:highlight>
              </a:rPr>
              <a:t>0</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2, 7]) </a:t>
            </a:r>
            <a:r>
              <a:rPr lang="en-US" sz="2400" dirty="0">
                <a:solidFill>
                  <a:srgbClr val="ABAFB3"/>
                </a:solidFill>
              </a:rPr>
              <a:t>is</a:t>
            </a:r>
            <a:r>
              <a:rPr lang="en-US" sz="2400" dirty="0"/>
              <a:t> 2 + </a:t>
            </a:r>
            <a:r>
              <a:rPr lang="en-US" sz="2400" dirty="0">
                <a:highlight>
                  <a:srgbClr val="00FF00"/>
                </a:highlight>
              </a:rPr>
              <a:t>7 + 0</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4, 2, 7]) </a:t>
            </a:r>
            <a:r>
              <a:rPr lang="en-US" sz="2400" dirty="0">
                <a:solidFill>
                  <a:srgbClr val="ABAFB3"/>
                </a:solidFill>
              </a:rPr>
              <a:t>is</a:t>
            </a:r>
            <a:r>
              <a:rPr lang="en-US" sz="2400" dirty="0"/>
              <a:t> 4 + </a:t>
            </a:r>
            <a:r>
              <a:rPr lang="en-US" sz="2400" dirty="0">
                <a:highlight>
                  <a:srgbClr val="00FFFF"/>
                </a:highlight>
              </a:rPr>
              <a:t>2 + 7 + 0</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25</a:t>
            </a:fld>
            <a:endParaRPr lang="en-US"/>
          </a:p>
        </p:txBody>
      </p:sp>
    </p:spTree>
    <p:extLst>
      <p:ext uri="{BB962C8B-B14F-4D97-AF65-F5344CB8AC3E}">
        <p14:creationId xmlns:p14="http://schemas.microsoft.com/office/powerpoint/2010/main" val="973072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DIY List functions: establishing a pattern</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lnSpcReduction="10000"/>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Let’s rewrite all of our test case results</a:t>
            </a:r>
          </a:p>
          <a:p>
            <a:pPr marL="457200" lvl="1" indent="0" defTabSz="1828800">
              <a:lnSpc>
                <a:spcPts val="4800"/>
              </a:lnSpc>
              <a:spcBef>
                <a:spcPts val="0"/>
              </a:spcBef>
              <a:buNone/>
              <a:defRPr sz="3200">
                <a:latin typeface="Menlo Regular"/>
                <a:ea typeface="Menlo Regular"/>
                <a:cs typeface="Menlo Regular"/>
                <a:sym typeface="Menlo Regular"/>
              </a:defRPr>
            </a:pPr>
            <a:endParaRPr lang="en-US" sz="1800" dirty="0"/>
          </a:p>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a:t>
            </a:r>
            <a:r>
              <a:rPr lang="en-US" sz="2400" dirty="0">
                <a:highlight>
                  <a:srgbClr val="FFFF00"/>
                </a:highlight>
              </a:rPr>
              <a:t>my-sum([</a:t>
            </a:r>
            <a:r>
              <a:rPr lang="en-US" sz="2400" dirty="0">
                <a:solidFill>
                  <a:srgbClr val="ABAFB3"/>
                </a:solidFill>
                <a:highlight>
                  <a:srgbClr val="FFFF00"/>
                </a:highlight>
              </a:rPr>
              <a:t>list</a:t>
            </a:r>
            <a:r>
              <a:rPr lang="en-US" sz="2400" dirty="0">
                <a:highlight>
                  <a:srgbClr val="FFFF00"/>
                </a:highlight>
              </a:rPr>
              <a:t>: ]) </a:t>
            </a:r>
            <a:r>
              <a:rPr lang="en-US" sz="2400" dirty="0">
                <a:solidFill>
                  <a:srgbClr val="ABAFB3"/>
                </a:solidFill>
              </a:rPr>
              <a:t>is</a:t>
            </a:r>
            <a:r>
              <a:rPr lang="en-US" sz="2400" dirty="0"/>
              <a:t> 0</a:t>
            </a:r>
            <a:endParaRPr lang="en-US" sz="2400" dirty="0">
              <a:solidFill>
                <a:schemeClr val="accent2"/>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a:t>
            </a:r>
            <a:r>
              <a:rPr lang="en-US" sz="2400" dirty="0">
                <a:highlight>
                  <a:srgbClr val="00FF00"/>
                </a:highlight>
              </a:rPr>
              <a:t>my-sum([</a:t>
            </a:r>
            <a:r>
              <a:rPr lang="en-US" sz="2400" dirty="0">
                <a:solidFill>
                  <a:srgbClr val="ABAFB3"/>
                </a:solidFill>
                <a:highlight>
                  <a:srgbClr val="00FF00"/>
                </a:highlight>
              </a:rPr>
              <a:t>list</a:t>
            </a:r>
            <a:r>
              <a:rPr lang="en-US" sz="2400" dirty="0">
                <a:highlight>
                  <a:srgbClr val="00FF00"/>
                </a:highlight>
              </a:rPr>
              <a:t>: 7]) </a:t>
            </a:r>
            <a:r>
              <a:rPr lang="en-US" sz="2400" dirty="0">
                <a:solidFill>
                  <a:srgbClr val="ABAFB3"/>
                </a:solidFill>
              </a:rPr>
              <a:t>is</a:t>
            </a:r>
            <a:r>
              <a:rPr lang="en-US" sz="2400" dirty="0"/>
              <a:t> 7 + </a:t>
            </a:r>
            <a:r>
              <a:rPr lang="en-US" sz="2400" dirty="0">
                <a:highlight>
                  <a:srgbClr val="FFFF00"/>
                </a:highlight>
              </a:rPr>
              <a:t>my-sum([</a:t>
            </a:r>
            <a:r>
              <a:rPr lang="en-US" sz="2400" dirty="0">
                <a:solidFill>
                  <a:srgbClr val="ABAFB3"/>
                </a:solidFill>
                <a:highlight>
                  <a:srgbClr val="FFFF00"/>
                </a:highlight>
              </a:rPr>
              <a:t>list</a:t>
            </a:r>
            <a:r>
              <a:rPr lang="en-US" sz="2400" dirty="0">
                <a:highlight>
                  <a:srgbClr val="FFFF00"/>
                </a:highlight>
              </a:rPr>
              <a:t>: ]) </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a:t>
            </a:r>
            <a:r>
              <a:rPr lang="en-US" sz="2400" dirty="0">
                <a:highlight>
                  <a:srgbClr val="00FFFF"/>
                </a:highlight>
              </a:rPr>
              <a:t>my-sum([</a:t>
            </a:r>
            <a:r>
              <a:rPr lang="en-US" sz="2400" dirty="0">
                <a:solidFill>
                  <a:srgbClr val="ABAFB3"/>
                </a:solidFill>
                <a:highlight>
                  <a:srgbClr val="00FFFF"/>
                </a:highlight>
              </a:rPr>
              <a:t>list</a:t>
            </a:r>
            <a:r>
              <a:rPr lang="en-US" sz="2400" dirty="0">
                <a:highlight>
                  <a:srgbClr val="00FFFF"/>
                </a:highlight>
              </a:rPr>
              <a:t>: 2, 7]) </a:t>
            </a:r>
            <a:r>
              <a:rPr lang="en-US" sz="2400" dirty="0">
                <a:solidFill>
                  <a:srgbClr val="ABAFB3"/>
                </a:solidFill>
              </a:rPr>
              <a:t>is</a:t>
            </a:r>
            <a:r>
              <a:rPr lang="en-US" sz="2400" dirty="0"/>
              <a:t> 2 + </a:t>
            </a:r>
            <a:r>
              <a:rPr lang="en-US" sz="2400" dirty="0">
                <a:highlight>
                  <a:srgbClr val="00FF00"/>
                </a:highlight>
              </a:rPr>
              <a:t>my-sum([</a:t>
            </a:r>
            <a:r>
              <a:rPr lang="en-US" sz="2400" dirty="0">
                <a:solidFill>
                  <a:srgbClr val="ABAFB3"/>
                </a:solidFill>
                <a:highlight>
                  <a:srgbClr val="00FF00"/>
                </a:highlight>
              </a:rPr>
              <a:t>list</a:t>
            </a:r>
            <a:r>
              <a:rPr lang="en-US" sz="2400" dirty="0">
                <a:highlight>
                  <a:srgbClr val="00FF00"/>
                </a:highlight>
              </a:rPr>
              <a:t>: 7]</a:t>
            </a:r>
            <a:r>
              <a:rPr lang="en-US" sz="2400" dirty="0"/>
              <a:t>) </a:t>
            </a:r>
            <a:endParaRPr lang="en-US" sz="2400" dirty="0">
              <a:highlight>
                <a:srgbClr val="00FF00"/>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4, 2, 7]) </a:t>
            </a:r>
            <a:r>
              <a:rPr lang="en-US" sz="2400" dirty="0">
                <a:solidFill>
                  <a:srgbClr val="ABAFB3"/>
                </a:solidFill>
              </a:rPr>
              <a:t>is</a:t>
            </a:r>
            <a:r>
              <a:rPr lang="en-US" sz="2400" dirty="0"/>
              <a:t> 4 + </a:t>
            </a:r>
            <a:r>
              <a:rPr lang="en-US" sz="2400" dirty="0">
                <a:highlight>
                  <a:srgbClr val="00FFFF"/>
                </a:highlight>
              </a:rPr>
              <a:t>my-sum([</a:t>
            </a:r>
            <a:r>
              <a:rPr lang="en-US" sz="2400" dirty="0">
                <a:solidFill>
                  <a:srgbClr val="ABAFB3"/>
                </a:solidFill>
                <a:highlight>
                  <a:srgbClr val="00FFFF"/>
                </a:highlight>
              </a:rPr>
              <a:t>list</a:t>
            </a:r>
            <a:r>
              <a:rPr lang="en-US" sz="2400" dirty="0">
                <a:highlight>
                  <a:srgbClr val="00FFFF"/>
                </a:highlight>
              </a:rPr>
              <a:t>: 2, 7])</a:t>
            </a:r>
            <a:r>
              <a:rPr lang="en-US" sz="2400" dirty="0"/>
              <a:t> </a:t>
            </a:r>
            <a:endParaRPr lang="en-US" sz="2400" dirty="0">
              <a:highlight>
                <a:srgbClr val="00FFFF"/>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26</a:t>
            </a:fld>
            <a:endParaRPr lang="en-US"/>
          </a:p>
        </p:txBody>
      </p:sp>
    </p:spTree>
    <p:extLst>
      <p:ext uri="{BB962C8B-B14F-4D97-AF65-F5344CB8AC3E}">
        <p14:creationId xmlns:p14="http://schemas.microsoft.com/office/powerpoint/2010/main" val="269038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Before we continue,</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We should take a look at:</a:t>
            </a:r>
          </a:p>
          <a:p>
            <a:pPr marL="0" indent="0" defTabSz="1828800">
              <a:lnSpc>
                <a:spcPct val="120000"/>
              </a:lnSpc>
              <a:spcBef>
                <a:spcPts val="0"/>
              </a:spcBef>
              <a:buNone/>
              <a:defRPr sz="4600">
                <a:latin typeface="Menlo Regular"/>
                <a:ea typeface="Menlo Regular"/>
                <a:cs typeface="Menlo Regular"/>
                <a:sym typeface="Menlo Regular"/>
              </a:defRPr>
            </a:pPr>
            <a:r>
              <a:rPr lang="en-US" sz="2600" b="1" dirty="0">
                <a:solidFill>
                  <a:srgbClr val="9F59B3"/>
                </a:solidFill>
              </a:rPr>
              <a:t>The Secret Nature of Lists!</a:t>
            </a:r>
            <a:r>
              <a:rPr lang="en-US" sz="2600" dirty="0"/>
              <a: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27</a:t>
            </a:fld>
            <a:endParaRPr lang="en-US"/>
          </a:p>
        </p:txBody>
      </p:sp>
    </p:spTree>
    <p:extLst>
      <p:ext uri="{BB962C8B-B14F-4D97-AF65-F5344CB8AC3E}">
        <p14:creationId xmlns:p14="http://schemas.microsoft.com/office/powerpoint/2010/main" val="2355512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Shorthand list notation</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a:bodyPr>
          <a:lstStyle/>
          <a:p>
            <a:pPr marL="0" indent="0" defTabSz="1828800">
              <a:lnSpc>
                <a:spcPct val="120000"/>
              </a:lnSpc>
              <a:spcBef>
                <a:spcPts val="0"/>
              </a:spcBef>
              <a:buNone/>
              <a:defRPr sz="4600">
                <a:latin typeface="Menlo Regular"/>
                <a:ea typeface="Menlo Regular"/>
                <a:cs typeface="Menlo Regular"/>
                <a:sym typeface="Menlo Regular"/>
              </a:defRPr>
            </a:pPr>
            <a:r>
              <a:rPr lang="en-US" sz="2800" b="1" dirty="0">
                <a:latin typeface="Menlo Regular"/>
                <a:ea typeface="Menlo Regular"/>
                <a:cs typeface="Menlo Regular"/>
                <a:sym typeface="Menlo Regular"/>
              </a:rPr>
              <a:t>[</a:t>
            </a:r>
            <a:r>
              <a:rPr lang="en-US" sz="2800" b="1" dirty="0">
                <a:solidFill>
                  <a:srgbClr val="ABAFB3"/>
                </a:solidFill>
                <a:latin typeface="Menlo Regular"/>
                <a:ea typeface="Menlo Regular"/>
                <a:cs typeface="Menlo Regular"/>
                <a:sym typeface="Menlo Regular"/>
              </a:rPr>
              <a:t>list</a:t>
            </a:r>
            <a:r>
              <a:rPr lang="en-US" sz="2800" b="1" dirty="0">
                <a:latin typeface="Menlo Regular"/>
                <a:ea typeface="Menlo Regular"/>
                <a:cs typeface="Menlo Regular"/>
                <a:sym typeface="Menlo Regular"/>
              </a:rPr>
              <a:t>: 3, 1, 4]</a:t>
            </a:r>
            <a:r>
              <a:rPr lang="en-US" sz="3600" dirty="0"/>
              <a:t> is a lie </a:t>
            </a:r>
            <a:endParaRPr lang="en-US" sz="2600" dirty="0"/>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28</a:t>
            </a:fld>
            <a:endParaRPr lang="en-US"/>
          </a:p>
        </p:txBody>
      </p:sp>
    </p:spTree>
    <p:extLst>
      <p:ext uri="{BB962C8B-B14F-4D97-AF65-F5344CB8AC3E}">
        <p14:creationId xmlns:p14="http://schemas.microsoft.com/office/powerpoint/2010/main" val="382779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List notation in </a:t>
            </a:r>
            <a:r>
              <a:rPr lang="en-US" dirty="0" err="1"/>
              <a:t>pyret</a:t>
            </a:r>
            <a:endParaRPr lang="en-US" dirty="0"/>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a:bodyPr>
          <a:lstStyle/>
          <a:p>
            <a:r>
              <a:rPr lang="en-US" sz="4400" dirty="0" err="1"/>
              <a:t>Pyret’s</a:t>
            </a:r>
            <a:r>
              <a:rPr lang="en-US" sz="4400" dirty="0"/>
              <a:t> </a:t>
            </a:r>
            <a:r>
              <a:rPr lang="en-US" sz="4400" i="1" dirty="0">
                <a:effectLst>
                  <a:outerShdw blurRad="38100" dist="38100" dir="2700000" algn="tl">
                    <a:srgbClr val="000000">
                      <a:alpha val="43137"/>
                    </a:srgbClr>
                  </a:outerShdw>
                </a:effectLst>
              </a:rPr>
              <a:t>a priori </a:t>
            </a:r>
            <a:r>
              <a:rPr lang="en-US" sz="4400" dirty="0"/>
              <a:t>assumption about lists: </a:t>
            </a:r>
          </a:p>
          <a:p>
            <a:r>
              <a:rPr lang="en-US" sz="4400" dirty="0"/>
              <a:t>There are two ways of making a list.</a:t>
            </a:r>
          </a:p>
          <a:p>
            <a:r>
              <a:rPr lang="en-US" sz="4400" dirty="0"/>
              <a:t>A list is one of either:</a:t>
            </a:r>
          </a:p>
          <a:p>
            <a:pPr lvl="1"/>
            <a:r>
              <a:rPr lang="en-US" b="1" dirty="0">
                <a:latin typeface="Menlo Regular"/>
                <a:ea typeface="Menlo Regular"/>
                <a:cs typeface="Menlo Regular"/>
                <a:sym typeface="Menlo Regular"/>
              </a:rPr>
              <a:t>empty</a:t>
            </a:r>
          </a:p>
          <a:p>
            <a:pPr lvl="1"/>
            <a:r>
              <a:rPr lang="en-US" b="1" dirty="0">
                <a:latin typeface="Menlo Regular"/>
                <a:ea typeface="Menlo Regular"/>
                <a:cs typeface="Menlo Regular"/>
                <a:sym typeface="Menlo Regular"/>
              </a:rPr>
              <a:t>link(</a:t>
            </a:r>
            <a:r>
              <a:rPr lang="en-US" b="1" dirty="0">
                <a:solidFill>
                  <a:srgbClr val="333399"/>
                </a:solidFill>
              </a:rPr>
              <a:t>⟨item⟩</a:t>
            </a:r>
            <a:r>
              <a:rPr lang="en-US" b="1" dirty="0">
                <a:latin typeface="Menlo Regular"/>
                <a:ea typeface="Menlo Regular"/>
                <a:cs typeface="Menlo Regular"/>
                <a:sym typeface="Menlo Regular"/>
              </a:rPr>
              <a:t>, </a:t>
            </a:r>
            <a:r>
              <a:rPr lang="en-US" b="1" dirty="0">
                <a:solidFill>
                  <a:srgbClr val="333399"/>
                </a:solidFill>
              </a:rPr>
              <a:t>⟨list⟩</a:t>
            </a:r>
            <a:r>
              <a:rPr lang="en-US" b="1" dirty="0">
                <a:latin typeface="Menlo Regular"/>
                <a:ea typeface="Menlo Regular"/>
                <a:cs typeface="Menlo Regular"/>
                <a:sym typeface="Menlo Regular"/>
              </a:rPr>
              <a:t>)     </a:t>
            </a:r>
            <a:r>
              <a:rPr lang="en-US" b="1" dirty="0">
                <a:solidFill>
                  <a:schemeClr val="accent2"/>
                </a:solidFill>
                <a:latin typeface="Menlo Regular"/>
                <a:ea typeface="Menlo Regular"/>
                <a:cs typeface="Menlo Regular"/>
                <a:sym typeface="Menlo Regular"/>
              </a:rPr>
              <a:t># link() will join an item &amp; existing list into a new list.</a:t>
            </a:r>
            <a:endParaRPr lang="en-US" sz="2200" dirty="0">
              <a:solidFill>
                <a:schemeClr val="accent2"/>
              </a:solidFill>
            </a:endParaRP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29</a:t>
            </a:fld>
            <a:endParaRPr lang="en-US"/>
          </a:p>
        </p:txBody>
      </p:sp>
    </p:spTree>
    <p:extLst>
      <p:ext uri="{BB962C8B-B14F-4D97-AF65-F5344CB8AC3E}">
        <p14:creationId xmlns:p14="http://schemas.microsoft.com/office/powerpoint/2010/main" val="121266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F58C-792B-8689-C004-AD8ECC381936}"/>
              </a:ext>
            </a:extLst>
          </p:cNvPr>
          <p:cNvSpPr>
            <a:spLocks noGrp="1"/>
          </p:cNvSpPr>
          <p:nvPr>
            <p:ph type="title"/>
          </p:nvPr>
        </p:nvSpPr>
        <p:spPr/>
        <p:txBody>
          <a:bodyPr/>
          <a:lstStyle/>
          <a:p>
            <a:r>
              <a:rPr lang="en-US" dirty="0"/>
              <a:t>But what does GNU mean?</a:t>
            </a:r>
          </a:p>
        </p:txBody>
      </p:sp>
      <p:sp>
        <p:nvSpPr>
          <p:cNvPr id="4" name="Date Placeholder 3">
            <a:extLst>
              <a:ext uri="{FF2B5EF4-FFF2-40B4-BE49-F238E27FC236}">
                <a16:creationId xmlns:a16="http://schemas.microsoft.com/office/drawing/2014/main" id="{5EF7BA25-8EB3-2D0B-00E7-37CF7253102A}"/>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5CC4092E-12B8-21FF-0599-D74538528093}"/>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2D7E6AAC-1C88-ABFD-8A6A-B4AF2669EFD4}"/>
              </a:ext>
            </a:extLst>
          </p:cNvPr>
          <p:cNvSpPr>
            <a:spLocks noGrp="1"/>
          </p:cNvSpPr>
          <p:nvPr>
            <p:ph type="sldNum" sz="quarter" idx="12"/>
          </p:nvPr>
        </p:nvSpPr>
        <p:spPr/>
        <p:txBody>
          <a:bodyPr/>
          <a:lstStyle/>
          <a:p>
            <a:fld id="{AF258EE5-C1BC-DE43-BFBA-383C466B32E1}" type="slidenum">
              <a:rPr lang="en-US" smtClean="0"/>
              <a:pPr/>
              <a:t>3</a:t>
            </a:fld>
            <a:endParaRPr lang="en-US"/>
          </a:p>
        </p:txBody>
      </p:sp>
      <p:pic>
        <p:nvPicPr>
          <p:cNvPr id="10" name="Picture 9">
            <a:extLst>
              <a:ext uri="{FF2B5EF4-FFF2-40B4-BE49-F238E27FC236}">
                <a16:creationId xmlns:a16="http://schemas.microsoft.com/office/drawing/2014/main" id="{E44F4818-AB4F-C151-DA3F-33DD47B2AA9F}"/>
              </a:ext>
            </a:extLst>
          </p:cNvPr>
          <p:cNvPicPr>
            <a:picLocks noChangeAspect="1"/>
          </p:cNvPicPr>
          <p:nvPr/>
        </p:nvPicPr>
        <p:blipFill>
          <a:blip r:embed="rId2"/>
          <a:stretch>
            <a:fillRect/>
          </a:stretch>
        </p:blipFill>
        <p:spPr>
          <a:xfrm>
            <a:off x="545191" y="1712686"/>
            <a:ext cx="8708370" cy="2692633"/>
          </a:xfrm>
          <a:prstGeom prst="rect">
            <a:avLst/>
          </a:prstGeom>
        </p:spPr>
      </p:pic>
    </p:spTree>
    <p:extLst>
      <p:ext uri="{BB962C8B-B14F-4D97-AF65-F5344CB8AC3E}">
        <p14:creationId xmlns:p14="http://schemas.microsoft.com/office/powerpoint/2010/main" val="3758999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lstStyle/>
          <a:p>
            <a:r>
              <a:rPr lang="en-US" dirty="0"/>
              <a:t>Implementation of a list</a:t>
            </a:r>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30</a:t>
            </a:fld>
            <a:endParaRPr lang="en-US"/>
          </a:p>
        </p:txBody>
      </p:sp>
      <p:sp>
        <p:nvSpPr>
          <p:cNvPr id="9" name="A list of one item, e.g.,…">
            <a:extLst>
              <a:ext uri="{FF2B5EF4-FFF2-40B4-BE49-F238E27FC236}">
                <a16:creationId xmlns:a16="http://schemas.microsoft.com/office/drawing/2014/main" id="{05DBCA7A-DAB2-9854-9150-4A64548E7710}"/>
              </a:ext>
            </a:extLst>
          </p:cNvPr>
          <p:cNvSpPr txBox="1">
            <a:spLocks/>
          </p:cNvSpPr>
          <p:nvPr/>
        </p:nvSpPr>
        <p:spPr>
          <a:xfrm>
            <a:off x="1248229" y="1703498"/>
            <a:ext cx="8380435" cy="2420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C1431"/>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C1431"/>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C1431"/>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 list of one item, e.g., </a:t>
            </a:r>
          </a:p>
          <a:p>
            <a:r>
              <a:rPr lang="en-US" dirty="0">
                <a:latin typeface="Menlo Regular"/>
                <a:ea typeface="Menlo Regular"/>
                <a:cs typeface="Menlo Regular"/>
                <a:sym typeface="Menlo Regular"/>
              </a:rPr>
              <a:t>[</a:t>
            </a:r>
            <a:r>
              <a:rPr lang="en-US" dirty="0">
                <a:solidFill>
                  <a:srgbClr val="ABAFB3"/>
                </a:solidFill>
                <a:latin typeface="Menlo Regular"/>
                <a:ea typeface="Menlo Regular"/>
                <a:cs typeface="Menlo Regular"/>
                <a:sym typeface="Menlo Regular"/>
              </a:rPr>
              <a:t>list</a:t>
            </a:r>
            <a:r>
              <a:rPr lang="en-US" dirty="0">
                <a:latin typeface="Menlo Regular"/>
                <a:ea typeface="Menlo Regular"/>
                <a:cs typeface="Menlo Regular"/>
                <a:sym typeface="Menlo Regular"/>
              </a:rPr>
              <a:t>: </a:t>
            </a:r>
            <a:r>
              <a:rPr lang="en-US" dirty="0">
                <a:solidFill>
                  <a:srgbClr val="507EB3"/>
                </a:solidFill>
                <a:latin typeface="Menlo Regular"/>
                <a:ea typeface="Menlo Regular"/>
                <a:cs typeface="Menlo Regular"/>
                <a:sym typeface="Menlo Regular"/>
              </a:rPr>
              <a:t>"A"</a:t>
            </a:r>
            <a:r>
              <a:rPr lang="en-US" dirty="0">
                <a:latin typeface="Menlo Regular"/>
                <a:ea typeface="Menlo Regular"/>
                <a:cs typeface="Menlo Regular"/>
                <a:sym typeface="Menlo Regular"/>
              </a:rPr>
              <a:t>]</a:t>
            </a:r>
            <a:r>
              <a:rPr lang="en-US" dirty="0"/>
              <a:t>, </a:t>
            </a:r>
          </a:p>
          <a:p>
            <a:r>
              <a:rPr lang="en-US" dirty="0"/>
              <a:t>is really </a:t>
            </a:r>
            <a:r>
              <a:rPr lang="en-US" dirty="0">
                <a:highlight>
                  <a:srgbClr val="00FFFF"/>
                </a:highlight>
              </a:rPr>
              <a:t>a link between an item and the empty list</a:t>
            </a:r>
            <a:r>
              <a:rPr lang="en-US" dirty="0"/>
              <a:t>: </a:t>
            </a:r>
          </a:p>
          <a:p>
            <a:r>
              <a:rPr lang="en-US" dirty="0">
                <a:latin typeface="Menlo Regular"/>
                <a:ea typeface="Menlo Regular"/>
                <a:cs typeface="Menlo Regular"/>
                <a:sym typeface="Menlo Regular"/>
              </a:rPr>
              <a:t>link(</a:t>
            </a:r>
            <a:r>
              <a:rPr lang="en-US" dirty="0">
                <a:solidFill>
                  <a:srgbClr val="507EB3"/>
                </a:solidFill>
                <a:latin typeface="Menlo Regular"/>
                <a:ea typeface="Menlo Regular"/>
                <a:cs typeface="Menlo Regular"/>
                <a:sym typeface="Menlo Regular"/>
              </a:rPr>
              <a:t>"A"</a:t>
            </a:r>
            <a:r>
              <a:rPr lang="en-US" dirty="0">
                <a:latin typeface="Menlo Regular"/>
                <a:ea typeface="Menlo Regular"/>
                <a:cs typeface="Menlo Regular"/>
                <a:sym typeface="Menlo Regular"/>
              </a:rPr>
              <a:t>, empty)</a:t>
            </a:r>
          </a:p>
        </p:txBody>
      </p:sp>
    </p:spTree>
    <p:extLst>
      <p:ext uri="{BB962C8B-B14F-4D97-AF65-F5344CB8AC3E}">
        <p14:creationId xmlns:p14="http://schemas.microsoft.com/office/powerpoint/2010/main" val="2910283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lstStyle/>
          <a:p>
            <a:r>
              <a:rPr lang="en-US" dirty="0"/>
              <a:t>Implementation of a list</a:t>
            </a:r>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31</a:t>
            </a:fld>
            <a:endParaRPr lang="en-US"/>
          </a:p>
        </p:txBody>
      </p:sp>
      <p:sp>
        <p:nvSpPr>
          <p:cNvPr id="9" name="A list of one item, e.g.,…">
            <a:extLst>
              <a:ext uri="{FF2B5EF4-FFF2-40B4-BE49-F238E27FC236}">
                <a16:creationId xmlns:a16="http://schemas.microsoft.com/office/drawing/2014/main" id="{05DBCA7A-DAB2-9854-9150-4A64548E7710}"/>
              </a:ext>
            </a:extLst>
          </p:cNvPr>
          <p:cNvSpPr txBox="1">
            <a:spLocks/>
          </p:cNvSpPr>
          <p:nvPr/>
        </p:nvSpPr>
        <p:spPr>
          <a:xfrm>
            <a:off x="1248229" y="1703498"/>
            <a:ext cx="8380435" cy="2420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C1431"/>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C1431"/>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C1431"/>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a:t>And so on…</a:t>
            </a:r>
          </a:p>
          <a:p>
            <a:r>
              <a:rPr lang="en-US" sz="2600" dirty="0">
                <a:latin typeface="Menlo Regular"/>
                <a:ea typeface="Menlo Regular"/>
                <a:cs typeface="Menlo Regular"/>
                <a:sym typeface="Menlo Regular"/>
              </a:rPr>
              <a:t>[</a:t>
            </a:r>
            <a:r>
              <a:rPr lang="en-US" sz="2600" dirty="0">
                <a:solidFill>
                  <a:srgbClr val="ABAFB3"/>
                </a:solidFill>
                <a:latin typeface="Menlo Regular"/>
                <a:ea typeface="Menlo Regular"/>
                <a:cs typeface="Menlo Regular"/>
                <a:sym typeface="Menlo Regular"/>
              </a:rPr>
              <a:t>list</a:t>
            </a:r>
            <a:r>
              <a:rPr lang="en-US" sz="2600" dirty="0">
                <a:latin typeface="Menlo Regular"/>
                <a:ea typeface="Menlo Regular"/>
                <a:cs typeface="Menlo Regular"/>
                <a:sym typeface="Menlo Regular"/>
              </a:rPr>
              <a:t>: </a:t>
            </a:r>
            <a:r>
              <a:rPr lang="en-US" sz="2600" dirty="0">
                <a:solidFill>
                  <a:srgbClr val="507EB3"/>
                </a:solidFill>
                <a:latin typeface="Menlo Regular"/>
                <a:ea typeface="Menlo Regular"/>
                <a:cs typeface="Menlo Regular"/>
                <a:sym typeface="Menlo Regular"/>
              </a:rPr>
              <a:t>"Z", "A"</a:t>
            </a:r>
            <a:r>
              <a:rPr lang="en-US" sz="2600" dirty="0">
                <a:latin typeface="Menlo Regular"/>
                <a:ea typeface="Menlo Regular"/>
                <a:cs typeface="Menlo Regular"/>
                <a:sym typeface="Menlo Regular"/>
              </a:rPr>
              <a:t>]</a:t>
            </a:r>
            <a:r>
              <a:rPr lang="en-US" sz="2600" dirty="0"/>
              <a:t>, </a:t>
            </a:r>
          </a:p>
          <a:p>
            <a:r>
              <a:rPr lang="en-US" sz="2600" dirty="0"/>
              <a:t>is really a link between an item and the list with one item which itself is </a:t>
            </a:r>
            <a:r>
              <a:rPr lang="en-US" sz="2600" dirty="0">
                <a:highlight>
                  <a:srgbClr val="00FFFF"/>
                </a:highlight>
              </a:rPr>
              <a:t>a link with one item and the empty list</a:t>
            </a:r>
            <a:r>
              <a:rPr lang="en-US" sz="2600" dirty="0"/>
              <a:t>: </a:t>
            </a:r>
          </a:p>
          <a:p>
            <a:r>
              <a:rPr lang="en-US" sz="2600" dirty="0">
                <a:latin typeface="Menlo Regular"/>
                <a:ea typeface="Menlo Regular"/>
                <a:cs typeface="Menlo Regular"/>
                <a:sym typeface="Menlo Regular"/>
              </a:rPr>
              <a:t>link(</a:t>
            </a:r>
            <a:r>
              <a:rPr lang="en-US" sz="2600" dirty="0">
                <a:solidFill>
                  <a:srgbClr val="507EB3"/>
                </a:solidFill>
                <a:latin typeface="Menlo Regular"/>
                <a:ea typeface="Menlo Regular"/>
                <a:cs typeface="Menlo Regular"/>
                <a:sym typeface="Menlo Regular"/>
              </a:rPr>
              <a:t>"Z", </a:t>
            </a:r>
            <a:r>
              <a:rPr lang="en-US" sz="2600" dirty="0">
                <a:latin typeface="Menlo Regular"/>
                <a:ea typeface="Menlo Regular"/>
                <a:cs typeface="Menlo Regular"/>
                <a:sym typeface="Menlo Regular"/>
              </a:rPr>
              <a:t>(</a:t>
            </a:r>
            <a:r>
              <a:rPr lang="en-US" sz="2600" dirty="0">
                <a:highlight>
                  <a:srgbClr val="00FFFF"/>
                </a:highlight>
                <a:latin typeface="Menlo Regular"/>
                <a:ea typeface="Menlo Regular"/>
                <a:cs typeface="Menlo Regular"/>
                <a:sym typeface="Menlo Regular"/>
              </a:rPr>
              <a:t>link(</a:t>
            </a:r>
            <a:r>
              <a:rPr lang="en-US" sz="2600" dirty="0">
                <a:solidFill>
                  <a:srgbClr val="507EB3"/>
                </a:solidFill>
                <a:highlight>
                  <a:srgbClr val="00FFFF"/>
                </a:highlight>
                <a:latin typeface="Menlo Regular"/>
                <a:ea typeface="Menlo Regular"/>
                <a:cs typeface="Menlo Regular"/>
                <a:sym typeface="Menlo Regular"/>
              </a:rPr>
              <a:t>"A"</a:t>
            </a:r>
            <a:r>
              <a:rPr lang="en-US" sz="2600" dirty="0">
                <a:highlight>
                  <a:srgbClr val="00FFFF"/>
                </a:highlight>
                <a:latin typeface="Menlo Regular"/>
                <a:ea typeface="Menlo Regular"/>
                <a:cs typeface="Menlo Regular"/>
                <a:sym typeface="Menlo Regular"/>
              </a:rPr>
              <a:t>, empty)</a:t>
            </a:r>
            <a:r>
              <a:rPr lang="en-US" sz="2600" dirty="0">
                <a:latin typeface="Menlo Regular"/>
                <a:ea typeface="Menlo Regular"/>
                <a:cs typeface="Menlo Regular"/>
                <a:sym typeface="Menlo Regular"/>
              </a:rPr>
              <a:t>)) </a:t>
            </a:r>
          </a:p>
          <a:p>
            <a:endParaRPr lang="en-US" sz="2000" dirty="0">
              <a:latin typeface="Menlo Regular"/>
              <a:ea typeface="Menlo Regular"/>
              <a:cs typeface="Menlo Regular"/>
              <a:sym typeface="Menlo Regular"/>
            </a:endParaRPr>
          </a:p>
        </p:txBody>
      </p:sp>
    </p:spTree>
    <p:extLst>
      <p:ext uri="{BB962C8B-B14F-4D97-AF65-F5344CB8AC3E}">
        <p14:creationId xmlns:p14="http://schemas.microsoft.com/office/powerpoint/2010/main" val="868591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lstStyle/>
          <a:p>
            <a:r>
              <a:rPr lang="en-US" dirty="0"/>
              <a:t>Implementation of a list</a:t>
            </a:r>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32</a:t>
            </a:fld>
            <a:endParaRPr lang="en-US"/>
          </a:p>
        </p:txBody>
      </p:sp>
      <p:sp>
        <p:nvSpPr>
          <p:cNvPr id="9" name="A list of one item, e.g.,…">
            <a:extLst>
              <a:ext uri="{FF2B5EF4-FFF2-40B4-BE49-F238E27FC236}">
                <a16:creationId xmlns:a16="http://schemas.microsoft.com/office/drawing/2014/main" id="{05DBCA7A-DAB2-9854-9150-4A64548E7710}"/>
              </a:ext>
            </a:extLst>
          </p:cNvPr>
          <p:cNvSpPr txBox="1">
            <a:spLocks/>
          </p:cNvSpPr>
          <p:nvPr/>
        </p:nvSpPr>
        <p:spPr>
          <a:xfrm>
            <a:off x="1248229" y="1703498"/>
            <a:ext cx="8380435" cy="2420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C1431"/>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C1431"/>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C1431"/>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a:t>And so on…</a:t>
            </a:r>
          </a:p>
          <a:p>
            <a:r>
              <a:rPr lang="en-US" sz="2600" dirty="0">
                <a:latin typeface="Menlo Regular"/>
                <a:ea typeface="Menlo Regular"/>
                <a:cs typeface="Menlo Regular"/>
                <a:sym typeface="Menlo Regular"/>
              </a:rPr>
              <a:t>[</a:t>
            </a:r>
            <a:r>
              <a:rPr lang="en-US" sz="2600" dirty="0">
                <a:solidFill>
                  <a:srgbClr val="ABAFB3"/>
                </a:solidFill>
                <a:latin typeface="Menlo Regular"/>
                <a:ea typeface="Menlo Regular"/>
                <a:cs typeface="Menlo Regular"/>
                <a:sym typeface="Menlo Regular"/>
              </a:rPr>
              <a:t>list</a:t>
            </a:r>
            <a:r>
              <a:rPr lang="en-US" sz="2600" dirty="0">
                <a:latin typeface="Menlo Regular"/>
                <a:ea typeface="Menlo Regular"/>
                <a:cs typeface="Menlo Regular"/>
                <a:sym typeface="Menlo Regular"/>
              </a:rPr>
              <a:t>: </a:t>
            </a:r>
            <a:r>
              <a:rPr lang="en-US" sz="2600" dirty="0">
                <a:solidFill>
                  <a:srgbClr val="507EB3"/>
                </a:solidFill>
                <a:latin typeface="Menlo Regular"/>
                <a:ea typeface="Menlo Regular"/>
                <a:cs typeface="Menlo Regular"/>
                <a:sym typeface="Menlo Regular"/>
              </a:rPr>
              <a:t>"Z", "A"</a:t>
            </a:r>
            <a:r>
              <a:rPr lang="en-US" sz="2600" dirty="0">
                <a:latin typeface="Menlo Regular"/>
                <a:ea typeface="Menlo Regular"/>
                <a:cs typeface="Menlo Regular"/>
                <a:sym typeface="Menlo Regular"/>
              </a:rPr>
              <a:t>]</a:t>
            </a:r>
            <a:r>
              <a:rPr lang="en-US" sz="2600" dirty="0"/>
              <a:t>, </a:t>
            </a:r>
          </a:p>
          <a:p>
            <a:r>
              <a:rPr lang="en-US" sz="2600" dirty="0"/>
              <a:t>is really a link between an item and the list with one item which itself is a link with one item and the empty list: </a:t>
            </a:r>
          </a:p>
          <a:p>
            <a:r>
              <a:rPr lang="en-US" sz="2600" dirty="0">
                <a:latin typeface="Menlo Regular"/>
                <a:ea typeface="Menlo Regular"/>
                <a:cs typeface="Menlo Regular"/>
                <a:sym typeface="Menlo Regular"/>
              </a:rPr>
              <a:t>link(</a:t>
            </a:r>
            <a:r>
              <a:rPr lang="en-US" sz="2600" dirty="0">
                <a:solidFill>
                  <a:srgbClr val="507EB3"/>
                </a:solidFill>
                <a:latin typeface="Menlo Regular"/>
                <a:ea typeface="Menlo Regular"/>
                <a:cs typeface="Menlo Regular"/>
                <a:sym typeface="Menlo Regular"/>
              </a:rPr>
              <a:t>"Z", </a:t>
            </a:r>
            <a:r>
              <a:rPr lang="en-US" sz="2600" dirty="0">
                <a:latin typeface="Menlo Regular"/>
                <a:ea typeface="Menlo Regular"/>
                <a:cs typeface="Menlo Regular"/>
                <a:sym typeface="Menlo Regular"/>
              </a:rPr>
              <a:t>(link(</a:t>
            </a:r>
            <a:r>
              <a:rPr lang="en-US" sz="2600" dirty="0">
                <a:solidFill>
                  <a:srgbClr val="507EB3"/>
                </a:solidFill>
                <a:latin typeface="Menlo Regular"/>
                <a:ea typeface="Menlo Regular"/>
                <a:cs typeface="Menlo Regular"/>
                <a:sym typeface="Menlo Regular"/>
              </a:rPr>
              <a:t>"A"</a:t>
            </a:r>
            <a:r>
              <a:rPr lang="en-US" sz="2600" dirty="0">
                <a:latin typeface="Menlo Regular"/>
                <a:ea typeface="Menlo Regular"/>
                <a:cs typeface="Menlo Regular"/>
                <a:sym typeface="Menlo Regular"/>
              </a:rPr>
              <a:t>, empty))) </a:t>
            </a:r>
          </a:p>
          <a:p>
            <a:endParaRPr lang="en-US" sz="2000" dirty="0">
              <a:latin typeface="Menlo Regular"/>
              <a:ea typeface="Menlo Regular"/>
              <a:cs typeface="Menlo Regular"/>
              <a:sym typeface="Menlo Regular"/>
            </a:endParaRPr>
          </a:p>
        </p:txBody>
      </p:sp>
      <p:pic>
        <p:nvPicPr>
          <p:cNvPr id="7" name="Picture 6">
            <a:extLst>
              <a:ext uri="{FF2B5EF4-FFF2-40B4-BE49-F238E27FC236}">
                <a16:creationId xmlns:a16="http://schemas.microsoft.com/office/drawing/2014/main" id="{06C2AD4A-9AE1-C541-6960-39D089BDADA7}"/>
              </a:ext>
            </a:extLst>
          </p:cNvPr>
          <p:cNvPicPr>
            <a:picLocks noChangeAspect="1"/>
          </p:cNvPicPr>
          <p:nvPr/>
        </p:nvPicPr>
        <p:blipFill>
          <a:blip r:embed="rId2"/>
          <a:stretch>
            <a:fillRect/>
          </a:stretch>
        </p:blipFill>
        <p:spPr>
          <a:xfrm>
            <a:off x="1538045" y="3908156"/>
            <a:ext cx="5653784" cy="2046618"/>
          </a:xfrm>
          <a:prstGeom prst="rect">
            <a:avLst/>
          </a:prstGeom>
        </p:spPr>
      </p:pic>
    </p:spTree>
    <p:extLst>
      <p:ext uri="{BB962C8B-B14F-4D97-AF65-F5344CB8AC3E}">
        <p14:creationId xmlns:p14="http://schemas.microsoft.com/office/powerpoint/2010/main" val="845363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How can we represent a text?"/>
          <p:cNvSpPr txBox="1">
            <a:spLocks noGrp="1"/>
          </p:cNvSpPr>
          <p:nvPr>
            <p:ph type="body" idx="1"/>
          </p:nvPr>
        </p:nvSpPr>
        <p:spPr>
          <a:prstGeom prst="rect">
            <a:avLst/>
          </a:prstGeom>
        </p:spPr>
        <p:txBody>
          <a:bodyPr/>
          <a:lstStyle/>
          <a:p>
            <a:r>
              <a:rPr lang="en-US" dirty="0"/>
              <a:t>We now return to our regularly scheduled lecture</a:t>
            </a:r>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From earlier… without the garish colors</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lnSpcReduction="10000"/>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Let’s rewrite all of our test case results</a:t>
            </a:r>
          </a:p>
          <a:p>
            <a:pPr marL="457200" lvl="1" indent="0" defTabSz="1828800">
              <a:lnSpc>
                <a:spcPts val="4800"/>
              </a:lnSpc>
              <a:spcBef>
                <a:spcPts val="0"/>
              </a:spcBef>
              <a:buNone/>
              <a:defRPr sz="3200">
                <a:latin typeface="Menlo Regular"/>
                <a:ea typeface="Menlo Regular"/>
                <a:cs typeface="Menlo Regular"/>
                <a:sym typeface="Menlo Regular"/>
              </a:defRPr>
            </a:pPr>
            <a:endParaRPr lang="en-US" sz="1800" dirty="0"/>
          </a:p>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 </a:t>
            </a:r>
            <a:r>
              <a:rPr lang="en-US" sz="2400" dirty="0">
                <a:solidFill>
                  <a:srgbClr val="ABAFB3"/>
                </a:solidFill>
              </a:rPr>
              <a:t>is</a:t>
            </a:r>
            <a:r>
              <a:rPr lang="en-US" sz="2400" dirty="0"/>
              <a:t> 0</a:t>
            </a:r>
            <a:endParaRPr lang="en-US" sz="2400" dirty="0">
              <a:solidFill>
                <a:schemeClr val="accent2"/>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7]) </a:t>
            </a:r>
            <a:r>
              <a:rPr lang="en-US" sz="2400" dirty="0">
                <a:solidFill>
                  <a:srgbClr val="ABAFB3"/>
                </a:solidFill>
              </a:rPr>
              <a:t>is</a:t>
            </a:r>
            <a:r>
              <a:rPr lang="en-US" sz="2400" dirty="0"/>
              <a:t> 7 + my-sum([</a:t>
            </a:r>
            <a:r>
              <a:rPr lang="en-US" sz="2400" dirty="0">
                <a:solidFill>
                  <a:srgbClr val="ABAFB3"/>
                </a:solidFill>
              </a:rPr>
              <a:t>list</a:t>
            </a:r>
            <a:r>
              <a:rPr lang="en-US" sz="2400" dirty="0"/>
              <a:t>: ]) </a:t>
            </a:r>
            <a:endParaRPr lang="en-US" sz="2400" dirty="0">
              <a:highlight>
                <a:srgbClr val="FFFF00"/>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2, 7]) </a:t>
            </a:r>
            <a:r>
              <a:rPr lang="en-US" sz="2400" dirty="0">
                <a:solidFill>
                  <a:srgbClr val="ABAFB3"/>
                </a:solidFill>
              </a:rPr>
              <a:t>is</a:t>
            </a:r>
            <a:r>
              <a:rPr lang="en-US" sz="2400" dirty="0"/>
              <a:t> 2 + my-sum([</a:t>
            </a:r>
            <a:r>
              <a:rPr lang="en-US" sz="2400" dirty="0">
                <a:solidFill>
                  <a:srgbClr val="ABAFB3"/>
                </a:solidFill>
              </a:rPr>
              <a:t>list</a:t>
            </a:r>
            <a:r>
              <a:rPr lang="en-US" sz="2400" dirty="0"/>
              <a:t>: 7]) </a:t>
            </a:r>
            <a:endParaRPr lang="en-US" sz="2400" dirty="0">
              <a:highlight>
                <a:srgbClr val="00FF00"/>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4, 2, 7]) </a:t>
            </a:r>
            <a:r>
              <a:rPr lang="en-US" sz="2400" dirty="0">
                <a:solidFill>
                  <a:srgbClr val="ABAFB3"/>
                </a:solidFill>
              </a:rPr>
              <a:t>is</a:t>
            </a:r>
            <a:r>
              <a:rPr lang="en-US" sz="2400" dirty="0"/>
              <a:t> 4 + my-sum([</a:t>
            </a:r>
            <a:r>
              <a:rPr lang="en-US" sz="2400" dirty="0">
                <a:solidFill>
                  <a:srgbClr val="ABAFB3"/>
                </a:solidFill>
              </a:rPr>
              <a:t>list</a:t>
            </a:r>
            <a:r>
              <a:rPr lang="en-US" sz="2400" dirty="0"/>
              <a:t>: 2, 7]) </a:t>
            </a:r>
            <a:endParaRPr lang="en-US" sz="2400" dirty="0">
              <a:highlight>
                <a:srgbClr val="00FFFF"/>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34</a:t>
            </a:fld>
            <a:endParaRPr lang="en-US"/>
          </a:p>
        </p:txBody>
      </p:sp>
    </p:spTree>
    <p:extLst>
      <p:ext uri="{BB962C8B-B14F-4D97-AF65-F5344CB8AC3E}">
        <p14:creationId xmlns:p14="http://schemas.microsoft.com/office/powerpoint/2010/main" val="618192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Writing the my-sum function</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lnSpcReduction="10000"/>
          </a:bodyPr>
          <a:lstStyle/>
          <a:p>
            <a:pPr marL="0" indent="0" defTabSz="1828800">
              <a:lnSpc>
                <a:spcPts val="4800"/>
              </a:lnSpc>
              <a:spcBef>
                <a:spcPts val="0"/>
              </a:spcBef>
              <a:buNone/>
              <a:defRPr sz="3200">
                <a:latin typeface="Menlo Regular"/>
                <a:ea typeface="Menlo Regular"/>
                <a:cs typeface="Menlo Regular"/>
                <a:sym typeface="Menlo Regular"/>
              </a:defRPr>
            </a:pPr>
            <a:r>
              <a:rPr lang="en-US" dirty="0"/>
              <a:t> </a:t>
            </a:r>
          </a:p>
          <a:p>
            <a:pPr marL="457200" lvl="1" indent="0" defTabSz="1828800">
              <a:lnSpc>
                <a:spcPts val="4800"/>
              </a:lnSpc>
              <a:spcBef>
                <a:spcPts val="0"/>
              </a:spcBef>
              <a:buNone/>
              <a:defRPr sz="3200">
                <a:latin typeface="Menlo Regular"/>
                <a:ea typeface="Menlo Regular"/>
                <a:cs typeface="Menlo Regular"/>
                <a:sym typeface="Menlo Regular"/>
              </a:defRPr>
            </a:pPr>
            <a:endParaRPr lang="en-US" sz="1800" dirty="0"/>
          </a:p>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chemeClr val="accent2"/>
                </a:solidFill>
              </a:rPr>
              <a:t>#thinking recursively…</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 </a:t>
            </a:r>
            <a:r>
              <a:rPr lang="en-US" sz="2400" dirty="0">
                <a:solidFill>
                  <a:srgbClr val="ABAFB3"/>
                </a:solidFill>
              </a:rPr>
              <a:t>is</a:t>
            </a:r>
            <a:r>
              <a:rPr lang="en-US" sz="2400" dirty="0"/>
              <a:t> 0</a:t>
            </a:r>
            <a:endParaRPr lang="en-US" sz="2400" dirty="0">
              <a:solidFill>
                <a:schemeClr val="accent2"/>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7]) </a:t>
            </a:r>
            <a:r>
              <a:rPr lang="en-US" sz="2400" dirty="0">
                <a:solidFill>
                  <a:srgbClr val="ABAFB3"/>
                </a:solidFill>
              </a:rPr>
              <a:t>is</a:t>
            </a:r>
            <a:r>
              <a:rPr lang="en-US" sz="2400" dirty="0"/>
              <a:t> 7 + my-sum([</a:t>
            </a:r>
            <a:r>
              <a:rPr lang="en-US" sz="2400" dirty="0">
                <a:solidFill>
                  <a:srgbClr val="ABAFB3"/>
                </a:solidFill>
              </a:rPr>
              <a:t>list</a:t>
            </a:r>
            <a:r>
              <a:rPr lang="en-US" sz="2400" dirty="0"/>
              <a:t>: ]) </a:t>
            </a:r>
            <a:endParaRPr lang="en-US" sz="2400" dirty="0">
              <a:highlight>
                <a:srgbClr val="FFFF00"/>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2, 7]) </a:t>
            </a:r>
            <a:r>
              <a:rPr lang="en-US" sz="2400" dirty="0">
                <a:solidFill>
                  <a:srgbClr val="ABAFB3"/>
                </a:solidFill>
              </a:rPr>
              <a:t>is</a:t>
            </a:r>
            <a:r>
              <a:rPr lang="en-US" sz="2400" dirty="0"/>
              <a:t> 2 + my-sum([</a:t>
            </a:r>
            <a:r>
              <a:rPr lang="en-US" sz="2400" dirty="0">
                <a:solidFill>
                  <a:srgbClr val="ABAFB3"/>
                </a:solidFill>
              </a:rPr>
              <a:t>list</a:t>
            </a:r>
            <a:r>
              <a:rPr lang="en-US" sz="2400" dirty="0"/>
              <a:t>: 7]) </a:t>
            </a:r>
            <a:endParaRPr lang="en-US" sz="2400" dirty="0">
              <a:highlight>
                <a:srgbClr val="00FF00"/>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4, 2, 7]) </a:t>
            </a:r>
            <a:r>
              <a:rPr lang="en-US" sz="2400" dirty="0">
                <a:solidFill>
                  <a:srgbClr val="ABAFB3"/>
                </a:solidFill>
              </a:rPr>
              <a:t>is</a:t>
            </a:r>
            <a:r>
              <a:rPr lang="en-US" sz="2400" dirty="0"/>
              <a:t> 4 + my-sum([</a:t>
            </a:r>
            <a:r>
              <a:rPr lang="en-US" sz="2400" dirty="0">
                <a:solidFill>
                  <a:srgbClr val="ABAFB3"/>
                </a:solidFill>
              </a:rPr>
              <a:t>list</a:t>
            </a:r>
            <a:r>
              <a:rPr lang="en-US" sz="2400" dirty="0"/>
              <a:t>: 2, 7]) </a:t>
            </a:r>
            <a:endParaRPr lang="en-US" sz="2400" dirty="0">
              <a:highlight>
                <a:srgbClr val="00FFFF"/>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35</a:t>
            </a:fld>
            <a:endParaRPr lang="en-US"/>
          </a:p>
        </p:txBody>
      </p:sp>
      <p:sp>
        <p:nvSpPr>
          <p:cNvPr id="7" name="TextBox 6">
            <a:extLst>
              <a:ext uri="{FF2B5EF4-FFF2-40B4-BE49-F238E27FC236}">
                <a16:creationId xmlns:a16="http://schemas.microsoft.com/office/drawing/2014/main" id="{36E6BC21-CB98-6353-DFAC-38DCB49FD111}"/>
              </a:ext>
            </a:extLst>
          </p:cNvPr>
          <p:cNvSpPr txBox="1"/>
          <p:nvPr/>
        </p:nvSpPr>
        <p:spPr>
          <a:xfrm rot="21292698">
            <a:off x="876732" y="1442601"/>
            <a:ext cx="5193452" cy="646331"/>
          </a:xfrm>
          <a:prstGeom prst="rect">
            <a:avLst/>
          </a:prstGeom>
          <a:noFill/>
        </p:spPr>
        <p:txBody>
          <a:bodyPr wrap="square" rtlCol="0">
            <a:spAutoFit/>
          </a:bodyPr>
          <a:lstStyle/>
          <a:p>
            <a:r>
              <a:rPr lang="en-US" b="1" dirty="0"/>
              <a:t>To write our function, we need to use the true form of a list and think </a:t>
            </a:r>
            <a:r>
              <a:rPr lang="en-US" b="1" i="1" dirty="0">
                <a:solidFill>
                  <a:schemeClr val="accent1">
                    <a:hueOff val="2550000"/>
                    <a:satOff val="48809"/>
                    <a:lumOff val="-44426"/>
                  </a:schemeClr>
                </a:solidFill>
              </a:rPr>
              <a:t>recursively</a:t>
            </a:r>
            <a:r>
              <a:rPr lang="en-US" b="1" dirty="0"/>
              <a:t>.</a:t>
            </a:r>
          </a:p>
        </p:txBody>
      </p:sp>
    </p:spTree>
    <p:extLst>
      <p:ext uri="{BB962C8B-B14F-4D97-AF65-F5344CB8AC3E}">
        <p14:creationId xmlns:p14="http://schemas.microsoft.com/office/powerpoint/2010/main" val="2705162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Writing the my-sum function, recursively (1)</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a:bodyPr>
          <a:lstStyle/>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chemeClr val="accent2"/>
                </a:solidFill>
              </a:rPr>
              <a:t># our base “case” is when our list is empty: </a:t>
            </a:r>
            <a:r>
              <a:rPr lang="en-US" sz="2800" dirty="0">
                <a:solidFill>
                  <a:schemeClr val="accent2"/>
                </a:solidFill>
              </a:rPr>
              <a:t>([list: ]) is 0</a:t>
            </a:r>
            <a:r>
              <a:rPr lang="en-US" sz="2600" dirty="0">
                <a:solidFill>
                  <a:schemeClr val="accent2"/>
                </a:solidFill>
              </a:rPr>
              <a:t> </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chemeClr val="accent1"/>
                </a:solidFill>
              </a:rPr>
              <a:t># the next case is when our list is NOT empty</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 </a:t>
            </a:r>
            <a:r>
              <a:rPr lang="en-US" sz="2400" dirty="0">
                <a:solidFill>
                  <a:srgbClr val="ABAFB3"/>
                </a:solidFill>
              </a:rPr>
              <a:t>is</a:t>
            </a:r>
            <a:r>
              <a:rPr lang="en-US" sz="2400" dirty="0"/>
              <a:t> 0</a:t>
            </a:r>
            <a:endParaRPr lang="en-US" sz="2400" dirty="0">
              <a:solidFill>
                <a:schemeClr val="accent2"/>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7]) </a:t>
            </a:r>
            <a:r>
              <a:rPr lang="en-US" sz="2400" dirty="0">
                <a:solidFill>
                  <a:srgbClr val="ABAFB3"/>
                </a:solidFill>
              </a:rPr>
              <a:t>is</a:t>
            </a:r>
            <a:r>
              <a:rPr lang="en-US" sz="2400" dirty="0"/>
              <a:t> 7 + my-sum([</a:t>
            </a:r>
            <a:r>
              <a:rPr lang="en-US" sz="2400" dirty="0">
                <a:solidFill>
                  <a:srgbClr val="ABAFB3"/>
                </a:solidFill>
              </a:rPr>
              <a:t>list</a:t>
            </a:r>
            <a:r>
              <a:rPr lang="en-US" sz="2400" dirty="0"/>
              <a:t>: ]) </a:t>
            </a:r>
            <a:endParaRPr lang="en-US" sz="2400" dirty="0">
              <a:highlight>
                <a:srgbClr val="FFFF00"/>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2, 7]) </a:t>
            </a:r>
            <a:r>
              <a:rPr lang="en-US" sz="2400" dirty="0">
                <a:solidFill>
                  <a:srgbClr val="ABAFB3"/>
                </a:solidFill>
              </a:rPr>
              <a:t>is</a:t>
            </a:r>
            <a:r>
              <a:rPr lang="en-US" sz="2400" dirty="0"/>
              <a:t> 2 + my-sum([</a:t>
            </a:r>
            <a:r>
              <a:rPr lang="en-US" sz="2400" dirty="0">
                <a:solidFill>
                  <a:srgbClr val="ABAFB3"/>
                </a:solidFill>
              </a:rPr>
              <a:t>list</a:t>
            </a:r>
            <a:r>
              <a:rPr lang="en-US" sz="2400" dirty="0"/>
              <a:t>: 7]) </a:t>
            </a:r>
            <a:endParaRPr lang="en-US" sz="2400" dirty="0">
              <a:highlight>
                <a:srgbClr val="00FF00"/>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4, 2, 7]) </a:t>
            </a:r>
            <a:r>
              <a:rPr lang="en-US" sz="2400" dirty="0">
                <a:solidFill>
                  <a:srgbClr val="ABAFB3"/>
                </a:solidFill>
              </a:rPr>
              <a:t>is</a:t>
            </a:r>
            <a:r>
              <a:rPr lang="en-US" sz="2400" dirty="0"/>
              <a:t> 4 + my-sum([</a:t>
            </a:r>
            <a:r>
              <a:rPr lang="en-US" sz="2400" dirty="0">
                <a:solidFill>
                  <a:srgbClr val="ABAFB3"/>
                </a:solidFill>
              </a:rPr>
              <a:t>list</a:t>
            </a:r>
            <a:r>
              <a:rPr lang="en-US" sz="2400" dirty="0"/>
              <a:t>: 2, 7]) </a:t>
            </a:r>
            <a:endParaRPr lang="en-US" sz="2400" dirty="0">
              <a:highlight>
                <a:srgbClr val="00FFFF"/>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36</a:t>
            </a:fld>
            <a:endParaRPr lang="en-US"/>
          </a:p>
        </p:txBody>
      </p:sp>
      <p:sp>
        <p:nvSpPr>
          <p:cNvPr id="8" name="Rectangle: Rounded Corners 7">
            <a:extLst>
              <a:ext uri="{FF2B5EF4-FFF2-40B4-BE49-F238E27FC236}">
                <a16:creationId xmlns:a16="http://schemas.microsoft.com/office/drawing/2014/main" id="{D279C722-6357-AED0-39BD-B2043616A6AD}"/>
              </a:ext>
            </a:extLst>
          </p:cNvPr>
          <p:cNvSpPr/>
          <p:nvPr/>
        </p:nvSpPr>
        <p:spPr>
          <a:xfrm>
            <a:off x="645886" y="3585029"/>
            <a:ext cx="6110514" cy="365125"/>
          </a:xfrm>
          <a:prstGeom prst="roundRect">
            <a:avLst/>
          </a:prstGeom>
          <a:solidFill>
            <a:srgbClr val="FFC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A113004-D4B9-CA1F-1E9A-2F2AE4B4625C}"/>
              </a:ext>
            </a:extLst>
          </p:cNvPr>
          <p:cNvSpPr/>
          <p:nvPr/>
        </p:nvSpPr>
        <p:spPr>
          <a:xfrm>
            <a:off x="645886" y="3950154"/>
            <a:ext cx="6110514" cy="1200966"/>
          </a:xfrm>
          <a:prstGeom prst="roundRect">
            <a:avLst/>
          </a:prstGeom>
          <a:solidFill>
            <a:srgbClr val="00B0F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630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We’ll refer to this as The </a:t>
            </a:r>
            <a:r>
              <a:rPr lang="en-US" i="1" dirty="0"/>
              <a:t>Base Case</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a:bodyPr>
          <a:lstStyle/>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800" dirty="0">
                <a:solidFill>
                  <a:srgbClr val="ABAFB3"/>
                </a:solidFill>
              </a:rPr>
              <a:t>cases</a:t>
            </a:r>
            <a:r>
              <a:rPr lang="en-US" sz="2800" dirty="0"/>
              <a:t> (List) </a:t>
            </a:r>
            <a:r>
              <a:rPr lang="en-US" sz="2800" dirty="0" err="1"/>
              <a:t>lst</a:t>
            </a:r>
            <a:r>
              <a:rPr lang="en-US" sz="2800" dirty="0"/>
              <a:t>: | empty =&gt; # the answer when list is empty! </a:t>
            </a:r>
            <a:br>
              <a:rPr lang="en-US" sz="2800" dirty="0"/>
            </a:br>
            <a:r>
              <a:rPr lang="en-US" sz="2800" dirty="0"/>
              <a:t>      0</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chemeClr val="accent1"/>
                </a:solidFill>
              </a:rPr>
              <a:t># the next case</a:t>
            </a:r>
            <a:endParaRPr lang="en-US" sz="2400" dirty="0">
              <a:solidFill>
                <a:srgbClr val="ABAFB3"/>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 </a:t>
            </a:r>
            <a:r>
              <a:rPr lang="en-US" sz="2400" dirty="0">
                <a:solidFill>
                  <a:srgbClr val="ABAFB3"/>
                </a:solidFill>
              </a:rPr>
              <a:t>is</a:t>
            </a:r>
            <a:r>
              <a:rPr lang="en-US" sz="2400" dirty="0"/>
              <a:t> 0</a:t>
            </a:r>
            <a:endParaRPr lang="en-US" sz="2400" dirty="0">
              <a:solidFill>
                <a:schemeClr val="accent2"/>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7]) </a:t>
            </a:r>
            <a:r>
              <a:rPr lang="en-US" sz="2400" dirty="0">
                <a:solidFill>
                  <a:srgbClr val="ABAFB3"/>
                </a:solidFill>
              </a:rPr>
              <a:t>is</a:t>
            </a:r>
            <a:r>
              <a:rPr lang="en-US" sz="2400" dirty="0"/>
              <a:t> 7 + my-sum([</a:t>
            </a:r>
            <a:r>
              <a:rPr lang="en-US" sz="2400" dirty="0">
                <a:solidFill>
                  <a:srgbClr val="ABAFB3"/>
                </a:solidFill>
              </a:rPr>
              <a:t>list</a:t>
            </a:r>
            <a:r>
              <a:rPr lang="en-US" sz="2400" dirty="0"/>
              <a:t>: ]) </a:t>
            </a:r>
            <a:endParaRPr lang="en-US" sz="2400" dirty="0">
              <a:highlight>
                <a:srgbClr val="FFFF00"/>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2, 7]) </a:t>
            </a:r>
            <a:r>
              <a:rPr lang="en-US" sz="2400" dirty="0">
                <a:solidFill>
                  <a:srgbClr val="ABAFB3"/>
                </a:solidFill>
              </a:rPr>
              <a:t>is</a:t>
            </a:r>
            <a:r>
              <a:rPr lang="en-US" sz="2400" dirty="0"/>
              <a:t> 2 + my-sum([</a:t>
            </a:r>
            <a:r>
              <a:rPr lang="en-US" sz="2400" dirty="0">
                <a:solidFill>
                  <a:srgbClr val="ABAFB3"/>
                </a:solidFill>
              </a:rPr>
              <a:t>list</a:t>
            </a:r>
            <a:r>
              <a:rPr lang="en-US" sz="2400" dirty="0"/>
              <a:t>: 7]) </a:t>
            </a:r>
            <a:endParaRPr lang="en-US" sz="2400" dirty="0">
              <a:highlight>
                <a:srgbClr val="00FF00"/>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4, 2, 7]) </a:t>
            </a:r>
            <a:r>
              <a:rPr lang="en-US" sz="2400" dirty="0">
                <a:solidFill>
                  <a:srgbClr val="ABAFB3"/>
                </a:solidFill>
              </a:rPr>
              <a:t>is</a:t>
            </a:r>
            <a:r>
              <a:rPr lang="en-US" sz="2400" dirty="0"/>
              <a:t> 4 + my-sum([</a:t>
            </a:r>
            <a:r>
              <a:rPr lang="en-US" sz="2400" dirty="0">
                <a:solidFill>
                  <a:srgbClr val="ABAFB3"/>
                </a:solidFill>
              </a:rPr>
              <a:t>list</a:t>
            </a:r>
            <a:r>
              <a:rPr lang="en-US" sz="2400" dirty="0"/>
              <a:t>: 2, 7]) </a:t>
            </a:r>
            <a:endParaRPr lang="en-US" sz="2400" dirty="0">
              <a:highlight>
                <a:srgbClr val="00FFFF"/>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37</a:t>
            </a:fld>
            <a:endParaRPr lang="en-US"/>
          </a:p>
        </p:txBody>
      </p:sp>
      <p:sp>
        <p:nvSpPr>
          <p:cNvPr id="8" name="Rectangle: Rounded Corners 7">
            <a:extLst>
              <a:ext uri="{FF2B5EF4-FFF2-40B4-BE49-F238E27FC236}">
                <a16:creationId xmlns:a16="http://schemas.microsoft.com/office/drawing/2014/main" id="{D279C722-6357-AED0-39BD-B2043616A6AD}"/>
              </a:ext>
            </a:extLst>
          </p:cNvPr>
          <p:cNvSpPr/>
          <p:nvPr/>
        </p:nvSpPr>
        <p:spPr>
          <a:xfrm>
            <a:off x="554446" y="4021252"/>
            <a:ext cx="6110514" cy="365125"/>
          </a:xfrm>
          <a:prstGeom prst="roundRect">
            <a:avLst/>
          </a:prstGeom>
          <a:solidFill>
            <a:srgbClr val="FFC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A113004-D4B9-CA1F-1E9A-2F2AE4B4625C}"/>
              </a:ext>
            </a:extLst>
          </p:cNvPr>
          <p:cNvSpPr/>
          <p:nvPr/>
        </p:nvSpPr>
        <p:spPr>
          <a:xfrm>
            <a:off x="554446" y="4514033"/>
            <a:ext cx="6110514" cy="1200966"/>
          </a:xfrm>
          <a:prstGeom prst="roundRect">
            <a:avLst/>
          </a:prstGeom>
          <a:solidFill>
            <a:srgbClr val="00B0F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F60B297-D6BA-D83D-23CA-3660E6D2FCEC}"/>
              </a:ext>
            </a:extLst>
          </p:cNvPr>
          <p:cNvSpPr/>
          <p:nvPr/>
        </p:nvSpPr>
        <p:spPr>
          <a:xfrm>
            <a:off x="714466" y="2049780"/>
            <a:ext cx="8787674" cy="1104899"/>
          </a:xfrm>
          <a:prstGeom prst="roundRect">
            <a:avLst/>
          </a:prstGeom>
          <a:solidFill>
            <a:srgbClr val="FFC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3E4AA03-C5CB-49CD-E00A-058918997199}"/>
              </a:ext>
            </a:extLst>
          </p:cNvPr>
          <p:cNvPicPr>
            <a:picLocks noChangeAspect="1"/>
          </p:cNvPicPr>
          <p:nvPr/>
        </p:nvPicPr>
        <p:blipFill>
          <a:blip r:embed="rId2"/>
          <a:stretch>
            <a:fillRect/>
          </a:stretch>
        </p:blipFill>
        <p:spPr>
          <a:xfrm>
            <a:off x="4643363" y="350676"/>
            <a:ext cx="3052837" cy="377985"/>
          </a:xfrm>
          <a:prstGeom prst="rect">
            <a:avLst/>
          </a:prstGeom>
        </p:spPr>
      </p:pic>
    </p:spTree>
    <p:extLst>
      <p:ext uri="{BB962C8B-B14F-4D97-AF65-F5344CB8AC3E}">
        <p14:creationId xmlns:p14="http://schemas.microsoft.com/office/powerpoint/2010/main" val="1854974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We’ll refer to this as The </a:t>
            </a:r>
            <a:r>
              <a:rPr lang="en-US" i="1" dirty="0"/>
              <a:t>Recursive Case</a:t>
            </a:r>
          </a:p>
        </p:txBody>
      </p:sp>
      <p:sp>
        <p:nvSpPr>
          <p:cNvPr id="3" name="Content Placeholder 2">
            <a:extLst>
              <a:ext uri="{FF2B5EF4-FFF2-40B4-BE49-F238E27FC236}">
                <a16:creationId xmlns:a16="http://schemas.microsoft.com/office/drawing/2014/main" id="{E6C8276B-5651-D35E-D77C-B082D5D85FF2}"/>
              </a:ext>
            </a:extLst>
          </p:cNvPr>
          <p:cNvSpPr>
            <a:spLocks noGrp="1"/>
          </p:cNvSpPr>
          <p:nvPr>
            <p:ph idx="1"/>
          </p:nvPr>
        </p:nvSpPr>
        <p:spPr/>
        <p:txBody>
          <a:bodyPr>
            <a:normAutofit/>
          </a:bodyPr>
          <a:lstStyle/>
          <a:p>
            <a:pPr marL="0" indent="0" defTabSz="1828800">
              <a:lnSpc>
                <a:spcPct val="120000"/>
              </a:lnSpc>
              <a:spcBef>
                <a:spcPts val="0"/>
              </a:spcBef>
              <a:buNone/>
              <a:defRPr sz="4600">
                <a:latin typeface="Menlo Regular"/>
                <a:ea typeface="Menlo Regular"/>
                <a:cs typeface="Menlo Regular"/>
                <a:sym typeface="Menlo Regular"/>
              </a:defRPr>
            </a:pPr>
            <a:r>
              <a:rPr lang="en-US" sz="2600" dirty="0">
                <a:solidFill>
                  <a:srgbClr val="ABAFB3"/>
                </a:solidFill>
              </a:rPr>
              <a:t>fun</a:t>
            </a:r>
            <a:r>
              <a:rPr lang="en-US" sz="2600" dirty="0"/>
              <a:t> </a:t>
            </a:r>
            <a:r>
              <a:rPr lang="en-US" sz="2600" b="1" dirty="0">
                <a:solidFill>
                  <a:srgbClr val="9F59B3"/>
                </a:solidFill>
              </a:rPr>
              <a:t>my-sum</a:t>
            </a:r>
            <a:r>
              <a:rPr lang="en-US" sz="2600" dirty="0"/>
              <a:t>(</a:t>
            </a:r>
            <a:r>
              <a:rPr lang="en-US" sz="2600" dirty="0" err="1"/>
              <a:t>lst</a:t>
            </a:r>
            <a:r>
              <a:rPr lang="en-US" sz="2600" dirty="0"/>
              <a:t> :: List&lt;Number&gt;) -&gt; Number:</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600" dirty="0">
                <a:solidFill>
                  <a:srgbClr val="ABAFB3"/>
                </a:solidFill>
              </a:rPr>
              <a:t>doc</a:t>
            </a:r>
            <a:r>
              <a:rPr lang="en-US" sz="2600" dirty="0"/>
              <a:t>: </a:t>
            </a:r>
            <a:r>
              <a:rPr lang="en-US" sz="2600" dirty="0">
                <a:solidFill>
                  <a:srgbClr val="507EB3"/>
                </a:solidFill>
              </a:rPr>
              <a:t>"Return the sum of the numbers in the list"</a:t>
            </a:r>
          </a:p>
          <a:p>
            <a:pPr marL="0" indent="0" defTabSz="1828800">
              <a:lnSpc>
                <a:spcPct val="120000"/>
              </a:lnSpc>
              <a:spcBef>
                <a:spcPts val="0"/>
              </a:spcBef>
              <a:buNone/>
              <a:defRPr sz="4600">
                <a:latin typeface="Menlo Regular"/>
                <a:ea typeface="Menlo Regular"/>
                <a:cs typeface="Menlo Regular"/>
                <a:sym typeface="Menlo Regular"/>
              </a:defRPr>
            </a:pPr>
            <a:r>
              <a:rPr lang="en-US" sz="2600" dirty="0"/>
              <a:t>   </a:t>
            </a:r>
            <a:r>
              <a:rPr lang="en-US" sz="2800" dirty="0">
                <a:solidFill>
                  <a:srgbClr val="ABAFB3"/>
                </a:solidFill>
              </a:rPr>
              <a:t>cases</a:t>
            </a:r>
            <a:r>
              <a:rPr lang="en-US" sz="2800" dirty="0"/>
              <a:t> </a:t>
            </a:r>
            <a:r>
              <a:rPr lang="en-US" sz="2400" dirty="0"/>
              <a:t>(List) </a:t>
            </a:r>
            <a:r>
              <a:rPr lang="en-US" sz="2400" dirty="0" err="1"/>
              <a:t>lst</a:t>
            </a:r>
            <a:r>
              <a:rPr lang="en-US" sz="2400" dirty="0"/>
              <a:t>: | empty =&gt; 0 </a:t>
            </a:r>
          </a:p>
          <a:p>
            <a:pPr marL="0" indent="0" defTabSz="1828800">
              <a:lnSpc>
                <a:spcPct val="100000"/>
              </a:lnSpc>
              <a:spcBef>
                <a:spcPts val="0"/>
              </a:spcBef>
              <a:buNone/>
              <a:defRPr sz="4600">
                <a:latin typeface="Menlo Regular"/>
                <a:ea typeface="Menlo Regular"/>
                <a:cs typeface="Menlo Regular"/>
                <a:sym typeface="Menlo Regular"/>
              </a:defRPr>
            </a:pPr>
            <a:r>
              <a:rPr lang="en-US" sz="2400" dirty="0"/>
              <a:t>                                | link(f, r) =&gt; f + my-sum(r) # covers all the other tests in </a:t>
            </a:r>
            <a:r>
              <a:rPr lang="en-US" sz="2400" i="1" dirty="0"/>
              <a:t>where</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    end</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where</a:t>
            </a:r>
            <a:r>
              <a:rPr lang="en-US" sz="2400" dirty="0"/>
              <a:t>:</a:t>
            </a: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 </a:t>
            </a:r>
            <a:r>
              <a:rPr lang="en-US" sz="2400" dirty="0">
                <a:solidFill>
                  <a:srgbClr val="ABAFB3"/>
                </a:solidFill>
              </a:rPr>
              <a:t>is</a:t>
            </a:r>
            <a:r>
              <a:rPr lang="en-US" sz="2400" dirty="0"/>
              <a:t> 0</a:t>
            </a:r>
            <a:endParaRPr lang="en-US" sz="2400" dirty="0">
              <a:solidFill>
                <a:schemeClr val="accent2"/>
              </a:solidFill>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7]) </a:t>
            </a:r>
            <a:r>
              <a:rPr lang="en-US" sz="2400" dirty="0">
                <a:solidFill>
                  <a:srgbClr val="ABAFB3"/>
                </a:solidFill>
              </a:rPr>
              <a:t>is</a:t>
            </a:r>
            <a:r>
              <a:rPr lang="en-US" sz="2400" dirty="0"/>
              <a:t> 7 + my-sum([</a:t>
            </a:r>
            <a:r>
              <a:rPr lang="en-US" sz="2400" dirty="0">
                <a:solidFill>
                  <a:srgbClr val="ABAFB3"/>
                </a:solidFill>
              </a:rPr>
              <a:t>list</a:t>
            </a:r>
            <a:r>
              <a:rPr lang="en-US" sz="2400" dirty="0"/>
              <a:t>: ]) </a:t>
            </a:r>
            <a:endParaRPr lang="en-US" sz="2400" dirty="0">
              <a:highlight>
                <a:srgbClr val="FFFF00"/>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2, 7]) </a:t>
            </a:r>
            <a:r>
              <a:rPr lang="en-US" sz="2400" dirty="0">
                <a:solidFill>
                  <a:srgbClr val="ABAFB3"/>
                </a:solidFill>
              </a:rPr>
              <a:t>is</a:t>
            </a:r>
            <a:r>
              <a:rPr lang="en-US" sz="2400" dirty="0"/>
              <a:t> 2 + my-sum([</a:t>
            </a:r>
            <a:r>
              <a:rPr lang="en-US" sz="2400" dirty="0">
                <a:solidFill>
                  <a:srgbClr val="ABAFB3"/>
                </a:solidFill>
              </a:rPr>
              <a:t>list</a:t>
            </a:r>
            <a:r>
              <a:rPr lang="en-US" sz="2400" dirty="0"/>
              <a:t>: 7]) </a:t>
            </a:r>
            <a:endParaRPr lang="en-US" sz="2400" dirty="0">
              <a:highlight>
                <a:srgbClr val="00FF00"/>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t>  my-sum([</a:t>
            </a:r>
            <a:r>
              <a:rPr lang="en-US" sz="2400" dirty="0">
                <a:solidFill>
                  <a:srgbClr val="ABAFB3"/>
                </a:solidFill>
              </a:rPr>
              <a:t>list</a:t>
            </a:r>
            <a:r>
              <a:rPr lang="en-US" sz="2400" dirty="0"/>
              <a:t>: 4, 2, 7]) </a:t>
            </a:r>
            <a:r>
              <a:rPr lang="en-US" sz="2400" dirty="0">
                <a:solidFill>
                  <a:srgbClr val="ABAFB3"/>
                </a:solidFill>
              </a:rPr>
              <a:t>is</a:t>
            </a:r>
            <a:r>
              <a:rPr lang="en-US" sz="2400" dirty="0"/>
              <a:t> 4 + my-sum([</a:t>
            </a:r>
            <a:r>
              <a:rPr lang="en-US" sz="2400" dirty="0">
                <a:solidFill>
                  <a:srgbClr val="ABAFB3"/>
                </a:solidFill>
              </a:rPr>
              <a:t>list</a:t>
            </a:r>
            <a:r>
              <a:rPr lang="en-US" sz="2400" dirty="0"/>
              <a:t>: 2, 7]) </a:t>
            </a:r>
            <a:endParaRPr lang="en-US" sz="2400" dirty="0">
              <a:highlight>
                <a:srgbClr val="00FFFF"/>
              </a:highlight>
            </a:endParaRPr>
          </a:p>
          <a:p>
            <a:pPr marL="0" indent="0" defTabSz="1828800">
              <a:lnSpc>
                <a:spcPct val="110000"/>
              </a:lnSpc>
              <a:spcBef>
                <a:spcPts val="0"/>
              </a:spcBef>
              <a:buNone/>
              <a:defRPr sz="4600">
                <a:latin typeface="Menlo Regular"/>
                <a:ea typeface="Menlo Regular"/>
                <a:cs typeface="Menlo Regular"/>
                <a:sym typeface="Menlo Regular"/>
              </a:defRPr>
            </a:pPr>
            <a:r>
              <a:rPr lang="en-US" sz="2400" dirty="0">
                <a:solidFill>
                  <a:srgbClr val="ABAFB3"/>
                </a:solidFill>
              </a:rPr>
              <a:t>end</a:t>
            </a:r>
            <a:endParaRPr lang="en-US" sz="2400" dirty="0"/>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38</a:t>
            </a:fld>
            <a:endParaRPr lang="en-US"/>
          </a:p>
        </p:txBody>
      </p:sp>
      <p:sp>
        <p:nvSpPr>
          <p:cNvPr id="9" name="Rectangle: Rounded Corners 8">
            <a:extLst>
              <a:ext uri="{FF2B5EF4-FFF2-40B4-BE49-F238E27FC236}">
                <a16:creationId xmlns:a16="http://schemas.microsoft.com/office/drawing/2014/main" id="{9A113004-D4B9-CA1F-1E9A-2F2AE4B4625C}"/>
              </a:ext>
            </a:extLst>
          </p:cNvPr>
          <p:cNvSpPr/>
          <p:nvPr/>
        </p:nvSpPr>
        <p:spPr>
          <a:xfrm>
            <a:off x="554446" y="4267200"/>
            <a:ext cx="6110514" cy="1274036"/>
          </a:xfrm>
          <a:prstGeom prst="roundRect">
            <a:avLst/>
          </a:prstGeom>
          <a:solidFill>
            <a:srgbClr val="00B0F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7323B0A-6FD2-88E0-614F-B11AB7FDA1C5}"/>
              </a:ext>
            </a:extLst>
          </p:cNvPr>
          <p:cNvPicPr>
            <a:picLocks noChangeAspect="1"/>
          </p:cNvPicPr>
          <p:nvPr/>
        </p:nvPicPr>
        <p:blipFill>
          <a:blip r:embed="rId3"/>
          <a:stretch>
            <a:fillRect/>
          </a:stretch>
        </p:blipFill>
        <p:spPr>
          <a:xfrm>
            <a:off x="635242" y="2590800"/>
            <a:ext cx="10025137" cy="472440"/>
          </a:xfrm>
          <a:prstGeom prst="rect">
            <a:avLst/>
          </a:prstGeom>
        </p:spPr>
      </p:pic>
    </p:spTree>
    <p:extLst>
      <p:ext uri="{BB962C8B-B14F-4D97-AF65-F5344CB8AC3E}">
        <p14:creationId xmlns:p14="http://schemas.microsoft.com/office/powerpoint/2010/main" val="3105514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4AE8-A90F-549D-C8ED-6306DC6F5F55}"/>
              </a:ext>
            </a:extLst>
          </p:cNvPr>
          <p:cNvSpPr>
            <a:spLocks noGrp="1"/>
          </p:cNvSpPr>
          <p:nvPr>
            <p:ph type="title"/>
          </p:nvPr>
        </p:nvSpPr>
        <p:spPr/>
        <p:txBody>
          <a:bodyPr>
            <a:normAutofit/>
          </a:bodyPr>
          <a:lstStyle/>
          <a:p>
            <a:r>
              <a:rPr lang="en-US" dirty="0"/>
              <a:t>How does this function get evaluated?</a:t>
            </a:r>
          </a:p>
        </p:txBody>
      </p:sp>
      <p:sp>
        <p:nvSpPr>
          <p:cNvPr id="4" name="Date Placeholder 3">
            <a:extLst>
              <a:ext uri="{FF2B5EF4-FFF2-40B4-BE49-F238E27FC236}">
                <a16:creationId xmlns:a16="http://schemas.microsoft.com/office/drawing/2014/main" id="{E140EC39-6215-67A1-98A1-51E6B0D0E79E}"/>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71009202-C8E9-26B9-B3FB-23DE4F32807B}"/>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0EF12CD-D155-12C3-9476-572099A4E693}"/>
              </a:ext>
            </a:extLst>
          </p:cNvPr>
          <p:cNvSpPr>
            <a:spLocks noGrp="1"/>
          </p:cNvSpPr>
          <p:nvPr>
            <p:ph type="sldNum" sz="quarter" idx="12"/>
          </p:nvPr>
        </p:nvSpPr>
        <p:spPr/>
        <p:txBody>
          <a:bodyPr/>
          <a:lstStyle/>
          <a:p>
            <a:fld id="{AF258EE5-C1BC-DE43-BFBA-383C466B32E1}" type="slidenum">
              <a:rPr lang="en-US" smtClean="0"/>
              <a:pPr/>
              <a:t>39</a:t>
            </a:fld>
            <a:endParaRPr lang="en-US"/>
          </a:p>
        </p:txBody>
      </p:sp>
      <p:pic>
        <p:nvPicPr>
          <p:cNvPr id="11" name="Picture 10">
            <a:extLst>
              <a:ext uri="{FF2B5EF4-FFF2-40B4-BE49-F238E27FC236}">
                <a16:creationId xmlns:a16="http://schemas.microsoft.com/office/drawing/2014/main" id="{421C8DE6-056D-7F36-EF05-AC2968DF478E}"/>
              </a:ext>
            </a:extLst>
          </p:cNvPr>
          <p:cNvPicPr>
            <a:picLocks noChangeAspect="1"/>
          </p:cNvPicPr>
          <p:nvPr/>
        </p:nvPicPr>
        <p:blipFill>
          <a:blip r:embed="rId2"/>
          <a:stretch>
            <a:fillRect/>
          </a:stretch>
        </p:blipFill>
        <p:spPr>
          <a:xfrm>
            <a:off x="946173" y="0"/>
            <a:ext cx="10299653" cy="6858000"/>
          </a:xfrm>
          <a:prstGeom prst="rect">
            <a:avLst/>
          </a:prstGeom>
        </p:spPr>
      </p:pic>
    </p:spTree>
    <p:extLst>
      <p:ext uri="{BB962C8B-B14F-4D97-AF65-F5344CB8AC3E}">
        <p14:creationId xmlns:p14="http://schemas.microsoft.com/office/powerpoint/2010/main" val="401154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F58C-792B-8689-C004-AD8ECC381936}"/>
              </a:ext>
            </a:extLst>
          </p:cNvPr>
          <p:cNvSpPr>
            <a:spLocks noGrp="1"/>
          </p:cNvSpPr>
          <p:nvPr>
            <p:ph type="title"/>
          </p:nvPr>
        </p:nvSpPr>
        <p:spPr/>
        <p:txBody>
          <a:bodyPr/>
          <a:lstStyle/>
          <a:p>
            <a:r>
              <a:rPr lang="en-US" dirty="0"/>
              <a:t>But what does recursion mean?</a:t>
            </a:r>
          </a:p>
        </p:txBody>
      </p:sp>
      <p:sp>
        <p:nvSpPr>
          <p:cNvPr id="4" name="Date Placeholder 3">
            <a:extLst>
              <a:ext uri="{FF2B5EF4-FFF2-40B4-BE49-F238E27FC236}">
                <a16:creationId xmlns:a16="http://schemas.microsoft.com/office/drawing/2014/main" id="{5EF7BA25-8EB3-2D0B-00E7-37CF7253102A}"/>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5CC4092E-12B8-21FF-0599-D74538528093}"/>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2D7E6AAC-1C88-ABFD-8A6A-B4AF2669EFD4}"/>
              </a:ext>
            </a:extLst>
          </p:cNvPr>
          <p:cNvSpPr>
            <a:spLocks noGrp="1"/>
          </p:cNvSpPr>
          <p:nvPr>
            <p:ph type="sldNum" sz="quarter" idx="12"/>
          </p:nvPr>
        </p:nvSpPr>
        <p:spPr/>
        <p:txBody>
          <a:bodyPr/>
          <a:lstStyle/>
          <a:p>
            <a:fld id="{AF258EE5-C1BC-DE43-BFBA-383C466B32E1}" type="slidenum">
              <a:rPr lang="en-US" smtClean="0"/>
              <a:pPr/>
              <a:t>4</a:t>
            </a:fld>
            <a:endParaRPr lang="en-US"/>
          </a:p>
        </p:txBody>
      </p:sp>
      <p:sp>
        <p:nvSpPr>
          <p:cNvPr id="7" name="TextBox 6">
            <a:extLst>
              <a:ext uri="{FF2B5EF4-FFF2-40B4-BE49-F238E27FC236}">
                <a16:creationId xmlns:a16="http://schemas.microsoft.com/office/drawing/2014/main" id="{70D40C7D-755E-469E-16A6-1873D84B6FDE}"/>
              </a:ext>
            </a:extLst>
          </p:cNvPr>
          <p:cNvSpPr txBox="1"/>
          <p:nvPr/>
        </p:nvSpPr>
        <p:spPr>
          <a:xfrm>
            <a:off x="943429" y="1407887"/>
            <a:ext cx="9739085" cy="1569660"/>
          </a:xfrm>
          <a:prstGeom prst="rect">
            <a:avLst/>
          </a:prstGeom>
          <a:noFill/>
        </p:spPr>
        <p:txBody>
          <a:bodyPr wrap="square">
            <a:spAutoFit/>
          </a:bodyPr>
          <a:lstStyle/>
          <a:p>
            <a:r>
              <a:rPr lang="en-US" sz="2400" i="1" dirty="0">
                <a:solidFill>
                  <a:srgbClr val="B51700"/>
                </a:solidFill>
              </a:rPr>
              <a:t>Recursion</a:t>
            </a:r>
            <a:r>
              <a:rPr lang="en-US" sz="2400" dirty="0"/>
              <a:t> is a programming technique that involves defining a solution or structure using </a:t>
            </a:r>
            <a:r>
              <a:rPr lang="en-US" sz="2400" i="1" dirty="0"/>
              <a:t>itself</a:t>
            </a:r>
            <a:r>
              <a:rPr lang="en-US" sz="2400" dirty="0"/>
              <a:t> as part of the definition.</a:t>
            </a:r>
          </a:p>
          <a:p>
            <a:endParaRPr lang="en-US" sz="2400" dirty="0"/>
          </a:p>
          <a:p>
            <a:r>
              <a:rPr lang="en-US" sz="2400" dirty="0"/>
              <a:t>We will revisit recursion again!</a:t>
            </a:r>
          </a:p>
        </p:txBody>
      </p:sp>
    </p:spTree>
    <p:extLst>
      <p:ext uri="{BB962C8B-B14F-4D97-AF65-F5344CB8AC3E}">
        <p14:creationId xmlns:p14="http://schemas.microsoft.com/office/powerpoint/2010/main" val="3830123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C6FD-8597-3442-40F5-87271508A029}"/>
              </a:ext>
            </a:extLst>
          </p:cNvPr>
          <p:cNvSpPr>
            <a:spLocks noGrp="1"/>
          </p:cNvSpPr>
          <p:nvPr>
            <p:ph type="title"/>
          </p:nvPr>
        </p:nvSpPr>
        <p:spPr/>
        <p:txBody>
          <a:bodyPr/>
          <a:lstStyle/>
          <a:p>
            <a:r>
              <a:rPr lang="en-US" dirty="0"/>
              <a:t>When is a recursive solution appropriate?</a:t>
            </a:r>
          </a:p>
        </p:txBody>
      </p:sp>
      <p:sp>
        <p:nvSpPr>
          <p:cNvPr id="3" name="Date Placeholder 2">
            <a:extLst>
              <a:ext uri="{FF2B5EF4-FFF2-40B4-BE49-F238E27FC236}">
                <a16:creationId xmlns:a16="http://schemas.microsoft.com/office/drawing/2014/main" id="{5A8A709B-1039-B8EF-ACAF-3D6C08B160DB}"/>
              </a:ext>
            </a:extLst>
          </p:cNvPr>
          <p:cNvSpPr>
            <a:spLocks noGrp="1"/>
          </p:cNvSpPr>
          <p:nvPr>
            <p:ph type="dt" sz="half" idx="10"/>
          </p:nvPr>
        </p:nvSpPr>
        <p:spPr/>
        <p:txBody>
          <a:bodyPr/>
          <a:lstStyle/>
          <a:p>
            <a:fld id="{6CA6D3AF-BE8D-064E-9797-F02A4399C2F0}" type="datetime1">
              <a:rPr lang="en-US" smtClean="0"/>
              <a:pPr/>
              <a:t>9/27/2022</a:t>
            </a:fld>
            <a:endParaRPr lang="en-US" dirty="0"/>
          </a:p>
        </p:txBody>
      </p:sp>
      <p:sp>
        <p:nvSpPr>
          <p:cNvPr id="4" name="Footer Placeholder 3">
            <a:extLst>
              <a:ext uri="{FF2B5EF4-FFF2-40B4-BE49-F238E27FC236}">
                <a16:creationId xmlns:a16="http://schemas.microsoft.com/office/drawing/2014/main" id="{0EA17C10-3BE0-4A26-ED6A-2A1038F3C3B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A5A0E47C-09D3-200E-C9E3-DE03211FA10B}"/>
              </a:ext>
            </a:extLst>
          </p:cNvPr>
          <p:cNvSpPr>
            <a:spLocks noGrp="1"/>
          </p:cNvSpPr>
          <p:nvPr>
            <p:ph type="sldNum" sz="quarter" idx="12"/>
          </p:nvPr>
        </p:nvSpPr>
        <p:spPr/>
        <p:txBody>
          <a:bodyPr/>
          <a:lstStyle/>
          <a:p>
            <a:fld id="{AF258EE5-C1BC-DE43-BFBA-383C466B32E1}" type="slidenum">
              <a:rPr lang="en-US" smtClean="0"/>
              <a:pPr/>
              <a:t>40</a:t>
            </a:fld>
            <a:endParaRPr lang="en-US"/>
          </a:p>
        </p:txBody>
      </p:sp>
      <p:sp>
        <p:nvSpPr>
          <p:cNvPr id="8" name="TextBox 7">
            <a:extLst>
              <a:ext uri="{FF2B5EF4-FFF2-40B4-BE49-F238E27FC236}">
                <a16:creationId xmlns:a16="http://schemas.microsoft.com/office/drawing/2014/main" id="{AF1BFE15-A228-11E7-1323-9AB1ECC624DA}"/>
              </a:ext>
            </a:extLst>
          </p:cNvPr>
          <p:cNvSpPr txBox="1"/>
          <p:nvPr/>
        </p:nvSpPr>
        <p:spPr>
          <a:xfrm>
            <a:off x="716280" y="1242060"/>
            <a:ext cx="10050780" cy="2062103"/>
          </a:xfrm>
          <a:prstGeom prst="rect">
            <a:avLst/>
          </a:prstGeom>
          <a:noFill/>
        </p:spPr>
        <p:txBody>
          <a:bodyPr wrap="square">
            <a:spAutoFit/>
          </a:bodyPr>
          <a:lstStyle/>
          <a:p>
            <a:r>
              <a:rPr lang="en-US" sz="3200" dirty="0"/>
              <a:t>Any time a problem is structured such that</a:t>
            </a:r>
          </a:p>
          <a:p>
            <a:pPr marL="457200" indent="-457200">
              <a:buFont typeface="Arial" panose="020B0604020202020204" pitchFamily="34" charset="0"/>
              <a:buChar char="•"/>
            </a:pPr>
            <a:r>
              <a:rPr lang="en-US" sz="3200" dirty="0"/>
              <a:t> the solution on larger inputs can be built from </a:t>
            </a:r>
          </a:p>
          <a:p>
            <a:r>
              <a:rPr lang="en-US" sz="3200" dirty="0"/>
              <a:t>      the solution on smaller inputs, then</a:t>
            </a:r>
          </a:p>
          <a:p>
            <a:pPr marL="457200" indent="-457200">
              <a:buFont typeface="Arial" panose="020B0604020202020204" pitchFamily="34" charset="0"/>
              <a:buChar char="•"/>
            </a:pPr>
            <a:r>
              <a:rPr lang="en-US" sz="3200" dirty="0"/>
              <a:t> recursion is appropriate.</a:t>
            </a:r>
          </a:p>
        </p:txBody>
      </p:sp>
    </p:spTree>
    <p:extLst>
      <p:ext uri="{BB962C8B-B14F-4D97-AF65-F5344CB8AC3E}">
        <p14:creationId xmlns:p14="http://schemas.microsoft.com/office/powerpoint/2010/main" val="1901571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9208-D9AC-3F4B-D69D-0207E6E292F3}"/>
              </a:ext>
            </a:extLst>
          </p:cNvPr>
          <p:cNvSpPr>
            <a:spLocks noGrp="1"/>
          </p:cNvSpPr>
          <p:nvPr>
            <p:ph type="title"/>
          </p:nvPr>
        </p:nvSpPr>
        <p:spPr>
          <a:xfrm>
            <a:off x="457200" y="228600"/>
            <a:ext cx="10472792" cy="687498"/>
          </a:xfrm>
        </p:spPr>
        <p:txBody>
          <a:bodyPr anchor="ctr">
            <a:normAutofit/>
          </a:bodyPr>
          <a:lstStyle/>
          <a:p>
            <a:r>
              <a:rPr lang="en-US" dirty="0"/>
              <a:t>The two cases we need to solve</a:t>
            </a:r>
          </a:p>
        </p:txBody>
      </p:sp>
      <p:sp>
        <p:nvSpPr>
          <p:cNvPr id="3" name="Date Placeholder 2">
            <a:extLst>
              <a:ext uri="{FF2B5EF4-FFF2-40B4-BE49-F238E27FC236}">
                <a16:creationId xmlns:a16="http://schemas.microsoft.com/office/drawing/2014/main" id="{5E108702-7C7C-496B-EEEF-8737DF1782B8}"/>
              </a:ext>
            </a:extLst>
          </p:cNvPr>
          <p:cNvSpPr>
            <a:spLocks noGrp="1"/>
          </p:cNvSpPr>
          <p:nvPr>
            <p:ph type="dt" sz="half" idx="10"/>
          </p:nvPr>
        </p:nvSpPr>
        <p:spPr>
          <a:xfrm>
            <a:off x="460248" y="6356242"/>
            <a:ext cx="3440240" cy="365125"/>
          </a:xfrm>
        </p:spPr>
        <p:txBody>
          <a:bodyPr anchor="ctr">
            <a:normAutofit/>
          </a:bodyPr>
          <a:lstStyle/>
          <a:p>
            <a:pPr>
              <a:spcAft>
                <a:spcPts val="600"/>
              </a:spcAft>
            </a:pPr>
            <a:fld id="{6CA6D3AF-BE8D-064E-9797-F02A4399C2F0}" type="datetime1">
              <a:rPr lang="en-US" smtClean="0"/>
              <a:pPr>
                <a:spcAft>
                  <a:spcPts val="600"/>
                </a:spcAft>
              </a:pPr>
              <a:t>9/27/2022</a:t>
            </a:fld>
            <a:endParaRPr lang="en-US"/>
          </a:p>
        </p:txBody>
      </p:sp>
      <p:sp>
        <p:nvSpPr>
          <p:cNvPr id="4" name="Footer Placeholder 3">
            <a:extLst>
              <a:ext uri="{FF2B5EF4-FFF2-40B4-BE49-F238E27FC236}">
                <a16:creationId xmlns:a16="http://schemas.microsoft.com/office/drawing/2014/main" id="{051B131A-DEC2-9584-F0A5-0350D0C38716}"/>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CMPU 101: Problem Solving and Abstraction</a:t>
            </a:r>
          </a:p>
        </p:txBody>
      </p:sp>
      <p:sp>
        <p:nvSpPr>
          <p:cNvPr id="5" name="Slide Number Placeholder 4">
            <a:extLst>
              <a:ext uri="{FF2B5EF4-FFF2-40B4-BE49-F238E27FC236}">
                <a16:creationId xmlns:a16="http://schemas.microsoft.com/office/drawing/2014/main" id="{8739A767-DE63-5B91-8E2B-AB491D515EAF}"/>
              </a:ext>
            </a:extLst>
          </p:cNvPr>
          <p:cNvSpPr>
            <a:spLocks noGrp="1"/>
          </p:cNvSpPr>
          <p:nvPr>
            <p:ph type="sldNum" sz="quarter" idx="12"/>
          </p:nvPr>
        </p:nvSpPr>
        <p:spPr>
          <a:xfrm>
            <a:off x="8437380" y="6356241"/>
            <a:ext cx="3440240" cy="365125"/>
          </a:xfrm>
        </p:spPr>
        <p:txBody>
          <a:bodyPr anchor="ctr">
            <a:normAutofit/>
          </a:bodyPr>
          <a:lstStyle/>
          <a:p>
            <a:pPr>
              <a:spcAft>
                <a:spcPts val="600"/>
              </a:spcAft>
            </a:pPr>
            <a:fld id="{AF258EE5-C1BC-DE43-BFBA-383C466B32E1}" type="slidenum">
              <a:rPr lang="en-US" smtClean="0"/>
              <a:pPr>
                <a:spcAft>
                  <a:spcPts val="600"/>
                </a:spcAft>
              </a:pPr>
              <a:t>41</a:t>
            </a:fld>
            <a:endParaRPr lang="en-US"/>
          </a:p>
        </p:txBody>
      </p:sp>
      <p:sp>
        <p:nvSpPr>
          <p:cNvPr id="8" name="TextBox 7">
            <a:extLst>
              <a:ext uri="{FF2B5EF4-FFF2-40B4-BE49-F238E27FC236}">
                <a16:creationId xmlns:a16="http://schemas.microsoft.com/office/drawing/2014/main" id="{3839DE6B-0196-B96A-B970-EC5579F27617}"/>
              </a:ext>
            </a:extLst>
          </p:cNvPr>
          <p:cNvSpPr txBox="1"/>
          <p:nvPr/>
        </p:nvSpPr>
        <p:spPr>
          <a:xfrm>
            <a:off x="723900" y="1036320"/>
            <a:ext cx="11153720" cy="4524315"/>
          </a:xfrm>
          <a:prstGeom prst="rect">
            <a:avLst/>
          </a:prstGeom>
          <a:noFill/>
        </p:spPr>
        <p:txBody>
          <a:bodyPr wrap="square">
            <a:spAutoFit/>
          </a:bodyPr>
          <a:lstStyle/>
          <a:p>
            <a:r>
              <a:rPr lang="en-US" sz="2400" dirty="0"/>
              <a:t>All recursive functions have these two parts:</a:t>
            </a:r>
          </a:p>
          <a:p>
            <a:pPr lvl="1"/>
            <a:r>
              <a:rPr lang="en-US" sz="2400" i="1" dirty="0">
                <a:solidFill>
                  <a:srgbClr val="B51700"/>
                </a:solidFill>
              </a:rPr>
              <a:t>Base case</a:t>
            </a:r>
            <a:r>
              <a:rPr lang="en-US" sz="2400" dirty="0">
                <a:solidFill>
                  <a:srgbClr val="B51700"/>
                </a:solidFill>
              </a:rPr>
              <a:t>(</a:t>
            </a:r>
            <a:r>
              <a:rPr lang="en-US" sz="2400" i="1" dirty="0">
                <a:solidFill>
                  <a:srgbClr val="B51700"/>
                </a:solidFill>
              </a:rPr>
              <a:t>s</a:t>
            </a:r>
            <a:r>
              <a:rPr lang="en-US" sz="2400" dirty="0">
                <a:solidFill>
                  <a:srgbClr val="B51700"/>
                </a:solidFill>
              </a:rPr>
              <a:t>)</a:t>
            </a:r>
            <a:r>
              <a:rPr lang="en-US" sz="2400" dirty="0"/>
              <a:t>: </a:t>
            </a:r>
          </a:p>
          <a:p>
            <a:pPr lvl="2"/>
            <a:r>
              <a:rPr lang="en-US" sz="2400" dirty="0"/>
              <a:t>What’s the simplest case to solve?</a:t>
            </a:r>
          </a:p>
          <a:p>
            <a:pPr lvl="1"/>
            <a:r>
              <a:rPr lang="en-US" sz="2400" i="1" dirty="0">
                <a:solidFill>
                  <a:srgbClr val="B51700"/>
                </a:solidFill>
              </a:rPr>
              <a:t>Recursive case</a:t>
            </a:r>
            <a:r>
              <a:rPr lang="en-US" sz="2400" dirty="0">
                <a:solidFill>
                  <a:srgbClr val="B51700"/>
                </a:solidFill>
              </a:rPr>
              <a:t>(</a:t>
            </a:r>
            <a:r>
              <a:rPr lang="en-US" sz="2400" i="1" dirty="0">
                <a:solidFill>
                  <a:srgbClr val="B51700"/>
                </a:solidFill>
              </a:rPr>
              <a:t>s</a:t>
            </a:r>
            <a:r>
              <a:rPr lang="en-US" sz="2400" dirty="0">
                <a:solidFill>
                  <a:srgbClr val="B51700"/>
                </a:solidFill>
              </a:rPr>
              <a:t>)</a:t>
            </a:r>
            <a:r>
              <a:rPr lang="en-US" sz="2400" dirty="0"/>
              <a:t>: </a:t>
            </a:r>
          </a:p>
          <a:p>
            <a:pPr lvl="2"/>
            <a:r>
              <a:rPr lang="en-US" sz="2400" dirty="0"/>
              <a:t>What’s the relationship between the current case and the answer to a slightly smaller case?</a:t>
            </a:r>
          </a:p>
          <a:p>
            <a:pPr lvl="2"/>
            <a:r>
              <a:rPr lang="en-US" sz="2400" dirty="0"/>
              <a:t>You should be calling the function you’re defining here; this is referred to as a </a:t>
            </a:r>
            <a:r>
              <a:rPr lang="en-US" sz="2400" i="1" dirty="0">
                <a:solidFill>
                  <a:srgbClr val="B51700"/>
                </a:solidFill>
              </a:rPr>
              <a:t>recursive call</a:t>
            </a:r>
            <a:r>
              <a:rPr lang="en-US" sz="2400" dirty="0"/>
              <a:t>.</a:t>
            </a:r>
          </a:p>
          <a:p>
            <a:r>
              <a:rPr lang="en-US" dirty="0"/>
              <a:t>                 </a:t>
            </a:r>
            <a:r>
              <a:rPr lang="en-US" sz="2400" dirty="0"/>
              <a:t>Each time you make a recursive call, you must make the input smaller. </a:t>
            </a:r>
          </a:p>
          <a:p>
            <a:r>
              <a:rPr lang="en-US" sz="2400" dirty="0"/>
              <a:t>                 Otherwise, we would have a “GNU” case (i.e. endless recursion)!</a:t>
            </a:r>
          </a:p>
          <a:p>
            <a:pPr lvl="1"/>
            <a:r>
              <a:rPr lang="en-US" sz="2400" dirty="0"/>
              <a:t>      If your input is a list, you do this by passing the </a:t>
            </a:r>
            <a:r>
              <a:rPr lang="en-US" sz="2400" i="1" dirty="0">
                <a:solidFill>
                  <a:srgbClr val="B51700"/>
                </a:solidFill>
              </a:rPr>
              <a:t>rest</a:t>
            </a:r>
            <a:r>
              <a:rPr lang="en-US" sz="2400" dirty="0"/>
              <a:t> of the list to the recursive call.</a:t>
            </a:r>
          </a:p>
          <a:p>
            <a:pPr lvl="2"/>
            <a:endParaRPr lang="en-US" sz="2400" dirty="0"/>
          </a:p>
        </p:txBody>
      </p:sp>
    </p:spTree>
    <p:extLst>
      <p:ext uri="{BB962C8B-B14F-4D97-AF65-F5344CB8AC3E}">
        <p14:creationId xmlns:p14="http://schemas.microsoft.com/office/powerpoint/2010/main" val="829339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D289-FAAD-4392-1809-6063115353F4}"/>
              </a:ext>
            </a:extLst>
          </p:cNvPr>
          <p:cNvSpPr>
            <a:spLocks noGrp="1"/>
          </p:cNvSpPr>
          <p:nvPr>
            <p:ph type="title"/>
          </p:nvPr>
        </p:nvSpPr>
        <p:spPr/>
        <p:txBody>
          <a:bodyPr/>
          <a:lstStyle/>
          <a:p>
            <a:r>
              <a:rPr lang="en-US" dirty="0"/>
              <a:t>Splitting up a list recursively: First and Rest</a:t>
            </a:r>
          </a:p>
        </p:txBody>
      </p:sp>
      <p:sp>
        <p:nvSpPr>
          <p:cNvPr id="3" name="Date Placeholder 2">
            <a:extLst>
              <a:ext uri="{FF2B5EF4-FFF2-40B4-BE49-F238E27FC236}">
                <a16:creationId xmlns:a16="http://schemas.microsoft.com/office/drawing/2014/main" id="{3EC3FDA7-ECC7-E9FE-0313-8531D150492F}"/>
              </a:ext>
            </a:extLst>
          </p:cNvPr>
          <p:cNvSpPr>
            <a:spLocks noGrp="1"/>
          </p:cNvSpPr>
          <p:nvPr>
            <p:ph type="dt" sz="half" idx="10"/>
          </p:nvPr>
        </p:nvSpPr>
        <p:spPr/>
        <p:txBody>
          <a:bodyPr/>
          <a:lstStyle/>
          <a:p>
            <a:fld id="{6CA6D3AF-BE8D-064E-9797-F02A4399C2F0}" type="datetime1">
              <a:rPr lang="en-US" smtClean="0"/>
              <a:pPr/>
              <a:t>9/27/2022</a:t>
            </a:fld>
            <a:endParaRPr lang="en-US" dirty="0"/>
          </a:p>
        </p:txBody>
      </p:sp>
      <p:sp>
        <p:nvSpPr>
          <p:cNvPr id="4" name="Footer Placeholder 3">
            <a:extLst>
              <a:ext uri="{FF2B5EF4-FFF2-40B4-BE49-F238E27FC236}">
                <a16:creationId xmlns:a16="http://schemas.microsoft.com/office/drawing/2014/main" id="{F78185CC-4DBB-4211-6016-60CFBB050FDD}"/>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76E7408A-DF76-7893-CA49-F2BD9A0BED6E}"/>
              </a:ext>
            </a:extLst>
          </p:cNvPr>
          <p:cNvSpPr>
            <a:spLocks noGrp="1"/>
          </p:cNvSpPr>
          <p:nvPr>
            <p:ph type="sldNum" sz="quarter" idx="12"/>
          </p:nvPr>
        </p:nvSpPr>
        <p:spPr/>
        <p:txBody>
          <a:bodyPr/>
          <a:lstStyle/>
          <a:p>
            <a:fld id="{AF258EE5-C1BC-DE43-BFBA-383C466B32E1}" type="slidenum">
              <a:rPr lang="en-US" smtClean="0"/>
              <a:pPr/>
              <a:t>42</a:t>
            </a:fld>
            <a:endParaRPr lang="en-US"/>
          </a:p>
        </p:txBody>
      </p:sp>
      <p:pic>
        <p:nvPicPr>
          <p:cNvPr id="8" name="Picture 7">
            <a:extLst>
              <a:ext uri="{FF2B5EF4-FFF2-40B4-BE49-F238E27FC236}">
                <a16:creationId xmlns:a16="http://schemas.microsoft.com/office/drawing/2014/main" id="{098492BA-3650-BAB2-AEA1-8DC096D034E6}"/>
              </a:ext>
            </a:extLst>
          </p:cNvPr>
          <p:cNvPicPr>
            <a:picLocks noChangeAspect="1"/>
          </p:cNvPicPr>
          <p:nvPr/>
        </p:nvPicPr>
        <p:blipFill>
          <a:blip r:embed="rId2"/>
          <a:stretch>
            <a:fillRect/>
          </a:stretch>
        </p:blipFill>
        <p:spPr>
          <a:xfrm>
            <a:off x="969898" y="0"/>
            <a:ext cx="10252203" cy="6858000"/>
          </a:xfrm>
          <a:prstGeom prst="rect">
            <a:avLst/>
          </a:prstGeom>
        </p:spPr>
      </p:pic>
    </p:spTree>
    <p:extLst>
      <p:ext uri="{BB962C8B-B14F-4D97-AF65-F5344CB8AC3E}">
        <p14:creationId xmlns:p14="http://schemas.microsoft.com/office/powerpoint/2010/main" val="2988696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D289-FAAD-4392-1809-6063115353F4}"/>
              </a:ext>
            </a:extLst>
          </p:cNvPr>
          <p:cNvSpPr>
            <a:spLocks noGrp="1"/>
          </p:cNvSpPr>
          <p:nvPr>
            <p:ph type="title"/>
          </p:nvPr>
        </p:nvSpPr>
        <p:spPr/>
        <p:txBody>
          <a:bodyPr/>
          <a:lstStyle/>
          <a:p>
            <a:r>
              <a:rPr lang="en-US" dirty="0"/>
              <a:t>First/Rest in my-sum</a:t>
            </a:r>
          </a:p>
        </p:txBody>
      </p:sp>
      <p:sp>
        <p:nvSpPr>
          <p:cNvPr id="3" name="Date Placeholder 2">
            <a:extLst>
              <a:ext uri="{FF2B5EF4-FFF2-40B4-BE49-F238E27FC236}">
                <a16:creationId xmlns:a16="http://schemas.microsoft.com/office/drawing/2014/main" id="{3EC3FDA7-ECC7-E9FE-0313-8531D150492F}"/>
              </a:ext>
            </a:extLst>
          </p:cNvPr>
          <p:cNvSpPr>
            <a:spLocks noGrp="1"/>
          </p:cNvSpPr>
          <p:nvPr>
            <p:ph type="dt" sz="half" idx="10"/>
          </p:nvPr>
        </p:nvSpPr>
        <p:spPr/>
        <p:txBody>
          <a:bodyPr/>
          <a:lstStyle/>
          <a:p>
            <a:fld id="{6CA6D3AF-BE8D-064E-9797-F02A4399C2F0}" type="datetime1">
              <a:rPr lang="en-US" smtClean="0"/>
              <a:pPr/>
              <a:t>9/27/2022</a:t>
            </a:fld>
            <a:endParaRPr lang="en-US" dirty="0"/>
          </a:p>
        </p:txBody>
      </p:sp>
      <p:sp>
        <p:nvSpPr>
          <p:cNvPr id="4" name="Footer Placeholder 3">
            <a:extLst>
              <a:ext uri="{FF2B5EF4-FFF2-40B4-BE49-F238E27FC236}">
                <a16:creationId xmlns:a16="http://schemas.microsoft.com/office/drawing/2014/main" id="{F78185CC-4DBB-4211-6016-60CFBB050FDD}"/>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76E7408A-DF76-7893-CA49-F2BD9A0BED6E}"/>
              </a:ext>
            </a:extLst>
          </p:cNvPr>
          <p:cNvSpPr>
            <a:spLocks noGrp="1"/>
          </p:cNvSpPr>
          <p:nvPr>
            <p:ph type="sldNum" sz="quarter" idx="12"/>
          </p:nvPr>
        </p:nvSpPr>
        <p:spPr/>
        <p:txBody>
          <a:bodyPr/>
          <a:lstStyle/>
          <a:p>
            <a:fld id="{AF258EE5-C1BC-DE43-BFBA-383C466B32E1}" type="slidenum">
              <a:rPr lang="en-US" smtClean="0"/>
              <a:pPr/>
              <a:t>43</a:t>
            </a:fld>
            <a:endParaRPr lang="en-US"/>
          </a:p>
        </p:txBody>
      </p:sp>
      <p:sp>
        <p:nvSpPr>
          <p:cNvPr id="7" name="TextBox 6">
            <a:extLst>
              <a:ext uri="{FF2B5EF4-FFF2-40B4-BE49-F238E27FC236}">
                <a16:creationId xmlns:a16="http://schemas.microsoft.com/office/drawing/2014/main" id="{1C7A8A55-7657-F177-57F3-C40B78AC052F}"/>
              </a:ext>
            </a:extLst>
          </p:cNvPr>
          <p:cNvSpPr txBox="1"/>
          <p:nvPr/>
        </p:nvSpPr>
        <p:spPr>
          <a:xfrm>
            <a:off x="399143" y="1248229"/>
            <a:ext cx="11792857" cy="2616101"/>
          </a:xfrm>
          <a:prstGeom prst="rect">
            <a:avLst/>
          </a:prstGeom>
          <a:noFill/>
        </p:spPr>
        <p:txBody>
          <a:bodyPr wrap="square">
            <a:spAutoFit/>
          </a:bodyPr>
          <a:lstStyle/>
          <a:p>
            <a:pPr defTabSz="1828800">
              <a:lnSpc>
                <a:spcPts val="5600"/>
              </a:lnSpc>
              <a:spcBef>
                <a:spcPts val="0"/>
              </a:spcBef>
              <a:defRPr sz="4600">
                <a:latin typeface="Menlo Regular"/>
                <a:ea typeface="Menlo Regular"/>
                <a:cs typeface="Menlo Regular"/>
                <a:sym typeface="Menlo Regular"/>
              </a:defRPr>
            </a:pPr>
            <a:r>
              <a:rPr lang="en-US" sz="2400" dirty="0"/>
              <a:t>link(f, r) =&gt; f + my-sum(r)</a:t>
            </a:r>
          </a:p>
          <a:p>
            <a:pPr marL="342900" indent="-342900" defTabSz="1828800">
              <a:lnSpc>
                <a:spcPts val="5600"/>
              </a:lnSpc>
              <a:spcBef>
                <a:spcPts val="0"/>
              </a:spcBef>
              <a:buFont typeface="Arial" panose="020B0604020202020204" pitchFamily="34" charset="0"/>
              <a:buChar char="•"/>
              <a:defRPr sz="4600">
                <a:latin typeface="Menlo Regular"/>
                <a:ea typeface="Menlo Regular"/>
                <a:cs typeface="Menlo Regular"/>
                <a:sym typeface="Menlo Regular"/>
              </a:defRPr>
            </a:pPr>
            <a:r>
              <a:rPr lang="en-US" sz="2400" dirty="0"/>
              <a:t>first of the list is… f</a:t>
            </a:r>
          </a:p>
          <a:p>
            <a:pPr marL="342900" indent="-342900" defTabSz="1828800">
              <a:lnSpc>
                <a:spcPts val="5600"/>
              </a:lnSpc>
              <a:spcBef>
                <a:spcPts val="0"/>
              </a:spcBef>
              <a:buFont typeface="Arial" panose="020B0604020202020204" pitchFamily="34" charset="0"/>
              <a:buChar char="•"/>
              <a:defRPr sz="4600">
                <a:latin typeface="Menlo Regular"/>
                <a:ea typeface="Menlo Regular"/>
                <a:cs typeface="Menlo Regular"/>
                <a:sym typeface="Menlo Regular"/>
              </a:defRPr>
            </a:pPr>
            <a:r>
              <a:rPr lang="en-US" sz="2400" dirty="0"/>
              <a:t>rest of the list is… my-sum(r)</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27069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D289-FAAD-4392-1809-6063115353F4}"/>
              </a:ext>
            </a:extLst>
          </p:cNvPr>
          <p:cNvSpPr>
            <a:spLocks noGrp="1"/>
          </p:cNvSpPr>
          <p:nvPr>
            <p:ph type="title"/>
          </p:nvPr>
        </p:nvSpPr>
        <p:spPr/>
        <p:txBody>
          <a:bodyPr/>
          <a:lstStyle/>
          <a:p>
            <a:r>
              <a:rPr lang="en-US" dirty="0"/>
              <a:t>What if…</a:t>
            </a:r>
          </a:p>
        </p:txBody>
      </p:sp>
      <p:sp>
        <p:nvSpPr>
          <p:cNvPr id="3" name="Date Placeholder 2">
            <a:extLst>
              <a:ext uri="{FF2B5EF4-FFF2-40B4-BE49-F238E27FC236}">
                <a16:creationId xmlns:a16="http://schemas.microsoft.com/office/drawing/2014/main" id="{3EC3FDA7-ECC7-E9FE-0313-8531D150492F}"/>
              </a:ext>
            </a:extLst>
          </p:cNvPr>
          <p:cNvSpPr>
            <a:spLocks noGrp="1"/>
          </p:cNvSpPr>
          <p:nvPr>
            <p:ph type="dt" sz="half" idx="10"/>
          </p:nvPr>
        </p:nvSpPr>
        <p:spPr/>
        <p:txBody>
          <a:bodyPr/>
          <a:lstStyle/>
          <a:p>
            <a:fld id="{6CA6D3AF-BE8D-064E-9797-F02A4399C2F0}" type="datetime1">
              <a:rPr lang="en-US" smtClean="0"/>
              <a:pPr/>
              <a:t>10/4/2022</a:t>
            </a:fld>
            <a:endParaRPr lang="en-US" dirty="0"/>
          </a:p>
        </p:txBody>
      </p:sp>
      <p:sp>
        <p:nvSpPr>
          <p:cNvPr id="4" name="Footer Placeholder 3">
            <a:extLst>
              <a:ext uri="{FF2B5EF4-FFF2-40B4-BE49-F238E27FC236}">
                <a16:creationId xmlns:a16="http://schemas.microsoft.com/office/drawing/2014/main" id="{F78185CC-4DBB-4211-6016-60CFBB050FDD}"/>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76E7408A-DF76-7893-CA49-F2BD9A0BED6E}"/>
              </a:ext>
            </a:extLst>
          </p:cNvPr>
          <p:cNvSpPr>
            <a:spLocks noGrp="1"/>
          </p:cNvSpPr>
          <p:nvPr>
            <p:ph type="sldNum" sz="quarter" idx="12"/>
          </p:nvPr>
        </p:nvSpPr>
        <p:spPr/>
        <p:txBody>
          <a:bodyPr/>
          <a:lstStyle/>
          <a:p>
            <a:fld id="{AF258EE5-C1BC-DE43-BFBA-383C466B32E1}" type="slidenum">
              <a:rPr lang="en-US" smtClean="0"/>
              <a:pPr/>
              <a:t>44</a:t>
            </a:fld>
            <a:endParaRPr lang="en-US"/>
          </a:p>
        </p:txBody>
      </p:sp>
      <p:sp>
        <p:nvSpPr>
          <p:cNvPr id="7" name="TextBox 6">
            <a:extLst>
              <a:ext uri="{FF2B5EF4-FFF2-40B4-BE49-F238E27FC236}">
                <a16:creationId xmlns:a16="http://schemas.microsoft.com/office/drawing/2014/main" id="{1C7A8A55-7657-F177-57F3-C40B78AC052F}"/>
              </a:ext>
            </a:extLst>
          </p:cNvPr>
          <p:cNvSpPr txBox="1"/>
          <p:nvPr/>
        </p:nvSpPr>
        <p:spPr>
          <a:xfrm>
            <a:off x="399143" y="1248229"/>
            <a:ext cx="11792857" cy="3334246"/>
          </a:xfrm>
          <a:prstGeom prst="rect">
            <a:avLst/>
          </a:prstGeom>
          <a:noFill/>
        </p:spPr>
        <p:txBody>
          <a:bodyPr wrap="square">
            <a:spAutoFit/>
          </a:bodyPr>
          <a:lstStyle/>
          <a:p>
            <a:pPr defTabSz="1828800">
              <a:lnSpc>
                <a:spcPts val="5600"/>
              </a:lnSpc>
              <a:defRPr sz="4600">
                <a:latin typeface="Menlo Regular"/>
                <a:ea typeface="Menlo Regular"/>
                <a:cs typeface="Menlo Regular"/>
                <a:sym typeface="Menlo Regular"/>
              </a:defRPr>
            </a:pPr>
            <a:r>
              <a:rPr lang="en-US" sz="2400" dirty="0"/>
              <a:t>… we made a recursive call on the original input list?</a:t>
            </a:r>
          </a:p>
          <a:p>
            <a:pPr defTabSz="1828800">
              <a:lnSpc>
                <a:spcPts val="5600"/>
              </a:lnSpc>
              <a:spcBef>
                <a:spcPts val="0"/>
              </a:spcBef>
              <a:defRPr sz="4600">
                <a:latin typeface="Menlo Regular"/>
                <a:ea typeface="Menlo Regular"/>
                <a:cs typeface="Menlo Regular"/>
                <a:sym typeface="Menlo Regular"/>
              </a:defRPr>
            </a:pPr>
            <a:r>
              <a:rPr lang="en-US" sz="2400" dirty="0"/>
              <a:t>link(f, r) =&gt; f + my-sum(</a:t>
            </a:r>
            <a:r>
              <a:rPr lang="en-US" sz="2400" dirty="0" err="1">
                <a:highlight>
                  <a:srgbClr val="00FFFF"/>
                </a:highlight>
              </a:rPr>
              <a:t>lst</a:t>
            </a:r>
            <a:r>
              <a:rPr lang="en-US" sz="2400" dirty="0"/>
              <a:t>)</a:t>
            </a:r>
          </a:p>
          <a:p>
            <a:pPr marL="342900" indent="-342900" defTabSz="1828800">
              <a:lnSpc>
                <a:spcPts val="5600"/>
              </a:lnSpc>
              <a:spcBef>
                <a:spcPts val="0"/>
              </a:spcBef>
              <a:buFont typeface="Arial" panose="020B0604020202020204" pitchFamily="34" charset="0"/>
              <a:buChar char="•"/>
              <a:defRPr sz="4600">
                <a:latin typeface="Menlo Regular"/>
                <a:ea typeface="Menlo Regular"/>
                <a:cs typeface="Menlo Regular"/>
                <a:sym typeface="Menlo Regular"/>
              </a:defRPr>
            </a:pPr>
            <a:r>
              <a:rPr lang="en-US" sz="2400" dirty="0"/>
              <a:t>first of the list is… f</a:t>
            </a:r>
          </a:p>
          <a:p>
            <a:pPr marL="342900" indent="-342900" defTabSz="1828800">
              <a:lnSpc>
                <a:spcPts val="5600"/>
              </a:lnSpc>
              <a:spcBef>
                <a:spcPts val="0"/>
              </a:spcBef>
              <a:buFont typeface="Arial" panose="020B0604020202020204" pitchFamily="34" charset="0"/>
              <a:buChar char="•"/>
              <a:defRPr sz="4600">
                <a:latin typeface="Menlo Regular"/>
                <a:ea typeface="Menlo Regular"/>
                <a:cs typeface="Menlo Regular"/>
                <a:sym typeface="Menlo Regular"/>
              </a:defRPr>
            </a:pPr>
            <a:r>
              <a:rPr lang="en-US" sz="2400" dirty="0"/>
              <a:t>rest of the list is… my-sum(</a:t>
            </a:r>
            <a:r>
              <a:rPr lang="en-US" sz="2400" dirty="0" err="1">
                <a:highlight>
                  <a:srgbClr val="00FFFF"/>
                </a:highlight>
              </a:rPr>
              <a:t>lst</a:t>
            </a:r>
            <a:r>
              <a:rPr lang="en-US" sz="2400" dirty="0"/>
              <a:t>)</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416710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C6FD-8597-3442-40F5-87271508A029}"/>
              </a:ext>
            </a:extLst>
          </p:cNvPr>
          <p:cNvSpPr>
            <a:spLocks noGrp="1"/>
          </p:cNvSpPr>
          <p:nvPr>
            <p:ph type="title"/>
          </p:nvPr>
        </p:nvSpPr>
        <p:spPr/>
        <p:txBody>
          <a:bodyPr/>
          <a:lstStyle/>
          <a:p>
            <a:r>
              <a:rPr lang="en-US" dirty="0"/>
              <a:t>Let’s try writing another recursive function</a:t>
            </a:r>
          </a:p>
        </p:txBody>
      </p:sp>
      <p:sp>
        <p:nvSpPr>
          <p:cNvPr id="3" name="Date Placeholder 2">
            <a:extLst>
              <a:ext uri="{FF2B5EF4-FFF2-40B4-BE49-F238E27FC236}">
                <a16:creationId xmlns:a16="http://schemas.microsoft.com/office/drawing/2014/main" id="{5A8A709B-1039-B8EF-ACAF-3D6C08B160DB}"/>
              </a:ext>
            </a:extLst>
          </p:cNvPr>
          <p:cNvSpPr>
            <a:spLocks noGrp="1"/>
          </p:cNvSpPr>
          <p:nvPr>
            <p:ph type="dt" sz="half" idx="10"/>
          </p:nvPr>
        </p:nvSpPr>
        <p:spPr/>
        <p:txBody>
          <a:bodyPr/>
          <a:lstStyle/>
          <a:p>
            <a:fld id="{6CA6D3AF-BE8D-064E-9797-F02A4399C2F0}" type="datetime1">
              <a:rPr lang="en-US" smtClean="0"/>
              <a:pPr/>
              <a:t>10/4/2022</a:t>
            </a:fld>
            <a:endParaRPr lang="en-US" dirty="0"/>
          </a:p>
        </p:txBody>
      </p:sp>
      <p:sp>
        <p:nvSpPr>
          <p:cNvPr id="4" name="Footer Placeholder 3">
            <a:extLst>
              <a:ext uri="{FF2B5EF4-FFF2-40B4-BE49-F238E27FC236}">
                <a16:creationId xmlns:a16="http://schemas.microsoft.com/office/drawing/2014/main" id="{0EA17C10-3BE0-4A26-ED6A-2A1038F3C3B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A5A0E47C-09D3-200E-C9E3-DE03211FA10B}"/>
              </a:ext>
            </a:extLst>
          </p:cNvPr>
          <p:cNvSpPr>
            <a:spLocks noGrp="1"/>
          </p:cNvSpPr>
          <p:nvPr>
            <p:ph type="sldNum" sz="quarter" idx="12"/>
          </p:nvPr>
        </p:nvSpPr>
        <p:spPr/>
        <p:txBody>
          <a:bodyPr/>
          <a:lstStyle/>
          <a:p>
            <a:fld id="{AF258EE5-C1BC-DE43-BFBA-383C466B32E1}" type="slidenum">
              <a:rPr lang="en-US" smtClean="0"/>
              <a:pPr/>
              <a:t>45</a:t>
            </a:fld>
            <a:endParaRPr lang="en-US"/>
          </a:p>
        </p:txBody>
      </p:sp>
      <p:sp>
        <p:nvSpPr>
          <p:cNvPr id="9" name="The function any-below-10 should return true if any member of the list is less than 10 and false otherwise.">
            <a:extLst>
              <a:ext uri="{FF2B5EF4-FFF2-40B4-BE49-F238E27FC236}">
                <a16:creationId xmlns:a16="http://schemas.microsoft.com/office/drawing/2014/main" id="{5E7FDDCF-B0D3-BE0C-53F3-D9A6CE99EE1C}"/>
              </a:ext>
            </a:extLst>
          </p:cNvPr>
          <p:cNvSpPr txBox="1">
            <a:spLocks/>
          </p:cNvSpPr>
          <p:nvPr/>
        </p:nvSpPr>
        <p:spPr>
          <a:xfrm>
            <a:off x="457200" y="1523999"/>
            <a:ext cx="10472792" cy="473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0" marR="0" indent="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4445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8890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13335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17780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5pPr>
            <a:lvl6pPr marL="3028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6pPr>
            <a:lvl7pPr marL="3472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7pPr>
            <a:lvl8pPr marL="3917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8pPr>
            <a:lvl9pPr marL="4361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9pPr>
          </a:lstStyle>
          <a:p>
            <a:pPr marL="0" marR="0" lvl="0" indent="0" algn="l" defTabSz="821531" rtl="0" eaLnBrk="1" fontAlgn="auto" latinLnBrk="0" hangingPunct="1">
              <a:lnSpc>
                <a:spcPts val="7300"/>
              </a:lnSpc>
              <a:spcBef>
                <a:spcPts val="3700"/>
              </a:spcBef>
              <a:spcAft>
                <a:spcPts val="0"/>
              </a:spcAft>
              <a:buClrTx/>
              <a:buSzTx/>
              <a:buFontTx/>
              <a:buNone/>
              <a:tabLst/>
              <a:defRPr/>
            </a:pPr>
            <a:r>
              <a:rPr kumimoji="0" lang="en-US" sz="3600" b="0" i="0" u="none" strike="noStrike" kern="0" cap="none" spc="0" normalizeH="0" baseline="0" noProof="0" dirty="0">
                <a:ln>
                  <a:noFill/>
                </a:ln>
                <a:solidFill>
                  <a:srgbClr val="BBE0E3">
                    <a:hueOff val="-11070000"/>
                    <a:satOff val="-41666"/>
                    <a:lumOff val="-81176"/>
                  </a:srgbClr>
                </a:solidFill>
                <a:effectLst/>
                <a:uLnTx/>
                <a:uFillTx/>
                <a:latin typeface="Helvetica"/>
                <a:cs typeface="Helvetica"/>
                <a:sym typeface="Helvetica"/>
              </a:rPr>
              <a:t>Given: a list of numbers…</a:t>
            </a:r>
          </a:p>
          <a:p>
            <a:pPr marL="0" marR="0" lvl="0" indent="0" algn="l" defTabSz="821531" rtl="0" eaLnBrk="1" fontAlgn="auto" latinLnBrk="0" hangingPunct="1">
              <a:lnSpc>
                <a:spcPts val="7300"/>
              </a:lnSpc>
              <a:spcBef>
                <a:spcPts val="3700"/>
              </a:spcBef>
              <a:spcAft>
                <a:spcPts val="0"/>
              </a:spcAft>
              <a:buClrTx/>
              <a:buSzTx/>
              <a:buFontTx/>
              <a:buNone/>
              <a:tabLst/>
              <a:defRPr/>
            </a:pPr>
            <a:r>
              <a:rPr kumimoji="0" lang="en-US" sz="3600" b="0" i="0" u="none" strike="noStrike" kern="0" cap="none" spc="0" normalizeH="0" baseline="0" noProof="0" dirty="0">
                <a:ln>
                  <a:noFill/>
                </a:ln>
                <a:solidFill>
                  <a:srgbClr val="BBE0E3">
                    <a:hueOff val="-11070000"/>
                    <a:satOff val="-41666"/>
                    <a:lumOff val="-81176"/>
                  </a:srgbClr>
                </a:solidFill>
                <a:effectLst/>
                <a:uLnTx/>
                <a:uFillTx/>
                <a:latin typeface="Helvetica"/>
                <a:cs typeface="Helvetica"/>
                <a:sym typeface="Helvetica"/>
              </a:rPr>
              <a:t>The function </a:t>
            </a:r>
            <a:r>
              <a:rPr kumimoji="0" lang="en-US" sz="3600" b="1" i="0" u="none" strike="noStrike" kern="0" cap="none" spc="0" normalizeH="0" baseline="0" noProof="0" dirty="0">
                <a:ln>
                  <a:noFill/>
                </a:ln>
                <a:solidFill>
                  <a:srgbClr val="BBE0E3">
                    <a:hueOff val="-11070000"/>
                    <a:satOff val="-41666"/>
                    <a:lumOff val="-81176"/>
                  </a:srgbClr>
                </a:solidFill>
                <a:effectLst/>
                <a:uLnTx/>
                <a:uFillTx/>
                <a:latin typeface="Menlo Regular"/>
                <a:ea typeface="Menlo Regular"/>
                <a:cs typeface="Menlo Regular"/>
                <a:sym typeface="Menlo Regular"/>
              </a:rPr>
              <a:t>any-below-10</a:t>
            </a:r>
            <a:r>
              <a:rPr kumimoji="0" lang="en-US" sz="3600" b="0" i="0" u="none" strike="noStrike" kern="0" cap="none" spc="0" normalizeH="0" baseline="0" noProof="0" dirty="0">
                <a:ln>
                  <a:noFill/>
                </a:ln>
                <a:solidFill>
                  <a:srgbClr val="BBE0E3">
                    <a:hueOff val="-11070000"/>
                    <a:satOff val="-41666"/>
                    <a:lumOff val="-81176"/>
                  </a:srgbClr>
                </a:solidFill>
                <a:effectLst/>
                <a:uLnTx/>
                <a:uFillTx/>
                <a:latin typeface="Helvetica"/>
                <a:cs typeface="Helvetica"/>
                <a:sym typeface="Helvetica"/>
              </a:rPr>
              <a:t> should return </a:t>
            </a:r>
            <a:r>
              <a:rPr kumimoji="0" lang="en-US" sz="3600" b="0" i="0" u="none" strike="noStrike" kern="0" cap="none" spc="0" normalizeH="0" baseline="0" noProof="0" dirty="0">
                <a:ln>
                  <a:noFill/>
                </a:ln>
                <a:solidFill>
                  <a:srgbClr val="BBE0E3">
                    <a:hueOff val="-8871857"/>
                    <a:satOff val="48702"/>
                    <a:lumOff val="-29814"/>
                  </a:srgbClr>
                </a:solidFill>
                <a:effectLst/>
                <a:uLnTx/>
                <a:uFillTx/>
                <a:latin typeface="Menlo Regular"/>
                <a:ea typeface="Menlo Regular"/>
                <a:cs typeface="Menlo Regular"/>
                <a:sym typeface="Menlo Regular"/>
              </a:rPr>
              <a:t>true</a:t>
            </a:r>
            <a:r>
              <a:rPr kumimoji="0" lang="en-US" sz="3600" b="0" i="0" u="none" strike="noStrike" kern="0" cap="none" spc="0" normalizeH="0" baseline="0" noProof="0" dirty="0">
                <a:ln>
                  <a:noFill/>
                </a:ln>
                <a:solidFill>
                  <a:srgbClr val="BBE0E3">
                    <a:hueOff val="-11070000"/>
                    <a:satOff val="-41666"/>
                    <a:lumOff val="-81176"/>
                  </a:srgbClr>
                </a:solidFill>
                <a:effectLst/>
                <a:uLnTx/>
                <a:uFillTx/>
                <a:latin typeface="Helvetica"/>
                <a:cs typeface="Helvetica"/>
                <a:sym typeface="Helvetica"/>
              </a:rPr>
              <a:t> if any member of the list is less than 10 and </a:t>
            </a:r>
            <a:r>
              <a:rPr kumimoji="0" lang="en-US" sz="3600" b="0" i="0" u="none" strike="noStrike" kern="0" cap="none" spc="0" normalizeH="0" baseline="0" noProof="0" dirty="0">
                <a:ln>
                  <a:noFill/>
                </a:ln>
                <a:solidFill>
                  <a:srgbClr val="BBE0E3">
                    <a:hueOff val="-8871857"/>
                    <a:satOff val="48702"/>
                    <a:lumOff val="-29814"/>
                  </a:srgbClr>
                </a:solidFill>
                <a:effectLst/>
                <a:uLnTx/>
                <a:uFillTx/>
                <a:latin typeface="Menlo Regular"/>
                <a:ea typeface="Menlo Regular"/>
                <a:cs typeface="Menlo Regular"/>
                <a:sym typeface="Menlo Regular"/>
              </a:rPr>
              <a:t>false</a:t>
            </a:r>
            <a:r>
              <a:rPr kumimoji="0" lang="en-US" sz="3600" b="0" i="0" u="none" strike="noStrike" kern="0" cap="none" spc="0" normalizeH="0" baseline="0" noProof="0" dirty="0">
                <a:ln>
                  <a:noFill/>
                </a:ln>
                <a:solidFill>
                  <a:srgbClr val="BBE0E3">
                    <a:hueOff val="-11070000"/>
                    <a:satOff val="-41666"/>
                    <a:lumOff val="-81176"/>
                  </a:srgbClr>
                </a:solidFill>
                <a:effectLst/>
                <a:uLnTx/>
                <a:uFillTx/>
                <a:latin typeface="Helvetica"/>
                <a:cs typeface="Helvetica"/>
                <a:sym typeface="Helvetica"/>
              </a:rPr>
              <a:t> otherwise.</a:t>
            </a:r>
          </a:p>
        </p:txBody>
      </p:sp>
    </p:spTree>
    <p:extLst>
      <p:ext uri="{BB962C8B-B14F-4D97-AF65-F5344CB8AC3E}">
        <p14:creationId xmlns:p14="http://schemas.microsoft.com/office/powerpoint/2010/main" val="3635156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C6FD-8597-3442-40F5-87271508A029}"/>
              </a:ext>
            </a:extLst>
          </p:cNvPr>
          <p:cNvSpPr>
            <a:spLocks noGrp="1"/>
          </p:cNvSpPr>
          <p:nvPr>
            <p:ph type="title"/>
          </p:nvPr>
        </p:nvSpPr>
        <p:spPr/>
        <p:txBody>
          <a:bodyPr/>
          <a:lstStyle/>
          <a:p>
            <a:r>
              <a:rPr lang="en-US" dirty="0"/>
              <a:t>Writing any-below-10</a:t>
            </a:r>
          </a:p>
        </p:txBody>
      </p:sp>
      <p:sp>
        <p:nvSpPr>
          <p:cNvPr id="3" name="Date Placeholder 2">
            <a:extLst>
              <a:ext uri="{FF2B5EF4-FFF2-40B4-BE49-F238E27FC236}">
                <a16:creationId xmlns:a16="http://schemas.microsoft.com/office/drawing/2014/main" id="{5A8A709B-1039-B8EF-ACAF-3D6C08B160DB}"/>
              </a:ext>
            </a:extLst>
          </p:cNvPr>
          <p:cNvSpPr>
            <a:spLocks noGrp="1"/>
          </p:cNvSpPr>
          <p:nvPr>
            <p:ph type="dt" sz="half" idx="10"/>
          </p:nvPr>
        </p:nvSpPr>
        <p:spPr/>
        <p:txBody>
          <a:bodyPr/>
          <a:lstStyle/>
          <a:p>
            <a:fld id="{6CA6D3AF-BE8D-064E-9797-F02A4399C2F0}" type="datetime1">
              <a:rPr lang="en-US" smtClean="0"/>
              <a:pPr/>
              <a:t>10/4/2022</a:t>
            </a:fld>
            <a:endParaRPr lang="en-US" dirty="0"/>
          </a:p>
        </p:txBody>
      </p:sp>
      <p:sp>
        <p:nvSpPr>
          <p:cNvPr id="4" name="Footer Placeholder 3">
            <a:extLst>
              <a:ext uri="{FF2B5EF4-FFF2-40B4-BE49-F238E27FC236}">
                <a16:creationId xmlns:a16="http://schemas.microsoft.com/office/drawing/2014/main" id="{0EA17C10-3BE0-4A26-ED6A-2A1038F3C3B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A5A0E47C-09D3-200E-C9E3-DE03211FA10B}"/>
              </a:ext>
            </a:extLst>
          </p:cNvPr>
          <p:cNvSpPr>
            <a:spLocks noGrp="1"/>
          </p:cNvSpPr>
          <p:nvPr>
            <p:ph type="sldNum" sz="quarter" idx="12"/>
          </p:nvPr>
        </p:nvSpPr>
        <p:spPr/>
        <p:txBody>
          <a:bodyPr/>
          <a:lstStyle/>
          <a:p>
            <a:fld id="{AF258EE5-C1BC-DE43-BFBA-383C466B32E1}" type="slidenum">
              <a:rPr lang="en-US" smtClean="0"/>
              <a:pPr/>
              <a:t>46</a:t>
            </a:fld>
            <a:endParaRPr lang="en-US"/>
          </a:p>
        </p:txBody>
      </p:sp>
      <p:sp>
        <p:nvSpPr>
          <p:cNvPr id="7" name="plural-nouns = [list: &quot;gazebos&quot;, &quot;avocados&quot;, &quot;pandas&quot;]…">
            <a:extLst>
              <a:ext uri="{FF2B5EF4-FFF2-40B4-BE49-F238E27FC236}">
                <a16:creationId xmlns:a16="http://schemas.microsoft.com/office/drawing/2014/main" id="{0B655D86-1ADD-B820-979C-6F9864637527}"/>
              </a:ext>
            </a:extLst>
          </p:cNvPr>
          <p:cNvSpPr txBox="1">
            <a:spLocks/>
          </p:cNvSpPr>
          <p:nvPr/>
        </p:nvSpPr>
        <p:spPr>
          <a:xfrm>
            <a:off x="1001487" y="1175657"/>
            <a:ext cx="9891516" cy="4455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fontScale="85000" lnSpcReduction="20000"/>
          </a:bodyPr>
          <a:lstStyle>
            <a:lvl1pPr marL="0" marR="0" indent="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4445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8890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13335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17780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5pPr>
            <a:lvl6pPr marL="3028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6pPr>
            <a:lvl7pPr marL="3472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7pPr>
            <a:lvl8pPr marL="3917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8pPr>
            <a:lvl9pPr marL="4361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9pPr>
          </a:lstStyle>
          <a:p>
            <a:pPr defTabSz="1828800">
              <a:lnSpc>
                <a:spcPct val="120000"/>
              </a:lnSpc>
              <a:spcBef>
                <a:spcPts val="0"/>
              </a:spcBef>
              <a:defRPr sz="4600">
                <a:latin typeface="Menlo Regular"/>
                <a:ea typeface="Menlo Regular"/>
                <a:cs typeface="Menlo Regular"/>
                <a:sym typeface="Menlo Regular"/>
              </a:defRPr>
            </a:pPr>
            <a:r>
              <a:rPr lang="en-US" sz="4600" i="1" kern="0" dirty="0">
                <a:solidFill>
                  <a:srgbClr val="9F59B3"/>
                </a:solidFill>
                <a:latin typeface="Menlo Regular"/>
                <a:ea typeface="Menlo Regular"/>
                <a:cs typeface="Menlo Regular"/>
                <a:sym typeface="Menlo Regular"/>
              </a:rPr>
              <a:t>#Start with the test cases first!</a:t>
            </a:r>
            <a:endParaRPr lang="en-US" sz="4600" kern="0" dirty="0">
              <a:latin typeface="Menlo Regular"/>
              <a:ea typeface="Menlo Regular"/>
              <a:cs typeface="Menlo Regular"/>
              <a:sym typeface="Menlo Regular"/>
            </a:endParaRPr>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fun</a:t>
            </a:r>
            <a:r>
              <a:rPr lang="en-US" dirty="0"/>
              <a:t> </a:t>
            </a:r>
            <a:r>
              <a:rPr lang="en-US" b="1" dirty="0">
                <a:solidFill>
                  <a:srgbClr val="9F59B3"/>
                </a:solidFill>
              </a:rPr>
              <a:t>any-below-10</a:t>
            </a:r>
            <a:r>
              <a:rPr lang="en-US" dirty="0"/>
              <a:t>(</a:t>
            </a:r>
            <a:r>
              <a:rPr lang="en-US" dirty="0" err="1"/>
              <a:t>lst</a:t>
            </a:r>
            <a:r>
              <a:rPr lang="en-US" dirty="0"/>
              <a:t> :: List&lt;Number&gt;) -&gt; Boolean:</a:t>
            </a:r>
          </a:p>
          <a:p>
            <a:pPr defTabSz="1828800">
              <a:lnSpc>
                <a:spcPct val="120000"/>
              </a:lnSpc>
              <a:spcBef>
                <a:spcPts val="0"/>
              </a:spcBef>
              <a:defRPr sz="3200">
                <a:latin typeface="Menlo Regular"/>
                <a:ea typeface="Menlo Regular"/>
                <a:cs typeface="Menlo Regular"/>
                <a:sym typeface="Menlo Regular"/>
              </a:defRPr>
            </a:pPr>
            <a:r>
              <a:rPr lang="en-US" dirty="0"/>
              <a:t>  </a:t>
            </a:r>
            <a:r>
              <a:rPr lang="en-US" dirty="0">
                <a:solidFill>
                  <a:srgbClr val="ABAFB3"/>
                </a:solidFill>
              </a:rPr>
              <a:t>doc</a:t>
            </a:r>
            <a:r>
              <a:rPr lang="en-US" dirty="0"/>
              <a:t>: </a:t>
            </a:r>
            <a:r>
              <a:rPr lang="en-US" dirty="0">
                <a:solidFill>
                  <a:srgbClr val="507EB3"/>
                </a:solidFill>
              </a:rPr>
              <a:t>"Return true if any number in the list is less than 10"</a:t>
            </a:r>
          </a:p>
          <a:p>
            <a:pPr defTabSz="1828800">
              <a:lnSpc>
                <a:spcPct val="120000"/>
              </a:lnSpc>
              <a:spcBef>
                <a:spcPts val="0"/>
              </a:spcBef>
              <a:defRPr sz="3200">
                <a:latin typeface="Menlo Regular"/>
                <a:ea typeface="Menlo Regular"/>
                <a:cs typeface="Menlo Regular"/>
                <a:sym typeface="Menlo Regular"/>
              </a:defRPr>
            </a:pPr>
            <a:r>
              <a:rPr lang="en-US" dirty="0"/>
              <a:t>  ...</a:t>
            </a:r>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where</a:t>
            </a:r>
            <a:r>
              <a:rPr lang="en-US" dirty="0"/>
              <a:t>:</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3, 1, 4]) </a:t>
            </a:r>
            <a:r>
              <a:rPr lang="en-US" dirty="0">
                <a:solidFill>
                  <a:srgbClr val="ABAFB3"/>
                </a:solidFill>
              </a:rPr>
              <a:t>is</a:t>
            </a:r>
            <a:r>
              <a:rPr lang="en-US" dirty="0"/>
              <a:t> (3 &lt; 10) </a:t>
            </a:r>
            <a:r>
              <a:rPr lang="en-US" dirty="0">
                <a:solidFill>
                  <a:srgbClr val="ABAFB3"/>
                </a:solidFill>
              </a:rPr>
              <a:t>or</a:t>
            </a:r>
            <a:r>
              <a:rPr lang="en-US" dirty="0"/>
              <a:t> (1 &lt; 10) </a:t>
            </a:r>
            <a:r>
              <a:rPr lang="en-US" dirty="0">
                <a:solidFill>
                  <a:srgbClr val="ABAFB3"/>
                </a:solidFill>
              </a:rPr>
              <a:t>or</a:t>
            </a:r>
            <a:r>
              <a:rPr lang="en-US" dirty="0"/>
              <a:t> (4 &lt; 10)</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1, 4]) </a:t>
            </a:r>
            <a:r>
              <a:rPr lang="en-US" dirty="0">
                <a:solidFill>
                  <a:srgbClr val="ABAFB3"/>
                </a:solidFill>
              </a:rPr>
              <a:t>is</a:t>
            </a:r>
            <a:r>
              <a:rPr lang="en-US" dirty="0"/>
              <a:t> (1 &lt; 10) </a:t>
            </a:r>
            <a:r>
              <a:rPr lang="en-US" dirty="0">
                <a:solidFill>
                  <a:srgbClr val="ABAFB3"/>
                </a:solidFill>
              </a:rPr>
              <a:t>or</a:t>
            </a:r>
            <a:r>
              <a:rPr lang="en-US" dirty="0"/>
              <a:t> (4 &lt; 10)</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4]) </a:t>
            </a:r>
            <a:r>
              <a:rPr lang="en-US" dirty="0">
                <a:solidFill>
                  <a:srgbClr val="ABAFB3"/>
                </a:solidFill>
              </a:rPr>
              <a:t>is</a:t>
            </a:r>
            <a:r>
              <a:rPr lang="en-US" dirty="0"/>
              <a:t> (4 &lt; 10)</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 </a:t>
            </a:r>
            <a:r>
              <a:rPr lang="en-US" dirty="0">
                <a:solidFill>
                  <a:srgbClr val="ABAFB3"/>
                </a:solidFill>
              </a:rPr>
              <a:t>is</a:t>
            </a:r>
            <a:r>
              <a:rPr lang="en-US" dirty="0"/>
              <a:t> ...</a:t>
            </a:r>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end</a:t>
            </a:r>
            <a:endParaRPr lang="en-US" sz="4600" kern="0" dirty="0">
              <a:solidFill>
                <a:srgbClr val="ABAFB3"/>
              </a:solidFill>
              <a:latin typeface="Menlo Regular"/>
              <a:ea typeface="Menlo Regular"/>
              <a:cs typeface="Menlo Regular"/>
              <a:sym typeface="Menlo Regular"/>
            </a:endParaRPr>
          </a:p>
        </p:txBody>
      </p:sp>
      <p:pic>
        <p:nvPicPr>
          <p:cNvPr id="6" name="Picture 5">
            <a:extLst>
              <a:ext uri="{FF2B5EF4-FFF2-40B4-BE49-F238E27FC236}">
                <a16:creationId xmlns:a16="http://schemas.microsoft.com/office/drawing/2014/main" id="{BC27E9DE-963F-C2B2-012A-4C59203A31CF}"/>
              </a:ext>
            </a:extLst>
          </p:cNvPr>
          <p:cNvPicPr>
            <a:picLocks noChangeAspect="1"/>
          </p:cNvPicPr>
          <p:nvPr/>
        </p:nvPicPr>
        <p:blipFill>
          <a:blip r:embed="rId3"/>
          <a:stretch>
            <a:fillRect/>
          </a:stretch>
        </p:blipFill>
        <p:spPr>
          <a:xfrm>
            <a:off x="749426" y="4770120"/>
            <a:ext cx="8803387" cy="434340"/>
          </a:xfrm>
          <a:prstGeom prst="rect">
            <a:avLst/>
          </a:prstGeom>
        </p:spPr>
      </p:pic>
      <p:sp>
        <p:nvSpPr>
          <p:cNvPr id="8" name="Rectangle: Rounded Corners 7">
            <a:extLst>
              <a:ext uri="{FF2B5EF4-FFF2-40B4-BE49-F238E27FC236}">
                <a16:creationId xmlns:a16="http://schemas.microsoft.com/office/drawing/2014/main" id="{8B405CCF-8DC9-A531-3C53-AFAA51B0C08F}"/>
              </a:ext>
            </a:extLst>
          </p:cNvPr>
          <p:cNvSpPr/>
          <p:nvPr/>
        </p:nvSpPr>
        <p:spPr>
          <a:xfrm>
            <a:off x="749425" y="3429000"/>
            <a:ext cx="8803387" cy="1274036"/>
          </a:xfrm>
          <a:prstGeom prst="roundRect">
            <a:avLst/>
          </a:prstGeom>
          <a:solidFill>
            <a:srgbClr val="00B0F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36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C6FD-8597-3442-40F5-87271508A029}"/>
              </a:ext>
            </a:extLst>
          </p:cNvPr>
          <p:cNvSpPr>
            <a:spLocks noGrp="1"/>
          </p:cNvSpPr>
          <p:nvPr>
            <p:ph type="title"/>
          </p:nvPr>
        </p:nvSpPr>
        <p:spPr/>
        <p:txBody>
          <a:bodyPr/>
          <a:lstStyle/>
          <a:p>
            <a:r>
              <a:rPr lang="en-US" dirty="0"/>
              <a:t>Writing any-below-10: base case test case</a:t>
            </a:r>
          </a:p>
        </p:txBody>
      </p:sp>
      <p:sp>
        <p:nvSpPr>
          <p:cNvPr id="3" name="Date Placeholder 2">
            <a:extLst>
              <a:ext uri="{FF2B5EF4-FFF2-40B4-BE49-F238E27FC236}">
                <a16:creationId xmlns:a16="http://schemas.microsoft.com/office/drawing/2014/main" id="{5A8A709B-1039-B8EF-ACAF-3D6C08B160DB}"/>
              </a:ext>
            </a:extLst>
          </p:cNvPr>
          <p:cNvSpPr>
            <a:spLocks noGrp="1"/>
          </p:cNvSpPr>
          <p:nvPr>
            <p:ph type="dt" sz="half" idx="10"/>
          </p:nvPr>
        </p:nvSpPr>
        <p:spPr/>
        <p:txBody>
          <a:bodyPr/>
          <a:lstStyle/>
          <a:p>
            <a:fld id="{6CA6D3AF-BE8D-064E-9797-F02A4399C2F0}" type="datetime1">
              <a:rPr lang="en-US" smtClean="0"/>
              <a:pPr/>
              <a:t>10/4/2022</a:t>
            </a:fld>
            <a:endParaRPr lang="en-US" dirty="0"/>
          </a:p>
        </p:txBody>
      </p:sp>
      <p:sp>
        <p:nvSpPr>
          <p:cNvPr id="4" name="Footer Placeholder 3">
            <a:extLst>
              <a:ext uri="{FF2B5EF4-FFF2-40B4-BE49-F238E27FC236}">
                <a16:creationId xmlns:a16="http://schemas.microsoft.com/office/drawing/2014/main" id="{0EA17C10-3BE0-4A26-ED6A-2A1038F3C3B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A5A0E47C-09D3-200E-C9E3-DE03211FA10B}"/>
              </a:ext>
            </a:extLst>
          </p:cNvPr>
          <p:cNvSpPr>
            <a:spLocks noGrp="1"/>
          </p:cNvSpPr>
          <p:nvPr>
            <p:ph type="sldNum" sz="quarter" idx="12"/>
          </p:nvPr>
        </p:nvSpPr>
        <p:spPr/>
        <p:txBody>
          <a:bodyPr/>
          <a:lstStyle/>
          <a:p>
            <a:fld id="{AF258EE5-C1BC-DE43-BFBA-383C466B32E1}" type="slidenum">
              <a:rPr lang="en-US" smtClean="0"/>
              <a:pPr/>
              <a:t>47</a:t>
            </a:fld>
            <a:endParaRPr lang="en-US"/>
          </a:p>
        </p:txBody>
      </p:sp>
      <p:sp>
        <p:nvSpPr>
          <p:cNvPr id="7" name="plural-nouns = [list: &quot;gazebos&quot;, &quot;avocados&quot;, &quot;pandas&quot;]…">
            <a:extLst>
              <a:ext uri="{FF2B5EF4-FFF2-40B4-BE49-F238E27FC236}">
                <a16:creationId xmlns:a16="http://schemas.microsoft.com/office/drawing/2014/main" id="{0B655D86-1ADD-B820-979C-6F9864637527}"/>
              </a:ext>
            </a:extLst>
          </p:cNvPr>
          <p:cNvSpPr txBox="1">
            <a:spLocks/>
          </p:cNvSpPr>
          <p:nvPr/>
        </p:nvSpPr>
        <p:spPr>
          <a:xfrm>
            <a:off x="1001487" y="1175657"/>
            <a:ext cx="9891516" cy="4455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fontScale="85000" lnSpcReduction="20000"/>
          </a:bodyPr>
          <a:lstStyle>
            <a:lvl1pPr marL="0" marR="0" indent="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4445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8890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13335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17780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5pPr>
            <a:lvl6pPr marL="3028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6pPr>
            <a:lvl7pPr marL="3472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7pPr>
            <a:lvl8pPr marL="3917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8pPr>
            <a:lvl9pPr marL="4361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9pPr>
          </a:lstStyle>
          <a:p>
            <a:pPr defTabSz="1828800">
              <a:lnSpc>
                <a:spcPct val="120000"/>
              </a:lnSpc>
              <a:spcBef>
                <a:spcPts val="0"/>
              </a:spcBef>
              <a:defRPr sz="4600">
                <a:latin typeface="Menlo Regular"/>
                <a:ea typeface="Menlo Regular"/>
                <a:cs typeface="Menlo Regular"/>
                <a:sym typeface="Menlo Regular"/>
              </a:defRPr>
            </a:pPr>
            <a:endParaRPr lang="en-US" sz="4600" kern="0" dirty="0">
              <a:latin typeface="Menlo Regular"/>
              <a:ea typeface="Menlo Regular"/>
              <a:cs typeface="Menlo Regular"/>
              <a:sym typeface="Menlo Regular"/>
            </a:endParaRPr>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fun</a:t>
            </a:r>
            <a:r>
              <a:rPr lang="en-US" dirty="0"/>
              <a:t> </a:t>
            </a:r>
            <a:r>
              <a:rPr lang="en-US" b="1" dirty="0">
                <a:solidFill>
                  <a:srgbClr val="9F59B3"/>
                </a:solidFill>
              </a:rPr>
              <a:t>any-below-10</a:t>
            </a:r>
            <a:r>
              <a:rPr lang="en-US" dirty="0"/>
              <a:t>(</a:t>
            </a:r>
            <a:r>
              <a:rPr lang="en-US" dirty="0" err="1"/>
              <a:t>lst</a:t>
            </a:r>
            <a:r>
              <a:rPr lang="en-US" dirty="0"/>
              <a:t> :: List&lt;Number&gt;) -&gt; Boolean:</a:t>
            </a:r>
          </a:p>
          <a:p>
            <a:pPr defTabSz="1828800">
              <a:lnSpc>
                <a:spcPct val="120000"/>
              </a:lnSpc>
              <a:spcBef>
                <a:spcPts val="0"/>
              </a:spcBef>
              <a:defRPr sz="3200">
                <a:latin typeface="Menlo Regular"/>
                <a:ea typeface="Menlo Regular"/>
                <a:cs typeface="Menlo Regular"/>
                <a:sym typeface="Menlo Regular"/>
              </a:defRPr>
            </a:pPr>
            <a:r>
              <a:rPr lang="en-US" dirty="0"/>
              <a:t>  </a:t>
            </a:r>
            <a:r>
              <a:rPr lang="en-US" dirty="0">
                <a:solidFill>
                  <a:srgbClr val="ABAFB3"/>
                </a:solidFill>
              </a:rPr>
              <a:t>doc</a:t>
            </a:r>
            <a:r>
              <a:rPr lang="en-US" dirty="0"/>
              <a:t>: </a:t>
            </a:r>
            <a:r>
              <a:rPr lang="en-US" dirty="0">
                <a:solidFill>
                  <a:srgbClr val="507EB3"/>
                </a:solidFill>
              </a:rPr>
              <a:t>"Return true if any number in the list is less than 10"</a:t>
            </a:r>
          </a:p>
          <a:p>
            <a:pPr defTabSz="1828800">
              <a:lnSpc>
                <a:spcPct val="120000"/>
              </a:lnSpc>
              <a:spcBef>
                <a:spcPts val="0"/>
              </a:spcBef>
              <a:defRPr sz="3200">
                <a:latin typeface="Menlo Regular"/>
                <a:ea typeface="Menlo Regular"/>
                <a:cs typeface="Menlo Regular"/>
                <a:sym typeface="Menlo Regular"/>
              </a:defRPr>
            </a:pPr>
            <a:r>
              <a:rPr lang="en-US" dirty="0"/>
              <a:t>  ...</a:t>
            </a:r>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where</a:t>
            </a:r>
            <a:r>
              <a:rPr lang="en-US" dirty="0"/>
              <a:t>:</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3, 1, 4]) </a:t>
            </a:r>
            <a:r>
              <a:rPr lang="en-US" dirty="0">
                <a:solidFill>
                  <a:srgbClr val="ABAFB3"/>
                </a:solidFill>
              </a:rPr>
              <a:t>is</a:t>
            </a:r>
            <a:r>
              <a:rPr lang="en-US" dirty="0"/>
              <a:t> (3 &lt; 10) </a:t>
            </a:r>
            <a:r>
              <a:rPr lang="en-US" dirty="0">
                <a:solidFill>
                  <a:srgbClr val="ABAFB3"/>
                </a:solidFill>
              </a:rPr>
              <a:t>or</a:t>
            </a:r>
            <a:r>
              <a:rPr lang="en-US" dirty="0"/>
              <a:t> (1 &lt; 10) </a:t>
            </a:r>
            <a:r>
              <a:rPr lang="en-US" dirty="0">
                <a:solidFill>
                  <a:srgbClr val="ABAFB3"/>
                </a:solidFill>
              </a:rPr>
              <a:t>or</a:t>
            </a:r>
            <a:r>
              <a:rPr lang="en-US" dirty="0"/>
              <a:t> (4 &lt; 10)</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1, 4]) </a:t>
            </a:r>
            <a:r>
              <a:rPr lang="en-US" dirty="0">
                <a:solidFill>
                  <a:srgbClr val="ABAFB3"/>
                </a:solidFill>
              </a:rPr>
              <a:t>is</a:t>
            </a:r>
            <a:r>
              <a:rPr lang="en-US" dirty="0"/>
              <a:t> (1 &lt; 10) </a:t>
            </a:r>
            <a:r>
              <a:rPr lang="en-US" dirty="0">
                <a:solidFill>
                  <a:srgbClr val="ABAFB3"/>
                </a:solidFill>
              </a:rPr>
              <a:t>or</a:t>
            </a:r>
            <a:r>
              <a:rPr lang="en-US" dirty="0"/>
              <a:t> (4 &lt; 10)</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4]) </a:t>
            </a:r>
            <a:r>
              <a:rPr lang="en-US" dirty="0">
                <a:solidFill>
                  <a:srgbClr val="ABAFB3"/>
                </a:solidFill>
              </a:rPr>
              <a:t>is</a:t>
            </a:r>
            <a:r>
              <a:rPr lang="en-US" dirty="0"/>
              <a:t> (4 &lt; 10)</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 </a:t>
            </a:r>
            <a:r>
              <a:rPr lang="en-US" dirty="0">
                <a:solidFill>
                  <a:srgbClr val="ABAFB3"/>
                </a:solidFill>
              </a:rPr>
              <a:t>is</a:t>
            </a:r>
            <a:r>
              <a:rPr lang="en-US" dirty="0"/>
              <a:t> false</a:t>
            </a:r>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end</a:t>
            </a:r>
            <a:endParaRPr lang="en-US" sz="4600" kern="0" dirty="0">
              <a:solidFill>
                <a:srgbClr val="ABAFB3"/>
              </a:solidFill>
              <a:latin typeface="Menlo Regular"/>
              <a:ea typeface="Menlo Regular"/>
              <a:cs typeface="Menlo Regular"/>
              <a:sym typeface="Menlo Regular"/>
            </a:endParaRPr>
          </a:p>
        </p:txBody>
      </p:sp>
      <p:pic>
        <p:nvPicPr>
          <p:cNvPr id="6" name="Picture 5">
            <a:extLst>
              <a:ext uri="{FF2B5EF4-FFF2-40B4-BE49-F238E27FC236}">
                <a16:creationId xmlns:a16="http://schemas.microsoft.com/office/drawing/2014/main" id="{BC27E9DE-963F-C2B2-012A-4C59203A31CF}"/>
              </a:ext>
            </a:extLst>
          </p:cNvPr>
          <p:cNvPicPr>
            <a:picLocks noChangeAspect="1"/>
          </p:cNvPicPr>
          <p:nvPr/>
        </p:nvPicPr>
        <p:blipFill>
          <a:blip r:embed="rId3"/>
          <a:stretch>
            <a:fillRect/>
          </a:stretch>
        </p:blipFill>
        <p:spPr>
          <a:xfrm>
            <a:off x="749426" y="4770120"/>
            <a:ext cx="8803387" cy="434340"/>
          </a:xfrm>
          <a:prstGeom prst="rect">
            <a:avLst/>
          </a:prstGeom>
        </p:spPr>
      </p:pic>
      <p:sp>
        <p:nvSpPr>
          <p:cNvPr id="8" name="Rectangle: Rounded Corners 7">
            <a:extLst>
              <a:ext uri="{FF2B5EF4-FFF2-40B4-BE49-F238E27FC236}">
                <a16:creationId xmlns:a16="http://schemas.microsoft.com/office/drawing/2014/main" id="{8B405CCF-8DC9-A531-3C53-AFAA51B0C08F}"/>
              </a:ext>
            </a:extLst>
          </p:cNvPr>
          <p:cNvSpPr/>
          <p:nvPr/>
        </p:nvSpPr>
        <p:spPr>
          <a:xfrm>
            <a:off x="749425" y="3429000"/>
            <a:ext cx="8803387" cy="1274036"/>
          </a:xfrm>
          <a:prstGeom prst="roundRect">
            <a:avLst/>
          </a:prstGeom>
          <a:solidFill>
            <a:srgbClr val="00B0F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504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C6FD-8597-3442-40F5-87271508A029}"/>
              </a:ext>
            </a:extLst>
          </p:cNvPr>
          <p:cNvSpPr>
            <a:spLocks noGrp="1"/>
          </p:cNvSpPr>
          <p:nvPr>
            <p:ph type="title"/>
          </p:nvPr>
        </p:nvSpPr>
        <p:spPr/>
        <p:txBody>
          <a:bodyPr/>
          <a:lstStyle/>
          <a:p>
            <a:r>
              <a:rPr lang="en-US" dirty="0"/>
              <a:t>Writing any-below-10: rewrite the recursive tests </a:t>
            </a:r>
          </a:p>
        </p:txBody>
      </p:sp>
      <p:sp>
        <p:nvSpPr>
          <p:cNvPr id="3" name="Date Placeholder 2">
            <a:extLst>
              <a:ext uri="{FF2B5EF4-FFF2-40B4-BE49-F238E27FC236}">
                <a16:creationId xmlns:a16="http://schemas.microsoft.com/office/drawing/2014/main" id="{5A8A709B-1039-B8EF-ACAF-3D6C08B160DB}"/>
              </a:ext>
            </a:extLst>
          </p:cNvPr>
          <p:cNvSpPr>
            <a:spLocks noGrp="1"/>
          </p:cNvSpPr>
          <p:nvPr>
            <p:ph type="dt" sz="half" idx="10"/>
          </p:nvPr>
        </p:nvSpPr>
        <p:spPr/>
        <p:txBody>
          <a:bodyPr/>
          <a:lstStyle/>
          <a:p>
            <a:fld id="{6CA6D3AF-BE8D-064E-9797-F02A4399C2F0}" type="datetime1">
              <a:rPr lang="en-US" smtClean="0"/>
              <a:pPr/>
              <a:t>10/4/2022</a:t>
            </a:fld>
            <a:endParaRPr lang="en-US" dirty="0"/>
          </a:p>
        </p:txBody>
      </p:sp>
      <p:sp>
        <p:nvSpPr>
          <p:cNvPr id="4" name="Footer Placeholder 3">
            <a:extLst>
              <a:ext uri="{FF2B5EF4-FFF2-40B4-BE49-F238E27FC236}">
                <a16:creationId xmlns:a16="http://schemas.microsoft.com/office/drawing/2014/main" id="{0EA17C10-3BE0-4A26-ED6A-2A1038F3C3B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A5A0E47C-09D3-200E-C9E3-DE03211FA10B}"/>
              </a:ext>
            </a:extLst>
          </p:cNvPr>
          <p:cNvSpPr>
            <a:spLocks noGrp="1"/>
          </p:cNvSpPr>
          <p:nvPr>
            <p:ph type="sldNum" sz="quarter" idx="12"/>
          </p:nvPr>
        </p:nvSpPr>
        <p:spPr/>
        <p:txBody>
          <a:bodyPr/>
          <a:lstStyle/>
          <a:p>
            <a:fld id="{AF258EE5-C1BC-DE43-BFBA-383C466B32E1}" type="slidenum">
              <a:rPr lang="en-US" smtClean="0"/>
              <a:pPr/>
              <a:t>48</a:t>
            </a:fld>
            <a:endParaRPr lang="en-US"/>
          </a:p>
        </p:txBody>
      </p:sp>
      <p:sp>
        <p:nvSpPr>
          <p:cNvPr id="7" name="plural-nouns = [list: &quot;gazebos&quot;, &quot;avocados&quot;, &quot;pandas&quot;]…">
            <a:extLst>
              <a:ext uri="{FF2B5EF4-FFF2-40B4-BE49-F238E27FC236}">
                <a16:creationId xmlns:a16="http://schemas.microsoft.com/office/drawing/2014/main" id="{0B655D86-1ADD-B820-979C-6F9864637527}"/>
              </a:ext>
            </a:extLst>
          </p:cNvPr>
          <p:cNvSpPr txBox="1">
            <a:spLocks/>
          </p:cNvSpPr>
          <p:nvPr/>
        </p:nvSpPr>
        <p:spPr>
          <a:xfrm>
            <a:off x="1001487" y="1175657"/>
            <a:ext cx="9891516" cy="4455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fontScale="85000" lnSpcReduction="20000"/>
          </a:bodyPr>
          <a:lstStyle>
            <a:lvl1pPr marL="0" marR="0" indent="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4445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8890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13335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17780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5pPr>
            <a:lvl6pPr marL="3028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6pPr>
            <a:lvl7pPr marL="3472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7pPr>
            <a:lvl8pPr marL="3917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8pPr>
            <a:lvl9pPr marL="4361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9pPr>
          </a:lstStyle>
          <a:p>
            <a:pPr defTabSz="1828800">
              <a:lnSpc>
                <a:spcPct val="120000"/>
              </a:lnSpc>
              <a:spcBef>
                <a:spcPts val="0"/>
              </a:spcBef>
              <a:defRPr sz="4600">
                <a:latin typeface="Menlo Regular"/>
                <a:ea typeface="Menlo Regular"/>
                <a:cs typeface="Menlo Regular"/>
                <a:sym typeface="Menlo Regular"/>
              </a:defRPr>
            </a:pPr>
            <a:r>
              <a:rPr lang="en-US" sz="4600" i="1" kern="0" dirty="0">
                <a:solidFill>
                  <a:srgbClr val="9F59B3"/>
                </a:solidFill>
                <a:latin typeface="Menlo Regular"/>
                <a:ea typeface="Menlo Regular"/>
                <a:cs typeface="Menlo Regular"/>
                <a:sym typeface="Menlo Regular"/>
              </a:rPr>
              <a:t> </a:t>
            </a:r>
            <a:endParaRPr lang="en-US" sz="4600" kern="0" dirty="0">
              <a:latin typeface="Menlo Regular"/>
              <a:ea typeface="Menlo Regular"/>
              <a:cs typeface="Menlo Regular"/>
              <a:sym typeface="Menlo Regular"/>
            </a:endParaRPr>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fun</a:t>
            </a:r>
            <a:r>
              <a:rPr lang="en-US" dirty="0"/>
              <a:t> </a:t>
            </a:r>
            <a:r>
              <a:rPr lang="en-US" b="1" dirty="0">
                <a:solidFill>
                  <a:srgbClr val="9F59B3"/>
                </a:solidFill>
              </a:rPr>
              <a:t>any-below-10</a:t>
            </a:r>
            <a:r>
              <a:rPr lang="en-US" dirty="0"/>
              <a:t>(</a:t>
            </a:r>
            <a:r>
              <a:rPr lang="en-US" dirty="0" err="1"/>
              <a:t>lst</a:t>
            </a:r>
            <a:r>
              <a:rPr lang="en-US" dirty="0"/>
              <a:t> :: List&lt;Number&gt;) -&gt; Boolean:</a:t>
            </a:r>
          </a:p>
          <a:p>
            <a:pPr defTabSz="1828800">
              <a:lnSpc>
                <a:spcPct val="120000"/>
              </a:lnSpc>
              <a:spcBef>
                <a:spcPts val="0"/>
              </a:spcBef>
              <a:defRPr sz="3200">
                <a:latin typeface="Menlo Regular"/>
                <a:ea typeface="Menlo Regular"/>
                <a:cs typeface="Menlo Regular"/>
                <a:sym typeface="Menlo Regular"/>
              </a:defRPr>
            </a:pPr>
            <a:r>
              <a:rPr lang="en-US" dirty="0"/>
              <a:t>  </a:t>
            </a:r>
            <a:r>
              <a:rPr lang="en-US" dirty="0">
                <a:solidFill>
                  <a:srgbClr val="ABAFB3"/>
                </a:solidFill>
              </a:rPr>
              <a:t>doc</a:t>
            </a:r>
            <a:r>
              <a:rPr lang="en-US" dirty="0"/>
              <a:t>: </a:t>
            </a:r>
            <a:r>
              <a:rPr lang="en-US" dirty="0">
                <a:solidFill>
                  <a:srgbClr val="507EB3"/>
                </a:solidFill>
              </a:rPr>
              <a:t>"Return true if any number in the list is less than 10"</a:t>
            </a:r>
          </a:p>
          <a:p>
            <a:pPr defTabSz="1828800">
              <a:lnSpc>
                <a:spcPct val="120000"/>
              </a:lnSpc>
              <a:spcBef>
                <a:spcPts val="0"/>
              </a:spcBef>
              <a:defRPr sz="3200">
                <a:latin typeface="Menlo Regular"/>
                <a:ea typeface="Menlo Regular"/>
                <a:cs typeface="Menlo Regular"/>
                <a:sym typeface="Menlo Regular"/>
              </a:defRPr>
            </a:pPr>
            <a:r>
              <a:rPr lang="en-US" dirty="0"/>
              <a:t>  ...</a:t>
            </a:r>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where</a:t>
            </a:r>
            <a:r>
              <a:rPr lang="en-US" dirty="0"/>
              <a:t>:</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3, 1, 4]) </a:t>
            </a:r>
            <a:r>
              <a:rPr lang="en-US" dirty="0">
                <a:solidFill>
                  <a:srgbClr val="ABAFB3"/>
                </a:solidFill>
              </a:rPr>
              <a:t>is</a:t>
            </a:r>
            <a:r>
              <a:rPr lang="en-US" dirty="0"/>
              <a:t> (3 &lt; 10) </a:t>
            </a:r>
            <a:r>
              <a:rPr lang="en-US" dirty="0">
                <a:solidFill>
                  <a:srgbClr val="ABAFB3"/>
                </a:solidFill>
              </a:rPr>
              <a:t>or</a:t>
            </a:r>
            <a:r>
              <a:rPr lang="en-US" dirty="0"/>
              <a:t> any-below-10([</a:t>
            </a:r>
            <a:r>
              <a:rPr lang="en-US" dirty="0">
                <a:solidFill>
                  <a:srgbClr val="ABAFB3"/>
                </a:solidFill>
              </a:rPr>
              <a:t>list</a:t>
            </a:r>
            <a:r>
              <a:rPr lang="en-US" dirty="0"/>
              <a:t>: 1, 4])</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1, 4]) </a:t>
            </a:r>
            <a:r>
              <a:rPr lang="en-US" dirty="0">
                <a:solidFill>
                  <a:srgbClr val="ABAFB3"/>
                </a:solidFill>
              </a:rPr>
              <a:t>is </a:t>
            </a:r>
            <a:r>
              <a:rPr lang="en-US" dirty="0"/>
              <a:t>(1 &lt; 10) </a:t>
            </a:r>
            <a:r>
              <a:rPr lang="en-US" dirty="0">
                <a:solidFill>
                  <a:srgbClr val="ABAFB3"/>
                </a:solidFill>
              </a:rPr>
              <a:t>or</a:t>
            </a:r>
            <a:r>
              <a:rPr lang="en-US" dirty="0"/>
              <a:t> any-below-10([</a:t>
            </a:r>
            <a:r>
              <a:rPr lang="en-US" dirty="0">
                <a:solidFill>
                  <a:srgbClr val="ABAFB3"/>
                </a:solidFill>
              </a:rPr>
              <a:t>list</a:t>
            </a:r>
            <a:r>
              <a:rPr lang="en-US" dirty="0"/>
              <a:t>: 4])</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4]) </a:t>
            </a:r>
            <a:r>
              <a:rPr lang="en-US" dirty="0">
                <a:solidFill>
                  <a:srgbClr val="ABAFB3"/>
                </a:solidFill>
              </a:rPr>
              <a:t>is </a:t>
            </a:r>
            <a:r>
              <a:rPr lang="en-US" dirty="0"/>
              <a:t>(4 &lt; 10) </a:t>
            </a:r>
            <a:r>
              <a:rPr lang="en-US" dirty="0">
                <a:solidFill>
                  <a:srgbClr val="ABAFB3"/>
                </a:solidFill>
              </a:rPr>
              <a:t>or</a:t>
            </a:r>
            <a:r>
              <a:rPr lang="en-US" dirty="0"/>
              <a:t> any-below-10([</a:t>
            </a:r>
            <a:r>
              <a:rPr lang="en-US" dirty="0">
                <a:solidFill>
                  <a:srgbClr val="ABAFB3"/>
                </a:solidFill>
              </a:rPr>
              <a:t>list</a:t>
            </a:r>
            <a:r>
              <a:rPr lang="en-US" dirty="0"/>
              <a:t>: ])</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 </a:t>
            </a:r>
            <a:r>
              <a:rPr lang="en-US" dirty="0">
                <a:solidFill>
                  <a:srgbClr val="ABAFB3"/>
                </a:solidFill>
              </a:rPr>
              <a:t>is</a:t>
            </a:r>
            <a:r>
              <a:rPr lang="en-US" dirty="0"/>
              <a:t> false</a:t>
            </a:r>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end</a:t>
            </a:r>
            <a:endParaRPr lang="en-US" sz="4600" kern="0" dirty="0">
              <a:solidFill>
                <a:srgbClr val="ABAFB3"/>
              </a:solidFill>
              <a:latin typeface="Menlo Regular"/>
              <a:ea typeface="Menlo Regular"/>
              <a:cs typeface="Menlo Regular"/>
              <a:sym typeface="Menlo Regular"/>
            </a:endParaRPr>
          </a:p>
        </p:txBody>
      </p:sp>
      <p:pic>
        <p:nvPicPr>
          <p:cNvPr id="6" name="Picture 5">
            <a:extLst>
              <a:ext uri="{FF2B5EF4-FFF2-40B4-BE49-F238E27FC236}">
                <a16:creationId xmlns:a16="http://schemas.microsoft.com/office/drawing/2014/main" id="{BC27E9DE-963F-C2B2-012A-4C59203A31CF}"/>
              </a:ext>
            </a:extLst>
          </p:cNvPr>
          <p:cNvPicPr>
            <a:picLocks noChangeAspect="1"/>
          </p:cNvPicPr>
          <p:nvPr/>
        </p:nvPicPr>
        <p:blipFill>
          <a:blip r:embed="rId3"/>
          <a:stretch>
            <a:fillRect/>
          </a:stretch>
        </p:blipFill>
        <p:spPr>
          <a:xfrm>
            <a:off x="749426" y="4770120"/>
            <a:ext cx="9551358" cy="434340"/>
          </a:xfrm>
          <a:prstGeom prst="rect">
            <a:avLst/>
          </a:prstGeom>
        </p:spPr>
      </p:pic>
      <p:sp>
        <p:nvSpPr>
          <p:cNvPr id="8" name="Rectangle: Rounded Corners 7">
            <a:extLst>
              <a:ext uri="{FF2B5EF4-FFF2-40B4-BE49-F238E27FC236}">
                <a16:creationId xmlns:a16="http://schemas.microsoft.com/office/drawing/2014/main" id="{8B405CCF-8DC9-A531-3C53-AFAA51B0C08F}"/>
              </a:ext>
            </a:extLst>
          </p:cNvPr>
          <p:cNvSpPr/>
          <p:nvPr/>
        </p:nvSpPr>
        <p:spPr>
          <a:xfrm>
            <a:off x="758502" y="3509314"/>
            <a:ext cx="9551358" cy="1274036"/>
          </a:xfrm>
          <a:prstGeom prst="roundRect">
            <a:avLst/>
          </a:prstGeom>
          <a:solidFill>
            <a:srgbClr val="00B0F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903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C6FD-8597-3442-40F5-87271508A029}"/>
              </a:ext>
            </a:extLst>
          </p:cNvPr>
          <p:cNvSpPr>
            <a:spLocks noGrp="1"/>
          </p:cNvSpPr>
          <p:nvPr>
            <p:ph type="title"/>
          </p:nvPr>
        </p:nvSpPr>
        <p:spPr/>
        <p:txBody>
          <a:bodyPr/>
          <a:lstStyle/>
          <a:p>
            <a:r>
              <a:rPr lang="en-US" dirty="0"/>
              <a:t>Writing any-below-10: lastly, the function itself</a:t>
            </a:r>
          </a:p>
        </p:txBody>
      </p:sp>
      <p:sp>
        <p:nvSpPr>
          <p:cNvPr id="3" name="Date Placeholder 2">
            <a:extLst>
              <a:ext uri="{FF2B5EF4-FFF2-40B4-BE49-F238E27FC236}">
                <a16:creationId xmlns:a16="http://schemas.microsoft.com/office/drawing/2014/main" id="{5A8A709B-1039-B8EF-ACAF-3D6C08B160DB}"/>
              </a:ext>
            </a:extLst>
          </p:cNvPr>
          <p:cNvSpPr>
            <a:spLocks noGrp="1"/>
          </p:cNvSpPr>
          <p:nvPr>
            <p:ph type="dt" sz="half" idx="10"/>
          </p:nvPr>
        </p:nvSpPr>
        <p:spPr/>
        <p:txBody>
          <a:bodyPr/>
          <a:lstStyle/>
          <a:p>
            <a:fld id="{6CA6D3AF-BE8D-064E-9797-F02A4399C2F0}" type="datetime1">
              <a:rPr lang="en-US" smtClean="0"/>
              <a:pPr/>
              <a:t>10/4/2022</a:t>
            </a:fld>
            <a:endParaRPr lang="en-US" dirty="0"/>
          </a:p>
        </p:txBody>
      </p:sp>
      <p:sp>
        <p:nvSpPr>
          <p:cNvPr id="4" name="Footer Placeholder 3">
            <a:extLst>
              <a:ext uri="{FF2B5EF4-FFF2-40B4-BE49-F238E27FC236}">
                <a16:creationId xmlns:a16="http://schemas.microsoft.com/office/drawing/2014/main" id="{0EA17C10-3BE0-4A26-ED6A-2A1038F3C3B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A5A0E47C-09D3-200E-C9E3-DE03211FA10B}"/>
              </a:ext>
            </a:extLst>
          </p:cNvPr>
          <p:cNvSpPr>
            <a:spLocks noGrp="1"/>
          </p:cNvSpPr>
          <p:nvPr>
            <p:ph type="sldNum" sz="quarter" idx="12"/>
          </p:nvPr>
        </p:nvSpPr>
        <p:spPr/>
        <p:txBody>
          <a:bodyPr/>
          <a:lstStyle/>
          <a:p>
            <a:fld id="{AF258EE5-C1BC-DE43-BFBA-383C466B32E1}" type="slidenum">
              <a:rPr lang="en-US" smtClean="0"/>
              <a:pPr/>
              <a:t>49</a:t>
            </a:fld>
            <a:endParaRPr lang="en-US"/>
          </a:p>
        </p:txBody>
      </p:sp>
      <p:sp>
        <p:nvSpPr>
          <p:cNvPr id="7" name="plural-nouns = [list: &quot;gazebos&quot;, &quot;avocados&quot;, &quot;pandas&quot;]…">
            <a:extLst>
              <a:ext uri="{FF2B5EF4-FFF2-40B4-BE49-F238E27FC236}">
                <a16:creationId xmlns:a16="http://schemas.microsoft.com/office/drawing/2014/main" id="{0B655D86-1ADD-B820-979C-6F9864637527}"/>
              </a:ext>
            </a:extLst>
          </p:cNvPr>
          <p:cNvSpPr txBox="1">
            <a:spLocks/>
          </p:cNvSpPr>
          <p:nvPr/>
        </p:nvSpPr>
        <p:spPr>
          <a:xfrm>
            <a:off x="1001487" y="1175657"/>
            <a:ext cx="9891516" cy="4455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fontScale="62500" lnSpcReduction="20000"/>
          </a:bodyPr>
          <a:lstStyle>
            <a:lvl1pPr marL="0" marR="0" indent="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4445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8890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13335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17780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5pPr>
            <a:lvl6pPr marL="3028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6pPr>
            <a:lvl7pPr marL="3472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7pPr>
            <a:lvl8pPr marL="3917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8pPr>
            <a:lvl9pPr marL="4361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9pPr>
          </a:lstStyle>
          <a:p>
            <a:pPr defTabSz="1828800">
              <a:lnSpc>
                <a:spcPct val="120000"/>
              </a:lnSpc>
              <a:spcBef>
                <a:spcPts val="0"/>
              </a:spcBef>
              <a:defRPr sz="4600">
                <a:latin typeface="Menlo Regular"/>
                <a:ea typeface="Menlo Regular"/>
                <a:cs typeface="Menlo Regular"/>
                <a:sym typeface="Menlo Regular"/>
              </a:defRPr>
            </a:pPr>
            <a:r>
              <a:rPr lang="en-US" sz="4600" i="1" kern="0" dirty="0">
                <a:solidFill>
                  <a:srgbClr val="9F59B3"/>
                </a:solidFill>
                <a:latin typeface="Menlo Regular"/>
                <a:ea typeface="Menlo Regular"/>
                <a:cs typeface="Menlo Regular"/>
                <a:sym typeface="Menlo Regular"/>
              </a:rPr>
              <a:t> </a:t>
            </a:r>
            <a:endParaRPr lang="en-US" sz="4600" kern="0" dirty="0">
              <a:latin typeface="Menlo Regular"/>
              <a:ea typeface="Menlo Regular"/>
              <a:cs typeface="Menlo Regular"/>
              <a:sym typeface="Menlo Regular"/>
            </a:endParaRPr>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fun</a:t>
            </a:r>
            <a:r>
              <a:rPr lang="en-US" dirty="0"/>
              <a:t> </a:t>
            </a:r>
            <a:r>
              <a:rPr lang="en-US" b="1" dirty="0">
                <a:solidFill>
                  <a:srgbClr val="9F59B3"/>
                </a:solidFill>
              </a:rPr>
              <a:t>any-below-10</a:t>
            </a:r>
            <a:r>
              <a:rPr lang="en-US" dirty="0"/>
              <a:t>(</a:t>
            </a:r>
            <a:r>
              <a:rPr lang="en-US" dirty="0" err="1"/>
              <a:t>lst</a:t>
            </a:r>
            <a:r>
              <a:rPr lang="en-US" dirty="0"/>
              <a:t> :: List&lt;Number&gt;) -&gt; Boolean:</a:t>
            </a:r>
          </a:p>
          <a:p>
            <a:pPr defTabSz="1828800">
              <a:lnSpc>
                <a:spcPct val="120000"/>
              </a:lnSpc>
              <a:spcBef>
                <a:spcPts val="0"/>
              </a:spcBef>
              <a:defRPr sz="3200">
                <a:latin typeface="Menlo Regular"/>
                <a:ea typeface="Menlo Regular"/>
                <a:cs typeface="Menlo Regular"/>
                <a:sym typeface="Menlo Regular"/>
              </a:defRPr>
            </a:pPr>
            <a:r>
              <a:rPr lang="en-US" dirty="0"/>
              <a:t>  </a:t>
            </a:r>
            <a:r>
              <a:rPr lang="en-US" dirty="0">
                <a:solidFill>
                  <a:srgbClr val="ABAFB3"/>
                </a:solidFill>
              </a:rPr>
              <a:t>doc</a:t>
            </a:r>
            <a:r>
              <a:rPr lang="en-US" dirty="0"/>
              <a:t>: </a:t>
            </a:r>
            <a:r>
              <a:rPr lang="en-US" dirty="0">
                <a:solidFill>
                  <a:srgbClr val="507EB3"/>
                </a:solidFill>
              </a:rPr>
              <a:t>"Return true if any number in the list is less than 10"</a:t>
            </a:r>
          </a:p>
          <a:p>
            <a:pPr defTabSz="1828800">
              <a:lnSpc>
                <a:spcPct val="120000"/>
              </a:lnSpc>
              <a:spcBef>
                <a:spcPts val="0"/>
              </a:spcBef>
              <a:defRPr sz="3200">
                <a:latin typeface="Menlo Regular"/>
                <a:ea typeface="Menlo Regular"/>
                <a:cs typeface="Menlo Regular"/>
                <a:sym typeface="Menlo Regular"/>
              </a:defRPr>
            </a:pPr>
            <a:r>
              <a:rPr lang="en-US" dirty="0"/>
              <a:t> </a:t>
            </a:r>
            <a:r>
              <a:rPr lang="en-US" dirty="0">
                <a:solidFill>
                  <a:srgbClr val="ABAFB3"/>
                </a:solidFill>
              </a:rPr>
              <a:t> cases</a:t>
            </a:r>
            <a:r>
              <a:rPr lang="en-US" dirty="0"/>
              <a:t> (List) </a:t>
            </a:r>
            <a:r>
              <a:rPr lang="en-US" dirty="0" err="1"/>
              <a:t>lst</a:t>
            </a:r>
            <a:r>
              <a:rPr lang="en-US" dirty="0"/>
              <a:t>:</a:t>
            </a:r>
          </a:p>
          <a:p>
            <a:pPr defTabSz="1828800">
              <a:lnSpc>
                <a:spcPct val="120000"/>
              </a:lnSpc>
              <a:spcBef>
                <a:spcPts val="0"/>
              </a:spcBef>
              <a:defRPr sz="3200">
                <a:latin typeface="Menlo Regular"/>
                <a:ea typeface="Menlo Regular"/>
                <a:cs typeface="Menlo Regular"/>
                <a:sym typeface="Menlo Regular"/>
              </a:defRPr>
            </a:pPr>
            <a:r>
              <a:rPr lang="en-US" dirty="0"/>
              <a:t>    | empty =&gt; </a:t>
            </a:r>
            <a:r>
              <a:rPr lang="en-US" dirty="0">
                <a:solidFill>
                  <a:srgbClr val="EAA005"/>
                </a:solidFill>
              </a:rPr>
              <a:t>false</a:t>
            </a:r>
          </a:p>
          <a:p>
            <a:pPr defTabSz="1828800">
              <a:lnSpc>
                <a:spcPct val="120000"/>
              </a:lnSpc>
              <a:spcBef>
                <a:spcPts val="0"/>
              </a:spcBef>
              <a:defRPr sz="3200">
                <a:latin typeface="Menlo Regular"/>
                <a:ea typeface="Menlo Regular"/>
                <a:cs typeface="Menlo Regular"/>
                <a:sym typeface="Menlo Regular"/>
              </a:defRPr>
            </a:pPr>
            <a:r>
              <a:rPr lang="en-US" dirty="0"/>
              <a:t>    | link(f, r) =&gt; (f &lt; 10) </a:t>
            </a:r>
            <a:r>
              <a:rPr lang="en-US" dirty="0">
                <a:solidFill>
                  <a:srgbClr val="ABAFB3"/>
                </a:solidFill>
              </a:rPr>
              <a:t>or</a:t>
            </a:r>
            <a:r>
              <a:rPr lang="en-US" dirty="0"/>
              <a:t> any-below-10(r)</a:t>
            </a:r>
          </a:p>
          <a:p>
            <a:pPr defTabSz="1828800">
              <a:lnSpc>
                <a:spcPct val="120000"/>
              </a:lnSpc>
              <a:spcBef>
                <a:spcPts val="0"/>
              </a:spcBef>
              <a:defRPr sz="3200">
                <a:latin typeface="Menlo Regular"/>
                <a:ea typeface="Menlo Regular"/>
                <a:cs typeface="Menlo Regular"/>
                <a:sym typeface="Menlo Regular"/>
              </a:defRPr>
            </a:pPr>
            <a:endParaRPr lang="en-US" dirty="0"/>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where</a:t>
            </a:r>
            <a:r>
              <a:rPr lang="en-US" dirty="0"/>
              <a:t>:</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3, 1, 4]) </a:t>
            </a:r>
            <a:r>
              <a:rPr lang="en-US" dirty="0">
                <a:solidFill>
                  <a:srgbClr val="ABAFB3"/>
                </a:solidFill>
              </a:rPr>
              <a:t>is</a:t>
            </a:r>
            <a:r>
              <a:rPr lang="en-US" dirty="0"/>
              <a:t> (3 &lt; 10) </a:t>
            </a:r>
            <a:r>
              <a:rPr lang="en-US" dirty="0">
                <a:solidFill>
                  <a:srgbClr val="ABAFB3"/>
                </a:solidFill>
              </a:rPr>
              <a:t>or</a:t>
            </a:r>
            <a:r>
              <a:rPr lang="en-US" dirty="0"/>
              <a:t> any-below-10([</a:t>
            </a:r>
            <a:r>
              <a:rPr lang="en-US" dirty="0">
                <a:solidFill>
                  <a:srgbClr val="ABAFB3"/>
                </a:solidFill>
              </a:rPr>
              <a:t>list</a:t>
            </a:r>
            <a:r>
              <a:rPr lang="en-US" dirty="0"/>
              <a:t>: 1, 4])</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1, 4]) </a:t>
            </a:r>
            <a:r>
              <a:rPr lang="en-US" dirty="0">
                <a:solidFill>
                  <a:srgbClr val="ABAFB3"/>
                </a:solidFill>
              </a:rPr>
              <a:t>is </a:t>
            </a:r>
            <a:r>
              <a:rPr lang="en-US" dirty="0"/>
              <a:t>(1 &lt; 10) </a:t>
            </a:r>
            <a:r>
              <a:rPr lang="en-US" dirty="0">
                <a:solidFill>
                  <a:srgbClr val="ABAFB3"/>
                </a:solidFill>
              </a:rPr>
              <a:t>or</a:t>
            </a:r>
            <a:r>
              <a:rPr lang="en-US" dirty="0"/>
              <a:t> any-below-10([</a:t>
            </a:r>
            <a:r>
              <a:rPr lang="en-US" dirty="0">
                <a:solidFill>
                  <a:srgbClr val="ABAFB3"/>
                </a:solidFill>
              </a:rPr>
              <a:t>list</a:t>
            </a:r>
            <a:r>
              <a:rPr lang="en-US" dirty="0"/>
              <a:t>: 4])</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4]) </a:t>
            </a:r>
            <a:r>
              <a:rPr lang="en-US" dirty="0">
                <a:solidFill>
                  <a:srgbClr val="ABAFB3"/>
                </a:solidFill>
              </a:rPr>
              <a:t>is </a:t>
            </a:r>
            <a:r>
              <a:rPr lang="en-US" dirty="0"/>
              <a:t>(4 &lt; 10) </a:t>
            </a:r>
            <a:r>
              <a:rPr lang="en-US" dirty="0">
                <a:solidFill>
                  <a:srgbClr val="ABAFB3"/>
                </a:solidFill>
              </a:rPr>
              <a:t>or</a:t>
            </a:r>
            <a:r>
              <a:rPr lang="en-US" dirty="0"/>
              <a:t> any-below-10([</a:t>
            </a:r>
            <a:r>
              <a:rPr lang="en-US" dirty="0">
                <a:solidFill>
                  <a:srgbClr val="ABAFB3"/>
                </a:solidFill>
              </a:rPr>
              <a:t>list</a:t>
            </a:r>
            <a:r>
              <a:rPr lang="en-US" dirty="0"/>
              <a:t>: ])</a:t>
            </a:r>
          </a:p>
          <a:p>
            <a:pPr defTabSz="1828800">
              <a:lnSpc>
                <a:spcPct val="120000"/>
              </a:lnSpc>
              <a:spcBef>
                <a:spcPts val="0"/>
              </a:spcBef>
              <a:defRPr sz="3200">
                <a:latin typeface="Menlo Regular"/>
                <a:ea typeface="Menlo Regular"/>
                <a:cs typeface="Menlo Regular"/>
                <a:sym typeface="Menlo Regular"/>
              </a:defRPr>
            </a:pPr>
            <a:r>
              <a:rPr lang="en-US" dirty="0"/>
              <a:t> any-below-10([</a:t>
            </a:r>
            <a:r>
              <a:rPr lang="en-US" dirty="0">
                <a:solidFill>
                  <a:srgbClr val="ABAFB3"/>
                </a:solidFill>
              </a:rPr>
              <a:t>list</a:t>
            </a:r>
            <a:r>
              <a:rPr lang="en-US" dirty="0"/>
              <a:t>: ]) </a:t>
            </a:r>
            <a:r>
              <a:rPr lang="en-US" dirty="0">
                <a:solidFill>
                  <a:srgbClr val="ABAFB3"/>
                </a:solidFill>
              </a:rPr>
              <a:t>is</a:t>
            </a:r>
            <a:r>
              <a:rPr lang="en-US" dirty="0"/>
              <a:t> false</a:t>
            </a:r>
          </a:p>
          <a:p>
            <a:pPr defTabSz="1828800">
              <a:lnSpc>
                <a:spcPct val="120000"/>
              </a:lnSpc>
              <a:spcBef>
                <a:spcPts val="0"/>
              </a:spcBef>
              <a:defRPr sz="3200">
                <a:latin typeface="Menlo Regular"/>
                <a:ea typeface="Menlo Regular"/>
                <a:cs typeface="Menlo Regular"/>
                <a:sym typeface="Menlo Regular"/>
              </a:defRPr>
            </a:pPr>
            <a:r>
              <a:rPr lang="en-US" dirty="0">
                <a:solidFill>
                  <a:srgbClr val="ABAFB3"/>
                </a:solidFill>
              </a:rPr>
              <a:t>end</a:t>
            </a:r>
            <a:endParaRPr lang="en-US" sz="4600" kern="0" dirty="0">
              <a:solidFill>
                <a:srgbClr val="ABAFB3"/>
              </a:solidFill>
              <a:latin typeface="Menlo Regular"/>
              <a:ea typeface="Menlo Regular"/>
              <a:cs typeface="Menlo Regular"/>
              <a:sym typeface="Menlo Regular"/>
            </a:endParaRPr>
          </a:p>
        </p:txBody>
      </p:sp>
    </p:spTree>
    <p:extLst>
      <p:ext uri="{BB962C8B-B14F-4D97-AF65-F5344CB8AC3E}">
        <p14:creationId xmlns:p14="http://schemas.microsoft.com/office/powerpoint/2010/main" val="3198930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Back to </a:t>
            </a:r>
            <a:r>
              <a:rPr lang="en-US" strike="sngStrike" dirty="0"/>
              <a:t>lists</a:t>
            </a:r>
            <a:r>
              <a:rPr lang="en-US" dirty="0"/>
              <a:t> columns</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9/26/2022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5</a:t>
            </a:fld>
            <a:endParaRPr lang="en-US"/>
          </a:p>
        </p:txBody>
      </p:sp>
      <p:pic>
        <p:nvPicPr>
          <p:cNvPr id="10" name="Picture 9">
            <a:extLst>
              <a:ext uri="{FF2B5EF4-FFF2-40B4-BE49-F238E27FC236}">
                <a16:creationId xmlns:a16="http://schemas.microsoft.com/office/drawing/2014/main" id="{C022EB53-45D3-391B-F847-75D734CC8B39}"/>
              </a:ext>
            </a:extLst>
          </p:cNvPr>
          <p:cNvPicPr>
            <a:picLocks noChangeAspect="1"/>
          </p:cNvPicPr>
          <p:nvPr/>
        </p:nvPicPr>
        <p:blipFill>
          <a:blip r:embed="rId2"/>
          <a:stretch>
            <a:fillRect/>
          </a:stretch>
        </p:blipFill>
        <p:spPr>
          <a:xfrm>
            <a:off x="2024743" y="916097"/>
            <a:ext cx="8236857" cy="5378343"/>
          </a:xfrm>
          <a:prstGeom prst="rect">
            <a:avLst/>
          </a:prstGeom>
        </p:spPr>
      </p:pic>
    </p:spTree>
    <p:extLst>
      <p:ext uri="{BB962C8B-B14F-4D97-AF65-F5344CB8AC3E}">
        <p14:creationId xmlns:p14="http://schemas.microsoft.com/office/powerpoint/2010/main" val="2662237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C6FD-8597-3442-40F5-87271508A029}"/>
              </a:ext>
            </a:extLst>
          </p:cNvPr>
          <p:cNvSpPr>
            <a:spLocks noGrp="1"/>
          </p:cNvSpPr>
          <p:nvPr>
            <p:ph type="title"/>
          </p:nvPr>
        </p:nvSpPr>
        <p:spPr/>
        <p:txBody>
          <a:bodyPr>
            <a:normAutofit/>
          </a:bodyPr>
          <a:lstStyle/>
          <a:p>
            <a:r>
              <a:rPr lang="en-US" dirty="0"/>
              <a:t>Writing a Recursive Predicate</a:t>
            </a:r>
          </a:p>
        </p:txBody>
      </p:sp>
      <p:sp>
        <p:nvSpPr>
          <p:cNvPr id="3" name="Date Placeholder 2">
            <a:extLst>
              <a:ext uri="{FF2B5EF4-FFF2-40B4-BE49-F238E27FC236}">
                <a16:creationId xmlns:a16="http://schemas.microsoft.com/office/drawing/2014/main" id="{5A8A709B-1039-B8EF-ACAF-3D6C08B160DB}"/>
              </a:ext>
            </a:extLst>
          </p:cNvPr>
          <p:cNvSpPr>
            <a:spLocks noGrp="1"/>
          </p:cNvSpPr>
          <p:nvPr>
            <p:ph type="dt" sz="half" idx="10"/>
          </p:nvPr>
        </p:nvSpPr>
        <p:spPr/>
        <p:txBody>
          <a:bodyPr/>
          <a:lstStyle/>
          <a:p>
            <a:fld id="{6CA6D3AF-BE8D-064E-9797-F02A4399C2F0}" type="datetime1">
              <a:rPr lang="en-US" smtClean="0"/>
              <a:pPr/>
              <a:t>10/4/2022</a:t>
            </a:fld>
            <a:endParaRPr lang="en-US" dirty="0"/>
          </a:p>
        </p:txBody>
      </p:sp>
      <p:sp>
        <p:nvSpPr>
          <p:cNvPr id="4" name="Footer Placeholder 3">
            <a:extLst>
              <a:ext uri="{FF2B5EF4-FFF2-40B4-BE49-F238E27FC236}">
                <a16:creationId xmlns:a16="http://schemas.microsoft.com/office/drawing/2014/main" id="{0EA17C10-3BE0-4A26-ED6A-2A1038F3C3B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A5A0E47C-09D3-200E-C9E3-DE03211FA10B}"/>
              </a:ext>
            </a:extLst>
          </p:cNvPr>
          <p:cNvSpPr>
            <a:spLocks noGrp="1"/>
          </p:cNvSpPr>
          <p:nvPr>
            <p:ph type="sldNum" sz="quarter" idx="12"/>
          </p:nvPr>
        </p:nvSpPr>
        <p:spPr/>
        <p:txBody>
          <a:bodyPr/>
          <a:lstStyle/>
          <a:p>
            <a:fld id="{AF258EE5-C1BC-DE43-BFBA-383C466B32E1}" type="slidenum">
              <a:rPr lang="en-US" smtClean="0"/>
              <a:pPr/>
              <a:t>50</a:t>
            </a:fld>
            <a:endParaRPr lang="en-US"/>
          </a:p>
        </p:txBody>
      </p:sp>
      <p:sp>
        <p:nvSpPr>
          <p:cNvPr id="9" name="Now that we’ve seen how to write any-below-10, we can use the same pattern to implement a higher-order function where we can ask if any item in a list satisfies some predicate.">
            <a:extLst>
              <a:ext uri="{FF2B5EF4-FFF2-40B4-BE49-F238E27FC236}">
                <a16:creationId xmlns:a16="http://schemas.microsoft.com/office/drawing/2014/main" id="{132D67E3-23E4-B0AE-8EBF-41368C2056DE}"/>
              </a:ext>
            </a:extLst>
          </p:cNvPr>
          <p:cNvSpPr txBox="1">
            <a:spLocks/>
          </p:cNvSpPr>
          <p:nvPr/>
        </p:nvSpPr>
        <p:spPr>
          <a:xfrm>
            <a:off x="460248" y="1165860"/>
            <a:ext cx="10469744" cy="4983480"/>
          </a:xfrm>
          <a:prstGeom prst="rect">
            <a:avLst/>
          </a:prstGeom>
        </p:spPr>
        <p:txBody>
          <a:bodyPr/>
          <a:lstStyle>
            <a:lvl1pPr marL="228600" indent="-228600" algn="l" defTabSz="914400" rtl="0" eaLnBrk="1" latinLnBrk="0" hangingPunct="1">
              <a:lnSpc>
                <a:spcPct val="90000"/>
              </a:lnSpc>
              <a:spcBef>
                <a:spcPts val="1000"/>
              </a:spcBef>
              <a:buClr>
                <a:srgbClr val="9C1431"/>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C1431"/>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C1431"/>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Now that we’ve seen how to write </a:t>
            </a:r>
            <a:r>
              <a:rPr lang="en-US" b="1" dirty="0">
                <a:latin typeface="Menlo Regular"/>
                <a:ea typeface="Menlo Regular"/>
                <a:cs typeface="Menlo Regular"/>
                <a:sym typeface="Menlo Regular"/>
              </a:rPr>
              <a:t>any-below-10</a:t>
            </a:r>
            <a:r>
              <a:rPr lang="en-US" dirty="0"/>
              <a:t>, we can use the same pattern to implement a higher-order function where we can ask if any item in a list satisfies </a:t>
            </a:r>
            <a:r>
              <a:rPr lang="en-US" i="1" dirty="0">
                <a:solidFill>
                  <a:schemeClr val="accent1">
                    <a:hueOff val="2550000"/>
                    <a:satOff val="48809"/>
                    <a:lumOff val="-44426"/>
                  </a:schemeClr>
                </a:solidFill>
              </a:rPr>
              <a:t>some predicate</a:t>
            </a:r>
            <a:r>
              <a:rPr lang="en-US" dirty="0"/>
              <a:t>.</a:t>
            </a:r>
          </a:p>
          <a:p>
            <a:pPr lvl="1"/>
            <a:r>
              <a:rPr lang="en-US" dirty="0"/>
              <a:t>“Some predicate”: meaning some kind of “generalized or, helper, function”</a:t>
            </a:r>
          </a:p>
        </p:txBody>
      </p:sp>
    </p:spTree>
    <p:extLst>
      <p:ext uri="{BB962C8B-B14F-4D97-AF65-F5344CB8AC3E}">
        <p14:creationId xmlns:p14="http://schemas.microsoft.com/office/powerpoint/2010/main" val="552925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C6FD-8597-3442-40F5-87271508A029}"/>
              </a:ext>
            </a:extLst>
          </p:cNvPr>
          <p:cNvSpPr>
            <a:spLocks noGrp="1"/>
          </p:cNvSpPr>
          <p:nvPr>
            <p:ph type="title"/>
          </p:nvPr>
        </p:nvSpPr>
        <p:spPr/>
        <p:txBody>
          <a:bodyPr>
            <a:normAutofit/>
          </a:bodyPr>
          <a:lstStyle/>
          <a:p>
            <a:r>
              <a:rPr lang="en-US" dirty="0"/>
              <a:t>Writing my-any</a:t>
            </a:r>
          </a:p>
        </p:txBody>
      </p:sp>
      <p:sp>
        <p:nvSpPr>
          <p:cNvPr id="3" name="Date Placeholder 2">
            <a:extLst>
              <a:ext uri="{FF2B5EF4-FFF2-40B4-BE49-F238E27FC236}">
                <a16:creationId xmlns:a16="http://schemas.microsoft.com/office/drawing/2014/main" id="{5A8A709B-1039-B8EF-ACAF-3D6C08B160DB}"/>
              </a:ext>
            </a:extLst>
          </p:cNvPr>
          <p:cNvSpPr>
            <a:spLocks noGrp="1"/>
          </p:cNvSpPr>
          <p:nvPr>
            <p:ph type="dt" sz="half" idx="10"/>
          </p:nvPr>
        </p:nvSpPr>
        <p:spPr/>
        <p:txBody>
          <a:bodyPr/>
          <a:lstStyle/>
          <a:p>
            <a:fld id="{6CA6D3AF-BE8D-064E-9797-F02A4399C2F0}" type="datetime1">
              <a:rPr lang="en-US" smtClean="0"/>
              <a:pPr/>
              <a:t>9/27/2022</a:t>
            </a:fld>
            <a:endParaRPr lang="en-US" dirty="0"/>
          </a:p>
        </p:txBody>
      </p:sp>
      <p:sp>
        <p:nvSpPr>
          <p:cNvPr id="4" name="Footer Placeholder 3">
            <a:extLst>
              <a:ext uri="{FF2B5EF4-FFF2-40B4-BE49-F238E27FC236}">
                <a16:creationId xmlns:a16="http://schemas.microsoft.com/office/drawing/2014/main" id="{0EA17C10-3BE0-4A26-ED6A-2A1038F3C3B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A5A0E47C-09D3-200E-C9E3-DE03211FA10B}"/>
              </a:ext>
            </a:extLst>
          </p:cNvPr>
          <p:cNvSpPr>
            <a:spLocks noGrp="1"/>
          </p:cNvSpPr>
          <p:nvPr>
            <p:ph type="sldNum" sz="quarter" idx="12"/>
          </p:nvPr>
        </p:nvSpPr>
        <p:spPr/>
        <p:txBody>
          <a:bodyPr/>
          <a:lstStyle/>
          <a:p>
            <a:fld id="{AF258EE5-C1BC-DE43-BFBA-383C466B32E1}" type="slidenum">
              <a:rPr lang="en-US" smtClean="0"/>
              <a:pPr/>
              <a:t>51</a:t>
            </a:fld>
            <a:endParaRPr lang="en-US"/>
          </a:p>
        </p:txBody>
      </p:sp>
      <p:sp>
        <p:nvSpPr>
          <p:cNvPr id="7" name="plural-nouns = [list: &quot;gazebos&quot;, &quot;avocados&quot;, &quot;pandas&quot;]…">
            <a:extLst>
              <a:ext uri="{FF2B5EF4-FFF2-40B4-BE49-F238E27FC236}">
                <a16:creationId xmlns:a16="http://schemas.microsoft.com/office/drawing/2014/main" id="{0B655D86-1ADD-B820-979C-6F9864637527}"/>
              </a:ext>
            </a:extLst>
          </p:cNvPr>
          <p:cNvSpPr txBox="1">
            <a:spLocks/>
          </p:cNvSpPr>
          <p:nvPr/>
        </p:nvSpPr>
        <p:spPr>
          <a:xfrm>
            <a:off x="1001487" y="1175657"/>
            <a:ext cx="9891516" cy="4455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fontScale="70000" lnSpcReduction="20000"/>
          </a:bodyPr>
          <a:lstStyle>
            <a:lvl1pPr marL="0" marR="0" indent="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4445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8890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13335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17780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5pPr>
            <a:lvl6pPr marL="3028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6pPr>
            <a:lvl7pPr marL="3472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7pPr>
            <a:lvl8pPr marL="3917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8pPr>
            <a:lvl9pPr marL="4361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9pPr>
          </a:lstStyle>
          <a:p>
            <a:pPr defTabSz="1828800">
              <a:lnSpc>
                <a:spcPct val="120000"/>
              </a:lnSpc>
              <a:spcBef>
                <a:spcPts val="0"/>
              </a:spcBef>
              <a:defRPr sz="4600">
                <a:latin typeface="Menlo Regular"/>
                <a:ea typeface="Menlo Regular"/>
                <a:cs typeface="Menlo Regular"/>
                <a:sym typeface="Menlo Regular"/>
              </a:defRPr>
            </a:pPr>
            <a:r>
              <a:rPr lang="en-US" dirty="0">
                <a:solidFill>
                  <a:srgbClr val="ABAFB3"/>
                </a:solidFill>
              </a:rPr>
              <a:t>fun</a:t>
            </a:r>
            <a:r>
              <a:rPr lang="en-US" dirty="0"/>
              <a:t> </a:t>
            </a:r>
            <a:r>
              <a:rPr lang="en-US" b="1" dirty="0">
                <a:solidFill>
                  <a:srgbClr val="9F59B3"/>
                </a:solidFill>
              </a:rPr>
              <a:t>my-any</a:t>
            </a:r>
            <a:r>
              <a:rPr lang="en-US" dirty="0"/>
              <a:t>(</a:t>
            </a:r>
            <a:r>
              <a:rPr lang="en-US" dirty="0" err="1"/>
              <a:t>fn</a:t>
            </a:r>
            <a:r>
              <a:rPr lang="en-US" dirty="0"/>
              <a:t> :: Function, </a:t>
            </a:r>
            <a:r>
              <a:rPr lang="en-US" dirty="0" err="1"/>
              <a:t>lst</a:t>
            </a:r>
            <a:r>
              <a:rPr lang="en-US" dirty="0"/>
              <a:t> :: List) -&gt; Boolean:</a:t>
            </a:r>
          </a:p>
          <a:p>
            <a:pPr defTabSz="1828800">
              <a:lnSpc>
                <a:spcPct val="120000"/>
              </a:lnSpc>
              <a:spcBef>
                <a:spcPts val="0"/>
              </a:spcBef>
              <a:defRPr sz="4600">
                <a:latin typeface="Menlo Regular"/>
                <a:ea typeface="Menlo Regular"/>
                <a:cs typeface="Menlo Regular"/>
                <a:sym typeface="Menlo Regular"/>
              </a:defRPr>
            </a:pPr>
            <a:r>
              <a:rPr lang="en-US" dirty="0"/>
              <a:t>  </a:t>
            </a:r>
            <a:r>
              <a:rPr lang="en-US" dirty="0">
                <a:solidFill>
                  <a:srgbClr val="ABAFB3"/>
                </a:solidFill>
              </a:rPr>
              <a:t>doc</a:t>
            </a:r>
            <a:r>
              <a:rPr lang="en-US" dirty="0"/>
              <a:t>: </a:t>
            </a:r>
            <a:r>
              <a:rPr lang="en-US" dirty="0">
                <a:solidFill>
                  <a:srgbClr val="507EB3"/>
                </a:solidFill>
              </a:rPr>
              <a:t>"Return true if the function </a:t>
            </a:r>
            <a:r>
              <a:rPr lang="en-US" dirty="0" err="1">
                <a:solidFill>
                  <a:srgbClr val="507EB3"/>
                </a:solidFill>
              </a:rPr>
              <a:t>fn</a:t>
            </a:r>
            <a:r>
              <a:rPr lang="en-US" dirty="0">
                <a:solidFill>
                  <a:srgbClr val="507EB3"/>
                </a:solidFill>
              </a:rPr>
              <a:t> is true for any item in the given list."</a:t>
            </a:r>
          </a:p>
          <a:p>
            <a:pPr defTabSz="1828800">
              <a:lnSpc>
                <a:spcPct val="120000"/>
              </a:lnSpc>
              <a:spcBef>
                <a:spcPts val="0"/>
              </a:spcBef>
              <a:defRPr sz="4600">
                <a:latin typeface="Menlo Regular"/>
                <a:ea typeface="Menlo Regular"/>
                <a:cs typeface="Menlo Regular"/>
                <a:sym typeface="Menlo Regular"/>
              </a:defRPr>
            </a:pPr>
            <a:r>
              <a:rPr lang="en-US" dirty="0"/>
              <a:t>  </a:t>
            </a:r>
            <a:r>
              <a:rPr lang="en-US" dirty="0">
                <a:solidFill>
                  <a:srgbClr val="ABAFB3"/>
                </a:solidFill>
              </a:rPr>
              <a:t>cases</a:t>
            </a:r>
            <a:r>
              <a:rPr lang="en-US" dirty="0"/>
              <a:t> (List) </a:t>
            </a:r>
            <a:r>
              <a:rPr lang="en-US" dirty="0" err="1"/>
              <a:t>lst</a:t>
            </a:r>
            <a:r>
              <a:rPr lang="en-US" dirty="0"/>
              <a:t>:</a:t>
            </a:r>
          </a:p>
          <a:p>
            <a:pPr defTabSz="1828800">
              <a:lnSpc>
                <a:spcPct val="120000"/>
              </a:lnSpc>
              <a:spcBef>
                <a:spcPts val="0"/>
              </a:spcBef>
              <a:defRPr sz="4600">
                <a:latin typeface="Menlo Regular"/>
                <a:ea typeface="Menlo Regular"/>
                <a:cs typeface="Menlo Regular"/>
                <a:sym typeface="Menlo Regular"/>
              </a:defRPr>
            </a:pPr>
            <a:r>
              <a:rPr lang="en-US" dirty="0"/>
              <a:t>    | empty =&gt; </a:t>
            </a:r>
            <a:r>
              <a:rPr lang="en-US" dirty="0">
                <a:solidFill>
                  <a:schemeClr val="accent1"/>
                </a:solidFill>
                <a:highlight>
                  <a:srgbClr val="FFFF00"/>
                </a:highlight>
              </a:rPr>
              <a:t>false</a:t>
            </a:r>
          </a:p>
          <a:p>
            <a:pPr defTabSz="1828800">
              <a:lnSpc>
                <a:spcPct val="120000"/>
              </a:lnSpc>
              <a:spcBef>
                <a:spcPts val="0"/>
              </a:spcBef>
              <a:defRPr sz="4600">
                <a:latin typeface="Menlo Regular"/>
                <a:ea typeface="Menlo Regular"/>
                <a:cs typeface="Menlo Regular"/>
                <a:sym typeface="Menlo Regular"/>
              </a:defRPr>
            </a:pPr>
            <a:r>
              <a:rPr lang="en-US" dirty="0"/>
              <a:t>    | link(f, r) =&gt; </a:t>
            </a:r>
            <a:r>
              <a:rPr lang="en-US" dirty="0" err="1"/>
              <a:t>fn</a:t>
            </a:r>
            <a:r>
              <a:rPr lang="en-US" dirty="0"/>
              <a:t>(f) </a:t>
            </a:r>
            <a:r>
              <a:rPr lang="en-US" dirty="0">
                <a:solidFill>
                  <a:srgbClr val="ABAFB3"/>
                </a:solidFill>
              </a:rPr>
              <a:t>or</a:t>
            </a:r>
            <a:r>
              <a:rPr lang="en-US" dirty="0"/>
              <a:t> my-any(</a:t>
            </a:r>
            <a:r>
              <a:rPr lang="en-US" dirty="0" err="1"/>
              <a:t>fn</a:t>
            </a:r>
            <a:r>
              <a:rPr lang="en-US" dirty="0"/>
              <a:t>, r)</a:t>
            </a:r>
          </a:p>
          <a:p>
            <a:pPr defTabSz="1828800">
              <a:lnSpc>
                <a:spcPct val="120000"/>
              </a:lnSpc>
              <a:spcBef>
                <a:spcPts val="0"/>
              </a:spcBef>
              <a:defRPr sz="4600">
                <a:latin typeface="Menlo Regular"/>
                <a:ea typeface="Menlo Regular"/>
                <a:cs typeface="Menlo Regular"/>
                <a:sym typeface="Menlo Regular"/>
              </a:defRPr>
            </a:pPr>
            <a:r>
              <a:rPr lang="en-US" dirty="0"/>
              <a:t>  </a:t>
            </a:r>
            <a:r>
              <a:rPr lang="en-US" dirty="0">
                <a:solidFill>
                  <a:srgbClr val="ABAFB3"/>
                </a:solidFill>
              </a:rPr>
              <a:t>end</a:t>
            </a:r>
          </a:p>
          <a:p>
            <a:pPr defTabSz="1828800">
              <a:lnSpc>
                <a:spcPct val="120000"/>
              </a:lnSpc>
              <a:spcBef>
                <a:spcPts val="0"/>
              </a:spcBef>
              <a:defRPr sz="4600">
                <a:latin typeface="Menlo Regular"/>
                <a:ea typeface="Menlo Regular"/>
                <a:cs typeface="Menlo Regular"/>
                <a:sym typeface="Menlo Regular"/>
              </a:defRPr>
            </a:pPr>
            <a:r>
              <a:rPr lang="en-US" dirty="0">
                <a:solidFill>
                  <a:srgbClr val="ABAFB3"/>
                </a:solidFill>
              </a:rPr>
              <a:t>end</a:t>
            </a:r>
            <a:endParaRPr lang="en-US" sz="4600" kern="0" dirty="0">
              <a:solidFill>
                <a:srgbClr val="ABAFB3"/>
              </a:solidFill>
              <a:latin typeface="Menlo Regular"/>
              <a:ea typeface="Menlo Regular"/>
              <a:cs typeface="Menlo Regular"/>
              <a:sym typeface="Menlo Regular"/>
            </a:endParaRPr>
          </a:p>
        </p:txBody>
      </p:sp>
    </p:spTree>
    <p:extLst>
      <p:ext uri="{BB962C8B-B14F-4D97-AF65-F5344CB8AC3E}">
        <p14:creationId xmlns:p14="http://schemas.microsoft.com/office/powerpoint/2010/main" val="3246386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C6FD-8597-3442-40F5-87271508A029}"/>
              </a:ext>
            </a:extLst>
          </p:cNvPr>
          <p:cNvSpPr>
            <a:spLocks noGrp="1"/>
          </p:cNvSpPr>
          <p:nvPr>
            <p:ph type="title"/>
          </p:nvPr>
        </p:nvSpPr>
        <p:spPr/>
        <p:txBody>
          <a:bodyPr>
            <a:normAutofit/>
          </a:bodyPr>
          <a:lstStyle/>
          <a:p>
            <a:r>
              <a:rPr lang="en-US" dirty="0"/>
              <a:t>Writing my-all</a:t>
            </a:r>
          </a:p>
        </p:txBody>
      </p:sp>
      <p:sp>
        <p:nvSpPr>
          <p:cNvPr id="3" name="Date Placeholder 2">
            <a:extLst>
              <a:ext uri="{FF2B5EF4-FFF2-40B4-BE49-F238E27FC236}">
                <a16:creationId xmlns:a16="http://schemas.microsoft.com/office/drawing/2014/main" id="{5A8A709B-1039-B8EF-ACAF-3D6C08B160DB}"/>
              </a:ext>
            </a:extLst>
          </p:cNvPr>
          <p:cNvSpPr>
            <a:spLocks noGrp="1"/>
          </p:cNvSpPr>
          <p:nvPr>
            <p:ph type="dt" sz="half" idx="10"/>
          </p:nvPr>
        </p:nvSpPr>
        <p:spPr/>
        <p:txBody>
          <a:bodyPr/>
          <a:lstStyle/>
          <a:p>
            <a:fld id="{6CA6D3AF-BE8D-064E-9797-F02A4399C2F0}" type="datetime1">
              <a:rPr lang="en-US" smtClean="0"/>
              <a:pPr/>
              <a:t>10/4/2022</a:t>
            </a:fld>
            <a:endParaRPr lang="en-US" dirty="0"/>
          </a:p>
        </p:txBody>
      </p:sp>
      <p:sp>
        <p:nvSpPr>
          <p:cNvPr id="4" name="Footer Placeholder 3">
            <a:extLst>
              <a:ext uri="{FF2B5EF4-FFF2-40B4-BE49-F238E27FC236}">
                <a16:creationId xmlns:a16="http://schemas.microsoft.com/office/drawing/2014/main" id="{0EA17C10-3BE0-4A26-ED6A-2A1038F3C3B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A5A0E47C-09D3-200E-C9E3-DE03211FA10B}"/>
              </a:ext>
            </a:extLst>
          </p:cNvPr>
          <p:cNvSpPr>
            <a:spLocks noGrp="1"/>
          </p:cNvSpPr>
          <p:nvPr>
            <p:ph type="sldNum" sz="quarter" idx="12"/>
          </p:nvPr>
        </p:nvSpPr>
        <p:spPr/>
        <p:txBody>
          <a:bodyPr/>
          <a:lstStyle/>
          <a:p>
            <a:fld id="{AF258EE5-C1BC-DE43-BFBA-383C466B32E1}" type="slidenum">
              <a:rPr lang="en-US" smtClean="0"/>
              <a:pPr/>
              <a:t>52</a:t>
            </a:fld>
            <a:endParaRPr lang="en-US"/>
          </a:p>
        </p:txBody>
      </p:sp>
      <p:sp>
        <p:nvSpPr>
          <p:cNvPr id="7" name="plural-nouns = [list: &quot;gazebos&quot;, &quot;avocados&quot;, &quot;pandas&quot;]…">
            <a:extLst>
              <a:ext uri="{FF2B5EF4-FFF2-40B4-BE49-F238E27FC236}">
                <a16:creationId xmlns:a16="http://schemas.microsoft.com/office/drawing/2014/main" id="{0B655D86-1ADD-B820-979C-6F9864637527}"/>
              </a:ext>
            </a:extLst>
          </p:cNvPr>
          <p:cNvSpPr txBox="1">
            <a:spLocks/>
          </p:cNvSpPr>
          <p:nvPr/>
        </p:nvSpPr>
        <p:spPr>
          <a:xfrm>
            <a:off x="1001487" y="1175657"/>
            <a:ext cx="9891516" cy="4455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fontScale="70000" lnSpcReduction="20000"/>
          </a:bodyPr>
          <a:lstStyle>
            <a:lvl1pPr marL="0" marR="0" indent="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4445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8890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13335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17780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5pPr>
            <a:lvl6pPr marL="3028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6pPr>
            <a:lvl7pPr marL="3472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7pPr>
            <a:lvl8pPr marL="3917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8pPr>
            <a:lvl9pPr marL="4361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9pPr>
          </a:lstStyle>
          <a:p>
            <a:pPr defTabSz="1828800">
              <a:lnSpc>
                <a:spcPct val="120000"/>
              </a:lnSpc>
              <a:spcBef>
                <a:spcPts val="0"/>
              </a:spcBef>
              <a:defRPr sz="4600">
                <a:latin typeface="Menlo Regular"/>
                <a:ea typeface="Menlo Regular"/>
                <a:cs typeface="Menlo Regular"/>
                <a:sym typeface="Menlo Regular"/>
              </a:defRPr>
            </a:pPr>
            <a:r>
              <a:rPr lang="en-US" dirty="0">
                <a:solidFill>
                  <a:srgbClr val="ABAFB3"/>
                </a:solidFill>
              </a:rPr>
              <a:t>fun</a:t>
            </a:r>
            <a:r>
              <a:rPr lang="en-US" dirty="0"/>
              <a:t> </a:t>
            </a:r>
            <a:r>
              <a:rPr lang="en-US" b="1" dirty="0">
                <a:solidFill>
                  <a:srgbClr val="9F59B3"/>
                </a:solidFill>
              </a:rPr>
              <a:t>my-all</a:t>
            </a:r>
            <a:r>
              <a:rPr lang="en-US" dirty="0"/>
              <a:t>(</a:t>
            </a:r>
            <a:r>
              <a:rPr lang="en-US" dirty="0" err="1"/>
              <a:t>fn</a:t>
            </a:r>
            <a:r>
              <a:rPr lang="en-US" dirty="0"/>
              <a:t> :: Function, </a:t>
            </a:r>
            <a:r>
              <a:rPr lang="en-US" dirty="0" err="1"/>
              <a:t>lst</a:t>
            </a:r>
            <a:r>
              <a:rPr lang="en-US" dirty="0"/>
              <a:t> :: List) -&gt; Boolean:</a:t>
            </a:r>
          </a:p>
          <a:p>
            <a:pPr defTabSz="1828800">
              <a:lnSpc>
                <a:spcPct val="120000"/>
              </a:lnSpc>
              <a:spcBef>
                <a:spcPts val="0"/>
              </a:spcBef>
              <a:defRPr sz="4600">
                <a:latin typeface="Menlo Regular"/>
                <a:ea typeface="Menlo Regular"/>
                <a:cs typeface="Menlo Regular"/>
                <a:sym typeface="Menlo Regular"/>
              </a:defRPr>
            </a:pPr>
            <a:r>
              <a:rPr lang="en-US" dirty="0"/>
              <a:t>  </a:t>
            </a:r>
            <a:r>
              <a:rPr lang="en-US" dirty="0">
                <a:solidFill>
                  <a:srgbClr val="ABAFB3"/>
                </a:solidFill>
              </a:rPr>
              <a:t>doc</a:t>
            </a:r>
            <a:r>
              <a:rPr lang="en-US" dirty="0"/>
              <a:t>: </a:t>
            </a:r>
            <a:r>
              <a:rPr lang="en-US" dirty="0">
                <a:solidFill>
                  <a:srgbClr val="507EB3"/>
                </a:solidFill>
              </a:rPr>
              <a:t>"Return true if the function </a:t>
            </a:r>
            <a:r>
              <a:rPr lang="en-US" dirty="0" err="1">
                <a:solidFill>
                  <a:srgbClr val="507EB3"/>
                </a:solidFill>
              </a:rPr>
              <a:t>fn</a:t>
            </a:r>
            <a:r>
              <a:rPr lang="en-US" dirty="0">
                <a:solidFill>
                  <a:srgbClr val="507EB3"/>
                </a:solidFill>
              </a:rPr>
              <a:t> is true for every item in the given list."</a:t>
            </a:r>
          </a:p>
          <a:p>
            <a:pPr defTabSz="1828800">
              <a:lnSpc>
                <a:spcPct val="120000"/>
              </a:lnSpc>
              <a:spcBef>
                <a:spcPts val="0"/>
              </a:spcBef>
              <a:defRPr sz="4600">
                <a:latin typeface="Menlo Regular"/>
                <a:ea typeface="Menlo Regular"/>
                <a:cs typeface="Menlo Regular"/>
                <a:sym typeface="Menlo Regular"/>
              </a:defRPr>
            </a:pPr>
            <a:r>
              <a:rPr lang="en-US" dirty="0"/>
              <a:t>  </a:t>
            </a:r>
            <a:r>
              <a:rPr lang="en-US" dirty="0">
                <a:solidFill>
                  <a:srgbClr val="ABAFB3"/>
                </a:solidFill>
              </a:rPr>
              <a:t>cases</a:t>
            </a:r>
            <a:r>
              <a:rPr lang="en-US" dirty="0"/>
              <a:t> (List) </a:t>
            </a:r>
            <a:r>
              <a:rPr lang="en-US" dirty="0" err="1"/>
              <a:t>lst</a:t>
            </a:r>
            <a:r>
              <a:rPr lang="en-US" dirty="0"/>
              <a:t>:</a:t>
            </a:r>
          </a:p>
          <a:p>
            <a:pPr defTabSz="1828800">
              <a:lnSpc>
                <a:spcPct val="120000"/>
              </a:lnSpc>
              <a:spcBef>
                <a:spcPts val="0"/>
              </a:spcBef>
              <a:defRPr sz="4600">
                <a:latin typeface="Menlo Regular"/>
                <a:ea typeface="Menlo Regular"/>
                <a:cs typeface="Menlo Regular"/>
                <a:sym typeface="Menlo Regular"/>
              </a:defRPr>
            </a:pPr>
            <a:r>
              <a:rPr lang="en-US" dirty="0"/>
              <a:t>    | empty =&gt; </a:t>
            </a:r>
            <a:r>
              <a:rPr lang="en-US" dirty="0">
                <a:solidFill>
                  <a:schemeClr val="accent1"/>
                </a:solidFill>
                <a:highlight>
                  <a:srgbClr val="FFFF00"/>
                </a:highlight>
              </a:rPr>
              <a:t>true</a:t>
            </a:r>
          </a:p>
          <a:p>
            <a:pPr defTabSz="1828800">
              <a:lnSpc>
                <a:spcPct val="120000"/>
              </a:lnSpc>
              <a:spcBef>
                <a:spcPts val="0"/>
              </a:spcBef>
              <a:defRPr sz="4600">
                <a:latin typeface="Menlo Regular"/>
                <a:ea typeface="Menlo Regular"/>
                <a:cs typeface="Menlo Regular"/>
                <a:sym typeface="Menlo Regular"/>
              </a:defRPr>
            </a:pPr>
            <a:r>
              <a:rPr lang="en-US" dirty="0"/>
              <a:t>    | link(f, r) =&gt; </a:t>
            </a:r>
            <a:r>
              <a:rPr lang="en-US" dirty="0" err="1"/>
              <a:t>fn</a:t>
            </a:r>
            <a:r>
              <a:rPr lang="en-US" dirty="0"/>
              <a:t>(f) </a:t>
            </a:r>
            <a:r>
              <a:rPr lang="en-US" dirty="0">
                <a:solidFill>
                  <a:srgbClr val="ABAFB3"/>
                </a:solidFill>
              </a:rPr>
              <a:t>and</a:t>
            </a:r>
            <a:r>
              <a:rPr lang="en-US" dirty="0"/>
              <a:t> my-all(</a:t>
            </a:r>
            <a:r>
              <a:rPr lang="en-US" dirty="0" err="1"/>
              <a:t>fn</a:t>
            </a:r>
            <a:r>
              <a:rPr lang="en-US" dirty="0"/>
              <a:t>, </a:t>
            </a:r>
            <a:r>
              <a:rPr lang="en-US" dirty="0" err="1"/>
              <a:t>rst</a:t>
            </a:r>
            <a:r>
              <a:rPr lang="en-US" dirty="0"/>
              <a:t>)</a:t>
            </a:r>
          </a:p>
          <a:p>
            <a:pPr defTabSz="1828800">
              <a:lnSpc>
                <a:spcPct val="120000"/>
              </a:lnSpc>
              <a:spcBef>
                <a:spcPts val="0"/>
              </a:spcBef>
              <a:defRPr sz="4600">
                <a:latin typeface="Menlo Regular"/>
                <a:ea typeface="Menlo Regular"/>
                <a:cs typeface="Menlo Regular"/>
                <a:sym typeface="Menlo Regular"/>
              </a:defRPr>
            </a:pPr>
            <a:r>
              <a:rPr lang="en-US" dirty="0"/>
              <a:t>  </a:t>
            </a:r>
            <a:r>
              <a:rPr lang="en-US" dirty="0">
                <a:solidFill>
                  <a:srgbClr val="ABAFB3"/>
                </a:solidFill>
              </a:rPr>
              <a:t>end</a:t>
            </a:r>
          </a:p>
          <a:p>
            <a:pPr defTabSz="1828800">
              <a:lnSpc>
                <a:spcPct val="120000"/>
              </a:lnSpc>
              <a:spcBef>
                <a:spcPts val="0"/>
              </a:spcBef>
              <a:defRPr sz="4600">
                <a:latin typeface="Menlo Regular"/>
                <a:ea typeface="Menlo Regular"/>
                <a:cs typeface="Menlo Regular"/>
                <a:sym typeface="Menlo Regular"/>
              </a:defRPr>
            </a:pPr>
            <a:r>
              <a:rPr lang="en-US" dirty="0">
                <a:solidFill>
                  <a:srgbClr val="ABAFB3"/>
                </a:solidFill>
              </a:rPr>
              <a:t>end</a:t>
            </a:r>
            <a:endParaRPr lang="en-US" sz="4600" kern="0" dirty="0">
              <a:solidFill>
                <a:srgbClr val="ABAFB3"/>
              </a:solidFill>
              <a:latin typeface="Menlo Regular"/>
              <a:ea typeface="Menlo Regular"/>
              <a:cs typeface="Menlo Regular"/>
              <a:sym typeface="Menlo Regular"/>
            </a:endParaRPr>
          </a:p>
        </p:txBody>
      </p:sp>
    </p:spTree>
    <p:extLst>
      <p:ext uri="{BB962C8B-B14F-4D97-AF65-F5344CB8AC3E}">
        <p14:creationId xmlns:p14="http://schemas.microsoft.com/office/powerpoint/2010/main" val="1169450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C6FD-8597-3442-40F5-87271508A029}"/>
              </a:ext>
            </a:extLst>
          </p:cNvPr>
          <p:cNvSpPr>
            <a:spLocks noGrp="1"/>
          </p:cNvSpPr>
          <p:nvPr>
            <p:ph type="title"/>
          </p:nvPr>
        </p:nvSpPr>
        <p:spPr/>
        <p:txBody>
          <a:bodyPr>
            <a:normAutofit/>
          </a:bodyPr>
          <a:lstStyle/>
          <a:p>
            <a:r>
              <a:rPr lang="en-US" dirty="0"/>
              <a:t>Let’s try some practice examples together</a:t>
            </a:r>
          </a:p>
        </p:txBody>
      </p:sp>
      <p:sp>
        <p:nvSpPr>
          <p:cNvPr id="3" name="Date Placeholder 2">
            <a:extLst>
              <a:ext uri="{FF2B5EF4-FFF2-40B4-BE49-F238E27FC236}">
                <a16:creationId xmlns:a16="http://schemas.microsoft.com/office/drawing/2014/main" id="{5A8A709B-1039-B8EF-ACAF-3D6C08B160DB}"/>
              </a:ext>
            </a:extLst>
          </p:cNvPr>
          <p:cNvSpPr>
            <a:spLocks noGrp="1"/>
          </p:cNvSpPr>
          <p:nvPr>
            <p:ph type="dt" sz="half" idx="10"/>
          </p:nvPr>
        </p:nvSpPr>
        <p:spPr/>
        <p:txBody>
          <a:bodyPr/>
          <a:lstStyle/>
          <a:p>
            <a:fld id="{6CA6D3AF-BE8D-064E-9797-F02A4399C2F0}" type="datetime1">
              <a:rPr lang="en-US" smtClean="0"/>
              <a:pPr/>
              <a:t>9/30/2022</a:t>
            </a:fld>
            <a:endParaRPr lang="en-US" dirty="0"/>
          </a:p>
        </p:txBody>
      </p:sp>
      <p:sp>
        <p:nvSpPr>
          <p:cNvPr id="4" name="Footer Placeholder 3">
            <a:extLst>
              <a:ext uri="{FF2B5EF4-FFF2-40B4-BE49-F238E27FC236}">
                <a16:creationId xmlns:a16="http://schemas.microsoft.com/office/drawing/2014/main" id="{0EA17C10-3BE0-4A26-ED6A-2A1038F3C3B2}"/>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5" name="Slide Number Placeholder 4">
            <a:extLst>
              <a:ext uri="{FF2B5EF4-FFF2-40B4-BE49-F238E27FC236}">
                <a16:creationId xmlns:a16="http://schemas.microsoft.com/office/drawing/2014/main" id="{A5A0E47C-09D3-200E-C9E3-DE03211FA10B}"/>
              </a:ext>
            </a:extLst>
          </p:cNvPr>
          <p:cNvSpPr>
            <a:spLocks noGrp="1"/>
          </p:cNvSpPr>
          <p:nvPr>
            <p:ph type="sldNum" sz="quarter" idx="12"/>
          </p:nvPr>
        </p:nvSpPr>
        <p:spPr/>
        <p:txBody>
          <a:bodyPr/>
          <a:lstStyle/>
          <a:p>
            <a:fld id="{AF258EE5-C1BC-DE43-BFBA-383C466B32E1}" type="slidenum">
              <a:rPr lang="en-US" smtClean="0"/>
              <a:pPr/>
              <a:t>53</a:t>
            </a:fld>
            <a:endParaRPr lang="en-US"/>
          </a:p>
        </p:txBody>
      </p:sp>
      <p:sp>
        <p:nvSpPr>
          <p:cNvPr id="6" name="plural-nouns =…">
            <a:extLst>
              <a:ext uri="{FF2B5EF4-FFF2-40B4-BE49-F238E27FC236}">
                <a16:creationId xmlns:a16="http://schemas.microsoft.com/office/drawing/2014/main" id="{5A0635F2-F724-C99B-9923-F05ACAF4EFCB}"/>
              </a:ext>
            </a:extLst>
          </p:cNvPr>
          <p:cNvSpPr txBox="1">
            <a:spLocks/>
          </p:cNvSpPr>
          <p:nvPr/>
        </p:nvSpPr>
        <p:spPr>
          <a:xfrm>
            <a:off x="1690914" y="1103086"/>
            <a:ext cx="8494902" cy="4985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0" marR="0" indent="0" algn="l" defTabSz="821531" rtl="0" latinLnBrk="0">
              <a:lnSpc>
                <a:spcPts val="7300"/>
              </a:lnSpc>
              <a:spcBef>
                <a:spcPts val="3700"/>
              </a:spcBef>
              <a:spcAft>
                <a:spcPts val="0"/>
              </a:spcAft>
              <a:buClrTx/>
              <a:buSzTx/>
              <a:buFontTx/>
              <a:buNone/>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1pPr>
            <a:lvl2pPr marL="0" marR="0" indent="4445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2pPr>
            <a:lvl3pPr marL="0" marR="0" indent="889000" algn="l" defTabSz="821531" rtl="0" latinLnBrk="0">
              <a:lnSpc>
                <a:spcPts val="5700"/>
              </a:lnSpc>
              <a:spcBef>
                <a:spcPts val="1200"/>
              </a:spcBef>
              <a:spcAft>
                <a:spcPts val="0"/>
              </a:spcAft>
              <a:buClrTx/>
              <a:buSzTx/>
              <a:buFontTx/>
              <a:buNone/>
              <a:tabLst/>
              <a:defRPr sz="4200" b="0" i="0" u="none" strike="noStrike" cap="none" spc="0" baseline="0">
                <a:solidFill>
                  <a:schemeClr val="accent1">
                    <a:hueOff val="-11070000"/>
                    <a:satOff val="-41666"/>
                    <a:lumOff val="-81176"/>
                  </a:schemeClr>
                </a:solidFill>
                <a:uFillTx/>
                <a:latin typeface="+mn-lt"/>
                <a:ea typeface="+mn-ea"/>
                <a:cs typeface="+mn-cs"/>
                <a:sym typeface="Helvetica"/>
              </a:defRPr>
            </a:lvl3pPr>
            <a:lvl4pPr marL="0" marR="0" indent="13335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4pPr>
            <a:lvl5pPr marL="0" marR="0" indent="1778000" algn="l" defTabSz="821531" rtl="0" latinLnBrk="0">
              <a:lnSpc>
                <a:spcPts val="4000"/>
              </a:lnSpc>
              <a:spcBef>
                <a:spcPts val="1200"/>
              </a:spcBef>
              <a:spcAft>
                <a:spcPts val="0"/>
              </a:spcAft>
              <a:buClrTx/>
              <a:buSzTx/>
              <a:buFontTx/>
              <a:buNone/>
              <a:tabLst/>
              <a:defRPr sz="2400" b="0" i="0" u="none" strike="noStrike" cap="none" spc="0" baseline="0">
                <a:solidFill>
                  <a:schemeClr val="accent1">
                    <a:hueOff val="-11070000"/>
                    <a:satOff val="-41666"/>
                    <a:lumOff val="-81176"/>
                  </a:schemeClr>
                </a:solidFill>
                <a:uFillTx/>
                <a:latin typeface="+mn-lt"/>
                <a:ea typeface="+mn-ea"/>
                <a:cs typeface="+mn-cs"/>
                <a:sym typeface="Helvetica"/>
              </a:defRPr>
            </a:lvl5pPr>
            <a:lvl6pPr marL="3028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6pPr>
            <a:lvl7pPr marL="3472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7pPr>
            <a:lvl8pPr marL="39171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8pPr>
            <a:lvl9pPr marL="4361656" marR="0" indent="-805656" algn="l" defTabSz="821531" rtl="0" latinLnBrk="0">
              <a:lnSpc>
                <a:spcPts val="7300"/>
              </a:lnSpc>
              <a:spcBef>
                <a:spcPts val="3700"/>
              </a:spcBef>
              <a:spcAft>
                <a:spcPts val="0"/>
              </a:spcAft>
              <a:buClrTx/>
              <a:buSzPct val="145000"/>
              <a:buFontTx/>
              <a:buChar char="•"/>
              <a:tabLst/>
              <a:defRPr sz="5800" b="0" i="0" u="none" strike="noStrike" cap="none" spc="0" baseline="0">
                <a:solidFill>
                  <a:schemeClr val="accent1">
                    <a:hueOff val="-11070000"/>
                    <a:satOff val="-41666"/>
                    <a:lumOff val="-81176"/>
                  </a:schemeClr>
                </a:solidFill>
                <a:uFillTx/>
                <a:latin typeface="+mn-lt"/>
                <a:ea typeface="+mn-ea"/>
                <a:cs typeface="+mn-cs"/>
                <a:sym typeface="Helvetica"/>
              </a:defRPr>
            </a:lvl9pPr>
          </a:lstStyle>
          <a:p>
            <a:pPr defTabSz="1828800">
              <a:lnSpc>
                <a:spcPct val="120000"/>
              </a:lnSpc>
              <a:spcBef>
                <a:spcPts val="0"/>
              </a:spcBef>
              <a:defRPr sz="4600">
                <a:latin typeface="Menlo Regular"/>
                <a:ea typeface="Menlo Regular"/>
                <a:cs typeface="Menlo Regular"/>
                <a:sym typeface="Menlo Regular"/>
              </a:defRPr>
            </a:pPr>
            <a:r>
              <a:rPr lang="en-US" sz="4600" kern="0" dirty="0">
                <a:solidFill>
                  <a:srgbClr val="9F59B3"/>
                </a:solidFill>
                <a:latin typeface="Menlo Regular"/>
                <a:ea typeface="Menlo Regular"/>
                <a:cs typeface="Menlo Regular"/>
                <a:sym typeface="Menlo Regular"/>
              </a:rPr>
              <a:t>BTW This stuff can be </a:t>
            </a:r>
            <a:r>
              <a:rPr lang="en-US" sz="4600" i="1" kern="0" dirty="0">
                <a:solidFill>
                  <a:srgbClr val="9F59B3"/>
                </a:solidFill>
                <a:latin typeface="Menlo Regular"/>
                <a:ea typeface="Menlo Regular"/>
                <a:cs typeface="Menlo Regular"/>
                <a:sym typeface="Menlo Regular"/>
              </a:rPr>
              <a:t>adjective!</a:t>
            </a:r>
            <a:endParaRPr lang="en-US" sz="4600" kern="0" dirty="0">
              <a:latin typeface="Menlo Regular"/>
              <a:ea typeface="Menlo Regular"/>
              <a:cs typeface="Menlo Regular"/>
              <a:sym typeface="Menlo Regular"/>
            </a:endParaRPr>
          </a:p>
          <a:p>
            <a:pPr defTabSz="1828800">
              <a:lnSpc>
                <a:spcPct val="120000"/>
              </a:lnSpc>
              <a:spcBef>
                <a:spcPts val="0"/>
              </a:spcBef>
              <a:defRPr sz="4600">
                <a:latin typeface="Menlo Regular"/>
                <a:ea typeface="Menlo Regular"/>
                <a:cs typeface="Menlo Regular"/>
                <a:sym typeface="Menlo Regular"/>
              </a:defRPr>
            </a:pPr>
            <a:endParaRPr lang="en-US" sz="4600" kern="0" dirty="0">
              <a:latin typeface="Menlo Regular"/>
              <a:ea typeface="Menlo Regular"/>
              <a:cs typeface="Menlo Regular"/>
              <a:sym typeface="Menlo Regular"/>
            </a:endParaRPr>
          </a:p>
          <a:p>
            <a:pPr defTabSz="1828800">
              <a:lnSpc>
                <a:spcPct val="120000"/>
              </a:lnSpc>
              <a:spcBef>
                <a:spcPts val="0"/>
              </a:spcBef>
              <a:defRPr sz="4600">
                <a:latin typeface="Menlo Regular"/>
                <a:ea typeface="Menlo Regular"/>
                <a:cs typeface="Menlo Regular"/>
                <a:sym typeface="Menlo Regular"/>
              </a:defRPr>
            </a:pPr>
            <a:r>
              <a:rPr lang="en-US" sz="4600" i="1" kern="0" dirty="0">
                <a:solidFill>
                  <a:srgbClr val="9F59B3"/>
                </a:solidFill>
                <a:latin typeface="Menlo Regular"/>
                <a:ea typeface="Menlo Regular"/>
                <a:cs typeface="Menlo Regular"/>
                <a:sym typeface="Menlo Regular"/>
              </a:rPr>
              <a:t>adjectives</a:t>
            </a:r>
            <a:r>
              <a:rPr lang="en-US" sz="4600" kern="0" dirty="0">
                <a:latin typeface="Menlo Regular"/>
                <a:ea typeface="Menlo Regular"/>
                <a:cs typeface="Menlo Regular"/>
                <a:sym typeface="Menlo Regular"/>
              </a:rPr>
              <a:t> = </a:t>
            </a:r>
          </a:p>
          <a:p>
            <a:pPr defTabSz="1828800">
              <a:lnSpc>
                <a:spcPct val="120000"/>
              </a:lnSpc>
              <a:spcBef>
                <a:spcPts val="0"/>
              </a:spcBef>
              <a:defRPr sz="4600">
                <a:latin typeface="Menlo Regular"/>
                <a:ea typeface="Menlo Regular"/>
                <a:cs typeface="Menlo Regular"/>
                <a:sym typeface="Menlo Regular"/>
              </a:defRPr>
            </a:pPr>
            <a:r>
              <a:rPr lang="en-US" sz="4600" kern="0" dirty="0">
                <a:latin typeface="Menlo Regular"/>
                <a:ea typeface="Menlo Regular"/>
                <a:cs typeface="Menlo Regular"/>
                <a:sym typeface="Menlo Regular"/>
              </a:rPr>
              <a:t>  [</a:t>
            </a:r>
            <a:r>
              <a:rPr lang="en-US" sz="4600" kern="0" dirty="0">
                <a:solidFill>
                  <a:srgbClr val="ABAFB3"/>
                </a:solidFill>
                <a:latin typeface="Menlo Regular"/>
                <a:ea typeface="Menlo Regular"/>
                <a:cs typeface="Menlo Regular"/>
                <a:sym typeface="Menlo Regular"/>
              </a:rPr>
              <a:t>list</a:t>
            </a:r>
            <a:r>
              <a:rPr lang="en-US" sz="4600" kern="0" dirty="0">
                <a:latin typeface="Menlo Regular"/>
                <a:ea typeface="Menlo Regular"/>
                <a:cs typeface="Menlo Regular"/>
                <a:sym typeface="Menlo Regular"/>
              </a:rPr>
              <a:t>: </a:t>
            </a:r>
            <a:r>
              <a:rPr lang="en-US" sz="4600" kern="0" dirty="0">
                <a:solidFill>
                  <a:srgbClr val="507EB3"/>
                </a:solidFill>
                <a:latin typeface="Menlo Regular"/>
                <a:ea typeface="Menlo Regular"/>
                <a:cs typeface="Menlo Regular"/>
                <a:sym typeface="Menlo Regular"/>
              </a:rPr>
              <a:t>“difficult"</a:t>
            </a:r>
            <a:r>
              <a:rPr lang="en-US" sz="4600" kern="0" dirty="0">
                <a:latin typeface="Menlo Regular"/>
                <a:ea typeface="Menlo Regular"/>
                <a:cs typeface="Menlo Regular"/>
                <a:sym typeface="Menlo Regular"/>
              </a:rPr>
              <a:t>, </a:t>
            </a:r>
            <a:r>
              <a:rPr lang="en-US" sz="4600" kern="0" dirty="0">
                <a:solidFill>
                  <a:srgbClr val="507EB3"/>
                </a:solidFill>
                <a:latin typeface="Menlo Regular"/>
                <a:ea typeface="Menlo Regular"/>
                <a:cs typeface="Menlo Regular"/>
                <a:sym typeface="Menlo Regular"/>
              </a:rPr>
              <a:t>“funky"</a:t>
            </a:r>
            <a:r>
              <a:rPr lang="en-US" sz="4600" kern="0" dirty="0">
                <a:latin typeface="Menlo Regular"/>
                <a:ea typeface="Menlo Regular"/>
                <a:cs typeface="Menlo Regular"/>
                <a:sym typeface="Menlo Regular"/>
              </a:rPr>
              <a:t>]</a:t>
            </a:r>
          </a:p>
        </p:txBody>
      </p:sp>
    </p:spTree>
    <p:extLst>
      <p:ext uri="{BB962C8B-B14F-4D97-AF65-F5344CB8AC3E}">
        <p14:creationId xmlns:p14="http://schemas.microsoft.com/office/powerpoint/2010/main" val="2227398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fun list-len(lst :: List) -&gt; Number:…"/>
          <p:cNvSpPr txBox="1">
            <a:spLocks noGrp="1"/>
          </p:cNvSpPr>
          <p:nvPr>
            <p:ph type="body" idx="1"/>
          </p:nvPr>
        </p:nvSpPr>
        <p:spPr>
          <a:prstGeom prst="rect">
            <a:avLst/>
          </a:prstGeom>
        </p:spPr>
        <p:txBody>
          <a:bodyPr>
            <a:normAutofit/>
          </a:bodyPr>
          <a:lstStyle/>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fun</a:t>
            </a:r>
            <a:r>
              <a:rPr sz="3200" dirty="0"/>
              <a:t> </a:t>
            </a:r>
            <a:r>
              <a:rPr sz="3200" b="1" dirty="0">
                <a:solidFill>
                  <a:srgbClr val="9F59B3"/>
                </a:solidFill>
              </a:rPr>
              <a:t>list-</a:t>
            </a:r>
            <a:r>
              <a:rPr sz="3200" b="1" dirty="0" err="1">
                <a:solidFill>
                  <a:srgbClr val="9F59B3"/>
                </a:solidFill>
              </a:rPr>
              <a:t>len</a:t>
            </a:r>
            <a:r>
              <a:rPr sz="3200" dirty="0"/>
              <a:t>(</a:t>
            </a:r>
            <a:r>
              <a:rPr sz="3200" dirty="0" err="1"/>
              <a:t>lst</a:t>
            </a:r>
            <a:r>
              <a:rPr sz="3200" dirty="0"/>
              <a:t> :: List) -&gt; Number:</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doc</a:t>
            </a:r>
            <a:r>
              <a:rPr sz="3200" dirty="0"/>
              <a:t>: </a:t>
            </a:r>
            <a:r>
              <a:rPr sz="3200" dirty="0">
                <a:solidFill>
                  <a:srgbClr val="507EB3"/>
                </a:solidFill>
              </a:rPr>
              <a:t>"Compute the length of a list"</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cases</a:t>
            </a:r>
            <a:r>
              <a:rPr sz="3200" dirty="0"/>
              <a:t> (List) </a:t>
            </a:r>
            <a:r>
              <a:rPr sz="3200" dirty="0" err="1"/>
              <a:t>lst</a:t>
            </a:r>
            <a:r>
              <a:rPr sz="3200" dirty="0"/>
              <a:t>:</a:t>
            </a:r>
          </a:p>
          <a:p>
            <a:pPr marL="0" indent="0">
              <a:lnSpc>
                <a:spcPct val="100000"/>
              </a:lnSpc>
              <a:spcBef>
                <a:spcPts val="0"/>
              </a:spcBef>
              <a:buNone/>
              <a:defRPr sz="4600">
                <a:latin typeface="Menlo Regular"/>
                <a:ea typeface="Menlo Regular"/>
                <a:cs typeface="Menlo Regular"/>
                <a:sym typeface="Menlo Regular"/>
              </a:defRPr>
            </a:pPr>
            <a:r>
              <a:rPr sz="3200" dirty="0"/>
              <a:t>    | empty =&gt; 0</a:t>
            </a:r>
          </a:p>
          <a:p>
            <a:pPr marL="0" indent="0">
              <a:lnSpc>
                <a:spcPct val="100000"/>
              </a:lnSpc>
              <a:spcBef>
                <a:spcPts val="0"/>
              </a:spcBef>
              <a:buNone/>
              <a:defRPr sz="4600">
                <a:latin typeface="Menlo Regular"/>
                <a:ea typeface="Menlo Regular"/>
                <a:cs typeface="Menlo Regular"/>
                <a:sym typeface="Menlo Regular"/>
              </a:defRPr>
            </a:pPr>
            <a:r>
              <a:rPr sz="3200" dirty="0"/>
              <a:t>    | link(f, r) =&gt; 1 + list-</a:t>
            </a:r>
            <a:r>
              <a:rPr sz="3200" dirty="0" err="1"/>
              <a:t>len</a:t>
            </a:r>
            <a:r>
              <a:rPr sz="3200" dirty="0"/>
              <a:t>(____)</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end</a:t>
            </a:r>
          </a:p>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end</a:t>
            </a:r>
          </a:p>
        </p:txBody>
      </p:sp>
      <p:sp>
        <p:nvSpPr>
          <p:cNvPr id="2" name="Title 1">
            <a:extLst>
              <a:ext uri="{FF2B5EF4-FFF2-40B4-BE49-F238E27FC236}">
                <a16:creationId xmlns:a16="http://schemas.microsoft.com/office/drawing/2014/main" id="{52AF1AA9-90A5-94A8-4365-5A25EA65F1DF}"/>
              </a:ext>
            </a:extLst>
          </p:cNvPr>
          <p:cNvSpPr txBox="1">
            <a:spLocks/>
          </p:cNvSpPr>
          <p:nvPr/>
        </p:nvSpPr>
        <p:spPr>
          <a:xfrm>
            <a:off x="457200" y="228600"/>
            <a:ext cx="10472792" cy="687498"/>
          </a:xfrm>
          <a:prstGeom prst="rect">
            <a:avLst/>
          </a:prstGeom>
        </p:spPr>
        <p:txBody>
          <a:bodyPr>
            <a:normAutofit/>
          </a:bodyPr>
          <a:lstStyle>
            <a:lvl1pPr algn="l" defTabSz="914400" rtl="0" eaLnBrk="1" latinLnBrk="0" hangingPunct="1">
              <a:lnSpc>
                <a:spcPct val="90000"/>
              </a:lnSpc>
              <a:spcBef>
                <a:spcPct val="0"/>
              </a:spcBef>
              <a:buNone/>
              <a:defRPr sz="4000" b="1" i="0" kern="1200">
                <a:solidFill>
                  <a:srgbClr val="9C1431"/>
                </a:solidFill>
                <a:latin typeface="Calibri Light" charset="0"/>
                <a:ea typeface="Calibri Light" charset="0"/>
                <a:cs typeface="Calibri Light" charset="0"/>
              </a:defRPr>
            </a:lvl1pPr>
          </a:lstStyle>
          <a:p>
            <a:r>
              <a:rPr lang="en-US" dirty="0"/>
              <a:t>Practice Makes _____</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fun list-len(lst :: List) -&gt; Number:…"/>
          <p:cNvSpPr txBox="1">
            <a:spLocks noGrp="1"/>
          </p:cNvSpPr>
          <p:nvPr>
            <p:ph type="body" idx="1"/>
          </p:nvPr>
        </p:nvSpPr>
        <p:spPr>
          <a:prstGeom prst="rect">
            <a:avLst/>
          </a:prstGeom>
        </p:spPr>
        <p:txBody>
          <a:bodyPr>
            <a:normAutofit/>
          </a:bodyPr>
          <a:lstStyle/>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fun</a:t>
            </a:r>
            <a:r>
              <a:rPr sz="3200" dirty="0"/>
              <a:t> </a:t>
            </a:r>
            <a:r>
              <a:rPr sz="3200" b="1" dirty="0">
                <a:solidFill>
                  <a:srgbClr val="9F59B3"/>
                </a:solidFill>
              </a:rPr>
              <a:t>list-</a:t>
            </a:r>
            <a:r>
              <a:rPr sz="3200" b="1" dirty="0" err="1">
                <a:solidFill>
                  <a:srgbClr val="9F59B3"/>
                </a:solidFill>
              </a:rPr>
              <a:t>len</a:t>
            </a:r>
            <a:r>
              <a:rPr sz="3200" dirty="0"/>
              <a:t>(</a:t>
            </a:r>
            <a:r>
              <a:rPr sz="3200" dirty="0" err="1"/>
              <a:t>lst</a:t>
            </a:r>
            <a:r>
              <a:rPr sz="3200" dirty="0"/>
              <a:t> :: List) -&gt; Number:</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doc</a:t>
            </a:r>
            <a:r>
              <a:rPr sz="3200" dirty="0"/>
              <a:t>: </a:t>
            </a:r>
            <a:r>
              <a:rPr sz="3200" dirty="0">
                <a:solidFill>
                  <a:srgbClr val="507EB3"/>
                </a:solidFill>
              </a:rPr>
              <a:t>"Compute the length of a list"</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cases</a:t>
            </a:r>
            <a:r>
              <a:rPr sz="3200" dirty="0"/>
              <a:t> (List) </a:t>
            </a:r>
            <a:r>
              <a:rPr sz="3200" dirty="0" err="1"/>
              <a:t>lst</a:t>
            </a:r>
            <a:r>
              <a:rPr sz="3200" dirty="0"/>
              <a:t>:</a:t>
            </a:r>
          </a:p>
          <a:p>
            <a:pPr marL="0" indent="0">
              <a:lnSpc>
                <a:spcPct val="100000"/>
              </a:lnSpc>
              <a:spcBef>
                <a:spcPts val="0"/>
              </a:spcBef>
              <a:buNone/>
              <a:defRPr sz="4600">
                <a:latin typeface="Menlo Regular"/>
                <a:ea typeface="Menlo Regular"/>
                <a:cs typeface="Menlo Regular"/>
                <a:sym typeface="Menlo Regular"/>
              </a:defRPr>
            </a:pPr>
            <a:r>
              <a:rPr sz="3200" dirty="0"/>
              <a:t>    | empty =&gt; 0</a:t>
            </a:r>
          </a:p>
          <a:p>
            <a:pPr marL="0" indent="0">
              <a:lnSpc>
                <a:spcPct val="100000"/>
              </a:lnSpc>
              <a:spcBef>
                <a:spcPts val="0"/>
              </a:spcBef>
              <a:buNone/>
              <a:defRPr sz="4600">
                <a:latin typeface="Menlo Regular"/>
                <a:ea typeface="Menlo Regular"/>
                <a:cs typeface="Menlo Regular"/>
                <a:sym typeface="Menlo Regular"/>
              </a:defRPr>
            </a:pPr>
            <a:r>
              <a:rPr sz="3200" dirty="0"/>
              <a:t>    | link(f, r) =&gt; 1 + list-</a:t>
            </a:r>
            <a:r>
              <a:rPr sz="3200" dirty="0" err="1"/>
              <a:t>len</a:t>
            </a:r>
            <a:r>
              <a:rPr sz="3200" dirty="0"/>
              <a:t>(r)</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end</a:t>
            </a:r>
          </a:p>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end</a:t>
            </a:r>
          </a:p>
        </p:txBody>
      </p:sp>
      <p:sp>
        <p:nvSpPr>
          <p:cNvPr id="2" name="Title 1">
            <a:extLst>
              <a:ext uri="{FF2B5EF4-FFF2-40B4-BE49-F238E27FC236}">
                <a16:creationId xmlns:a16="http://schemas.microsoft.com/office/drawing/2014/main" id="{74B86B2E-4EB2-69E6-355A-1921F193756A}"/>
              </a:ext>
            </a:extLst>
          </p:cNvPr>
          <p:cNvSpPr txBox="1">
            <a:spLocks/>
          </p:cNvSpPr>
          <p:nvPr/>
        </p:nvSpPr>
        <p:spPr>
          <a:xfrm>
            <a:off x="457200" y="228600"/>
            <a:ext cx="10472792" cy="687498"/>
          </a:xfrm>
          <a:prstGeom prst="rect">
            <a:avLst/>
          </a:prstGeom>
        </p:spPr>
        <p:txBody>
          <a:bodyPr>
            <a:normAutofit/>
          </a:bodyPr>
          <a:lstStyle>
            <a:lvl1pPr algn="l" defTabSz="914400" rtl="0" eaLnBrk="1" latinLnBrk="0" hangingPunct="1">
              <a:lnSpc>
                <a:spcPct val="90000"/>
              </a:lnSpc>
              <a:spcBef>
                <a:spcPct val="0"/>
              </a:spcBef>
              <a:buNone/>
              <a:defRPr sz="4000" b="1" i="0" kern="1200">
                <a:solidFill>
                  <a:srgbClr val="9C1431"/>
                </a:solidFill>
                <a:latin typeface="Calibri Light" charset="0"/>
                <a:ea typeface="Calibri Light" charset="0"/>
                <a:cs typeface="Calibri Light" charset="0"/>
              </a:defRPr>
            </a:lvl1pPr>
          </a:lstStyle>
          <a:p>
            <a:r>
              <a:rPr lang="en-US" dirty="0"/>
              <a:t>Practice Makes Perfect</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fun list-product(lst :: List&lt;Number&gt;) -&gt; Number:…"/>
          <p:cNvSpPr txBox="1">
            <a:spLocks noGrp="1"/>
          </p:cNvSpPr>
          <p:nvPr>
            <p:ph type="body" idx="1"/>
          </p:nvPr>
        </p:nvSpPr>
        <p:spPr>
          <a:prstGeom prst="rect">
            <a:avLst/>
          </a:prstGeom>
        </p:spPr>
        <p:txBody>
          <a:bodyPr>
            <a:normAutofit/>
          </a:bodyPr>
          <a:lstStyle/>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fun</a:t>
            </a:r>
            <a:r>
              <a:rPr sz="3200" dirty="0"/>
              <a:t> </a:t>
            </a:r>
            <a:r>
              <a:rPr sz="3200" b="1" dirty="0">
                <a:solidFill>
                  <a:srgbClr val="9F59B3"/>
                </a:solidFill>
              </a:rPr>
              <a:t>list-product</a:t>
            </a:r>
            <a:r>
              <a:rPr sz="3200" dirty="0"/>
              <a:t>(</a:t>
            </a:r>
            <a:r>
              <a:rPr sz="3200" dirty="0" err="1"/>
              <a:t>lst</a:t>
            </a:r>
            <a:r>
              <a:rPr sz="3200" dirty="0"/>
              <a:t> :: List&lt;Number&gt;) -&gt; Number:</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doc</a:t>
            </a:r>
            <a:r>
              <a:rPr sz="3200" dirty="0"/>
              <a:t>: </a:t>
            </a:r>
            <a:r>
              <a:rPr sz="3200" dirty="0">
                <a:solidFill>
                  <a:srgbClr val="507EB3"/>
                </a:solidFill>
              </a:rPr>
              <a:t>"Compute the product of all the numbers in </a:t>
            </a:r>
            <a:r>
              <a:rPr sz="3200" dirty="0" err="1">
                <a:solidFill>
                  <a:srgbClr val="507EB3"/>
                </a:solidFill>
              </a:rPr>
              <a:t>lst</a:t>
            </a:r>
            <a:r>
              <a:rPr sz="3200" dirty="0">
                <a:solidFill>
                  <a:srgbClr val="507EB3"/>
                </a:solidFill>
              </a:rPr>
              <a:t>"</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cases</a:t>
            </a:r>
            <a:r>
              <a:rPr sz="3200" dirty="0"/>
              <a:t> (List) </a:t>
            </a:r>
            <a:r>
              <a:rPr sz="3200" dirty="0" err="1"/>
              <a:t>lst</a:t>
            </a:r>
            <a:r>
              <a:rPr sz="3200" dirty="0"/>
              <a:t>:</a:t>
            </a:r>
          </a:p>
          <a:p>
            <a:pPr marL="0" indent="0">
              <a:lnSpc>
                <a:spcPct val="100000"/>
              </a:lnSpc>
              <a:spcBef>
                <a:spcPts val="0"/>
              </a:spcBef>
              <a:buNone/>
              <a:defRPr sz="4600">
                <a:latin typeface="Menlo Regular"/>
                <a:ea typeface="Menlo Regular"/>
                <a:cs typeface="Menlo Regular"/>
                <a:sym typeface="Menlo Regular"/>
              </a:defRPr>
            </a:pPr>
            <a:r>
              <a:rPr sz="3200" dirty="0"/>
              <a:t>    | empty =&gt; 1</a:t>
            </a:r>
          </a:p>
          <a:p>
            <a:pPr marL="0" indent="0">
              <a:lnSpc>
                <a:spcPct val="100000"/>
              </a:lnSpc>
              <a:spcBef>
                <a:spcPts val="0"/>
              </a:spcBef>
              <a:buNone/>
              <a:defRPr sz="4600">
                <a:latin typeface="Menlo Regular"/>
                <a:ea typeface="Menlo Regular"/>
                <a:cs typeface="Menlo Regular"/>
                <a:sym typeface="Menlo Regular"/>
              </a:defRPr>
            </a:pPr>
            <a:r>
              <a:rPr sz="3200" dirty="0"/>
              <a:t>    | link(f, r) =&gt; ____ * list-product(r)</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end</a:t>
            </a:r>
          </a:p>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end</a:t>
            </a:r>
          </a:p>
        </p:txBody>
      </p:sp>
      <p:sp>
        <p:nvSpPr>
          <p:cNvPr id="2" name="Title 1">
            <a:extLst>
              <a:ext uri="{FF2B5EF4-FFF2-40B4-BE49-F238E27FC236}">
                <a16:creationId xmlns:a16="http://schemas.microsoft.com/office/drawing/2014/main" id="{1E2D2DB1-73F0-4C03-4B7D-8B19CBDA0A27}"/>
              </a:ext>
            </a:extLst>
          </p:cNvPr>
          <p:cNvSpPr txBox="1">
            <a:spLocks/>
          </p:cNvSpPr>
          <p:nvPr/>
        </p:nvSpPr>
        <p:spPr>
          <a:xfrm>
            <a:off x="457200" y="228600"/>
            <a:ext cx="10472792" cy="687498"/>
          </a:xfrm>
          <a:prstGeom prst="rect">
            <a:avLst/>
          </a:prstGeom>
        </p:spPr>
        <p:txBody>
          <a:bodyPr>
            <a:normAutofit/>
          </a:bodyPr>
          <a:lstStyle>
            <a:lvl1pPr algn="l" defTabSz="914400" rtl="0" eaLnBrk="1" latinLnBrk="0" hangingPunct="1">
              <a:lnSpc>
                <a:spcPct val="90000"/>
              </a:lnSpc>
              <a:spcBef>
                <a:spcPct val="0"/>
              </a:spcBef>
              <a:buNone/>
              <a:defRPr sz="4000" b="1" i="0" kern="1200">
                <a:solidFill>
                  <a:srgbClr val="9C1431"/>
                </a:solidFill>
                <a:latin typeface="Calibri Light" charset="0"/>
                <a:ea typeface="Calibri Light" charset="0"/>
                <a:cs typeface="Calibri Light" charset="0"/>
              </a:defRPr>
            </a:lvl1pPr>
          </a:lstStyle>
          <a:p>
            <a:r>
              <a:rPr lang="en-US" dirty="0"/>
              <a:t>Practice Makes _____</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fun list-product(lst :: List&lt;Number&gt;) -&gt; Number:…"/>
          <p:cNvSpPr txBox="1">
            <a:spLocks noGrp="1"/>
          </p:cNvSpPr>
          <p:nvPr>
            <p:ph type="body" idx="1"/>
          </p:nvPr>
        </p:nvSpPr>
        <p:spPr>
          <a:prstGeom prst="rect">
            <a:avLst/>
          </a:prstGeom>
        </p:spPr>
        <p:txBody>
          <a:bodyPr>
            <a:normAutofit/>
          </a:bodyPr>
          <a:lstStyle/>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fun</a:t>
            </a:r>
            <a:r>
              <a:rPr sz="3200" dirty="0"/>
              <a:t> </a:t>
            </a:r>
            <a:r>
              <a:rPr sz="3200" b="1" dirty="0">
                <a:solidFill>
                  <a:srgbClr val="9F59B3"/>
                </a:solidFill>
              </a:rPr>
              <a:t>list-product</a:t>
            </a:r>
            <a:r>
              <a:rPr sz="3200" dirty="0"/>
              <a:t>(</a:t>
            </a:r>
            <a:r>
              <a:rPr sz="3200" dirty="0" err="1"/>
              <a:t>lst</a:t>
            </a:r>
            <a:r>
              <a:rPr sz="3200" dirty="0"/>
              <a:t> :: List&lt;Number&gt;) -&gt; Number:</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doc</a:t>
            </a:r>
            <a:r>
              <a:rPr sz="3200" dirty="0"/>
              <a:t>: </a:t>
            </a:r>
            <a:r>
              <a:rPr sz="3200" dirty="0">
                <a:solidFill>
                  <a:srgbClr val="507EB3"/>
                </a:solidFill>
              </a:rPr>
              <a:t>"Compute the product of all the numbers in </a:t>
            </a:r>
            <a:r>
              <a:rPr sz="3200" dirty="0" err="1">
                <a:solidFill>
                  <a:srgbClr val="507EB3"/>
                </a:solidFill>
              </a:rPr>
              <a:t>lst</a:t>
            </a:r>
            <a:r>
              <a:rPr sz="3200" dirty="0">
                <a:solidFill>
                  <a:srgbClr val="507EB3"/>
                </a:solidFill>
              </a:rPr>
              <a:t>"</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cases</a:t>
            </a:r>
            <a:r>
              <a:rPr sz="3200" dirty="0"/>
              <a:t> (List) </a:t>
            </a:r>
            <a:r>
              <a:rPr sz="3200" dirty="0" err="1"/>
              <a:t>lst</a:t>
            </a:r>
            <a:r>
              <a:rPr sz="3200" dirty="0"/>
              <a:t>:</a:t>
            </a:r>
          </a:p>
          <a:p>
            <a:pPr marL="0" indent="0">
              <a:lnSpc>
                <a:spcPct val="100000"/>
              </a:lnSpc>
              <a:spcBef>
                <a:spcPts val="0"/>
              </a:spcBef>
              <a:buNone/>
              <a:defRPr sz="4600">
                <a:latin typeface="Menlo Regular"/>
                <a:ea typeface="Menlo Regular"/>
                <a:cs typeface="Menlo Regular"/>
                <a:sym typeface="Menlo Regular"/>
              </a:defRPr>
            </a:pPr>
            <a:r>
              <a:rPr sz="3200" dirty="0"/>
              <a:t>    | empty =&gt; 1</a:t>
            </a:r>
          </a:p>
          <a:p>
            <a:pPr marL="0" indent="0">
              <a:lnSpc>
                <a:spcPct val="100000"/>
              </a:lnSpc>
              <a:spcBef>
                <a:spcPts val="0"/>
              </a:spcBef>
              <a:buNone/>
              <a:defRPr sz="4600">
                <a:latin typeface="Menlo Regular"/>
                <a:ea typeface="Menlo Regular"/>
                <a:cs typeface="Menlo Regular"/>
                <a:sym typeface="Menlo Regular"/>
              </a:defRPr>
            </a:pPr>
            <a:r>
              <a:rPr sz="3200" dirty="0"/>
              <a:t>    | link(f, r) =&gt; f * list-product(r)</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end</a:t>
            </a:r>
          </a:p>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end</a:t>
            </a:r>
          </a:p>
        </p:txBody>
      </p:sp>
      <p:sp>
        <p:nvSpPr>
          <p:cNvPr id="2" name="Title 1">
            <a:extLst>
              <a:ext uri="{FF2B5EF4-FFF2-40B4-BE49-F238E27FC236}">
                <a16:creationId xmlns:a16="http://schemas.microsoft.com/office/drawing/2014/main" id="{09BDAB84-BC5E-74B1-232E-D682EFB81EB3}"/>
              </a:ext>
            </a:extLst>
          </p:cNvPr>
          <p:cNvSpPr txBox="1">
            <a:spLocks/>
          </p:cNvSpPr>
          <p:nvPr/>
        </p:nvSpPr>
        <p:spPr>
          <a:xfrm>
            <a:off x="457200" y="228600"/>
            <a:ext cx="10472792" cy="687498"/>
          </a:xfrm>
          <a:prstGeom prst="rect">
            <a:avLst/>
          </a:prstGeom>
        </p:spPr>
        <p:txBody>
          <a:bodyPr>
            <a:normAutofit/>
          </a:bodyPr>
          <a:lstStyle>
            <a:lvl1pPr algn="l" defTabSz="914400" rtl="0" eaLnBrk="1" latinLnBrk="0" hangingPunct="1">
              <a:lnSpc>
                <a:spcPct val="90000"/>
              </a:lnSpc>
              <a:spcBef>
                <a:spcPct val="0"/>
              </a:spcBef>
              <a:buNone/>
              <a:defRPr sz="4000" b="1" i="0" kern="1200">
                <a:solidFill>
                  <a:srgbClr val="9C1431"/>
                </a:solidFill>
                <a:latin typeface="Calibri Light" charset="0"/>
                <a:ea typeface="Calibri Light" charset="0"/>
                <a:cs typeface="Calibri Light" charset="0"/>
              </a:defRPr>
            </a:lvl1pPr>
          </a:lstStyle>
          <a:p>
            <a:r>
              <a:rPr lang="en-US" dirty="0"/>
              <a:t>Practice Makes Perfect</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fun is-member(lst :: List, item) -&gt; Boolean:…"/>
          <p:cNvSpPr txBox="1">
            <a:spLocks noGrp="1"/>
          </p:cNvSpPr>
          <p:nvPr>
            <p:ph type="body" idx="1"/>
          </p:nvPr>
        </p:nvSpPr>
        <p:spPr>
          <a:xfrm>
            <a:off x="1225296" y="126009"/>
            <a:ext cx="8490204" cy="6605982"/>
          </a:xfrm>
          <a:prstGeom prst="rect">
            <a:avLst/>
          </a:prstGeom>
        </p:spPr>
        <p:txBody>
          <a:bodyPr>
            <a:normAutofit/>
          </a:bodyPr>
          <a:lstStyle/>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fun</a:t>
            </a:r>
            <a:r>
              <a:rPr sz="3200" dirty="0"/>
              <a:t> </a:t>
            </a:r>
            <a:r>
              <a:rPr sz="3200" b="1" dirty="0">
                <a:solidFill>
                  <a:srgbClr val="9F59B3"/>
                </a:solidFill>
              </a:rPr>
              <a:t>is-member</a:t>
            </a:r>
            <a:r>
              <a:rPr sz="3200" dirty="0"/>
              <a:t>(</a:t>
            </a:r>
            <a:r>
              <a:rPr sz="3200" dirty="0" err="1"/>
              <a:t>lst</a:t>
            </a:r>
            <a:r>
              <a:rPr sz="3200" dirty="0"/>
              <a:t> :: List, item) -&gt; Boolean:</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doc</a:t>
            </a:r>
            <a:r>
              <a:rPr sz="3200" dirty="0"/>
              <a:t>: </a:t>
            </a:r>
            <a:r>
              <a:rPr sz="3200" dirty="0">
                <a:solidFill>
                  <a:srgbClr val="507EB3"/>
                </a:solidFill>
              </a:rPr>
              <a:t>"Return true if item is a member of </a:t>
            </a:r>
            <a:r>
              <a:rPr sz="3200" dirty="0" err="1">
                <a:solidFill>
                  <a:srgbClr val="507EB3"/>
                </a:solidFill>
              </a:rPr>
              <a:t>lst</a:t>
            </a:r>
            <a:r>
              <a:rPr sz="3200" dirty="0">
                <a:solidFill>
                  <a:srgbClr val="507EB3"/>
                </a:solidFill>
              </a:rPr>
              <a:t>"</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cases</a:t>
            </a:r>
            <a:r>
              <a:rPr sz="3200" dirty="0"/>
              <a:t> (List) </a:t>
            </a:r>
            <a:r>
              <a:rPr sz="3200" dirty="0" err="1"/>
              <a:t>lst</a:t>
            </a:r>
            <a:r>
              <a:rPr sz="3200" dirty="0"/>
              <a:t>:</a:t>
            </a:r>
          </a:p>
          <a:p>
            <a:pPr marL="0" indent="0">
              <a:lnSpc>
                <a:spcPct val="100000"/>
              </a:lnSpc>
              <a:spcBef>
                <a:spcPts val="0"/>
              </a:spcBef>
              <a:buNone/>
              <a:defRPr sz="4600">
                <a:latin typeface="Menlo Regular"/>
                <a:ea typeface="Menlo Regular"/>
                <a:cs typeface="Menlo Regular"/>
                <a:sym typeface="Menlo Regular"/>
              </a:defRPr>
            </a:pPr>
            <a:r>
              <a:rPr sz="3200" dirty="0"/>
              <a:t>    | empty =&gt; ______</a:t>
            </a:r>
          </a:p>
          <a:p>
            <a:pPr marL="0" indent="0">
              <a:lnSpc>
                <a:spcPct val="100000"/>
              </a:lnSpc>
              <a:spcBef>
                <a:spcPts val="0"/>
              </a:spcBef>
              <a:buNone/>
              <a:defRPr sz="4600">
                <a:latin typeface="Menlo Regular"/>
                <a:ea typeface="Menlo Regular"/>
                <a:cs typeface="Menlo Regular"/>
                <a:sym typeface="Menlo Regular"/>
              </a:defRPr>
            </a:pPr>
            <a:r>
              <a:rPr sz="3200" dirty="0"/>
              <a:t>    | link(f, r) =&gt;</a:t>
            </a:r>
          </a:p>
          <a:p>
            <a:pPr marL="0" indent="0">
              <a:lnSpc>
                <a:spcPct val="100000"/>
              </a:lnSpc>
              <a:spcBef>
                <a:spcPts val="0"/>
              </a:spcBef>
              <a:buNone/>
              <a:defRPr sz="4600">
                <a:latin typeface="Menlo Regular"/>
                <a:ea typeface="Menlo Regular"/>
                <a:cs typeface="Menlo Regular"/>
                <a:sym typeface="Menlo Regular"/>
              </a:defRPr>
            </a:pPr>
            <a:r>
              <a:rPr sz="3200" dirty="0"/>
              <a:t>      (f == ______) </a:t>
            </a:r>
            <a:r>
              <a:rPr sz="3200" dirty="0">
                <a:solidFill>
                  <a:srgbClr val="ABAFB3"/>
                </a:solidFill>
              </a:rPr>
              <a:t>or</a:t>
            </a:r>
            <a:r>
              <a:rPr sz="3200" dirty="0"/>
              <a:t> (is-member(______, ______)</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end</a:t>
            </a:r>
          </a:p>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end</a:t>
            </a:r>
          </a:p>
        </p:txBody>
      </p:sp>
      <p:sp>
        <p:nvSpPr>
          <p:cNvPr id="2" name="Title 1">
            <a:extLst>
              <a:ext uri="{FF2B5EF4-FFF2-40B4-BE49-F238E27FC236}">
                <a16:creationId xmlns:a16="http://schemas.microsoft.com/office/drawing/2014/main" id="{7F21EE6A-A1A0-059F-4B76-CD0F8090F7AB}"/>
              </a:ext>
            </a:extLst>
          </p:cNvPr>
          <p:cNvSpPr txBox="1">
            <a:spLocks/>
          </p:cNvSpPr>
          <p:nvPr/>
        </p:nvSpPr>
        <p:spPr>
          <a:xfrm>
            <a:off x="457200" y="228600"/>
            <a:ext cx="10472792" cy="687498"/>
          </a:xfrm>
          <a:prstGeom prst="rect">
            <a:avLst/>
          </a:prstGeom>
        </p:spPr>
        <p:txBody>
          <a:bodyPr>
            <a:normAutofit/>
          </a:bodyPr>
          <a:lstStyle>
            <a:lvl1pPr algn="l" defTabSz="914400" rtl="0" eaLnBrk="1" latinLnBrk="0" hangingPunct="1">
              <a:lnSpc>
                <a:spcPct val="90000"/>
              </a:lnSpc>
              <a:spcBef>
                <a:spcPct val="0"/>
              </a:spcBef>
              <a:buNone/>
              <a:defRPr sz="4000" b="1" i="0" kern="1200">
                <a:solidFill>
                  <a:srgbClr val="9C1431"/>
                </a:solidFill>
                <a:latin typeface="Calibri Light" charset="0"/>
                <a:ea typeface="Calibri Light" charset="0"/>
                <a:cs typeface="Calibri Light" charset="0"/>
              </a:defRPr>
            </a:lvl1pPr>
          </a:lstStyle>
          <a:p>
            <a:r>
              <a:rPr lang="en-US" dirty="0"/>
              <a:t>Practice Makes ______</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fun is-member(lst :: List, item) -&gt; Boolean:…"/>
          <p:cNvSpPr txBox="1">
            <a:spLocks noGrp="1"/>
          </p:cNvSpPr>
          <p:nvPr>
            <p:ph type="body" idx="1"/>
          </p:nvPr>
        </p:nvSpPr>
        <p:spPr>
          <a:prstGeom prst="rect">
            <a:avLst/>
          </a:prstGeom>
        </p:spPr>
        <p:txBody>
          <a:bodyPr>
            <a:normAutofit/>
          </a:bodyPr>
          <a:lstStyle/>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fun</a:t>
            </a:r>
            <a:r>
              <a:rPr sz="3200" dirty="0"/>
              <a:t> </a:t>
            </a:r>
            <a:r>
              <a:rPr sz="3200" b="1" dirty="0">
                <a:solidFill>
                  <a:srgbClr val="9F59B3"/>
                </a:solidFill>
              </a:rPr>
              <a:t>is-member</a:t>
            </a:r>
            <a:r>
              <a:rPr sz="3200" dirty="0"/>
              <a:t>(</a:t>
            </a:r>
            <a:r>
              <a:rPr sz="3200" dirty="0" err="1"/>
              <a:t>lst</a:t>
            </a:r>
            <a:r>
              <a:rPr sz="3200" dirty="0"/>
              <a:t> :: List, item) -&gt; Boolean:</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doc</a:t>
            </a:r>
            <a:r>
              <a:rPr sz="3200" dirty="0"/>
              <a:t>: </a:t>
            </a:r>
            <a:r>
              <a:rPr sz="3200" dirty="0">
                <a:solidFill>
                  <a:srgbClr val="507EB3"/>
                </a:solidFill>
              </a:rPr>
              <a:t>"Return true if item is a member of </a:t>
            </a:r>
            <a:r>
              <a:rPr sz="3200" dirty="0" err="1">
                <a:solidFill>
                  <a:srgbClr val="507EB3"/>
                </a:solidFill>
              </a:rPr>
              <a:t>lst</a:t>
            </a:r>
            <a:r>
              <a:rPr sz="3200" dirty="0">
                <a:solidFill>
                  <a:srgbClr val="507EB3"/>
                </a:solidFill>
              </a:rPr>
              <a:t>"</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cases</a:t>
            </a:r>
            <a:r>
              <a:rPr sz="3200" dirty="0"/>
              <a:t> (List) </a:t>
            </a:r>
            <a:r>
              <a:rPr sz="3200" dirty="0" err="1"/>
              <a:t>lst</a:t>
            </a:r>
            <a:r>
              <a:rPr sz="3200" dirty="0"/>
              <a:t>:</a:t>
            </a:r>
          </a:p>
          <a:p>
            <a:pPr marL="0" indent="0">
              <a:lnSpc>
                <a:spcPct val="100000"/>
              </a:lnSpc>
              <a:spcBef>
                <a:spcPts val="0"/>
              </a:spcBef>
              <a:buNone/>
              <a:defRPr sz="4600">
                <a:latin typeface="Menlo Regular"/>
                <a:ea typeface="Menlo Regular"/>
                <a:cs typeface="Menlo Regular"/>
                <a:sym typeface="Menlo Regular"/>
              </a:defRPr>
            </a:pPr>
            <a:r>
              <a:rPr sz="3200" dirty="0"/>
              <a:t>    | empty =&gt; </a:t>
            </a:r>
            <a:r>
              <a:rPr sz="3200" dirty="0">
                <a:solidFill>
                  <a:srgbClr val="EAA005"/>
                </a:solidFill>
              </a:rPr>
              <a:t>false</a:t>
            </a:r>
          </a:p>
          <a:p>
            <a:pPr marL="0" indent="0">
              <a:lnSpc>
                <a:spcPct val="100000"/>
              </a:lnSpc>
              <a:spcBef>
                <a:spcPts val="0"/>
              </a:spcBef>
              <a:buNone/>
              <a:defRPr sz="4600">
                <a:latin typeface="Menlo Regular"/>
                <a:ea typeface="Menlo Regular"/>
                <a:cs typeface="Menlo Regular"/>
                <a:sym typeface="Menlo Regular"/>
              </a:defRPr>
            </a:pPr>
            <a:r>
              <a:rPr sz="3200" dirty="0"/>
              <a:t>    | link(f, r) =&gt;</a:t>
            </a:r>
          </a:p>
          <a:p>
            <a:pPr marL="0" indent="0">
              <a:lnSpc>
                <a:spcPct val="100000"/>
              </a:lnSpc>
              <a:spcBef>
                <a:spcPts val="0"/>
              </a:spcBef>
              <a:buNone/>
              <a:defRPr sz="4600">
                <a:latin typeface="Menlo Regular"/>
                <a:ea typeface="Menlo Regular"/>
                <a:cs typeface="Menlo Regular"/>
                <a:sym typeface="Menlo Regular"/>
              </a:defRPr>
            </a:pPr>
            <a:r>
              <a:rPr sz="3200" dirty="0"/>
              <a:t>      (f == item) </a:t>
            </a:r>
            <a:r>
              <a:rPr sz="3200" dirty="0">
                <a:solidFill>
                  <a:srgbClr val="ABAFB3"/>
                </a:solidFill>
              </a:rPr>
              <a:t>or</a:t>
            </a:r>
            <a:r>
              <a:rPr sz="3200" dirty="0"/>
              <a:t> (is-member(r, item)</a:t>
            </a:r>
          </a:p>
          <a:p>
            <a:pPr marL="0" indent="0">
              <a:lnSpc>
                <a:spcPct val="100000"/>
              </a:lnSpc>
              <a:spcBef>
                <a:spcPts val="0"/>
              </a:spcBef>
              <a:buNone/>
              <a:defRPr sz="4600">
                <a:latin typeface="Menlo Regular"/>
                <a:ea typeface="Menlo Regular"/>
                <a:cs typeface="Menlo Regular"/>
                <a:sym typeface="Menlo Regular"/>
              </a:defRPr>
            </a:pPr>
            <a:r>
              <a:rPr sz="3200" dirty="0"/>
              <a:t>  </a:t>
            </a:r>
            <a:r>
              <a:rPr sz="3200" dirty="0">
                <a:solidFill>
                  <a:srgbClr val="ABAFB3"/>
                </a:solidFill>
              </a:rPr>
              <a:t>end</a:t>
            </a:r>
          </a:p>
          <a:p>
            <a:pPr marL="0" indent="0">
              <a:lnSpc>
                <a:spcPct val="100000"/>
              </a:lnSpc>
              <a:spcBef>
                <a:spcPts val="0"/>
              </a:spcBef>
              <a:buNone/>
              <a:defRPr sz="4600">
                <a:latin typeface="Menlo Regular"/>
                <a:ea typeface="Menlo Regular"/>
                <a:cs typeface="Menlo Regular"/>
                <a:sym typeface="Menlo Regular"/>
              </a:defRPr>
            </a:pPr>
            <a:r>
              <a:rPr sz="3200" dirty="0">
                <a:solidFill>
                  <a:srgbClr val="ABAFB3"/>
                </a:solidFill>
              </a:rPr>
              <a:t>end</a:t>
            </a:r>
          </a:p>
        </p:txBody>
      </p:sp>
      <p:sp>
        <p:nvSpPr>
          <p:cNvPr id="2" name="Title 1">
            <a:extLst>
              <a:ext uri="{FF2B5EF4-FFF2-40B4-BE49-F238E27FC236}">
                <a16:creationId xmlns:a16="http://schemas.microsoft.com/office/drawing/2014/main" id="{EA17AE1B-0C68-C21B-0D91-B8ACC850EAF5}"/>
              </a:ext>
            </a:extLst>
          </p:cNvPr>
          <p:cNvSpPr txBox="1">
            <a:spLocks/>
          </p:cNvSpPr>
          <p:nvPr/>
        </p:nvSpPr>
        <p:spPr>
          <a:xfrm>
            <a:off x="457200" y="228600"/>
            <a:ext cx="10472792" cy="687498"/>
          </a:xfrm>
          <a:prstGeom prst="rect">
            <a:avLst/>
          </a:prstGeom>
        </p:spPr>
        <p:txBody>
          <a:bodyPr>
            <a:normAutofit/>
          </a:bodyPr>
          <a:lstStyle>
            <a:lvl1pPr algn="l" defTabSz="914400" rtl="0" eaLnBrk="1" latinLnBrk="0" hangingPunct="1">
              <a:lnSpc>
                <a:spcPct val="90000"/>
              </a:lnSpc>
              <a:spcBef>
                <a:spcPct val="0"/>
              </a:spcBef>
              <a:buNone/>
              <a:defRPr sz="4000" b="1" i="0" kern="1200">
                <a:solidFill>
                  <a:srgbClr val="9C1431"/>
                </a:solidFill>
                <a:latin typeface="Calibri Light" charset="0"/>
                <a:ea typeface="Calibri Light" charset="0"/>
                <a:cs typeface="Calibri Light" charset="0"/>
              </a:defRPr>
            </a:lvl1pPr>
          </a:lstStyle>
          <a:p>
            <a:r>
              <a:rPr lang="en-US" dirty="0"/>
              <a:t>Practice Makes Perfect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Back to </a:t>
            </a:r>
            <a:r>
              <a:rPr lang="en-US" strike="sngStrike" dirty="0"/>
              <a:t>lists</a:t>
            </a:r>
            <a:r>
              <a:rPr lang="en-US" dirty="0"/>
              <a:t> columns</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6</a:t>
            </a:fld>
            <a:endParaRPr lang="en-US"/>
          </a:p>
        </p:txBody>
      </p:sp>
      <p:pic>
        <p:nvPicPr>
          <p:cNvPr id="7" name="Picture 6">
            <a:extLst>
              <a:ext uri="{FF2B5EF4-FFF2-40B4-BE49-F238E27FC236}">
                <a16:creationId xmlns:a16="http://schemas.microsoft.com/office/drawing/2014/main" id="{0BB9383F-1064-88A6-2070-4E6C1AFFE02C}"/>
              </a:ext>
            </a:extLst>
          </p:cNvPr>
          <p:cNvPicPr>
            <a:picLocks noChangeAspect="1"/>
          </p:cNvPicPr>
          <p:nvPr/>
        </p:nvPicPr>
        <p:blipFill>
          <a:blip r:embed="rId2"/>
          <a:stretch>
            <a:fillRect/>
          </a:stretch>
        </p:blipFill>
        <p:spPr>
          <a:xfrm>
            <a:off x="1807029" y="1037772"/>
            <a:ext cx="8251926" cy="4979172"/>
          </a:xfrm>
          <a:prstGeom prst="rect">
            <a:avLst/>
          </a:prstGeom>
        </p:spPr>
      </p:pic>
    </p:spTree>
    <p:extLst>
      <p:ext uri="{BB962C8B-B14F-4D97-AF65-F5344CB8AC3E}">
        <p14:creationId xmlns:p14="http://schemas.microsoft.com/office/powerpoint/2010/main" val="3494985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9FF6-C678-EA8E-7C47-A77F8346D1AB}"/>
              </a:ext>
            </a:extLst>
          </p:cNvPr>
          <p:cNvSpPr>
            <a:spLocks noGrp="1"/>
          </p:cNvSpPr>
          <p:nvPr>
            <p:ph type="title"/>
          </p:nvPr>
        </p:nvSpPr>
        <p:spPr/>
        <p:txBody>
          <a:bodyPr/>
          <a:lstStyle/>
          <a:p>
            <a:r>
              <a:rPr lang="en-US" dirty="0"/>
              <a:t>Link to code</a:t>
            </a:r>
          </a:p>
        </p:txBody>
      </p:sp>
      <p:sp>
        <p:nvSpPr>
          <p:cNvPr id="3" name="Content Placeholder 2">
            <a:extLst>
              <a:ext uri="{FF2B5EF4-FFF2-40B4-BE49-F238E27FC236}">
                <a16:creationId xmlns:a16="http://schemas.microsoft.com/office/drawing/2014/main" id="{ACA4295C-5CE8-7091-0CA8-71285E06225F}"/>
              </a:ext>
            </a:extLst>
          </p:cNvPr>
          <p:cNvSpPr>
            <a:spLocks noGrp="1"/>
          </p:cNvSpPr>
          <p:nvPr>
            <p:ph idx="1"/>
          </p:nvPr>
        </p:nvSpPr>
        <p:spPr/>
        <p:txBody>
          <a:bodyPr/>
          <a:lstStyle/>
          <a:p>
            <a:r>
              <a:rPr lang="en-US" dirty="0">
                <a:hlinkClick r:id="rId2"/>
              </a:rPr>
              <a:t>https://code.pyret.org/editor#share=11g-ulsJlopYJlZUctfv9wIpDN9rTIVFW&amp;v=31c9aaf</a:t>
            </a:r>
            <a:endParaRPr lang="en-US" dirty="0"/>
          </a:p>
        </p:txBody>
      </p:sp>
      <p:sp>
        <p:nvSpPr>
          <p:cNvPr id="4" name="Date Placeholder 3">
            <a:extLst>
              <a:ext uri="{FF2B5EF4-FFF2-40B4-BE49-F238E27FC236}">
                <a16:creationId xmlns:a16="http://schemas.microsoft.com/office/drawing/2014/main" id="{42888103-766D-1D54-32A1-12B055EB3998}"/>
              </a:ext>
            </a:extLst>
          </p:cNvPr>
          <p:cNvSpPr>
            <a:spLocks noGrp="1"/>
          </p:cNvSpPr>
          <p:nvPr>
            <p:ph type="dt" sz="half" idx="10"/>
          </p:nvPr>
        </p:nvSpPr>
        <p:spPr/>
        <p:txBody>
          <a:bodyPr/>
          <a:lstStyle/>
          <a:p>
            <a:fld id="{6C5B1023-DAC9-2C44-89BC-529E54AB457B}" type="datetime1">
              <a:rPr lang="en-US" smtClean="0"/>
              <a:pPr/>
              <a:t>10/2/2022</a:t>
            </a:fld>
            <a:endParaRPr lang="en-US" dirty="0"/>
          </a:p>
        </p:txBody>
      </p:sp>
      <p:sp>
        <p:nvSpPr>
          <p:cNvPr id="5" name="Footer Placeholder 4">
            <a:extLst>
              <a:ext uri="{FF2B5EF4-FFF2-40B4-BE49-F238E27FC236}">
                <a16:creationId xmlns:a16="http://schemas.microsoft.com/office/drawing/2014/main" id="{5603C4ED-F833-D275-195D-F91BC99AE066}"/>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7945421B-4AA6-C750-F27C-0D0DD54B9290}"/>
              </a:ext>
            </a:extLst>
          </p:cNvPr>
          <p:cNvSpPr>
            <a:spLocks noGrp="1"/>
          </p:cNvSpPr>
          <p:nvPr>
            <p:ph type="sldNum" sz="quarter" idx="12"/>
          </p:nvPr>
        </p:nvSpPr>
        <p:spPr/>
        <p:txBody>
          <a:bodyPr/>
          <a:lstStyle/>
          <a:p>
            <a:fld id="{AF258EE5-C1BC-DE43-BFBA-383C466B32E1}" type="slidenum">
              <a:rPr lang="en-US" smtClean="0"/>
              <a:pPr/>
              <a:t>60</a:t>
            </a:fld>
            <a:endParaRPr lang="en-US"/>
          </a:p>
        </p:txBody>
      </p:sp>
    </p:spTree>
    <p:extLst>
      <p:ext uri="{BB962C8B-B14F-4D97-AF65-F5344CB8AC3E}">
        <p14:creationId xmlns:p14="http://schemas.microsoft.com/office/powerpoint/2010/main" val="2819117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84A7-3788-5461-D2D7-00E89FFD0646}"/>
              </a:ext>
            </a:extLst>
          </p:cNvPr>
          <p:cNvSpPr>
            <a:spLocks noGrp="1"/>
          </p:cNvSpPr>
          <p:nvPr>
            <p:ph type="title"/>
          </p:nvPr>
        </p:nvSpPr>
        <p:spPr/>
        <p:txBody>
          <a:bodyPr/>
          <a:lstStyle/>
          <a:p>
            <a:r>
              <a:rPr lang="en-US" dirty="0"/>
              <a:t>Acknowledgements	</a:t>
            </a:r>
          </a:p>
        </p:txBody>
      </p:sp>
      <p:sp>
        <p:nvSpPr>
          <p:cNvPr id="4" name="Date Placeholder 3">
            <a:extLst>
              <a:ext uri="{FF2B5EF4-FFF2-40B4-BE49-F238E27FC236}">
                <a16:creationId xmlns:a16="http://schemas.microsoft.com/office/drawing/2014/main" id="{5A1669F6-A212-45DF-8A57-A83B14867827}"/>
              </a:ext>
            </a:extLst>
          </p:cNvPr>
          <p:cNvSpPr>
            <a:spLocks noGrp="1"/>
          </p:cNvSpPr>
          <p:nvPr>
            <p:ph type="dt" sz="half" idx="10"/>
          </p:nvPr>
        </p:nvSpPr>
        <p:spPr/>
        <p:txBody>
          <a:bodyPr/>
          <a:lstStyle/>
          <a:p>
            <a:fld id="{6C5B1023-DAC9-2C44-89BC-529E54AB457B}" type="datetime1">
              <a:rPr lang="en-US" smtClean="0"/>
              <a:pPr/>
              <a:t>9/24/2022</a:t>
            </a:fld>
            <a:endParaRPr lang="en-US" dirty="0"/>
          </a:p>
        </p:txBody>
      </p:sp>
      <p:sp>
        <p:nvSpPr>
          <p:cNvPr id="5" name="Footer Placeholder 4">
            <a:extLst>
              <a:ext uri="{FF2B5EF4-FFF2-40B4-BE49-F238E27FC236}">
                <a16:creationId xmlns:a16="http://schemas.microsoft.com/office/drawing/2014/main" id="{5D81B066-B9B6-AF0E-EB14-C3FF30C8446F}"/>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3892C4A5-19C6-282F-834E-639E3974B2CB}"/>
              </a:ext>
            </a:extLst>
          </p:cNvPr>
          <p:cNvSpPr>
            <a:spLocks noGrp="1"/>
          </p:cNvSpPr>
          <p:nvPr>
            <p:ph type="sldNum" sz="quarter" idx="12"/>
          </p:nvPr>
        </p:nvSpPr>
        <p:spPr/>
        <p:txBody>
          <a:bodyPr/>
          <a:lstStyle/>
          <a:p>
            <a:fld id="{AF258EE5-C1BC-DE43-BFBA-383C466B32E1}" type="slidenum">
              <a:rPr lang="en-US" smtClean="0"/>
              <a:pPr/>
              <a:t>61</a:t>
            </a:fld>
            <a:endParaRPr lang="en-US"/>
          </a:p>
        </p:txBody>
      </p:sp>
      <p:sp>
        <p:nvSpPr>
          <p:cNvPr id="7" name="Content Placeholder 6">
            <a:extLst>
              <a:ext uri="{FF2B5EF4-FFF2-40B4-BE49-F238E27FC236}">
                <a16:creationId xmlns:a16="http://schemas.microsoft.com/office/drawing/2014/main" id="{EF1DFB83-2E7A-1BC8-C2F2-05E32EC588A4}"/>
              </a:ext>
            </a:extLst>
          </p:cNvPr>
          <p:cNvSpPr txBox="1">
            <a:spLocks noGrp="1"/>
          </p:cNvSpPr>
          <p:nvPr>
            <p:ph idx="1"/>
          </p:nvPr>
        </p:nvSpPr>
        <p:spPr>
          <a:xfrm>
            <a:off x="457200" y="1143000"/>
            <a:ext cx="11274425" cy="2028248"/>
          </a:xfrm>
          <a:prstGeom prst="rect">
            <a:avLst/>
          </a:prstGeom>
          <a:noFill/>
        </p:spPr>
        <p:txBody>
          <a:bodyPr wrap="square" rtlCol="0">
            <a:spAutoFit/>
          </a:bodyPr>
          <a:lstStyle/>
          <a:p>
            <a:r>
              <a:rPr lang="en-US" dirty="0"/>
              <a:t>This lecture incorporates material from: </a:t>
            </a:r>
          </a:p>
          <a:p>
            <a:r>
              <a:rPr lang="en-US" dirty="0"/>
              <a:t>Kathi </a:t>
            </a:r>
            <a:r>
              <a:rPr lang="en-US" dirty="0" err="1"/>
              <a:t>Fisler</a:t>
            </a:r>
            <a:r>
              <a:rPr lang="en-US" dirty="0"/>
              <a:t>, Brown University,</a:t>
            </a:r>
          </a:p>
          <a:p>
            <a:r>
              <a:rPr lang="en-US" dirty="0"/>
              <a:t>Marc Smith, Vassar College</a:t>
            </a:r>
          </a:p>
          <a:p>
            <a:r>
              <a:rPr lang="en-US" dirty="0"/>
              <a:t>And, Jonathan Gordon, Vassar College</a:t>
            </a:r>
          </a:p>
        </p:txBody>
      </p:sp>
    </p:spTree>
    <p:extLst>
      <p:ext uri="{BB962C8B-B14F-4D97-AF65-F5344CB8AC3E}">
        <p14:creationId xmlns:p14="http://schemas.microsoft.com/office/powerpoint/2010/main" val="118196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Back to lists</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7</a:t>
            </a:fld>
            <a:endParaRPr lang="en-US"/>
          </a:p>
        </p:txBody>
      </p:sp>
      <p:pic>
        <p:nvPicPr>
          <p:cNvPr id="3" name="Picture 2">
            <a:extLst>
              <a:ext uri="{FF2B5EF4-FFF2-40B4-BE49-F238E27FC236}">
                <a16:creationId xmlns:a16="http://schemas.microsoft.com/office/drawing/2014/main" id="{408A4EEF-B96E-08F4-32EC-6B83CE7074AD}"/>
              </a:ext>
            </a:extLst>
          </p:cNvPr>
          <p:cNvPicPr>
            <a:picLocks noChangeAspect="1"/>
          </p:cNvPicPr>
          <p:nvPr/>
        </p:nvPicPr>
        <p:blipFill>
          <a:blip r:embed="rId2"/>
          <a:stretch>
            <a:fillRect/>
          </a:stretch>
        </p:blipFill>
        <p:spPr>
          <a:xfrm>
            <a:off x="1806587" y="296226"/>
            <a:ext cx="8208270" cy="6561774"/>
          </a:xfrm>
          <a:prstGeom prst="rect">
            <a:avLst/>
          </a:prstGeom>
        </p:spPr>
      </p:pic>
    </p:spTree>
    <p:extLst>
      <p:ext uri="{BB962C8B-B14F-4D97-AF65-F5344CB8AC3E}">
        <p14:creationId xmlns:p14="http://schemas.microsoft.com/office/powerpoint/2010/main" val="155051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In </a:t>
            </a:r>
            <a:r>
              <a:rPr lang="en-US" dirty="0" err="1"/>
              <a:t>pyret</a:t>
            </a:r>
            <a:r>
              <a:rPr lang="en-US" dirty="0"/>
              <a:t>… we can use get…</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8</a:t>
            </a:fld>
            <a:endParaRPr lang="en-US"/>
          </a:p>
        </p:txBody>
      </p:sp>
      <p:sp>
        <p:nvSpPr>
          <p:cNvPr id="12" name="TextBox 11">
            <a:extLst>
              <a:ext uri="{FF2B5EF4-FFF2-40B4-BE49-F238E27FC236}">
                <a16:creationId xmlns:a16="http://schemas.microsoft.com/office/drawing/2014/main" id="{14C9CD2C-4440-F182-CF34-C72FCA8AED88}"/>
              </a:ext>
            </a:extLst>
          </p:cNvPr>
          <p:cNvSpPr txBox="1"/>
          <p:nvPr/>
        </p:nvSpPr>
        <p:spPr>
          <a:xfrm>
            <a:off x="1161143" y="1303214"/>
            <a:ext cx="6429828" cy="646331"/>
          </a:xfrm>
          <a:prstGeom prst="rect">
            <a:avLst/>
          </a:prstGeom>
          <a:noFill/>
        </p:spPr>
        <p:txBody>
          <a:bodyPr wrap="square">
            <a:spAutoFit/>
          </a:bodyPr>
          <a:lstStyle/>
          <a:p>
            <a:r>
              <a:rPr lang="en-US" dirty="0"/>
              <a:t>Much like the rows in a table, the items in a list have (zero based) numeric indices and be accessed via get:</a:t>
            </a:r>
          </a:p>
        </p:txBody>
      </p:sp>
    </p:spTree>
    <p:extLst>
      <p:ext uri="{BB962C8B-B14F-4D97-AF65-F5344CB8AC3E}">
        <p14:creationId xmlns:p14="http://schemas.microsoft.com/office/powerpoint/2010/main" val="97645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49C-67A1-9167-3C76-74D01560ECD4}"/>
              </a:ext>
            </a:extLst>
          </p:cNvPr>
          <p:cNvSpPr>
            <a:spLocks noGrp="1"/>
          </p:cNvSpPr>
          <p:nvPr>
            <p:ph type="title"/>
          </p:nvPr>
        </p:nvSpPr>
        <p:spPr/>
        <p:txBody>
          <a:bodyPr/>
          <a:lstStyle/>
          <a:p>
            <a:r>
              <a:rPr lang="en-US" dirty="0"/>
              <a:t>In </a:t>
            </a:r>
            <a:r>
              <a:rPr lang="en-US" dirty="0" err="1"/>
              <a:t>pyret</a:t>
            </a:r>
            <a:r>
              <a:rPr lang="en-US" dirty="0"/>
              <a:t>… we can use get… uh oh.</a:t>
            </a:r>
          </a:p>
        </p:txBody>
      </p:sp>
      <p:sp>
        <p:nvSpPr>
          <p:cNvPr id="4" name="Date Placeholder 3">
            <a:extLst>
              <a:ext uri="{FF2B5EF4-FFF2-40B4-BE49-F238E27FC236}">
                <a16:creationId xmlns:a16="http://schemas.microsoft.com/office/drawing/2014/main" id="{D71B62E5-DB17-7347-8A2C-706F5C974591}"/>
              </a:ext>
            </a:extLst>
          </p:cNvPr>
          <p:cNvSpPr>
            <a:spLocks noGrp="1"/>
          </p:cNvSpPr>
          <p:nvPr>
            <p:ph type="dt" sz="half" idx="10"/>
          </p:nvPr>
        </p:nvSpPr>
        <p:spPr/>
        <p:txBody>
          <a:bodyPr/>
          <a:lstStyle/>
          <a:p>
            <a:fld id="{6C5B1023-DAC9-2C44-89BC-529E54AB457B}" type="datetime1">
              <a:rPr lang="en-US" smtClean="0"/>
              <a:pPr/>
              <a:t>10/4/2022</a:t>
            </a:fld>
            <a:endParaRPr lang="en-US" dirty="0"/>
          </a:p>
        </p:txBody>
      </p:sp>
      <p:sp>
        <p:nvSpPr>
          <p:cNvPr id="5" name="Footer Placeholder 4">
            <a:extLst>
              <a:ext uri="{FF2B5EF4-FFF2-40B4-BE49-F238E27FC236}">
                <a16:creationId xmlns:a16="http://schemas.microsoft.com/office/drawing/2014/main" id="{436DEFC1-AFA8-628F-8774-752879ED1601}"/>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ADD4B2AC-42B2-91F4-9C93-B70F360ED581}"/>
              </a:ext>
            </a:extLst>
          </p:cNvPr>
          <p:cNvSpPr>
            <a:spLocks noGrp="1"/>
          </p:cNvSpPr>
          <p:nvPr>
            <p:ph type="sldNum" sz="quarter" idx="12"/>
          </p:nvPr>
        </p:nvSpPr>
        <p:spPr/>
        <p:txBody>
          <a:bodyPr/>
          <a:lstStyle/>
          <a:p>
            <a:fld id="{AF258EE5-C1BC-DE43-BFBA-383C466B32E1}" type="slidenum">
              <a:rPr lang="en-US" smtClean="0"/>
              <a:pPr/>
              <a:t>9</a:t>
            </a:fld>
            <a:endParaRPr lang="en-US"/>
          </a:p>
        </p:txBody>
      </p:sp>
      <p:pic>
        <p:nvPicPr>
          <p:cNvPr id="10" name="Picture 9">
            <a:extLst>
              <a:ext uri="{FF2B5EF4-FFF2-40B4-BE49-F238E27FC236}">
                <a16:creationId xmlns:a16="http://schemas.microsoft.com/office/drawing/2014/main" id="{40803151-173D-D12B-CD55-2F6888BA0705}"/>
              </a:ext>
            </a:extLst>
          </p:cNvPr>
          <p:cNvPicPr>
            <a:picLocks noChangeAspect="1"/>
          </p:cNvPicPr>
          <p:nvPr/>
        </p:nvPicPr>
        <p:blipFill>
          <a:blip r:embed="rId2"/>
          <a:stretch>
            <a:fillRect/>
          </a:stretch>
        </p:blipFill>
        <p:spPr>
          <a:xfrm>
            <a:off x="23768" y="1626380"/>
            <a:ext cx="12144464" cy="3605239"/>
          </a:xfrm>
          <a:prstGeom prst="rect">
            <a:avLst/>
          </a:prstGeom>
        </p:spPr>
      </p:pic>
      <p:sp>
        <p:nvSpPr>
          <p:cNvPr id="12" name="TextBox 11">
            <a:extLst>
              <a:ext uri="{FF2B5EF4-FFF2-40B4-BE49-F238E27FC236}">
                <a16:creationId xmlns:a16="http://schemas.microsoft.com/office/drawing/2014/main" id="{14C9CD2C-4440-F182-CF34-C72FCA8AED88}"/>
              </a:ext>
            </a:extLst>
          </p:cNvPr>
          <p:cNvSpPr txBox="1"/>
          <p:nvPr/>
        </p:nvSpPr>
        <p:spPr>
          <a:xfrm>
            <a:off x="1161143" y="1303214"/>
            <a:ext cx="6429828" cy="646331"/>
          </a:xfrm>
          <a:prstGeom prst="rect">
            <a:avLst/>
          </a:prstGeom>
          <a:noFill/>
        </p:spPr>
        <p:txBody>
          <a:bodyPr wrap="square">
            <a:spAutoFit/>
          </a:bodyPr>
          <a:lstStyle/>
          <a:p>
            <a:r>
              <a:rPr lang="en-US" dirty="0"/>
              <a:t>Much like the rows in a table, the items in a list have (zero based) numeric indices and be accessed via get:</a:t>
            </a:r>
          </a:p>
        </p:txBody>
      </p:sp>
    </p:spTree>
    <p:extLst>
      <p:ext uri="{BB962C8B-B14F-4D97-AF65-F5344CB8AC3E}">
        <p14:creationId xmlns:p14="http://schemas.microsoft.com/office/powerpoint/2010/main" val="3781527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1945D6E6-34E2-7949-B496-89CBF20EEB2E}" vid="{9C19798D-23BC-0E4D-838D-6C433C511F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CMPU_334_Template</Template>
  <TotalTime>33808</TotalTime>
  <Words>4013</Words>
  <Application>Microsoft Office PowerPoint</Application>
  <PresentationFormat>Widescreen</PresentationFormat>
  <Paragraphs>553</Paragraphs>
  <Slides>61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Calibri Light</vt:lpstr>
      <vt:lpstr>Courier</vt:lpstr>
      <vt:lpstr>Gigi</vt:lpstr>
      <vt:lpstr>Helvetica</vt:lpstr>
      <vt:lpstr>Menlo Regular</vt:lpstr>
      <vt:lpstr>Office Theme</vt:lpstr>
      <vt:lpstr>Lists and Recursion</vt:lpstr>
      <vt:lpstr>One take on recursion: GNU (www.gnu.org)</vt:lpstr>
      <vt:lpstr>But what does GNU mean?</vt:lpstr>
      <vt:lpstr>But what does recursion mean?</vt:lpstr>
      <vt:lpstr>Back to lists columns</vt:lpstr>
      <vt:lpstr>Back to lists columns</vt:lpstr>
      <vt:lpstr>Back to lists</vt:lpstr>
      <vt:lpstr>In pyret… we can use get…</vt:lpstr>
      <vt:lpstr>In pyret… we can use get… uh oh.</vt:lpstr>
      <vt:lpstr>In pyret… we can use get… click run first though</vt:lpstr>
      <vt:lpstr>List length</vt:lpstr>
      <vt:lpstr>List member</vt:lpstr>
      <vt:lpstr>Table functions analogous to List functions</vt:lpstr>
      <vt:lpstr>Table functions analogous to List functions</vt:lpstr>
      <vt:lpstr>Filter documentation</vt:lpstr>
      <vt:lpstr>List filter example + lambda</vt:lpstr>
      <vt:lpstr>Consistently inconsistent pyret functions</vt:lpstr>
      <vt:lpstr>DIY List functions</vt:lpstr>
      <vt:lpstr>DIY List functions</vt:lpstr>
      <vt:lpstr>DIY List functions</vt:lpstr>
      <vt:lpstr>DIY List functions: developing test cases before code</vt:lpstr>
      <vt:lpstr>DIY List functions: developing test cases before code</vt:lpstr>
      <vt:lpstr>DIY List functions: developing test cases before code</vt:lpstr>
      <vt:lpstr>DIY List functions: establishing a pattern</vt:lpstr>
      <vt:lpstr>DIY List functions: establishing a pattern</vt:lpstr>
      <vt:lpstr>DIY List functions: establishing a pattern</vt:lpstr>
      <vt:lpstr>Before we continue,</vt:lpstr>
      <vt:lpstr>Shorthand list notation</vt:lpstr>
      <vt:lpstr>List notation in pyret</vt:lpstr>
      <vt:lpstr>Implementation of a list</vt:lpstr>
      <vt:lpstr>Implementation of a list</vt:lpstr>
      <vt:lpstr>Implementation of a list</vt:lpstr>
      <vt:lpstr>PowerPoint Presentation</vt:lpstr>
      <vt:lpstr>From earlier… without the garish colors</vt:lpstr>
      <vt:lpstr>Writing the my-sum function</vt:lpstr>
      <vt:lpstr>Writing the my-sum function, recursively (1)</vt:lpstr>
      <vt:lpstr>We’ll refer to this as The Base Case</vt:lpstr>
      <vt:lpstr>We’ll refer to this as The Recursive Case</vt:lpstr>
      <vt:lpstr>How does this function get evaluated?</vt:lpstr>
      <vt:lpstr>When is a recursive solution appropriate?</vt:lpstr>
      <vt:lpstr>The two cases we need to solve</vt:lpstr>
      <vt:lpstr>Splitting up a list recursively: First and Rest</vt:lpstr>
      <vt:lpstr>First/Rest in my-sum</vt:lpstr>
      <vt:lpstr>What if…</vt:lpstr>
      <vt:lpstr>Let’s try writing another recursive function</vt:lpstr>
      <vt:lpstr>Writing any-below-10</vt:lpstr>
      <vt:lpstr>Writing any-below-10: base case test case</vt:lpstr>
      <vt:lpstr>Writing any-below-10: rewrite the recursive tests </vt:lpstr>
      <vt:lpstr>Writing any-below-10: lastly, the function itself</vt:lpstr>
      <vt:lpstr>Writing a Recursive Predicate</vt:lpstr>
      <vt:lpstr>Writing my-any</vt:lpstr>
      <vt:lpstr>Writing my-all</vt:lpstr>
      <vt:lpstr>Let’s try some practice examples together</vt:lpstr>
      <vt:lpstr>PowerPoint Presentation</vt:lpstr>
      <vt:lpstr>PowerPoint Presentation</vt:lpstr>
      <vt:lpstr>PowerPoint Presentation</vt:lpstr>
      <vt:lpstr>PowerPoint Presentation</vt:lpstr>
      <vt:lpstr>PowerPoint Presentation</vt:lpstr>
      <vt:lpstr>PowerPoint Presentation</vt:lpstr>
      <vt:lpstr>Link to code</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Pete Lemieszewski</dc:creator>
  <cp:lastModifiedBy>olga Lemieszewski</cp:lastModifiedBy>
  <cp:revision>97</cp:revision>
  <cp:lastPrinted>2022-08-31T12:53:30Z</cp:lastPrinted>
  <dcterms:created xsi:type="dcterms:W3CDTF">2017-08-29T15:50:50Z</dcterms:created>
  <dcterms:modified xsi:type="dcterms:W3CDTF">2022-10-04T23:02:46Z</dcterms:modified>
</cp:coreProperties>
</file>