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48" r:id="rId1"/>
  </p:sldMasterIdLst>
  <p:notesMasterIdLst>
    <p:notesMasterId r:id="rId43"/>
  </p:notesMasterIdLst>
  <p:handoutMasterIdLst>
    <p:handoutMasterId r:id="rId44"/>
  </p:handoutMasterIdLst>
  <p:sldIdLst>
    <p:sldId id="256" r:id="rId2"/>
    <p:sldId id="441" r:id="rId3"/>
    <p:sldId id="448" r:id="rId4"/>
    <p:sldId id="447" r:id="rId5"/>
    <p:sldId id="449" r:id="rId6"/>
    <p:sldId id="501" r:id="rId7"/>
    <p:sldId id="450" r:id="rId8"/>
    <p:sldId id="451" r:id="rId9"/>
    <p:sldId id="502" r:id="rId10"/>
    <p:sldId id="503" r:id="rId11"/>
    <p:sldId id="507" r:id="rId12"/>
    <p:sldId id="504" r:id="rId13"/>
    <p:sldId id="452" r:id="rId14"/>
    <p:sldId id="453" r:id="rId15"/>
    <p:sldId id="508" r:id="rId16"/>
    <p:sldId id="506" r:id="rId17"/>
    <p:sldId id="454" r:id="rId18"/>
    <p:sldId id="334" r:id="rId19"/>
    <p:sldId id="335" r:id="rId20"/>
    <p:sldId id="336" r:id="rId21"/>
    <p:sldId id="337" r:id="rId22"/>
    <p:sldId id="338" r:id="rId23"/>
    <p:sldId id="339" r:id="rId24"/>
    <p:sldId id="509" r:id="rId25"/>
    <p:sldId id="510" r:id="rId26"/>
    <p:sldId id="511" r:id="rId27"/>
    <p:sldId id="512" r:id="rId28"/>
    <p:sldId id="513" r:id="rId29"/>
    <p:sldId id="514" r:id="rId30"/>
    <p:sldId id="515" r:id="rId31"/>
    <p:sldId id="516" r:id="rId32"/>
    <p:sldId id="517" r:id="rId33"/>
    <p:sldId id="518" r:id="rId34"/>
    <p:sldId id="519" r:id="rId35"/>
    <p:sldId id="521" r:id="rId36"/>
    <p:sldId id="520" r:id="rId37"/>
    <p:sldId id="522" r:id="rId38"/>
    <p:sldId id="523" r:id="rId39"/>
    <p:sldId id="524" r:id="rId40"/>
    <p:sldId id="464" r:id="rId41"/>
    <p:sldId id="351"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C14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47"/>
    <p:restoredTop sz="93998" autoAdjust="0"/>
  </p:normalViewPr>
  <p:slideViewPr>
    <p:cSldViewPr snapToGrid="0" snapToObjects="1">
      <p:cViewPr varScale="1">
        <p:scale>
          <a:sx n="66" d="100"/>
          <a:sy n="66" d="100"/>
        </p:scale>
        <p:origin x="657" y="39"/>
      </p:cViewPr>
      <p:guideLst>
        <p:guide orient="horz" pos="2160"/>
        <p:guide pos="3840"/>
      </p:guideLst>
    </p:cSldViewPr>
  </p:slideViewPr>
  <p:notesTextViewPr>
    <p:cViewPr>
      <p:scale>
        <a:sx n="1" d="1"/>
        <a:sy n="1" d="1"/>
      </p:scale>
      <p:origin x="0" y="0"/>
    </p:cViewPr>
  </p:notesTextViewPr>
  <p:notesViewPr>
    <p:cSldViewPr snapToGrid="0" snapToObjects="1">
      <p:cViewPr varScale="1">
        <p:scale>
          <a:sx n="55" d="100"/>
          <a:sy n="55" d="100"/>
        </p:scale>
        <p:origin x="2607" y="3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B57A9A7-5935-D64E-96CF-CC145DAFC7A9}" type="datetimeFigureOut">
              <a:rPr lang="en-US" smtClean="0"/>
              <a:pPr/>
              <a:t>10/9/2022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303582B-E260-7642-9B40-EC0FE41F2D6D}" type="slidenum">
              <a:rPr lang="en-US" smtClean="0"/>
              <a:pPr/>
              <a:t>‹#›</a:t>
            </a:fld>
            <a:endParaRPr lang="en-US"/>
          </a:p>
        </p:txBody>
      </p:sp>
    </p:spTree>
    <p:extLst>
      <p:ext uri="{BB962C8B-B14F-4D97-AF65-F5344CB8AC3E}">
        <p14:creationId xmlns:p14="http://schemas.microsoft.com/office/powerpoint/2010/main" val="2714732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8EFE1C-A424-EF43-BFD1-0978FAE0A6B5}" type="datetimeFigureOut">
              <a:rPr lang="en-US" smtClean="0"/>
              <a:pPr/>
              <a:t>10/8/2022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E2EF5B-C282-734F-B256-3C04FB339C23}" type="slidenum">
              <a:rPr lang="en-US" smtClean="0"/>
              <a:pPr/>
              <a:t>‹#›</a:t>
            </a:fld>
            <a:endParaRPr lang="en-US"/>
          </a:p>
        </p:txBody>
      </p:sp>
    </p:spTree>
    <p:extLst>
      <p:ext uri="{BB962C8B-B14F-4D97-AF65-F5344CB8AC3E}">
        <p14:creationId xmlns:p14="http://schemas.microsoft.com/office/powerpoint/2010/main" val="496439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1E2EF5B-C282-734F-B256-3C04FB339C23}" type="slidenum">
              <a:rPr lang="en-US" smtClean="0"/>
              <a:pPr/>
              <a:t>1</a:t>
            </a:fld>
            <a:endParaRPr lang="en-US"/>
          </a:p>
        </p:txBody>
      </p:sp>
    </p:spTree>
    <p:extLst>
      <p:ext uri="{BB962C8B-B14F-4D97-AF65-F5344CB8AC3E}">
        <p14:creationId xmlns:p14="http://schemas.microsoft.com/office/powerpoint/2010/main" val="117159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 name="Shape 555"/>
          <p:cNvSpPr>
            <a:spLocks noGrp="1" noRot="1" noChangeAspect="1"/>
          </p:cNvSpPr>
          <p:nvPr>
            <p:ph type="sldImg"/>
          </p:nvPr>
        </p:nvSpPr>
        <p:spPr>
          <a:prstGeom prst="rect">
            <a:avLst/>
          </a:prstGeom>
        </p:spPr>
        <p:txBody>
          <a:bodyPr/>
          <a:lstStyle/>
          <a:p>
            <a:endParaRPr/>
          </a:p>
        </p:txBody>
      </p:sp>
      <p:sp>
        <p:nvSpPr>
          <p:cNvPr id="556" name="Shape 556"/>
          <p:cNvSpPr>
            <a:spLocks noGrp="1"/>
          </p:cNvSpPr>
          <p:nvPr>
            <p:ph type="body" sz="quarter" idx="1"/>
          </p:nvPr>
        </p:nvSpPr>
        <p:spPr>
          <a:prstGeom prst="rect">
            <a:avLst/>
          </a:prstGeom>
        </p:spPr>
        <p:txBody>
          <a:bodyPr/>
          <a:lstStyle/>
          <a:p>
            <a:r>
              <a:t>Fill in the blank</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 name="Shape 559"/>
          <p:cNvSpPr>
            <a:spLocks noGrp="1" noRot="1" noChangeAspect="1"/>
          </p:cNvSpPr>
          <p:nvPr>
            <p:ph type="sldImg"/>
          </p:nvPr>
        </p:nvSpPr>
        <p:spPr>
          <a:prstGeom prst="rect">
            <a:avLst/>
          </a:prstGeom>
        </p:spPr>
        <p:txBody>
          <a:bodyPr/>
          <a:lstStyle/>
          <a:p>
            <a:endParaRPr/>
          </a:p>
        </p:txBody>
      </p:sp>
      <p:sp>
        <p:nvSpPr>
          <p:cNvPr id="560" name="Shape 560"/>
          <p:cNvSpPr>
            <a:spLocks noGrp="1"/>
          </p:cNvSpPr>
          <p:nvPr>
            <p:ph type="body" sz="quarter" idx="1"/>
          </p:nvPr>
        </p:nvSpPr>
        <p:spPr>
          <a:prstGeom prst="rect">
            <a:avLst/>
          </a:prstGeom>
        </p:spPr>
        <p:txBody>
          <a:bodyPr/>
          <a:lstStyle/>
          <a:p>
            <a:r>
              <a:rPr dirty="0"/>
              <a:t>If </a:t>
            </a:r>
            <a:r>
              <a:rPr dirty="0" err="1"/>
              <a:t>lst</a:t>
            </a:r>
            <a:r>
              <a:rPr dirty="0"/>
              <a:t> is empty, then the function has finished going though the entire list and returns false. Otherwise, the functions checks if first is equal to item. If it is, the function returns true, otherwise it makes a recursive call on the rest of the list.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Base case in “orange” Recursive case in “light blue”</a:t>
            </a:r>
          </a:p>
          <a:p>
            <a:r>
              <a:rPr lang="en-US" dirty="0"/>
              <a:t>What should the base case return? Are there any values below 10 in an empty list of numbers?</a:t>
            </a:r>
          </a:p>
        </p:txBody>
      </p:sp>
      <p:sp>
        <p:nvSpPr>
          <p:cNvPr id="4" name="Slide Number Placeholder 3"/>
          <p:cNvSpPr>
            <a:spLocks noGrp="1"/>
          </p:cNvSpPr>
          <p:nvPr>
            <p:ph type="sldNum" sz="quarter" idx="5"/>
          </p:nvPr>
        </p:nvSpPr>
        <p:spPr/>
        <p:txBody>
          <a:bodyPr/>
          <a:lstStyle/>
          <a:p>
            <a:fld id="{11E2EF5B-C282-734F-B256-3C04FB339C23}" type="slidenum">
              <a:rPr lang="en-US" smtClean="0"/>
              <a:pPr/>
              <a:t>8</a:t>
            </a:fld>
            <a:endParaRPr lang="en-US"/>
          </a:p>
        </p:txBody>
      </p:sp>
    </p:spTree>
    <p:extLst>
      <p:ext uri="{BB962C8B-B14F-4D97-AF65-F5344CB8AC3E}">
        <p14:creationId xmlns:p14="http://schemas.microsoft.com/office/powerpoint/2010/main" val="2496013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Base case in “orange” Recursive case in “light blue”</a:t>
            </a:r>
          </a:p>
          <a:p>
            <a:r>
              <a:rPr lang="en-US" dirty="0"/>
              <a:t>What should the base case return? Are there any values below 10 in an empty list of numbers?</a:t>
            </a:r>
          </a:p>
        </p:txBody>
      </p:sp>
      <p:sp>
        <p:nvSpPr>
          <p:cNvPr id="4" name="Slide Number Placeholder 3"/>
          <p:cNvSpPr>
            <a:spLocks noGrp="1"/>
          </p:cNvSpPr>
          <p:nvPr>
            <p:ph type="sldNum" sz="quarter" idx="5"/>
          </p:nvPr>
        </p:nvSpPr>
        <p:spPr/>
        <p:txBody>
          <a:bodyPr/>
          <a:lstStyle/>
          <a:p>
            <a:fld id="{11E2EF5B-C282-734F-B256-3C04FB339C23}" type="slidenum">
              <a:rPr lang="en-US" smtClean="0"/>
              <a:pPr/>
              <a:t>9</a:t>
            </a:fld>
            <a:endParaRPr lang="en-US"/>
          </a:p>
        </p:txBody>
      </p:sp>
    </p:spTree>
    <p:extLst>
      <p:ext uri="{BB962C8B-B14F-4D97-AF65-F5344CB8AC3E}">
        <p14:creationId xmlns:p14="http://schemas.microsoft.com/office/powerpoint/2010/main" val="6320500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Base case in “orange” Recursive case in “light blue”</a:t>
            </a:r>
          </a:p>
          <a:p>
            <a:r>
              <a:rPr lang="en-US" dirty="0"/>
              <a:t>What should the base case return? Are there any values below 10 in an empty list of numbers?</a:t>
            </a:r>
          </a:p>
        </p:txBody>
      </p:sp>
      <p:sp>
        <p:nvSpPr>
          <p:cNvPr id="4" name="Slide Number Placeholder 3"/>
          <p:cNvSpPr>
            <a:spLocks noGrp="1"/>
          </p:cNvSpPr>
          <p:nvPr>
            <p:ph type="sldNum" sz="quarter" idx="5"/>
          </p:nvPr>
        </p:nvSpPr>
        <p:spPr/>
        <p:txBody>
          <a:bodyPr/>
          <a:lstStyle/>
          <a:p>
            <a:fld id="{11E2EF5B-C282-734F-B256-3C04FB339C23}" type="slidenum">
              <a:rPr lang="en-US" smtClean="0"/>
              <a:pPr/>
              <a:t>10</a:t>
            </a:fld>
            <a:endParaRPr lang="en-US"/>
          </a:p>
        </p:txBody>
      </p:sp>
    </p:spTree>
    <p:extLst>
      <p:ext uri="{BB962C8B-B14F-4D97-AF65-F5344CB8AC3E}">
        <p14:creationId xmlns:p14="http://schemas.microsoft.com/office/powerpoint/2010/main" val="4027731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Base case in “orange” Recursive case in “light blue”</a:t>
            </a:r>
          </a:p>
          <a:p>
            <a:r>
              <a:rPr lang="en-US" dirty="0"/>
              <a:t>What should the base case return? Are there any values below 10 in an empty list of numbers?</a:t>
            </a:r>
          </a:p>
        </p:txBody>
      </p:sp>
      <p:sp>
        <p:nvSpPr>
          <p:cNvPr id="4" name="Slide Number Placeholder 3"/>
          <p:cNvSpPr>
            <a:spLocks noGrp="1"/>
          </p:cNvSpPr>
          <p:nvPr>
            <p:ph type="sldNum" sz="quarter" idx="5"/>
          </p:nvPr>
        </p:nvSpPr>
        <p:spPr/>
        <p:txBody>
          <a:bodyPr/>
          <a:lstStyle/>
          <a:p>
            <a:fld id="{11E2EF5B-C282-734F-B256-3C04FB339C23}" type="slidenum">
              <a:rPr lang="en-US" smtClean="0"/>
              <a:pPr/>
              <a:t>11</a:t>
            </a:fld>
            <a:endParaRPr lang="en-US"/>
          </a:p>
        </p:txBody>
      </p:sp>
    </p:spTree>
    <p:extLst>
      <p:ext uri="{BB962C8B-B14F-4D97-AF65-F5344CB8AC3E}">
        <p14:creationId xmlns:p14="http://schemas.microsoft.com/office/powerpoint/2010/main" val="941381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Base case in “orange” Recursive case in “light blue”</a:t>
            </a:r>
          </a:p>
          <a:p>
            <a:r>
              <a:rPr lang="en-US" dirty="0"/>
              <a:t>What should the base case return? Are there any values below 10 in an empty list of numbers?</a:t>
            </a:r>
          </a:p>
        </p:txBody>
      </p:sp>
      <p:sp>
        <p:nvSpPr>
          <p:cNvPr id="4" name="Slide Number Placeholder 3"/>
          <p:cNvSpPr>
            <a:spLocks noGrp="1"/>
          </p:cNvSpPr>
          <p:nvPr>
            <p:ph type="sldNum" sz="quarter" idx="5"/>
          </p:nvPr>
        </p:nvSpPr>
        <p:spPr/>
        <p:txBody>
          <a:bodyPr/>
          <a:lstStyle/>
          <a:p>
            <a:fld id="{11E2EF5B-C282-734F-B256-3C04FB339C23}" type="slidenum">
              <a:rPr lang="en-US" smtClean="0"/>
              <a:pPr/>
              <a:t>12</a:t>
            </a:fld>
            <a:endParaRPr lang="en-US"/>
          </a:p>
        </p:txBody>
      </p:sp>
    </p:spTree>
    <p:extLst>
      <p:ext uri="{BB962C8B-B14F-4D97-AF65-F5344CB8AC3E}">
        <p14:creationId xmlns:p14="http://schemas.microsoft.com/office/powerpoint/2010/main" val="2355520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 usually means using “or” but not “and”</a:t>
            </a:r>
          </a:p>
        </p:txBody>
      </p:sp>
      <p:sp>
        <p:nvSpPr>
          <p:cNvPr id="4" name="Slide Number Placeholder 3"/>
          <p:cNvSpPr>
            <a:spLocks noGrp="1"/>
          </p:cNvSpPr>
          <p:nvPr>
            <p:ph type="sldNum" sz="quarter" idx="5"/>
          </p:nvPr>
        </p:nvSpPr>
        <p:spPr/>
        <p:txBody>
          <a:bodyPr/>
          <a:lstStyle/>
          <a:p>
            <a:fld id="{11E2EF5B-C282-734F-B256-3C04FB339C23}" type="slidenum">
              <a:rPr lang="en-US" smtClean="0"/>
              <a:pPr/>
              <a:t>15</a:t>
            </a:fld>
            <a:endParaRPr lang="en-US"/>
          </a:p>
        </p:txBody>
      </p:sp>
    </p:spTree>
    <p:extLst>
      <p:ext uri="{BB962C8B-B14F-4D97-AF65-F5344CB8AC3E}">
        <p14:creationId xmlns:p14="http://schemas.microsoft.com/office/powerpoint/2010/main" val="2771210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 name="Shape 543"/>
          <p:cNvSpPr>
            <a:spLocks noGrp="1" noRot="1" noChangeAspect="1"/>
          </p:cNvSpPr>
          <p:nvPr>
            <p:ph type="sldImg"/>
          </p:nvPr>
        </p:nvSpPr>
        <p:spPr>
          <a:prstGeom prst="rect">
            <a:avLst/>
          </a:prstGeom>
        </p:spPr>
        <p:txBody>
          <a:bodyPr/>
          <a:lstStyle/>
          <a:p>
            <a:endParaRPr/>
          </a:p>
        </p:txBody>
      </p:sp>
      <p:sp>
        <p:nvSpPr>
          <p:cNvPr id="544" name="Shape 544"/>
          <p:cNvSpPr>
            <a:spLocks noGrp="1"/>
          </p:cNvSpPr>
          <p:nvPr>
            <p:ph type="body" sz="quarter" idx="1"/>
          </p:nvPr>
        </p:nvSpPr>
        <p:spPr>
          <a:prstGeom prst="rect">
            <a:avLst/>
          </a:prstGeom>
        </p:spPr>
        <p:txBody>
          <a:bodyPr/>
          <a:lstStyle/>
          <a:p>
            <a:r>
              <a:t>Fill in the blank</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 name="Shape 549"/>
          <p:cNvSpPr>
            <a:spLocks noGrp="1" noRot="1" noChangeAspect="1"/>
          </p:cNvSpPr>
          <p:nvPr>
            <p:ph type="sldImg"/>
          </p:nvPr>
        </p:nvSpPr>
        <p:spPr>
          <a:prstGeom prst="rect">
            <a:avLst/>
          </a:prstGeom>
        </p:spPr>
        <p:txBody>
          <a:bodyPr/>
          <a:lstStyle/>
          <a:p>
            <a:endParaRPr/>
          </a:p>
        </p:txBody>
      </p:sp>
      <p:sp>
        <p:nvSpPr>
          <p:cNvPr id="550" name="Shape 550"/>
          <p:cNvSpPr>
            <a:spLocks noGrp="1"/>
          </p:cNvSpPr>
          <p:nvPr>
            <p:ph type="body" sz="quarter" idx="1"/>
          </p:nvPr>
        </p:nvSpPr>
        <p:spPr>
          <a:prstGeom prst="rect">
            <a:avLst/>
          </a:prstGeom>
        </p:spPr>
        <p:txBody>
          <a:bodyPr/>
          <a:lstStyle/>
          <a:p>
            <a:r>
              <a:t>Fill in the blank</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12" name="TextBox 11"/>
          <p:cNvSpPr txBox="1"/>
          <p:nvPr userDrawn="1"/>
        </p:nvSpPr>
        <p:spPr>
          <a:xfrm>
            <a:off x="1523999" y="3772693"/>
            <a:ext cx="5334001" cy="1569660"/>
          </a:xfrm>
          <a:prstGeom prst="rect">
            <a:avLst/>
          </a:prstGeom>
          <a:noFill/>
        </p:spPr>
        <p:txBody>
          <a:bodyPr wrap="square" rtlCol="0">
            <a:spAutoFit/>
          </a:bodyPr>
          <a:lstStyle/>
          <a:p>
            <a:r>
              <a:rPr lang="en-US" sz="240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CMPU 101 – </a:t>
            </a:r>
            <a:r>
              <a:rPr lang="en-US" sz="2000" b="0" dirty="0"/>
              <a:t>Problem Solving and Abstraction</a:t>
            </a:r>
            <a:endParaRPr lang="en-US" sz="2400" b="0" dirty="0"/>
          </a:p>
          <a:p>
            <a:endParaRPr lang="en-US" sz="2400" dirty="0"/>
          </a:p>
          <a:p>
            <a:r>
              <a:rPr lang="en-US" sz="2400" dirty="0"/>
              <a:t>Peter Lemieszewski</a:t>
            </a:r>
          </a:p>
        </p:txBody>
      </p:sp>
      <p:sp>
        <p:nvSpPr>
          <p:cNvPr id="7" name="Date Placeholder 6"/>
          <p:cNvSpPr>
            <a:spLocks noGrp="1"/>
          </p:cNvSpPr>
          <p:nvPr>
            <p:ph type="dt" sz="half" idx="10"/>
          </p:nvPr>
        </p:nvSpPr>
        <p:spPr/>
        <p:txBody>
          <a:bodyPr/>
          <a:lstStyle/>
          <a:p>
            <a:fld id="{B6EBD2AA-24B8-7B42-B7D0-AD8DCDBFF6DC}" type="datetime1">
              <a:rPr lang="en-US" smtClean="0"/>
              <a:pPr/>
              <a:t>10/8/2022</a:t>
            </a:fld>
            <a:endParaRPr lang="en-US" dirty="0"/>
          </a:p>
        </p:txBody>
      </p:sp>
      <p:sp>
        <p:nvSpPr>
          <p:cNvPr id="8" name="Footer Placeholder 7"/>
          <p:cNvSpPr>
            <a:spLocks noGrp="1"/>
          </p:cNvSpPr>
          <p:nvPr>
            <p:ph type="ftr" sz="quarter" idx="11"/>
          </p:nvPr>
        </p:nvSpPr>
        <p:spPr>
          <a:xfrm>
            <a:off x="4038600" y="6356242"/>
            <a:ext cx="4114800" cy="365234"/>
          </a:xfrm>
        </p:spPr>
        <p:txBody>
          <a:bodyPr/>
          <a:lstStyle/>
          <a:p>
            <a:r>
              <a:rPr lang="en-US" dirty="0"/>
              <a:t>CMPU 101:</a:t>
            </a:r>
            <a:r>
              <a:rPr lang="en-US" sz="1400" dirty="0"/>
              <a:t> </a:t>
            </a:r>
            <a:r>
              <a:rPr lang="en-US" dirty="0"/>
              <a:t>Problem Solving and Abstraction</a:t>
            </a:r>
            <a:endParaRPr lang="en-US" sz="1400" dirty="0"/>
          </a:p>
        </p:txBody>
      </p:sp>
      <p:sp>
        <p:nvSpPr>
          <p:cNvPr id="9" name="Slide Number Placeholder 8"/>
          <p:cNvSpPr>
            <a:spLocks noGrp="1"/>
          </p:cNvSpPr>
          <p:nvPr>
            <p:ph type="sldNum" sz="quarter" idx="12"/>
          </p:nvPr>
        </p:nvSpPr>
        <p:spPr/>
        <p:txBody>
          <a:bodyPr/>
          <a:lstStyle/>
          <a:p>
            <a:fld id="{AF258EE5-C1BC-DE43-BFBA-383C466B32E1}" type="slidenum">
              <a:rPr lang="en-US" smtClean="0"/>
              <a:pPr/>
              <a:t>‹#›</a:t>
            </a:fld>
            <a:endParaRPr lang="en-US"/>
          </a:p>
        </p:txBody>
      </p:sp>
    </p:spTree>
    <p:extLst>
      <p:ext uri="{BB962C8B-B14F-4D97-AF65-F5344CB8AC3E}">
        <p14:creationId xmlns:p14="http://schemas.microsoft.com/office/powerpoint/2010/main" val="1156935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29168" y="228603"/>
            <a:ext cx="11662833" cy="762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sz="half" idx="1"/>
          </p:nvPr>
        </p:nvSpPr>
        <p:spPr>
          <a:xfrm>
            <a:off x="850905" y="1362078"/>
            <a:ext cx="5162551" cy="4972051"/>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6651" y="1362078"/>
            <a:ext cx="5162549" cy="4972051"/>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Box 5">
            <a:extLst>
              <a:ext uri="{FF2B5EF4-FFF2-40B4-BE49-F238E27FC236}">
                <a16:creationId xmlns:a16="http://schemas.microsoft.com/office/drawing/2014/main" id="{59D7FEE7-D302-7779-C1A4-B4C471050CAD}"/>
              </a:ext>
            </a:extLst>
          </p:cNvPr>
          <p:cNvSpPr txBox="1"/>
          <p:nvPr userDrawn="1"/>
        </p:nvSpPr>
        <p:spPr>
          <a:xfrm>
            <a:off x="2566851" y="6475508"/>
            <a:ext cx="6100354" cy="30777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9C1431"/>
                </a:solidFill>
                <a:effectLst/>
                <a:uLnTx/>
                <a:uFillTx/>
                <a:latin typeface="Calibri"/>
                <a:ea typeface="+mn-ea"/>
                <a:cs typeface="+mn-cs"/>
              </a:rPr>
              <a:t>CMPU 101:</a:t>
            </a:r>
            <a:r>
              <a:rPr kumimoji="0" lang="en-US" sz="1400" b="0" i="0" u="none" strike="noStrike" kern="1200" cap="none" spc="0" normalizeH="0" baseline="0" noProof="0" dirty="0">
                <a:ln>
                  <a:noFill/>
                </a:ln>
                <a:solidFill>
                  <a:srgbClr val="9C1431"/>
                </a:solidFill>
                <a:effectLst/>
                <a:uLnTx/>
                <a:uFillTx/>
                <a:latin typeface="Calibri"/>
                <a:ea typeface="+mn-ea"/>
                <a:cs typeface="+mn-cs"/>
              </a:rPr>
              <a:t> </a:t>
            </a:r>
            <a:r>
              <a:rPr kumimoji="0" lang="en-US" sz="1200" b="0" i="0" u="none" strike="noStrike" kern="1200" cap="none" spc="0" normalizeH="0" baseline="0" noProof="0" dirty="0">
                <a:ln>
                  <a:noFill/>
                </a:ln>
                <a:solidFill>
                  <a:srgbClr val="9C1431"/>
                </a:solidFill>
                <a:effectLst/>
                <a:uLnTx/>
                <a:uFillTx/>
                <a:latin typeface="Calibri"/>
                <a:ea typeface="+mn-ea"/>
                <a:cs typeface="+mn-cs"/>
              </a:rPr>
              <a:t>Problem Solving and Abstraction</a:t>
            </a:r>
            <a:endParaRPr kumimoji="0" lang="en-US" sz="1400" b="0" i="0" u="none" strike="noStrike" kern="1200" cap="none" spc="0" normalizeH="0" baseline="0" noProof="0" dirty="0">
              <a:ln>
                <a:noFill/>
              </a:ln>
              <a:solidFill>
                <a:srgbClr val="9C1431"/>
              </a:solidFill>
              <a:effectLst/>
              <a:uLnTx/>
              <a:uFillTx/>
              <a:latin typeface="Calibri"/>
              <a:ea typeface="+mn-ea"/>
              <a:cs typeface="+mn-cs"/>
            </a:endParaRPr>
          </a:p>
        </p:txBody>
      </p:sp>
    </p:spTree>
    <p:extLst>
      <p:ext uri="{BB962C8B-B14F-4D97-AF65-F5344CB8AC3E}">
        <p14:creationId xmlns:p14="http://schemas.microsoft.com/office/powerpoint/2010/main" val="1362031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100" name="Body Level One…"/>
          <p:cNvSpPr txBox="1">
            <a:spLocks noGrp="1"/>
          </p:cNvSpPr>
          <p:nvPr>
            <p:ph type="body" idx="1"/>
          </p:nvPr>
        </p:nvSpPr>
        <p:spPr>
          <a:xfrm>
            <a:off x="1225296" y="126009"/>
            <a:ext cx="7804547" cy="6605982"/>
          </a:xfrm>
          <a:prstGeom prst="rect">
            <a:avLst/>
          </a:prstGeom>
        </p:spPr>
        <p:txBody>
          <a:bodyPr anchor="ctr"/>
          <a:lstStyle/>
          <a:p>
            <a:r>
              <a:t>Body Level One</a:t>
            </a:r>
          </a:p>
          <a:p>
            <a:pPr lvl="1"/>
            <a:r>
              <a:t>Body Level Two</a:t>
            </a:r>
          </a:p>
          <a:p>
            <a:pPr lvl="2"/>
            <a:r>
              <a:t>Body Level Three</a:t>
            </a:r>
          </a:p>
          <a:p>
            <a:pPr lvl="3"/>
            <a:r>
              <a:t>Body Level Four</a:t>
            </a:r>
          </a:p>
          <a:p>
            <a:pPr lvl="4"/>
            <a:r>
              <a:t>Body Level Five</a:t>
            </a:r>
          </a:p>
        </p:txBody>
      </p:sp>
      <p:sp>
        <p:nvSpPr>
          <p:cNvPr id="10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46139560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6C5B1023-DAC9-2C44-89BC-529E54AB457B}" type="datetime1">
              <a:rPr lang="en-US" smtClean="0"/>
              <a:pPr/>
              <a:t>10/8/2022</a:t>
            </a:fld>
            <a:endParaRPr lang="en-US" dirty="0"/>
          </a:p>
        </p:txBody>
      </p:sp>
      <p:sp>
        <p:nvSpPr>
          <p:cNvPr id="8" name="Footer Placeholder 7"/>
          <p:cNvSpPr>
            <a:spLocks noGrp="1"/>
          </p:cNvSpPr>
          <p:nvPr>
            <p:ph type="ftr" sz="quarter" idx="11"/>
          </p:nvPr>
        </p:nvSpPr>
        <p:spPr/>
        <p:txBody>
          <a:bodyPr/>
          <a:lstStyle/>
          <a:p>
            <a:r>
              <a:rPr lang="en-US" dirty="0"/>
              <a:t>CMPU 101:</a:t>
            </a:r>
            <a:r>
              <a:rPr lang="en-US" sz="1400" dirty="0"/>
              <a:t> </a:t>
            </a:r>
            <a:r>
              <a:rPr lang="en-US" dirty="0"/>
              <a:t>Problem Solving and Abstraction</a:t>
            </a:r>
            <a:endParaRPr lang="en-US" sz="1400" dirty="0"/>
          </a:p>
        </p:txBody>
      </p:sp>
      <p:sp>
        <p:nvSpPr>
          <p:cNvPr id="9" name="Slide Number Placeholder 8"/>
          <p:cNvSpPr>
            <a:spLocks noGrp="1"/>
          </p:cNvSpPr>
          <p:nvPr>
            <p:ph type="sldNum" sz="quarter" idx="12"/>
          </p:nvPr>
        </p:nvSpPr>
        <p:spPr/>
        <p:txBody>
          <a:bodyPr/>
          <a:lstStyle/>
          <a:p>
            <a:fld id="{AF258EE5-C1BC-DE43-BFBA-383C466B32E1}" type="slidenum">
              <a:rPr lang="en-US" smtClean="0"/>
              <a:pPr/>
              <a:t>‹#›</a:t>
            </a:fld>
            <a:endParaRPr lang="en-US"/>
          </a:p>
        </p:txBody>
      </p:sp>
    </p:spTree>
    <p:extLst>
      <p:ext uri="{BB962C8B-B14F-4D97-AF65-F5344CB8AC3E}">
        <p14:creationId xmlns:p14="http://schemas.microsoft.com/office/powerpoint/2010/main" val="1181695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9605B47D-CDDA-C944-8F6B-5CBF41DC3521}" type="datetime1">
              <a:rPr lang="en-US" smtClean="0"/>
              <a:pPr/>
              <a:t>10/8/2022</a:t>
            </a:fld>
            <a:endParaRPr lang="en-US" dirty="0"/>
          </a:p>
        </p:txBody>
      </p:sp>
      <p:sp>
        <p:nvSpPr>
          <p:cNvPr id="8" name="Footer Placeholder 7"/>
          <p:cNvSpPr>
            <a:spLocks noGrp="1"/>
          </p:cNvSpPr>
          <p:nvPr>
            <p:ph type="ftr" sz="quarter" idx="11"/>
          </p:nvPr>
        </p:nvSpPr>
        <p:spPr/>
        <p:txBody>
          <a:bodyPr/>
          <a:lstStyle/>
          <a:p>
            <a:r>
              <a:rPr lang="en-US" dirty="0"/>
              <a:t>CMPU 101:</a:t>
            </a:r>
            <a:r>
              <a:rPr lang="en-US" sz="1400" dirty="0"/>
              <a:t> </a:t>
            </a:r>
            <a:r>
              <a:rPr lang="en-US" dirty="0"/>
              <a:t>Problem Solving and Abstraction</a:t>
            </a:r>
            <a:endParaRPr lang="en-US" sz="1400" dirty="0"/>
          </a:p>
        </p:txBody>
      </p:sp>
      <p:sp>
        <p:nvSpPr>
          <p:cNvPr id="9" name="Slide Number Placeholder 8"/>
          <p:cNvSpPr>
            <a:spLocks noGrp="1"/>
          </p:cNvSpPr>
          <p:nvPr>
            <p:ph type="sldNum" sz="quarter" idx="12"/>
          </p:nvPr>
        </p:nvSpPr>
        <p:spPr/>
        <p:txBody>
          <a:bodyPr/>
          <a:lstStyle/>
          <a:p>
            <a:fld id="{AF258EE5-C1BC-DE43-BFBA-383C466B32E1}" type="slidenum">
              <a:rPr lang="en-US" smtClean="0"/>
              <a:pPr/>
              <a:t>‹#›</a:t>
            </a:fld>
            <a:endParaRPr lang="en-US"/>
          </a:p>
        </p:txBody>
      </p:sp>
    </p:spTree>
    <p:extLst>
      <p:ext uri="{BB962C8B-B14F-4D97-AF65-F5344CB8AC3E}">
        <p14:creationId xmlns:p14="http://schemas.microsoft.com/office/powerpoint/2010/main" val="829635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095485"/>
            <a:ext cx="5562600" cy="508147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095485"/>
            <a:ext cx="5559552" cy="508147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6581FE2-2675-A549-85D7-76F40473FA4F}" type="datetime1">
              <a:rPr lang="en-US" smtClean="0"/>
              <a:pPr/>
              <a:t>10/8/2022</a:t>
            </a:fld>
            <a:endParaRPr lang="en-US" dirty="0"/>
          </a:p>
        </p:txBody>
      </p:sp>
      <p:sp>
        <p:nvSpPr>
          <p:cNvPr id="9" name="Footer Placeholder 8"/>
          <p:cNvSpPr>
            <a:spLocks noGrp="1"/>
          </p:cNvSpPr>
          <p:nvPr>
            <p:ph type="ftr" sz="quarter" idx="11"/>
          </p:nvPr>
        </p:nvSpPr>
        <p:spPr/>
        <p:txBody>
          <a:bodyPr/>
          <a:lstStyle/>
          <a:p>
            <a:r>
              <a:rPr lang="en-US" dirty="0"/>
              <a:t>CMPU 101:</a:t>
            </a:r>
            <a:r>
              <a:rPr lang="en-US" sz="1400" dirty="0"/>
              <a:t> </a:t>
            </a:r>
            <a:r>
              <a:rPr lang="en-US" dirty="0"/>
              <a:t>Problem Solving and Abstraction</a:t>
            </a:r>
            <a:endParaRPr lang="en-US" sz="1400" dirty="0"/>
          </a:p>
        </p:txBody>
      </p:sp>
      <p:sp>
        <p:nvSpPr>
          <p:cNvPr id="10" name="Slide Number Placeholder 9"/>
          <p:cNvSpPr>
            <a:spLocks noGrp="1"/>
          </p:cNvSpPr>
          <p:nvPr>
            <p:ph type="sldNum" sz="quarter" idx="12"/>
          </p:nvPr>
        </p:nvSpPr>
        <p:spPr/>
        <p:txBody>
          <a:bodyPr/>
          <a:lstStyle/>
          <a:p>
            <a:fld id="{AF258EE5-C1BC-DE43-BFBA-383C466B32E1}" type="slidenum">
              <a:rPr lang="en-US" smtClean="0"/>
              <a:pPr/>
              <a:t>‹#›</a:t>
            </a:fld>
            <a:endParaRPr lang="en-US"/>
          </a:p>
        </p:txBody>
      </p:sp>
    </p:spTree>
    <p:extLst>
      <p:ext uri="{BB962C8B-B14F-4D97-AF65-F5344CB8AC3E}">
        <p14:creationId xmlns:p14="http://schemas.microsoft.com/office/powerpoint/2010/main" val="73083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Date Placeholder 5"/>
          <p:cNvSpPr>
            <a:spLocks noGrp="1"/>
          </p:cNvSpPr>
          <p:nvPr>
            <p:ph type="dt" sz="half" idx="10"/>
          </p:nvPr>
        </p:nvSpPr>
        <p:spPr/>
        <p:txBody>
          <a:bodyPr/>
          <a:lstStyle/>
          <a:p>
            <a:fld id="{6CA6D3AF-BE8D-064E-9797-F02A4399C2F0}" type="datetime1">
              <a:rPr lang="en-US" smtClean="0"/>
              <a:pPr/>
              <a:t>10/8/2022</a:t>
            </a:fld>
            <a:endParaRPr lang="en-US" dirty="0"/>
          </a:p>
        </p:txBody>
      </p:sp>
      <p:sp>
        <p:nvSpPr>
          <p:cNvPr id="7" name="Footer Placeholder 6"/>
          <p:cNvSpPr>
            <a:spLocks noGrp="1"/>
          </p:cNvSpPr>
          <p:nvPr>
            <p:ph type="ftr" sz="quarter" idx="11"/>
          </p:nvPr>
        </p:nvSpPr>
        <p:spPr/>
        <p:txBody>
          <a:bodyPr/>
          <a:lstStyle/>
          <a:p>
            <a:r>
              <a:rPr lang="en-US" dirty="0"/>
              <a:t>CMPU 101:</a:t>
            </a:r>
            <a:r>
              <a:rPr lang="en-US" sz="1400" dirty="0"/>
              <a:t> </a:t>
            </a:r>
            <a:r>
              <a:rPr lang="en-US" dirty="0"/>
              <a:t>Problem Solving and Abstraction</a:t>
            </a:r>
            <a:endParaRPr lang="en-US" sz="1400" dirty="0"/>
          </a:p>
        </p:txBody>
      </p:sp>
      <p:sp>
        <p:nvSpPr>
          <p:cNvPr id="8" name="Slide Number Placeholder 7"/>
          <p:cNvSpPr>
            <a:spLocks noGrp="1"/>
          </p:cNvSpPr>
          <p:nvPr>
            <p:ph type="sldNum" sz="quarter" idx="12"/>
          </p:nvPr>
        </p:nvSpPr>
        <p:spPr/>
        <p:txBody>
          <a:bodyPr/>
          <a:lstStyle/>
          <a:p>
            <a:fld id="{AF258EE5-C1BC-DE43-BFBA-383C466B32E1}" type="slidenum">
              <a:rPr lang="en-US" smtClean="0"/>
              <a:pPr/>
              <a:t>‹#›</a:t>
            </a:fld>
            <a:endParaRPr lang="en-US"/>
          </a:p>
        </p:txBody>
      </p:sp>
    </p:spTree>
    <p:extLst>
      <p:ext uri="{BB962C8B-B14F-4D97-AF65-F5344CB8AC3E}">
        <p14:creationId xmlns:p14="http://schemas.microsoft.com/office/powerpoint/2010/main" val="465817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839981E-F045-DB47-A191-7FD2CAB97CB5}" type="datetime1">
              <a:rPr lang="en-US" smtClean="0"/>
              <a:pPr/>
              <a:t>10/8/2022</a:t>
            </a:fld>
            <a:endParaRPr lang="en-US" dirty="0"/>
          </a:p>
        </p:txBody>
      </p:sp>
      <p:sp>
        <p:nvSpPr>
          <p:cNvPr id="6" name="Footer Placeholder 5"/>
          <p:cNvSpPr>
            <a:spLocks noGrp="1"/>
          </p:cNvSpPr>
          <p:nvPr>
            <p:ph type="ftr" sz="quarter" idx="11"/>
          </p:nvPr>
        </p:nvSpPr>
        <p:spPr/>
        <p:txBody>
          <a:bodyPr/>
          <a:lstStyle/>
          <a:p>
            <a:r>
              <a:rPr lang="en-US" dirty="0"/>
              <a:t>CMPU 101:</a:t>
            </a:r>
            <a:r>
              <a:rPr lang="en-US" sz="1400" dirty="0"/>
              <a:t> </a:t>
            </a:r>
            <a:r>
              <a:rPr lang="en-US" dirty="0"/>
              <a:t>Problem Solving and Abstraction</a:t>
            </a:r>
            <a:endParaRPr lang="en-US" sz="1400" dirty="0"/>
          </a:p>
        </p:txBody>
      </p:sp>
      <p:sp>
        <p:nvSpPr>
          <p:cNvPr id="7" name="Slide Number Placeholder 6"/>
          <p:cNvSpPr>
            <a:spLocks noGrp="1"/>
          </p:cNvSpPr>
          <p:nvPr>
            <p:ph type="sldNum" sz="quarter" idx="12"/>
          </p:nvPr>
        </p:nvSpPr>
        <p:spPr/>
        <p:txBody>
          <a:bodyPr/>
          <a:lstStyle/>
          <a:p>
            <a:fld id="{AF258EE5-C1BC-DE43-BFBA-383C466B32E1}" type="slidenum">
              <a:rPr lang="en-US" smtClean="0"/>
              <a:pPr/>
              <a:t>‹#›</a:t>
            </a:fld>
            <a:endParaRPr lang="en-US"/>
          </a:p>
        </p:txBody>
      </p:sp>
    </p:spTree>
    <p:extLst>
      <p:ext uri="{BB962C8B-B14F-4D97-AF65-F5344CB8AC3E}">
        <p14:creationId xmlns:p14="http://schemas.microsoft.com/office/powerpoint/2010/main" val="1414829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p>
            <a:fld id="{7F12DE73-ABE4-8F43-AA98-225125B0786A}" type="datetime1">
              <a:rPr lang="en-US" smtClean="0"/>
              <a:pPr/>
              <a:t>10/8/2022</a:t>
            </a:fld>
            <a:endParaRPr lang="en-US" dirty="0"/>
          </a:p>
        </p:txBody>
      </p:sp>
      <p:sp>
        <p:nvSpPr>
          <p:cNvPr id="9" name="Footer Placeholder 8"/>
          <p:cNvSpPr>
            <a:spLocks noGrp="1"/>
          </p:cNvSpPr>
          <p:nvPr>
            <p:ph type="ftr" sz="quarter" idx="11"/>
          </p:nvPr>
        </p:nvSpPr>
        <p:spPr/>
        <p:txBody>
          <a:bodyPr/>
          <a:lstStyle/>
          <a:p>
            <a:r>
              <a:rPr lang="en-US" dirty="0"/>
              <a:t>CMPU 101:</a:t>
            </a:r>
            <a:r>
              <a:rPr lang="en-US" sz="1400" dirty="0"/>
              <a:t> </a:t>
            </a:r>
            <a:r>
              <a:rPr lang="en-US" dirty="0"/>
              <a:t>Problem Solving and Abstraction</a:t>
            </a:r>
            <a:endParaRPr lang="en-US" sz="1400" dirty="0"/>
          </a:p>
        </p:txBody>
      </p:sp>
      <p:sp>
        <p:nvSpPr>
          <p:cNvPr id="10" name="Slide Number Placeholder 9"/>
          <p:cNvSpPr>
            <a:spLocks noGrp="1"/>
          </p:cNvSpPr>
          <p:nvPr>
            <p:ph type="sldNum" sz="quarter" idx="12"/>
          </p:nvPr>
        </p:nvSpPr>
        <p:spPr/>
        <p:txBody>
          <a:bodyPr/>
          <a:lstStyle/>
          <a:p>
            <a:fld id="{AF258EE5-C1BC-DE43-BFBA-383C466B32E1}" type="slidenum">
              <a:rPr lang="en-US" smtClean="0"/>
              <a:pPr/>
              <a:t>‹#›</a:t>
            </a:fld>
            <a:endParaRPr lang="en-US"/>
          </a:p>
        </p:txBody>
      </p:sp>
    </p:spTree>
    <p:extLst>
      <p:ext uri="{BB962C8B-B14F-4D97-AF65-F5344CB8AC3E}">
        <p14:creationId xmlns:p14="http://schemas.microsoft.com/office/powerpoint/2010/main" val="2094618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de">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457200" y="228599"/>
            <a:ext cx="11274552" cy="5972175"/>
          </a:xfrm>
        </p:spPr>
        <p:txBody>
          <a:bodyPr>
            <a:noAutofit/>
          </a:bodyPr>
          <a:lstStyle>
            <a:lvl1pPr marL="0" indent="0">
              <a:lnSpc>
                <a:spcPct val="100000"/>
              </a:lnSpc>
              <a:spcBef>
                <a:spcPts val="0"/>
              </a:spcBef>
              <a:buFont typeface="Arial" charset="0"/>
              <a:buNone/>
              <a:defRPr sz="1400">
                <a:latin typeface="Courier" charset="0"/>
                <a:ea typeface="Courier" charset="0"/>
                <a:cs typeface="Courier" charset="0"/>
              </a:defRPr>
            </a:lvl1pPr>
          </a:lstStyle>
          <a:p>
            <a:pPr lvl="0"/>
            <a:r>
              <a:rPr lang="en-US"/>
              <a:t>Click to edit Master text styles</a:t>
            </a:r>
          </a:p>
        </p:txBody>
      </p:sp>
      <p:sp>
        <p:nvSpPr>
          <p:cNvPr id="2" name="Date Placeholder 1"/>
          <p:cNvSpPr>
            <a:spLocks noGrp="1"/>
          </p:cNvSpPr>
          <p:nvPr>
            <p:ph type="dt" sz="half" idx="14"/>
          </p:nvPr>
        </p:nvSpPr>
        <p:spPr/>
        <p:txBody>
          <a:bodyPr/>
          <a:lstStyle/>
          <a:p>
            <a:fld id="{508FE968-2A6C-304D-ADA2-924256330D0F}" type="datetime1">
              <a:rPr lang="en-US" smtClean="0"/>
              <a:pPr/>
              <a:t>10/8/2022</a:t>
            </a:fld>
            <a:endParaRPr lang="en-US" dirty="0"/>
          </a:p>
        </p:txBody>
      </p:sp>
      <p:sp>
        <p:nvSpPr>
          <p:cNvPr id="6" name="Footer Placeholder 5"/>
          <p:cNvSpPr>
            <a:spLocks noGrp="1"/>
          </p:cNvSpPr>
          <p:nvPr>
            <p:ph type="ftr" sz="quarter" idx="15"/>
          </p:nvPr>
        </p:nvSpPr>
        <p:spPr/>
        <p:txBody>
          <a:bodyPr/>
          <a:lstStyle/>
          <a:p>
            <a:r>
              <a:rPr lang="en-US" dirty="0"/>
              <a:t>CMPU 101:</a:t>
            </a:r>
            <a:r>
              <a:rPr lang="en-US" sz="1400" dirty="0"/>
              <a:t> </a:t>
            </a:r>
            <a:r>
              <a:rPr lang="en-US" dirty="0"/>
              <a:t>Problem Solving and Abstraction</a:t>
            </a:r>
            <a:endParaRPr lang="en-US" sz="1400" dirty="0"/>
          </a:p>
        </p:txBody>
      </p:sp>
      <p:sp>
        <p:nvSpPr>
          <p:cNvPr id="7" name="Slide Number Placeholder 6"/>
          <p:cNvSpPr>
            <a:spLocks noGrp="1"/>
          </p:cNvSpPr>
          <p:nvPr>
            <p:ph type="sldNum" sz="quarter" idx="16"/>
          </p:nvPr>
        </p:nvSpPr>
        <p:spPr/>
        <p:txBody>
          <a:bodyPr/>
          <a:lstStyle/>
          <a:p>
            <a:fld id="{AF258EE5-C1BC-DE43-BFBA-383C466B32E1}" type="slidenum">
              <a:rPr lang="en-US" smtClean="0"/>
              <a:pPr/>
              <a:t>‹#›</a:t>
            </a:fld>
            <a:endParaRPr lang="en-US"/>
          </a:p>
        </p:txBody>
      </p:sp>
    </p:spTree>
    <p:extLst>
      <p:ext uri="{BB962C8B-B14F-4D97-AF65-F5344CB8AC3E}">
        <p14:creationId xmlns:p14="http://schemas.microsoft.com/office/powerpoint/2010/main" val="792672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de with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Text Placeholder 10"/>
          <p:cNvSpPr>
            <a:spLocks noGrp="1"/>
          </p:cNvSpPr>
          <p:nvPr>
            <p:ph type="body" sz="quarter" idx="13"/>
          </p:nvPr>
        </p:nvSpPr>
        <p:spPr>
          <a:xfrm>
            <a:off x="457200" y="1100138"/>
            <a:ext cx="11274552" cy="5072064"/>
          </a:xfrm>
        </p:spPr>
        <p:txBody>
          <a:bodyPr>
            <a:noAutofit/>
          </a:bodyPr>
          <a:lstStyle>
            <a:lvl1pPr marL="0" indent="0">
              <a:lnSpc>
                <a:spcPct val="100000"/>
              </a:lnSpc>
              <a:spcBef>
                <a:spcPts val="0"/>
              </a:spcBef>
              <a:buFont typeface="Arial" charset="0"/>
              <a:buNone/>
              <a:defRPr sz="1400">
                <a:latin typeface="Courier" charset="0"/>
                <a:ea typeface="Courier" charset="0"/>
                <a:cs typeface="Courier" charset="0"/>
              </a:defRPr>
            </a:lvl1pPr>
          </a:lstStyle>
          <a:p>
            <a:pPr lvl="0"/>
            <a:r>
              <a:rPr lang="en-US"/>
              <a:t>Click to edit Master text styles</a:t>
            </a:r>
          </a:p>
        </p:txBody>
      </p:sp>
      <p:sp>
        <p:nvSpPr>
          <p:cNvPr id="7" name="Date Placeholder 6"/>
          <p:cNvSpPr>
            <a:spLocks noGrp="1"/>
          </p:cNvSpPr>
          <p:nvPr>
            <p:ph type="dt" sz="half" idx="14"/>
          </p:nvPr>
        </p:nvSpPr>
        <p:spPr/>
        <p:txBody>
          <a:bodyPr/>
          <a:lstStyle/>
          <a:p>
            <a:fld id="{9299EA14-14D5-7448-9E4B-92DE5CAAEC48}" type="datetime1">
              <a:rPr lang="en-US" smtClean="0"/>
              <a:pPr/>
              <a:t>10/8/2022</a:t>
            </a:fld>
            <a:endParaRPr lang="en-US" dirty="0"/>
          </a:p>
        </p:txBody>
      </p:sp>
      <p:sp>
        <p:nvSpPr>
          <p:cNvPr id="8" name="Footer Placeholder 7"/>
          <p:cNvSpPr>
            <a:spLocks noGrp="1"/>
          </p:cNvSpPr>
          <p:nvPr>
            <p:ph type="ftr" sz="quarter" idx="15"/>
          </p:nvPr>
        </p:nvSpPr>
        <p:spPr/>
        <p:txBody>
          <a:bodyPr/>
          <a:lstStyle/>
          <a:p>
            <a:r>
              <a:rPr lang="en-US" dirty="0"/>
              <a:t>CMPU 101:</a:t>
            </a:r>
            <a:r>
              <a:rPr lang="en-US" sz="1400" dirty="0"/>
              <a:t> </a:t>
            </a:r>
            <a:r>
              <a:rPr lang="en-US" dirty="0"/>
              <a:t>Problem Solving and Abstraction</a:t>
            </a:r>
            <a:endParaRPr lang="en-US" sz="1400" dirty="0"/>
          </a:p>
        </p:txBody>
      </p:sp>
      <p:sp>
        <p:nvSpPr>
          <p:cNvPr id="9" name="Slide Number Placeholder 8"/>
          <p:cNvSpPr>
            <a:spLocks noGrp="1"/>
          </p:cNvSpPr>
          <p:nvPr>
            <p:ph type="sldNum" sz="quarter" idx="16"/>
          </p:nvPr>
        </p:nvSpPr>
        <p:spPr/>
        <p:txBody>
          <a:bodyPr/>
          <a:lstStyle/>
          <a:p>
            <a:fld id="{AF258EE5-C1BC-DE43-BFBA-383C466B32E1}" type="slidenum">
              <a:rPr lang="en-US" smtClean="0"/>
              <a:pPr/>
              <a:t>‹#›</a:t>
            </a:fld>
            <a:endParaRPr lang="en-US"/>
          </a:p>
        </p:txBody>
      </p:sp>
    </p:spTree>
    <p:extLst>
      <p:ext uri="{BB962C8B-B14F-4D97-AF65-F5344CB8AC3E}">
        <p14:creationId xmlns:p14="http://schemas.microsoft.com/office/powerpoint/2010/main" val="1794840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600"/>
            <a:ext cx="10472792" cy="68749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143001"/>
            <a:ext cx="11274552" cy="4986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60248" y="6356242"/>
            <a:ext cx="3440240" cy="365125"/>
          </a:xfrm>
          <a:prstGeom prst="rect">
            <a:avLst/>
          </a:prstGeom>
        </p:spPr>
        <p:txBody>
          <a:bodyPr vert="horz" lIns="91440" tIns="45720" rIns="91440" bIns="45720" rtlCol="0" anchor="ctr"/>
          <a:lstStyle>
            <a:lvl1pPr algn="l">
              <a:defRPr sz="1200">
                <a:solidFill>
                  <a:srgbClr val="9C1431"/>
                </a:solidFill>
              </a:defRPr>
            </a:lvl1pPr>
          </a:lstStyle>
          <a:p>
            <a:fld id="{C033F4C3-887F-FE48-91B8-BD39CC1473C3}" type="datetime1">
              <a:rPr lang="en-US" smtClean="0"/>
              <a:pPr/>
              <a:t>10/8/2022</a:t>
            </a:fld>
            <a:endParaRPr lang="en-US" dirty="0"/>
          </a:p>
        </p:txBody>
      </p:sp>
      <p:sp>
        <p:nvSpPr>
          <p:cNvPr id="6" name="Slide Number Placeholder 5"/>
          <p:cNvSpPr>
            <a:spLocks noGrp="1"/>
          </p:cNvSpPr>
          <p:nvPr>
            <p:ph type="sldNum" sz="quarter" idx="4"/>
          </p:nvPr>
        </p:nvSpPr>
        <p:spPr>
          <a:xfrm>
            <a:off x="8437380" y="6356241"/>
            <a:ext cx="3440240" cy="365125"/>
          </a:xfrm>
          <a:prstGeom prst="rect">
            <a:avLst/>
          </a:prstGeom>
        </p:spPr>
        <p:txBody>
          <a:bodyPr vert="horz" lIns="91440" tIns="45720" rIns="91440" bIns="45720" rtlCol="0" anchor="ctr"/>
          <a:lstStyle>
            <a:lvl1pPr algn="r">
              <a:defRPr sz="1200">
                <a:solidFill>
                  <a:srgbClr val="9C1431"/>
                </a:solidFill>
              </a:defRPr>
            </a:lvl1pPr>
          </a:lstStyle>
          <a:p>
            <a:fld id="{AF258EE5-C1BC-DE43-BFBA-383C466B32E1}" type="slidenum">
              <a:rPr lang="en-US" smtClean="0"/>
              <a:pPr/>
              <a:t>‹#›</a:t>
            </a:fld>
            <a:endParaRPr lang="en-US"/>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1030005" y="148541"/>
            <a:ext cx="847615" cy="847615"/>
          </a:xfrm>
          <a:prstGeom prst="rect">
            <a:avLst/>
          </a:prstGeom>
        </p:spPr>
      </p:pic>
      <p:sp>
        <p:nvSpPr>
          <p:cNvPr id="8" name="Footer Placeholder 7"/>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rgbClr val="9C1431"/>
                </a:solidFill>
              </a:defRPr>
            </a:lvl1pPr>
          </a:lstStyle>
          <a:p>
            <a:r>
              <a:rPr lang="en-US" dirty="0"/>
              <a:t>CMPU 101 – Introduction to Computing</a:t>
            </a:r>
          </a:p>
        </p:txBody>
      </p:sp>
    </p:spTree>
    <p:extLst>
      <p:ext uri="{BB962C8B-B14F-4D97-AF65-F5344CB8AC3E}">
        <p14:creationId xmlns:p14="http://schemas.microsoft.com/office/powerpoint/2010/main" val="1241512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 id="2147483658" r:id="rId9"/>
    <p:sldLayoutId id="2147483659" r:id="rId10"/>
    <p:sldLayoutId id="2147483660" r:id="rId11"/>
  </p:sldLayoutIdLst>
  <p:hf hdr="0"/>
  <p:txStyles>
    <p:titleStyle>
      <a:lvl1pPr algn="l" defTabSz="914400" rtl="0" eaLnBrk="1" latinLnBrk="0" hangingPunct="1">
        <a:lnSpc>
          <a:spcPct val="90000"/>
        </a:lnSpc>
        <a:spcBef>
          <a:spcPct val="0"/>
        </a:spcBef>
        <a:buNone/>
        <a:defRPr sz="4000" b="1" i="0" kern="1200">
          <a:solidFill>
            <a:srgbClr val="9C1431"/>
          </a:solidFill>
          <a:latin typeface="Calibri Light" charset="0"/>
          <a:ea typeface="Calibri Light" charset="0"/>
          <a:cs typeface="Calibri Light" charset="0"/>
        </a:defRPr>
      </a:lvl1pPr>
    </p:titleStyle>
    <p:bodyStyle>
      <a:lvl1pPr marL="228600" indent="-228600" algn="l" defTabSz="914400" rtl="0" eaLnBrk="1" latinLnBrk="0" hangingPunct="1">
        <a:lnSpc>
          <a:spcPct val="90000"/>
        </a:lnSpc>
        <a:spcBef>
          <a:spcPts val="1000"/>
        </a:spcBef>
        <a:buClr>
          <a:srgbClr val="9C1431"/>
        </a:buClr>
        <a:buFont typeface="Arial"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9C1431"/>
        </a:buClr>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9C1431"/>
        </a:buClr>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9C1431"/>
        </a:buClr>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9C1431"/>
        </a:buClr>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3" Type="http://schemas.openxmlformats.org/officeDocument/2006/relationships/hyperlink" Target="https://code.pyret.org/editor#share=1KYWRdJnxu7eruA7Vrcrwz8gk2mNz1OAx&amp;v=31c9aaf" TargetMode="External"/><Relationship Id="rId2" Type="http://schemas.openxmlformats.org/officeDocument/2006/relationships/hyperlink" Target="https://code.pyret.org/editor#share=14kwmrRAMbQD11lpxA1OiEqHzbn_KUKNZ&amp;v=31c9aaf" TargetMode="External"/><Relationship Id="rId1" Type="http://schemas.openxmlformats.org/officeDocument/2006/relationships/slideLayout" Target="../slideLayouts/slideLayout2.xml"/><Relationship Id="rId5" Type="http://schemas.openxmlformats.org/officeDocument/2006/relationships/hyperlink" Target="https://code.pyret.org/editor#share=10lniuu-jF4AzN8IqrHTW2tgcFedxjoFv&amp;v=31c9aaf" TargetMode="External"/><Relationship Id="rId4" Type="http://schemas.openxmlformats.org/officeDocument/2006/relationships/hyperlink" Target="https://code.pyret.org/editor#share=1dhIrulgntbAU0-mZ2RCwz9TIr_3tFOge&amp;v=31c9aaf"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Recursion</a:t>
            </a:r>
            <a:br>
              <a:rPr lang="en-US" b="1" dirty="0"/>
            </a:br>
            <a:r>
              <a:rPr lang="en-US" b="1" dirty="0"/>
              <a:t>(continued)</a:t>
            </a:r>
            <a:endParaRPr lang="en-US" dirty="0">
              <a:latin typeface="Gigi" panose="04040504061007020D02" pitchFamily="82" charset="0"/>
            </a:endParaRPr>
          </a:p>
        </p:txBody>
      </p:sp>
    </p:spTree>
    <p:extLst>
      <p:ext uri="{BB962C8B-B14F-4D97-AF65-F5344CB8AC3E}">
        <p14:creationId xmlns:p14="http://schemas.microsoft.com/office/powerpoint/2010/main" val="1514496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EC6FD-8597-3442-40F5-87271508A029}"/>
              </a:ext>
            </a:extLst>
          </p:cNvPr>
          <p:cNvSpPr>
            <a:spLocks noGrp="1"/>
          </p:cNvSpPr>
          <p:nvPr>
            <p:ph type="title"/>
          </p:nvPr>
        </p:nvSpPr>
        <p:spPr/>
        <p:txBody>
          <a:bodyPr/>
          <a:lstStyle/>
          <a:p>
            <a:r>
              <a:rPr lang="en-US" dirty="0"/>
              <a:t>Writing any-below-10: rewrite the recursive tests </a:t>
            </a:r>
          </a:p>
        </p:txBody>
      </p:sp>
      <p:sp>
        <p:nvSpPr>
          <p:cNvPr id="3" name="Date Placeholder 2">
            <a:extLst>
              <a:ext uri="{FF2B5EF4-FFF2-40B4-BE49-F238E27FC236}">
                <a16:creationId xmlns:a16="http://schemas.microsoft.com/office/drawing/2014/main" id="{5A8A709B-1039-B8EF-ACAF-3D6C08B160DB}"/>
              </a:ext>
            </a:extLst>
          </p:cNvPr>
          <p:cNvSpPr>
            <a:spLocks noGrp="1"/>
          </p:cNvSpPr>
          <p:nvPr>
            <p:ph type="dt" sz="half" idx="10"/>
          </p:nvPr>
        </p:nvSpPr>
        <p:spPr/>
        <p:txBody>
          <a:bodyPr/>
          <a:lstStyle/>
          <a:p>
            <a:fld id="{6CA6D3AF-BE8D-064E-9797-F02A4399C2F0}" type="datetime1">
              <a:rPr lang="en-US" smtClean="0"/>
              <a:pPr/>
              <a:t>10/8/2022</a:t>
            </a:fld>
            <a:endParaRPr lang="en-US" dirty="0"/>
          </a:p>
        </p:txBody>
      </p:sp>
      <p:sp>
        <p:nvSpPr>
          <p:cNvPr id="4" name="Footer Placeholder 3">
            <a:extLst>
              <a:ext uri="{FF2B5EF4-FFF2-40B4-BE49-F238E27FC236}">
                <a16:creationId xmlns:a16="http://schemas.microsoft.com/office/drawing/2014/main" id="{0EA17C10-3BE0-4A26-ED6A-2A1038F3C3B2}"/>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A5A0E47C-09D3-200E-C9E3-DE03211FA10B}"/>
              </a:ext>
            </a:extLst>
          </p:cNvPr>
          <p:cNvSpPr>
            <a:spLocks noGrp="1"/>
          </p:cNvSpPr>
          <p:nvPr>
            <p:ph type="sldNum" sz="quarter" idx="12"/>
          </p:nvPr>
        </p:nvSpPr>
        <p:spPr/>
        <p:txBody>
          <a:bodyPr/>
          <a:lstStyle/>
          <a:p>
            <a:fld id="{AF258EE5-C1BC-DE43-BFBA-383C466B32E1}" type="slidenum">
              <a:rPr lang="en-US" smtClean="0"/>
              <a:pPr/>
              <a:t>10</a:t>
            </a:fld>
            <a:endParaRPr lang="en-US"/>
          </a:p>
        </p:txBody>
      </p:sp>
      <p:sp>
        <p:nvSpPr>
          <p:cNvPr id="7" name="plural-nouns = [list: &quot;gazebos&quot;, &quot;avocados&quot;, &quot;pandas&quot;]…">
            <a:extLst>
              <a:ext uri="{FF2B5EF4-FFF2-40B4-BE49-F238E27FC236}">
                <a16:creationId xmlns:a16="http://schemas.microsoft.com/office/drawing/2014/main" id="{0B655D86-1ADD-B820-979C-6F9864637527}"/>
              </a:ext>
            </a:extLst>
          </p:cNvPr>
          <p:cNvSpPr txBox="1">
            <a:spLocks/>
          </p:cNvSpPr>
          <p:nvPr/>
        </p:nvSpPr>
        <p:spPr>
          <a:xfrm>
            <a:off x="1001487" y="1175657"/>
            <a:ext cx="9891516" cy="44558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normAutofit fontScale="85000" lnSpcReduction="20000"/>
          </a:bodyPr>
          <a:lstStyle>
            <a:lvl1pPr marL="0" marR="0" indent="0" algn="l" defTabSz="821531" rtl="0" latinLnBrk="0">
              <a:lnSpc>
                <a:spcPts val="7300"/>
              </a:lnSpc>
              <a:spcBef>
                <a:spcPts val="3700"/>
              </a:spcBef>
              <a:spcAft>
                <a:spcPts val="0"/>
              </a:spcAft>
              <a:buClrTx/>
              <a:buSzTx/>
              <a:buFontTx/>
              <a:buNone/>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1pPr>
            <a:lvl2pPr marL="0" marR="0" indent="4445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2pPr>
            <a:lvl3pPr marL="0" marR="0" indent="8890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3pPr>
            <a:lvl4pPr marL="0" marR="0" indent="13335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4pPr>
            <a:lvl5pPr marL="0" marR="0" indent="17780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5pPr>
            <a:lvl6pPr marL="3028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6pPr>
            <a:lvl7pPr marL="3472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7pPr>
            <a:lvl8pPr marL="3917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8pPr>
            <a:lvl9pPr marL="4361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9pPr>
          </a:lstStyle>
          <a:p>
            <a:pPr defTabSz="1828800">
              <a:lnSpc>
                <a:spcPct val="120000"/>
              </a:lnSpc>
              <a:spcBef>
                <a:spcPts val="0"/>
              </a:spcBef>
              <a:defRPr sz="4600">
                <a:latin typeface="Menlo Regular"/>
                <a:ea typeface="Menlo Regular"/>
                <a:cs typeface="Menlo Regular"/>
                <a:sym typeface="Menlo Regular"/>
              </a:defRPr>
            </a:pPr>
            <a:r>
              <a:rPr lang="en-US" sz="4600" i="1" kern="0" dirty="0">
                <a:solidFill>
                  <a:srgbClr val="9F59B3"/>
                </a:solidFill>
                <a:latin typeface="Menlo Regular"/>
                <a:ea typeface="Menlo Regular"/>
                <a:cs typeface="Menlo Regular"/>
                <a:sym typeface="Menlo Regular"/>
              </a:rPr>
              <a:t> </a:t>
            </a:r>
            <a:endParaRPr lang="en-US" sz="4600" kern="0" dirty="0">
              <a:latin typeface="Menlo Regular"/>
              <a:ea typeface="Menlo Regular"/>
              <a:cs typeface="Menlo Regular"/>
              <a:sym typeface="Menlo Regular"/>
            </a:endParaRPr>
          </a:p>
          <a:p>
            <a:pPr defTabSz="1828800">
              <a:lnSpc>
                <a:spcPct val="120000"/>
              </a:lnSpc>
              <a:spcBef>
                <a:spcPts val="0"/>
              </a:spcBef>
              <a:defRPr sz="3200">
                <a:latin typeface="Menlo Regular"/>
                <a:ea typeface="Menlo Regular"/>
                <a:cs typeface="Menlo Regular"/>
                <a:sym typeface="Menlo Regular"/>
              </a:defRPr>
            </a:pPr>
            <a:r>
              <a:rPr lang="en-US" dirty="0">
                <a:solidFill>
                  <a:srgbClr val="ABAFB3"/>
                </a:solidFill>
              </a:rPr>
              <a:t>fun</a:t>
            </a:r>
            <a:r>
              <a:rPr lang="en-US" dirty="0"/>
              <a:t> </a:t>
            </a:r>
            <a:r>
              <a:rPr lang="en-US" b="1" dirty="0">
                <a:solidFill>
                  <a:srgbClr val="9F59B3"/>
                </a:solidFill>
              </a:rPr>
              <a:t>any-below-10</a:t>
            </a:r>
            <a:r>
              <a:rPr lang="en-US" dirty="0"/>
              <a:t>(</a:t>
            </a:r>
            <a:r>
              <a:rPr lang="en-US" dirty="0" err="1"/>
              <a:t>lst</a:t>
            </a:r>
            <a:r>
              <a:rPr lang="en-US" dirty="0"/>
              <a:t> :: List&lt;Number&gt;) -&gt; Boolean:</a:t>
            </a:r>
          </a:p>
          <a:p>
            <a:pPr defTabSz="1828800">
              <a:lnSpc>
                <a:spcPct val="120000"/>
              </a:lnSpc>
              <a:spcBef>
                <a:spcPts val="0"/>
              </a:spcBef>
              <a:defRPr sz="3200">
                <a:latin typeface="Menlo Regular"/>
                <a:ea typeface="Menlo Regular"/>
                <a:cs typeface="Menlo Regular"/>
                <a:sym typeface="Menlo Regular"/>
              </a:defRPr>
            </a:pPr>
            <a:r>
              <a:rPr lang="en-US" dirty="0"/>
              <a:t>  </a:t>
            </a:r>
            <a:r>
              <a:rPr lang="en-US" dirty="0">
                <a:solidFill>
                  <a:srgbClr val="ABAFB3"/>
                </a:solidFill>
              </a:rPr>
              <a:t>doc</a:t>
            </a:r>
            <a:r>
              <a:rPr lang="en-US" dirty="0"/>
              <a:t>: </a:t>
            </a:r>
            <a:r>
              <a:rPr lang="en-US" dirty="0">
                <a:solidFill>
                  <a:srgbClr val="507EB3"/>
                </a:solidFill>
              </a:rPr>
              <a:t>"Return true if any number in the list is less than 10"</a:t>
            </a:r>
          </a:p>
          <a:p>
            <a:pPr defTabSz="1828800">
              <a:lnSpc>
                <a:spcPct val="120000"/>
              </a:lnSpc>
              <a:spcBef>
                <a:spcPts val="0"/>
              </a:spcBef>
              <a:defRPr sz="3200">
                <a:latin typeface="Menlo Regular"/>
                <a:ea typeface="Menlo Regular"/>
                <a:cs typeface="Menlo Regular"/>
                <a:sym typeface="Menlo Regular"/>
              </a:defRPr>
            </a:pPr>
            <a:r>
              <a:rPr lang="en-US" dirty="0"/>
              <a:t>  ...</a:t>
            </a:r>
          </a:p>
          <a:p>
            <a:pPr defTabSz="1828800">
              <a:lnSpc>
                <a:spcPct val="120000"/>
              </a:lnSpc>
              <a:spcBef>
                <a:spcPts val="0"/>
              </a:spcBef>
              <a:defRPr sz="3200">
                <a:latin typeface="Menlo Regular"/>
                <a:ea typeface="Menlo Regular"/>
                <a:cs typeface="Menlo Regular"/>
                <a:sym typeface="Menlo Regular"/>
              </a:defRPr>
            </a:pPr>
            <a:r>
              <a:rPr lang="en-US" dirty="0">
                <a:solidFill>
                  <a:srgbClr val="ABAFB3"/>
                </a:solidFill>
              </a:rPr>
              <a:t>where</a:t>
            </a:r>
            <a:r>
              <a:rPr lang="en-US" dirty="0"/>
              <a:t>:</a:t>
            </a:r>
          </a:p>
          <a:p>
            <a:pPr defTabSz="1828800">
              <a:lnSpc>
                <a:spcPct val="120000"/>
              </a:lnSpc>
              <a:spcBef>
                <a:spcPts val="0"/>
              </a:spcBef>
              <a:defRPr sz="3200">
                <a:latin typeface="Menlo Regular"/>
                <a:ea typeface="Menlo Regular"/>
                <a:cs typeface="Menlo Regular"/>
                <a:sym typeface="Menlo Regular"/>
              </a:defRPr>
            </a:pPr>
            <a:r>
              <a:rPr lang="en-US" dirty="0"/>
              <a:t> any-below-10([</a:t>
            </a:r>
            <a:r>
              <a:rPr lang="en-US" dirty="0">
                <a:solidFill>
                  <a:srgbClr val="ABAFB3"/>
                </a:solidFill>
              </a:rPr>
              <a:t>list</a:t>
            </a:r>
            <a:r>
              <a:rPr lang="en-US" dirty="0"/>
              <a:t>: 3, 1, 4]) </a:t>
            </a:r>
            <a:r>
              <a:rPr lang="en-US" dirty="0">
                <a:solidFill>
                  <a:srgbClr val="ABAFB3"/>
                </a:solidFill>
              </a:rPr>
              <a:t>is</a:t>
            </a:r>
            <a:r>
              <a:rPr lang="en-US" dirty="0"/>
              <a:t> (3 &lt; 10) </a:t>
            </a:r>
            <a:r>
              <a:rPr lang="en-US" dirty="0">
                <a:solidFill>
                  <a:srgbClr val="ABAFB3"/>
                </a:solidFill>
              </a:rPr>
              <a:t>or</a:t>
            </a:r>
            <a:r>
              <a:rPr lang="en-US" dirty="0"/>
              <a:t> any-below-10([</a:t>
            </a:r>
            <a:r>
              <a:rPr lang="en-US" dirty="0">
                <a:solidFill>
                  <a:srgbClr val="ABAFB3"/>
                </a:solidFill>
              </a:rPr>
              <a:t>list</a:t>
            </a:r>
            <a:r>
              <a:rPr lang="en-US" dirty="0"/>
              <a:t>: 1, 4])</a:t>
            </a:r>
          </a:p>
          <a:p>
            <a:pPr defTabSz="1828800">
              <a:lnSpc>
                <a:spcPct val="120000"/>
              </a:lnSpc>
              <a:spcBef>
                <a:spcPts val="0"/>
              </a:spcBef>
              <a:defRPr sz="3200">
                <a:latin typeface="Menlo Regular"/>
                <a:ea typeface="Menlo Regular"/>
                <a:cs typeface="Menlo Regular"/>
                <a:sym typeface="Menlo Regular"/>
              </a:defRPr>
            </a:pPr>
            <a:r>
              <a:rPr lang="en-US" dirty="0"/>
              <a:t> any-below-10([</a:t>
            </a:r>
            <a:r>
              <a:rPr lang="en-US" dirty="0">
                <a:solidFill>
                  <a:srgbClr val="ABAFB3"/>
                </a:solidFill>
              </a:rPr>
              <a:t>list</a:t>
            </a:r>
            <a:r>
              <a:rPr lang="en-US" dirty="0"/>
              <a:t>:    1, 4]) </a:t>
            </a:r>
            <a:r>
              <a:rPr lang="en-US" dirty="0">
                <a:solidFill>
                  <a:srgbClr val="ABAFB3"/>
                </a:solidFill>
              </a:rPr>
              <a:t>is </a:t>
            </a:r>
            <a:r>
              <a:rPr lang="en-US" dirty="0"/>
              <a:t>(1 &lt; 10) </a:t>
            </a:r>
            <a:r>
              <a:rPr lang="en-US" dirty="0">
                <a:solidFill>
                  <a:srgbClr val="ABAFB3"/>
                </a:solidFill>
              </a:rPr>
              <a:t>or</a:t>
            </a:r>
            <a:r>
              <a:rPr lang="en-US" dirty="0"/>
              <a:t> any-below-10([</a:t>
            </a:r>
            <a:r>
              <a:rPr lang="en-US" dirty="0">
                <a:solidFill>
                  <a:srgbClr val="ABAFB3"/>
                </a:solidFill>
              </a:rPr>
              <a:t>list</a:t>
            </a:r>
            <a:r>
              <a:rPr lang="en-US" dirty="0"/>
              <a:t>: 4])</a:t>
            </a:r>
          </a:p>
          <a:p>
            <a:pPr defTabSz="1828800">
              <a:lnSpc>
                <a:spcPct val="120000"/>
              </a:lnSpc>
              <a:spcBef>
                <a:spcPts val="0"/>
              </a:spcBef>
              <a:defRPr sz="3200">
                <a:latin typeface="Menlo Regular"/>
                <a:ea typeface="Menlo Regular"/>
                <a:cs typeface="Menlo Regular"/>
                <a:sym typeface="Menlo Regular"/>
              </a:defRPr>
            </a:pPr>
            <a:r>
              <a:rPr lang="en-US" dirty="0"/>
              <a:t> any-below-10([</a:t>
            </a:r>
            <a:r>
              <a:rPr lang="en-US" dirty="0">
                <a:solidFill>
                  <a:srgbClr val="ABAFB3"/>
                </a:solidFill>
              </a:rPr>
              <a:t>list</a:t>
            </a:r>
            <a:r>
              <a:rPr lang="en-US" dirty="0"/>
              <a:t>:       4]) </a:t>
            </a:r>
            <a:r>
              <a:rPr lang="en-US" dirty="0">
                <a:solidFill>
                  <a:srgbClr val="ABAFB3"/>
                </a:solidFill>
              </a:rPr>
              <a:t>is </a:t>
            </a:r>
            <a:r>
              <a:rPr lang="en-US" dirty="0"/>
              <a:t>(4 &lt; 10) </a:t>
            </a:r>
            <a:r>
              <a:rPr lang="en-US" dirty="0">
                <a:solidFill>
                  <a:srgbClr val="ABAFB3"/>
                </a:solidFill>
              </a:rPr>
              <a:t>or</a:t>
            </a:r>
            <a:r>
              <a:rPr lang="en-US" dirty="0"/>
              <a:t> any-below-10([</a:t>
            </a:r>
            <a:r>
              <a:rPr lang="en-US" dirty="0">
                <a:solidFill>
                  <a:srgbClr val="ABAFB3"/>
                </a:solidFill>
              </a:rPr>
              <a:t>list</a:t>
            </a:r>
            <a:r>
              <a:rPr lang="en-US" dirty="0"/>
              <a:t>: ])</a:t>
            </a:r>
          </a:p>
          <a:p>
            <a:pPr defTabSz="1828800">
              <a:lnSpc>
                <a:spcPct val="120000"/>
              </a:lnSpc>
              <a:spcBef>
                <a:spcPts val="0"/>
              </a:spcBef>
              <a:defRPr sz="3200">
                <a:latin typeface="Menlo Regular"/>
                <a:ea typeface="Menlo Regular"/>
                <a:cs typeface="Menlo Regular"/>
                <a:sym typeface="Menlo Regular"/>
              </a:defRPr>
            </a:pPr>
            <a:r>
              <a:rPr lang="en-US" dirty="0"/>
              <a:t> any-below-10([</a:t>
            </a:r>
            <a:r>
              <a:rPr lang="en-US" dirty="0">
                <a:solidFill>
                  <a:srgbClr val="ABAFB3"/>
                </a:solidFill>
              </a:rPr>
              <a:t>list</a:t>
            </a:r>
            <a:r>
              <a:rPr lang="en-US" dirty="0"/>
              <a:t>: ]) </a:t>
            </a:r>
            <a:r>
              <a:rPr lang="en-US" dirty="0">
                <a:solidFill>
                  <a:srgbClr val="ABAFB3"/>
                </a:solidFill>
              </a:rPr>
              <a:t>is</a:t>
            </a:r>
            <a:r>
              <a:rPr lang="en-US" dirty="0"/>
              <a:t> false</a:t>
            </a:r>
          </a:p>
          <a:p>
            <a:pPr defTabSz="1828800">
              <a:lnSpc>
                <a:spcPct val="120000"/>
              </a:lnSpc>
              <a:spcBef>
                <a:spcPts val="0"/>
              </a:spcBef>
              <a:defRPr sz="3200">
                <a:latin typeface="Menlo Regular"/>
                <a:ea typeface="Menlo Regular"/>
                <a:cs typeface="Menlo Regular"/>
                <a:sym typeface="Menlo Regular"/>
              </a:defRPr>
            </a:pPr>
            <a:r>
              <a:rPr lang="en-US" dirty="0">
                <a:solidFill>
                  <a:srgbClr val="ABAFB3"/>
                </a:solidFill>
              </a:rPr>
              <a:t>end</a:t>
            </a:r>
            <a:endParaRPr lang="en-US" sz="4600" kern="0" dirty="0">
              <a:solidFill>
                <a:srgbClr val="ABAFB3"/>
              </a:solidFill>
              <a:latin typeface="Menlo Regular"/>
              <a:ea typeface="Menlo Regular"/>
              <a:cs typeface="Menlo Regular"/>
              <a:sym typeface="Menlo Regular"/>
            </a:endParaRPr>
          </a:p>
        </p:txBody>
      </p:sp>
      <p:pic>
        <p:nvPicPr>
          <p:cNvPr id="6" name="Picture 5">
            <a:extLst>
              <a:ext uri="{FF2B5EF4-FFF2-40B4-BE49-F238E27FC236}">
                <a16:creationId xmlns:a16="http://schemas.microsoft.com/office/drawing/2014/main" id="{BC27E9DE-963F-C2B2-012A-4C59203A31CF}"/>
              </a:ext>
            </a:extLst>
          </p:cNvPr>
          <p:cNvPicPr>
            <a:picLocks noGrp="1" noRot="1" noChangeAspect="1" noMove="1" noResize="1" noEditPoints="1" noAdjustHandles="1" noChangeArrowheads="1" noChangeShapeType="1" noCrop="1"/>
          </p:cNvPicPr>
          <p:nvPr/>
        </p:nvPicPr>
        <p:blipFill>
          <a:blip r:embed="rId3"/>
          <a:stretch>
            <a:fillRect/>
          </a:stretch>
        </p:blipFill>
        <p:spPr>
          <a:xfrm>
            <a:off x="749426" y="4770120"/>
            <a:ext cx="9551358" cy="434340"/>
          </a:xfrm>
          <a:prstGeom prst="rect">
            <a:avLst/>
          </a:prstGeom>
        </p:spPr>
      </p:pic>
      <p:sp>
        <p:nvSpPr>
          <p:cNvPr id="8" name="Rectangle: Rounded Corners 7">
            <a:extLst>
              <a:ext uri="{FF2B5EF4-FFF2-40B4-BE49-F238E27FC236}">
                <a16:creationId xmlns:a16="http://schemas.microsoft.com/office/drawing/2014/main" id="{8B405CCF-8DC9-A531-3C53-AFAA51B0C08F}"/>
              </a:ext>
            </a:extLst>
          </p:cNvPr>
          <p:cNvSpPr>
            <a:spLocks noGrp="1" noRot="1" noMove="1" noResize="1" noEditPoints="1" noAdjustHandles="1" noChangeArrowheads="1" noChangeShapeType="1"/>
          </p:cNvSpPr>
          <p:nvPr/>
        </p:nvSpPr>
        <p:spPr>
          <a:xfrm>
            <a:off x="758502" y="3509314"/>
            <a:ext cx="9551358" cy="1274036"/>
          </a:xfrm>
          <a:prstGeom prst="roundRect">
            <a:avLst/>
          </a:prstGeom>
          <a:solidFill>
            <a:srgbClr val="00B0F0">
              <a:alpha val="2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7903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EC6FD-8597-3442-40F5-87271508A029}"/>
              </a:ext>
            </a:extLst>
          </p:cNvPr>
          <p:cNvSpPr>
            <a:spLocks noGrp="1"/>
          </p:cNvSpPr>
          <p:nvPr>
            <p:ph type="title"/>
          </p:nvPr>
        </p:nvSpPr>
        <p:spPr/>
        <p:txBody>
          <a:bodyPr/>
          <a:lstStyle/>
          <a:p>
            <a:r>
              <a:rPr lang="en-US" dirty="0"/>
              <a:t>Writing any-below-10: rewrite the recursive tests </a:t>
            </a:r>
          </a:p>
        </p:txBody>
      </p:sp>
      <p:sp>
        <p:nvSpPr>
          <p:cNvPr id="3" name="Date Placeholder 2">
            <a:extLst>
              <a:ext uri="{FF2B5EF4-FFF2-40B4-BE49-F238E27FC236}">
                <a16:creationId xmlns:a16="http://schemas.microsoft.com/office/drawing/2014/main" id="{5A8A709B-1039-B8EF-ACAF-3D6C08B160DB}"/>
              </a:ext>
            </a:extLst>
          </p:cNvPr>
          <p:cNvSpPr>
            <a:spLocks noGrp="1"/>
          </p:cNvSpPr>
          <p:nvPr>
            <p:ph type="dt" sz="half" idx="10"/>
          </p:nvPr>
        </p:nvSpPr>
        <p:spPr/>
        <p:txBody>
          <a:bodyPr/>
          <a:lstStyle/>
          <a:p>
            <a:fld id="{6CA6D3AF-BE8D-064E-9797-F02A4399C2F0}" type="datetime1">
              <a:rPr lang="en-US" smtClean="0"/>
              <a:pPr/>
              <a:t>10/9/2022</a:t>
            </a:fld>
            <a:endParaRPr lang="en-US" dirty="0"/>
          </a:p>
        </p:txBody>
      </p:sp>
      <p:sp>
        <p:nvSpPr>
          <p:cNvPr id="4" name="Footer Placeholder 3">
            <a:extLst>
              <a:ext uri="{FF2B5EF4-FFF2-40B4-BE49-F238E27FC236}">
                <a16:creationId xmlns:a16="http://schemas.microsoft.com/office/drawing/2014/main" id="{0EA17C10-3BE0-4A26-ED6A-2A1038F3C3B2}"/>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A5A0E47C-09D3-200E-C9E3-DE03211FA10B}"/>
              </a:ext>
            </a:extLst>
          </p:cNvPr>
          <p:cNvSpPr>
            <a:spLocks noGrp="1"/>
          </p:cNvSpPr>
          <p:nvPr>
            <p:ph type="sldNum" sz="quarter" idx="12"/>
          </p:nvPr>
        </p:nvSpPr>
        <p:spPr/>
        <p:txBody>
          <a:bodyPr/>
          <a:lstStyle/>
          <a:p>
            <a:fld id="{AF258EE5-C1BC-DE43-BFBA-383C466B32E1}" type="slidenum">
              <a:rPr lang="en-US" smtClean="0"/>
              <a:pPr/>
              <a:t>11</a:t>
            </a:fld>
            <a:endParaRPr lang="en-US"/>
          </a:p>
        </p:txBody>
      </p:sp>
      <p:sp>
        <p:nvSpPr>
          <p:cNvPr id="7" name="plural-nouns = [list: &quot;gazebos&quot;, &quot;avocados&quot;, &quot;pandas&quot;]…">
            <a:extLst>
              <a:ext uri="{FF2B5EF4-FFF2-40B4-BE49-F238E27FC236}">
                <a16:creationId xmlns:a16="http://schemas.microsoft.com/office/drawing/2014/main" id="{0B655D86-1ADD-B820-979C-6F9864637527}"/>
              </a:ext>
            </a:extLst>
          </p:cNvPr>
          <p:cNvSpPr txBox="1">
            <a:spLocks/>
          </p:cNvSpPr>
          <p:nvPr/>
        </p:nvSpPr>
        <p:spPr>
          <a:xfrm>
            <a:off x="1001487" y="1175657"/>
            <a:ext cx="9891516" cy="44558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normAutofit fontScale="85000" lnSpcReduction="20000"/>
          </a:bodyPr>
          <a:lstStyle>
            <a:lvl1pPr marL="0" marR="0" indent="0" algn="l" defTabSz="821531" rtl="0" latinLnBrk="0">
              <a:lnSpc>
                <a:spcPts val="7300"/>
              </a:lnSpc>
              <a:spcBef>
                <a:spcPts val="3700"/>
              </a:spcBef>
              <a:spcAft>
                <a:spcPts val="0"/>
              </a:spcAft>
              <a:buClrTx/>
              <a:buSzTx/>
              <a:buFontTx/>
              <a:buNone/>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1pPr>
            <a:lvl2pPr marL="0" marR="0" indent="4445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2pPr>
            <a:lvl3pPr marL="0" marR="0" indent="8890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3pPr>
            <a:lvl4pPr marL="0" marR="0" indent="13335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4pPr>
            <a:lvl5pPr marL="0" marR="0" indent="17780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5pPr>
            <a:lvl6pPr marL="3028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6pPr>
            <a:lvl7pPr marL="3472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7pPr>
            <a:lvl8pPr marL="3917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8pPr>
            <a:lvl9pPr marL="4361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9pPr>
          </a:lstStyle>
          <a:p>
            <a:pPr defTabSz="1828800">
              <a:lnSpc>
                <a:spcPct val="120000"/>
              </a:lnSpc>
              <a:spcBef>
                <a:spcPts val="0"/>
              </a:spcBef>
              <a:defRPr sz="4600">
                <a:latin typeface="Menlo Regular"/>
                <a:ea typeface="Menlo Regular"/>
                <a:cs typeface="Menlo Regular"/>
                <a:sym typeface="Menlo Regular"/>
              </a:defRPr>
            </a:pPr>
            <a:r>
              <a:rPr lang="en-US" sz="4600" i="1" kern="0" dirty="0">
                <a:solidFill>
                  <a:srgbClr val="9F59B3"/>
                </a:solidFill>
                <a:latin typeface="Menlo Regular"/>
                <a:ea typeface="Menlo Regular"/>
                <a:cs typeface="Menlo Regular"/>
                <a:sym typeface="Menlo Regular"/>
              </a:rPr>
              <a:t> </a:t>
            </a:r>
            <a:endParaRPr lang="en-US" sz="4600" kern="0" dirty="0">
              <a:latin typeface="Menlo Regular"/>
              <a:ea typeface="Menlo Regular"/>
              <a:cs typeface="Menlo Regular"/>
              <a:sym typeface="Menlo Regular"/>
            </a:endParaRPr>
          </a:p>
          <a:p>
            <a:pPr defTabSz="1828800">
              <a:lnSpc>
                <a:spcPct val="120000"/>
              </a:lnSpc>
              <a:spcBef>
                <a:spcPts val="0"/>
              </a:spcBef>
              <a:defRPr sz="3200">
                <a:latin typeface="Menlo Regular"/>
                <a:ea typeface="Menlo Regular"/>
                <a:cs typeface="Menlo Regular"/>
                <a:sym typeface="Menlo Regular"/>
              </a:defRPr>
            </a:pPr>
            <a:r>
              <a:rPr lang="en-US" dirty="0">
                <a:solidFill>
                  <a:srgbClr val="ABAFB3"/>
                </a:solidFill>
              </a:rPr>
              <a:t>fun</a:t>
            </a:r>
            <a:r>
              <a:rPr lang="en-US" dirty="0"/>
              <a:t> </a:t>
            </a:r>
            <a:r>
              <a:rPr lang="en-US" b="1" dirty="0">
                <a:solidFill>
                  <a:srgbClr val="9F59B3"/>
                </a:solidFill>
              </a:rPr>
              <a:t>any-below-10</a:t>
            </a:r>
            <a:r>
              <a:rPr lang="en-US" dirty="0"/>
              <a:t>(</a:t>
            </a:r>
            <a:r>
              <a:rPr lang="en-US" dirty="0" err="1"/>
              <a:t>lst</a:t>
            </a:r>
            <a:r>
              <a:rPr lang="en-US" dirty="0"/>
              <a:t> :: List&lt;Number&gt;) -&gt; Boolean:</a:t>
            </a:r>
          </a:p>
          <a:p>
            <a:pPr defTabSz="1828800">
              <a:lnSpc>
                <a:spcPct val="120000"/>
              </a:lnSpc>
              <a:spcBef>
                <a:spcPts val="0"/>
              </a:spcBef>
              <a:defRPr sz="3200">
                <a:latin typeface="Menlo Regular"/>
                <a:ea typeface="Menlo Regular"/>
                <a:cs typeface="Menlo Regular"/>
                <a:sym typeface="Menlo Regular"/>
              </a:defRPr>
            </a:pPr>
            <a:r>
              <a:rPr lang="en-US" dirty="0"/>
              <a:t>  </a:t>
            </a:r>
            <a:r>
              <a:rPr lang="en-US" dirty="0">
                <a:solidFill>
                  <a:srgbClr val="ABAFB3"/>
                </a:solidFill>
              </a:rPr>
              <a:t>doc</a:t>
            </a:r>
            <a:r>
              <a:rPr lang="en-US" dirty="0"/>
              <a:t>: </a:t>
            </a:r>
            <a:r>
              <a:rPr lang="en-US" dirty="0">
                <a:solidFill>
                  <a:schemeClr val="tx1"/>
                </a:solidFill>
              </a:rPr>
              <a:t>"Return true if any number in the list is less than 10"</a:t>
            </a:r>
          </a:p>
          <a:p>
            <a:pPr defTabSz="1828800">
              <a:lnSpc>
                <a:spcPct val="120000"/>
              </a:lnSpc>
              <a:spcBef>
                <a:spcPts val="0"/>
              </a:spcBef>
              <a:defRPr sz="3200">
                <a:latin typeface="Menlo Regular"/>
                <a:ea typeface="Menlo Regular"/>
                <a:cs typeface="Menlo Regular"/>
                <a:sym typeface="Menlo Regular"/>
              </a:defRPr>
            </a:pPr>
            <a:r>
              <a:rPr lang="en-US" dirty="0"/>
              <a:t>  ...</a:t>
            </a:r>
          </a:p>
          <a:p>
            <a:pPr defTabSz="1828800">
              <a:lnSpc>
                <a:spcPct val="120000"/>
              </a:lnSpc>
              <a:spcBef>
                <a:spcPts val="0"/>
              </a:spcBef>
              <a:defRPr sz="3200">
                <a:latin typeface="Menlo Regular"/>
                <a:ea typeface="Menlo Regular"/>
                <a:cs typeface="Menlo Regular"/>
                <a:sym typeface="Menlo Regular"/>
              </a:defRPr>
            </a:pPr>
            <a:r>
              <a:rPr lang="en-US" dirty="0">
                <a:solidFill>
                  <a:srgbClr val="ABAFB3"/>
                </a:solidFill>
              </a:rPr>
              <a:t>where</a:t>
            </a:r>
            <a:r>
              <a:rPr lang="en-US" dirty="0"/>
              <a:t>:</a:t>
            </a:r>
          </a:p>
          <a:p>
            <a:pPr defTabSz="1828800">
              <a:lnSpc>
                <a:spcPct val="120000"/>
              </a:lnSpc>
              <a:spcBef>
                <a:spcPts val="0"/>
              </a:spcBef>
              <a:defRPr sz="3200">
                <a:latin typeface="Menlo Regular"/>
                <a:ea typeface="Menlo Regular"/>
                <a:cs typeface="Menlo Regular"/>
                <a:sym typeface="Menlo Regular"/>
              </a:defRPr>
            </a:pPr>
            <a:r>
              <a:rPr lang="en-US" dirty="0"/>
              <a:t> </a:t>
            </a:r>
            <a:r>
              <a:rPr lang="en-US" dirty="0">
                <a:solidFill>
                  <a:schemeClr val="accent1"/>
                </a:solidFill>
              </a:rPr>
              <a:t>any-below-10([list: 3, 1, 4]) is (3 &lt; 10) or any-below-10([list: 1, 4])</a:t>
            </a:r>
          </a:p>
          <a:p>
            <a:pPr defTabSz="1828800">
              <a:lnSpc>
                <a:spcPct val="120000"/>
              </a:lnSpc>
              <a:spcBef>
                <a:spcPts val="0"/>
              </a:spcBef>
              <a:defRPr sz="3200">
                <a:latin typeface="Menlo Regular"/>
                <a:ea typeface="Menlo Regular"/>
                <a:cs typeface="Menlo Regular"/>
                <a:sym typeface="Menlo Regular"/>
              </a:defRPr>
            </a:pPr>
            <a:r>
              <a:rPr lang="en-US" dirty="0">
                <a:solidFill>
                  <a:schemeClr val="accent1"/>
                </a:solidFill>
              </a:rPr>
              <a:t> any-below-10([list:    1, 4]) is (1 &lt; 10) or any-below-10([list: 4])</a:t>
            </a:r>
          </a:p>
          <a:p>
            <a:pPr defTabSz="1828800">
              <a:lnSpc>
                <a:spcPct val="120000"/>
              </a:lnSpc>
              <a:spcBef>
                <a:spcPts val="0"/>
              </a:spcBef>
              <a:defRPr sz="3200">
                <a:latin typeface="Menlo Regular"/>
                <a:ea typeface="Menlo Regular"/>
                <a:cs typeface="Menlo Regular"/>
                <a:sym typeface="Menlo Regular"/>
              </a:defRPr>
            </a:pPr>
            <a:r>
              <a:rPr lang="en-US" dirty="0">
                <a:solidFill>
                  <a:schemeClr val="accent1"/>
                </a:solidFill>
              </a:rPr>
              <a:t> any-below-10([list:       4]) is (4 &lt; 10) or any-below-10([list: ])</a:t>
            </a:r>
          </a:p>
          <a:p>
            <a:pPr defTabSz="1828800">
              <a:lnSpc>
                <a:spcPct val="120000"/>
              </a:lnSpc>
              <a:spcBef>
                <a:spcPts val="0"/>
              </a:spcBef>
              <a:defRPr sz="3200">
                <a:latin typeface="Menlo Regular"/>
                <a:ea typeface="Menlo Regular"/>
                <a:cs typeface="Menlo Regular"/>
                <a:sym typeface="Menlo Regular"/>
              </a:defRPr>
            </a:pPr>
            <a:r>
              <a:rPr lang="en-US" dirty="0"/>
              <a:t> </a:t>
            </a:r>
            <a:r>
              <a:rPr lang="en-US" dirty="0">
                <a:solidFill>
                  <a:schemeClr val="accent2"/>
                </a:solidFill>
              </a:rPr>
              <a:t>any-below-10([list: ]) is false</a:t>
            </a:r>
          </a:p>
          <a:p>
            <a:pPr defTabSz="1828800">
              <a:lnSpc>
                <a:spcPct val="120000"/>
              </a:lnSpc>
              <a:spcBef>
                <a:spcPts val="0"/>
              </a:spcBef>
              <a:defRPr sz="3200">
                <a:latin typeface="Menlo Regular"/>
                <a:ea typeface="Menlo Regular"/>
                <a:cs typeface="Menlo Regular"/>
                <a:sym typeface="Menlo Regular"/>
              </a:defRPr>
            </a:pPr>
            <a:r>
              <a:rPr lang="en-US" dirty="0">
                <a:solidFill>
                  <a:srgbClr val="ABAFB3"/>
                </a:solidFill>
              </a:rPr>
              <a:t>end</a:t>
            </a:r>
            <a:endParaRPr lang="en-US" sz="4600" kern="0" dirty="0">
              <a:solidFill>
                <a:srgbClr val="ABAFB3"/>
              </a:solidFill>
              <a:latin typeface="Menlo Regular"/>
              <a:ea typeface="Menlo Regular"/>
              <a:cs typeface="Menlo Regular"/>
              <a:sym typeface="Menlo Regular"/>
            </a:endParaRPr>
          </a:p>
        </p:txBody>
      </p:sp>
    </p:spTree>
    <p:extLst>
      <p:ext uri="{BB962C8B-B14F-4D97-AF65-F5344CB8AC3E}">
        <p14:creationId xmlns:p14="http://schemas.microsoft.com/office/powerpoint/2010/main" val="2499722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EC6FD-8597-3442-40F5-87271508A029}"/>
              </a:ext>
            </a:extLst>
          </p:cNvPr>
          <p:cNvSpPr>
            <a:spLocks noGrp="1"/>
          </p:cNvSpPr>
          <p:nvPr>
            <p:ph type="title"/>
          </p:nvPr>
        </p:nvSpPr>
        <p:spPr/>
        <p:txBody>
          <a:bodyPr/>
          <a:lstStyle/>
          <a:p>
            <a:r>
              <a:rPr lang="en-US" dirty="0"/>
              <a:t>Writing any-below-10: lastly, the function itself</a:t>
            </a:r>
          </a:p>
        </p:txBody>
      </p:sp>
      <p:sp>
        <p:nvSpPr>
          <p:cNvPr id="3" name="Date Placeholder 2">
            <a:extLst>
              <a:ext uri="{FF2B5EF4-FFF2-40B4-BE49-F238E27FC236}">
                <a16:creationId xmlns:a16="http://schemas.microsoft.com/office/drawing/2014/main" id="{5A8A709B-1039-B8EF-ACAF-3D6C08B160DB}"/>
              </a:ext>
            </a:extLst>
          </p:cNvPr>
          <p:cNvSpPr>
            <a:spLocks noGrp="1"/>
          </p:cNvSpPr>
          <p:nvPr>
            <p:ph type="dt" sz="half" idx="10"/>
          </p:nvPr>
        </p:nvSpPr>
        <p:spPr/>
        <p:txBody>
          <a:bodyPr/>
          <a:lstStyle/>
          <a:p>
            <a:fld id="{6CA6D3AF-BE8D-064E-9797-F02A4399C2F0}" type="datetime1">
              <a:rPr lang="en-US" smtClean="0"/>
              <a:pPr/>
              <a:t>10/8/2022</a:t>
            </a:fld>
            <a:endParaRPr lang="en-US" dirty="0"/>
          </a:p>
        </p:txBody>
      </p:sp>
      <p:sp>
        <p:nvSpPr>
          <p:cNvPr id="4" name="Footer Placeholder 3">
            <a:extLst>
              <a:ext uri="{FF2B5EF4-FFF2-40B4-BE49-F238E27FC236}">
                <a16:creationId xmlns:a16="http://schemas.microsoft.com/office/drawing/2014/main" id="{0EA17C10-3BE0-4A26-ED6A-2A1038F3C3B2}"/>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A5A0E47C-09D3-200E-C9E3-DE03211FA10B}"/>
              </a:ext>
            </a:extLst>
          </p:cNvPr>
          <p:cNvSpPr>
            <a:spLocks noGrp="1"/>
          </p:cNvSpPr>
          <p:nvPr>
            <p:ph type="sldNum" sz="quarter" idx="12"/>
          </p:nvPr>
        </p:nvSpPr>
        <p:spPr/>
        <p:txBody>
          <a:bodyPr/>
          <a:lstStyle/>
          <a:p>
            <a:fld id="{AF258EE5-C1BC-DE43-BFBA-383C466B32E1}" type="slidenum">
              <a:rPr lang="en-US" smtClean="0"/>
              <a:pPr/>
              <a:t>12</a:t>
            </a:fld>
            <a:endParaRPr lang="en-US"/>
          </a:p>
        </p:txBody>
      </p:sp>
      <p:sp>
        <p:nvSpPr>
          <p:cNvPr id="7" name="plural-nouns = [list: &quot;gazebos&quot;, &quot;avocados&quot;, &quot;pandas&quot;]…">
            <a:extLst>
              <a:ext uri="{FF2B5EF4-FFF2-40B4-BE49-F238E27FC236}">
                <a16:creationId xmlns:a16="http://schemas.microsoft.com/office/drawing/2014/main" id="{0B655D86-1ADD-B820-979C-6F9864637527}"/>
              </a:ext>
            </a:extLst>
          </p:cNvPr>
          <p:cNvSpPr txBox="1">
            <a:spLocks/>
          </p:cNvSpPr>
          <p:nvPr/>
        </p:nvSpPr>
        <p:spPr>
          <a:xfrm>
            <a:off x="1001487" y="1175657"/>
            <a:ext cx="9891516" cy="44558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normAutofit fontScale="62500" lnSpcReduction="20000"/>
          </a:bodyPr>
          <a:lstStyle>
            <a:lvl1pPr marL="0" marR="0" indent="0" algn="l" defTabSz="821531" rtl="0" latinLnBrk="0">
              <a:lnSpc>
                <a:spcPts val="7300"/>
              </a:lnSpc>
              <a:spcBef>
                <a:spcPts val="3700"/>
              </a:spcBef>
              <a:spcAft>
                <a:spcPts val="0"/>
              </a:spcAft>
              <a:buClrTx/>
              <a:buSzTx/>
              <a:buFontTx/>
              <a:buNone/>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1pPr>
            <a:lvl2pPr marL="0" marR="0" indent="4445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2pPr>
            <a:lvl3pPr marL="0" marR="0" indent="8890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3pPr>
            <a:lvl4pPr marL="0" marR="0" indent="13335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4pPr>
            <a:lvl5pPr marL="0" marR="0" indent="17780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5pPr>
            <a:lvl6pPr marL="3028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6pPr>
            <a:lvl7pPr marL="3472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7pPr>
            <a:lvl8pPr marL="3917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8pPr>
            <a:lvl9pPr marL="4361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9pPr>
          </a:lstStyle>
          <a:p>
            <a:pPr defTabSz="1828800">
              <a:lnSpc>
                <a:spcPct val="120000"/>
              </a:lnSpc>
              <a:spcBef>
                <a:spcPts val="0"/>
              </a:spcBef>
              <a:defRPr sz="4600">
                <a:latin typeface="Menlo Regular"/>
                <a:ea typeface="Menlo Regular"/>
                <a:cs typeface="Menlo Regular"/>
                <a:sym typeface="Menlo Regular"/>
              </a:defRPr>
            </a:pPr>
            <a:r>
              <a:rPr lang="en-US" sz="4600" i="1" kern="0" dirty="0">
                <a:solidFill>
                  <a:srgbClr val="9F59B3"/>
                </a:solidFill>
                <a:latin typeface="Menlo Regular"/>
                <a:ea typeface="Menlo Regular"/>
                <a:cs typeface="Menlo Regular"/>
                <a:sym typeface="Menlo Regular"/>
              </a:rPr>
              <a:t> </a:t>
            </a:r>
            <a:endParaRPr lang="en-US" sz="4600" kern="0" dirty="0">
              <a:latin typeface="Menlo Regular"/>
              <a:ea typeface="Menlo Regular"/>
              <a:cs typeface="Menlo Regular"/>
              <a:sym typeface="Menlo Regular"/>
            </a:endParaRPr>
          </a:p>
          <a:p>
            <a:pPr defTabSz="1828800">
              <a:lnSpc>
                <a:spcPct val="120000"/>
              </a:lnSpc>
              <a:spcBef>
                <a:spcPts val="0"/>
              </a:spcBef>
              <a:defRPr sz="3200">
                <a:latin typeface="Menlo Regular"/>
                <a:ea typeface="Menlo Regular"/>
                <a:cs typeface="Menlo Regular"/>
                <a:sym typeface="Menlo Regular"/>
              </a:defRPr>
            </a:pPr>
            <a:r>
              <a:rPr lang="en-US" dirty="0">
                <a:solidFill>
                  <a:srgbClr val="ABAFB3"/>
                </a:solidFill>
              </a:rPr>
              <a:t>fun</a:t>
            </a:r>
            <a:r>
              <a:rPr lang="en-US" dirty="0"/>
              <a:t> </a:t>
            </a:r>
            <a:r>
              <a:rPr lang="en-US" b="1" dirty="0">
                <a:solidFill>
                  <a:srgbClr val="9F59B3"/>
                </a:solidFill>
              </a:rPr>
              <a:t>any-below-10</a:t>
            </a:r>
            <a:r>
              <a:rPr lang="en-US" dirty="0"/>
              <a:t>(</a:t>
            </a:r>
            <a:r>
              <a:rPr lang="en-US" dirty="0" err="1"/>
              <a:t>lst</a:t>
            </a:r>
            <a:r>
              <a:rPr lang="en-US" dirty="0"/>
              <a:t> :: List&lt;Number&gt;) -&gt; Boolean:</a:t>
            </a:r>
          </a:p>
          <a:p>
            <a:pPr defTabSz="1828800">
              <a:lnSpc>
                <a:spcPct val="120000"/>
              </a:lnSpc>
              <a:spcBef>
                <a:spcPts val="0"/>
              </a:spcBef>
              <a:defRPr sz="3200">
                <a:latin typeface="Menlo Regular"/>
                <a:ea typeface="Menlo Regular"/>
                <a:cs typeface="Menlo Regular"/>
                <a:sym typeface="Menlo Regular"/>
              </a:defRPr>
            </a:pPr>
            <a:r>
              <a:rPr lang="en-US" dirty="0"/>
              <a:t>  </a:t>
            </a:r>
            <a:r>
              <a:rPr lang="en-US" dirty="0">
                <a:solidFill>
                  <a:srgbClr val="ABAFB3"/>
                </a:solidFill>
              </a:rPr>
              <a:t>doc</a:t>
            </a:r>
            <a:r>
              <a:rPr lang="en-US" dirty="0"/>
              <a:t>: </a:t>
            </a:r>
            <a:r>
              <a:rPr lang="en-US" dirty="0">
                <a:solidFill>
                  <a:srgbClr val="507EB3"/>
                </a:solidFill>
              </a:rPr>
              <a:t>"Return true if any number in the list is less than 10, think of </a:t>
            </a:r>
            <a:r>
              <a:rPr lang="en-US" i="1" u="sng" dirty="0">
                <a:solidFill>
                  <a:srgbClr val="507EB3"/>
                </a:solidFill>
              </a:rPr>
              <a:t>link</a:t>
            </a:r>
            <a:r>
              <a:rPr lang="en-US" dirty="0">
                <a:solidFill>
                  <a:srgbClr val="507EB3"/>
                </a:solidFill>
              </a:rPr>
              <a:t> as meaning </a:t>
            </a:r>
            <a:r>
              <a:rPr lang="en-US" i="1" u="sng" dirty="0">
                <a:solidFill>
                  <a:srgbClr val="507EB3"/>
                </a:solidFill>
              </a:rPr>
              <a:t>detach</a:t>
            </a:r>
            <a:r>
              <a:rPr lang="en-US" dirty="0">
                <a:solidFill>
                  <a:srgbClr val="507EB3"/>
                </a:solidFill>
              </a:rPr>
              <a:t>"</a:t>
            </a:r>
          </a:p>
          <a:p>
            <a:pPr defTabSz="1828800">
              <a:lnSpc>
                <a:spcPct val="120000"/>
              </a:lnSpc>
              <a:spcBef>
                <a:spcPts val="0"/>
              </a:spcBef>
              <a:defRPr sz="3200">
                <a:latin typeface="Menlo Regular"/>
                <a:ea typeface="Menlo Regular"/>
                <a:cs typeface="Menlo Regular"/>
                <a:sym typeface="Menlo Regular"/>
              </a:defRPr>
            </a:pPr>
            <a:r>
              <a:rPr lang="en-US" dirty="0"/>
              <a:t> </a:t>
            </a:r>
            <a:r>
              <a:rPr lang="en-US" dirty="0">
                <a:solidFill>
                  <a:srgbClr val="ABAFB3"/>
                </a:solidFill>
              </a:rPr>
              <a:t> </a:t>
            </a:r>
            <a:r>
              <a:rPr lang="en-US" dirty="0">
                <a:solidFill>
                  <a:srgbClr val="ABAFB3"/>
                </a:solidFill>
                <a:highlight>
                  <a:srgbClr val="FFFF00"/>
                </a:highlight>
              </a:rPr>
              <a:t>cases</a:t>
            </a:r>
            <a:r>
              <a:rPr lang="en-US" dirty="0">
                <a:highlight>
                  <a:srgbClr val="FFFF00"/>
                </a:highlight>
              </a:rPr>
              <a:t> (List) </a:t>
            </a:r>
            <a:r>
              <a:rPr lang="en-US" dirty="0" err="1">
                <a:highlight>
                  <a:srgbClr val="FFFF00"/>
                </a:highlight>
              </a:rPr>
              <a:t>lst</a:t>
            </a:r>
            <a:r>
              <a:rPr lang="en-US" dirty="0">
                <a:highlight>
                  <a:srgbClr val="FFFF00"/>
                </a:highlight>
              </a:rPr>
              <a:t>:</a:t>
            </a:r>
          </a:p>
          <a:p>
            <a:pPr defTabSz="1828800">
              <a:lnSpc>
                <a:spcPct val="120000"/>
              </a:lnSpc>
              <a:spcBef>
                <a:spcPts val="0"/>
              </a:spcBef>
              <a:defRPr sz="3200">
                <a:latin typeface="Menlo Regular"/>
                <a:ea typeface="Menlo Regular"/>
                <a:cs typeface="Menlo Regular"/>
                <a:sym typeface="Menlo Regular"/>
              </a:defRPr>
            </a:pPr>
            <a:r>
              <a:rPr lang="en-US" dirty="0">
                <a:highlight>
                  <a:srgbClr val="FFFF00"/>
                </a:highlight>
              </a:rPr>
              <a:t>    | empty =&gt; </a:t>
            </a:r>
            <a:r>
              <a:rPr lang="en-US" dirty="0">
                <a:solidFill>
                  <a:srgbClr val="EAA005"/>
                </a:solidFill>
                <a:highlight>
                  <a:srgbClr val="FFFF00"/>
                </a:highlight>
              </a:rPr>
              <a:t>false</a:t>
            </a:r>
          </a:p>
          <a:p>
            <a:pPr defTabSz="1828800">
              <a:lnSpc>
                <a:spcPct val="120000"/>
              </a:lnSpc>
              <a:spcBef>
                <a:spcPts val="0"/>
              </a:spcBef>
              <a:defRPr sz="3200">
                <a:latin typeface="Menlo Regular"/>
                <a:ea typeface="Menlo Regular"/>
                <a:cs typeface="Menlo Regular"/>
                <a:sym typeface="Menlo Regular"/>
              </a:defRPr>
            </a:pPr>
            <a:r>
              <a:rPr lang="en-US" dirty="0">
                <a:highlight>
                  <a:srgbClr val="FFFF00"/>
                </a:highlight>
              </a:rPr>
              <a:t>    | </a:t>
            </a:r>
            <a:r>
              <a:rPr lang="en-US" u="sng" dirty="0">
                <a:highlight>
                  <a:srgbClr val="FFFF00"/>
                </a:highlight>
              </a:rPr>
              <a:t>link</a:t>
            </a:r>
            <a:r>
              <a:rPr lang="en-US" dirty="0">
                <a:highlight>
                  <a:srgbClr val="FFFF00"/>
                </a:highlight>
              </a:rPr>
              <a:t>(f, r) =&gt; (f &lt; 10) </a:t>
            </a:r>
            <a:r>
              <a:rPr lang="en-US" u="sng" dirty="0">
                <a:solidFill>
                  <a:srgbClr val="ABAFB3"/>
                </a:solidFill>
                <a:highlight>
                  <a:srgbClr val="FFFF00"/>
                </a:highlight>
              </a:rPr>
              <a:t>or</a:t>
            </a:r>
            <a:r>
              <a:rPr lang="en-US" dirty="0">
                <a:highlight>
                  <a:srgbClr val="FFFF00"/>
                </a:highlight>
              </a:rPr>
              <a:t> any-below-10(r)</a:t>
            </a:r>
          </a:p>
          <a:p>
            <a:pPr defTabSz="1828800">
              <a:lnSpc>
                <a:spcPct val="120000"/>
              </a:lnSpc>
              <a:spcBef>
                <a:spcPts val="0"/>
              </a:spcBef>
              <a:defRPr sz="3200">
                <a:latin typeface="Menlo Regular"/>
                <a:ea typeface="Menlo Regular"/>
                <a:cs typeface="Menlo Regular"/>
                <a:sym typeface="Menlo Regular"/>
              </a:defRPr>
            </a:pPr>
            <a:endParaRPr lang="en-US" dirty="0"/>
          </a:p>
          <a:p>
            <a:pPr defTabSz="1828800">
              <a:lnSpc>
                <a:spcPct val="120000"/>
              </a:lnSpc>
              <a:spcBef>
                <a:spcPts val="0"/>
              </a:spcBef>
              <a:defRPr sz="3200">
                <a:latin typeface="Menlo Regular"/>
                <a:ea typeface="Menlo Regular"/>
                <a:cs typeface="Menlo Regular"/>
                <a:sym typeface="Menlo Regular"/>
              </a:defRPr>
            </a:pPr>
            <a:r>
              <a:rPr lang="en-US" dirty="0">
                <a:solidFill>
                  <a:srgbClr val="ABAFB3"/>
                </a:solidFill>
              </a:rPr>
              <a:t>where</a:t>
            </a:r>
            <a:r>
              <a:rPr lang="en-US" dirty="0"/>
              <a:t>:</a:t>
            </a:r>
          </a:p>
          <a:p>
            <a:pPr defTabSz="1828800">
              <a:lnSpc>
                <a:spcPct val="120000"/>
              </a:lnSpc>
              <a:spcBef>
                <a:spcPts val="0"/>
              </a:spcBef>
              <a:defRPr sz="3200">
                <a:latin typeface="Menlo Regular"/>
                <a:ea typeface="Menlo Regular"/>
                <a:cs typeface="Menlo Regular"/>
                <a:sym typeface="Menlo Regular"/>
              </a:defRPr>
            </a:pPr>
            <a:r>
              <a:rPr lang="en-US" dirty="0"/>
              <a:t> any-below-10([</a:t>
            </a:r>
            <a:r>
              <a:rPr lang="en-US" dirty="0">
                <a:solidFill>
                  <a:srgbClr val="ABAFB3"/>
                </a:solidFill>
              </a:rPr>
              <a:t>list</a:t>
            </a:r>
            <a:r>
              <a:rPr lang="en-US" dirty="0"/>
              <a:t>: 3, 1, 4]) </a:t>
            </a:r>
            <a:r>
              <a:rPr lang="en-US" dirty="0">
                <a:solidFill>
                  <a:srgbClr val="ABAFB3"/>
                </a:solidFill>
              </a:rPr>
              <a:t>is</a:t>
            </a:r>
            <a:r>
              <a:rPr lang="en-US" dirty="0"/>
              <a:t> (3 &lt; 10) </a:t>
            </a:r>
            <a:r>
              <a:rPr lang="en-US" u="sng" dirty="0">
                <a:solidFill>
                  <a:srgbClr val="ABAFB3"/>
                </a:solidFill>
              </a:rPr>
              <a:t>or</a:t>
            </a:r>
            <a:r>
              <a:rPr lang="en-US" dirty="0"/>
              <a:t> any-below-10([</a:t>
            </a:r>
            <a:r>
              <a:rPr lang="en-US" dirty="0">
                <a:solidFill>
                  <a:srgbClr val="ABAFB3"/>
                </a:solidFill>
              </a:rPr>
              <a:t>list</a:t>
            </a:r>
            <a:r>
              <a:rPr lang="en-US" dirty="0"/>
              <a:t>: 1, 4])</a:t>
            </a:r>
          </a:p>
          <a:p>
            <a:pPr defTabSz="1828800">
              <a:lnSpc>
                <a:spcPct val="120000"/>
              </a:lnSpc>
              <a:spcBef>
                <a:spcPts val="0"/>
              </a:spcBef>
              <a:defRPr sz="3200">
                <a:latin typeface="Menlo Regular"/>
                <a:ea typeface="Menlo Regular"/>
                <a:cs typeface="Menlo Regular"/>
                <a:sym typeface="Menlo Regular"/>
              </a:defRPr>
            </a:pPr>
            <a:r>
              <a:rPr lang="en-US" dirty="0"/>
              <a:t> any-below-10([</a:t>
            </a:r>
            <a:r>
              <a:rPr lang="en-US" dirty="0">
                <a:solidFill>
                  <a:srgbClr val="ABAFB3"/>
                </a:solidFill>
              </a:rPr>
              <a:t>list</a:t>
            </a:r>
            <a:r>
              <a:rPr lang="en-US" dirty="0"/>
              <a:t>:    1, 4]) </a:t>
            </a:r>
            <a:r>
              <a:rPr lang="en-US" dirty="0">
                <a:solidFill>
                  <a:srgbClr val="ABAFB3"/>
                </a:solidFill>
              </a:rPr>
              <a:t>is </a:t>
            </a:r>
            <a:r>
              <a:rPr lang="en-US" dirty="0"/>
              <a:t>(1 &lt; 10) </a:t>
            </a:r>
            <a:r>
              <a:rPr lang="en-US" u="sng" dirty="0">
                <a:solidFill>
                  <a:srgbClr val="ABAFB3"/>
                </a:solidFill>
              </a:rPr>
              <a:t>or</a:t>
            </a:r>
            <a:r>
              <a:rPr lang="en-US" dirty="0"/>
              <a:t> any-below-10([</a:t>
            </a:r>
            <a:r>
              <a:rPr lang="en-US" dirty="0">
                <a:solidFill>
                  <a:srgbClr val="ABAFB3"/>
                </a:solidFill>
              </a:rPr>
              <a:t>list</a:t>
            </a:r>
            <a:r>
              <a:rPr lang="en-US" dirty="0"/>
              <a:t>: 4])</a:t>
            </a:r>
          </a:p>
          <a:p>
            <a:pPr defTabSz="1828800">
              <a:lnSpc>
                <a:spcPct val="120000"/>
              </a:lnSpc>
              <a:spcBef>
                <a:spcPts val="0"/>
              </a:spcBef>
              <a:defRPr sz="3200">
                <a:latin typeface="Menlo Regular"/>
                <a:ea typeface="Menlo Regular"/>
                <a:cs typeface="Menlo Regular"/>
                <a:sym typeface="Menlo Regular"/>
              </a:defRPr>
            </a:pPr>
            <a:r>
              <a:rPr lang="en-US" dirty="0"/>
              <a:t> any-below-10([</a:t>
            </a:r>
            <a:r>
              <a:rPr lang="en-US" dirty="0">
                <a:solidFill>
                  <a:srgbClr val="ABAFB3"/>
                </a:solidFill>
              </a:rPr>
              <a:t>list</a:t>
            </a:r>
            <a:r>
              <a:rPr lang="en-US" dirty="0"/>
              <a:t>:       4]) </a:t>
            </a:r>
            <a:r>
              <a:rPr lang="en-US" dirty="0">
                <a:solidFill>
                  <a:srgbClr val="ABAFB3"/>
                </a:solidFill>
              </a:rPr>
              <a:t>is </a:t>
            </a:r>
            <a:r>
              <a:rPr lang="en-US" dirty="0"/>
              <a:t>(4 &lt; 10) </a:t>
            </a:r>
            <a:r>
              <a:rPr lang="en-US" u="sng" dirty="0">
                <a:solidFill>
                  <a:srgbClr val="ABAFB3"/>
                </a:solidFill>
              </a:rPr>
              <a:t>or</a:t>
            </a:r>
            <a:r>
              <a:rPr lang="en-US" dirty="0"/>
              <a:t> any-below-10([</a:t>
            </a:r>
            <a:r>
              <a:rPr lang="en-US" dirty="0">
                <a:solidFill>
                  <a:srgbClr val="ABAFB3"/>
                </a:solidFill>
              </a:rPr>
              <a:t>list</a:t>
            </a:r>
            <a:r>
              <a:rPr lang="en-US" dirty="0"/>
              <a:t>: ])</a:t>
            </a:r>
          </a:p>
          <a:p>
            <a:pPr defTabSz="1828800">
              <a:lnSpc>
                <a:spcPct val="120000"/>
              </a:lnSpc>
              <a:spcBef>
                <a:spcPts val="0"/>
              </a:spcBef>
              <a:defRPr sz="3200">
                <a:latin typeface="Menlo Regular"/>
                <a:ea typeface="Menlo Regular"/>
                <a:cs typeface="Menlo Regular"/>
                <a:sym typeface="Menlo Regular"/>
              </a:defRPr>
            </a:pPr>
            <a:r>
              <a:rPr lang="en-US" dirty="0"/>
              <a:t> any-below-10([</a:t>
            </a:r>
            <a:r>
              <a:rPr lang="en-US" dirty="0">
                <a:solidFill>
                  <a:srgbClr val="ABAFB3"/>
                </a:solidFill>
              </a:rPr>
              <a:t>list</a:t>
            </a:r>
            <a:r>
              <a:rPr lang="en-US" dirty="0"/>
              <a:t>: ]) </a:t>
            </a:r>
            <a:r>
              <a:rPr lang="en-US" dirty="0">
                <a:solidFill>
                  <a:srgbClr val="ABAFB3"/>
                </a:solidFill>
              </a:rPr>
              <a:t>is</a:t>
            </a:r>
            <a:r>
              <a:rPr lang="en-US" dirty="0"/>
              <a:t> false</a:t>
            </a:r>
          </a:p>
          <a:p>
            <a:pPr defTabSz="1828800">
              <a:lnSpc>
                <a:spcPct val="120000"/>
              </a:lnSpc>
              <a:spcBef>
                <a:spcPts val="0"/>
              </a:spcBef>
              <a:defRPr sz="3200">
                <a:latin typeface="Menlo Regular"/>
                <a:ea typeface="Menlo Regular"/>
                <a:cs typeface="Menlo Regular"/>
                <a:sym typeface="Menlo Regular"/>
              </a:defRPr>
            </a:pPr>
            <a:r>
              <a:rPr lang="en-US" dirty="0">
                <a:solidFill>
                  <a:srgbClr val="ABAFB3"/>
                </a:solidFill>
              </a:rPr>
              <a:t>end</a:t>
            </a:r>
            <a:endParaRPr lang="en-US" sz="4600" kern="0" dirty="0">
              <a:solidFill>
                <a:srgbClr val="ABAFB3"/>
              </a:solidFill>
              <a:latin typeface="Menlo Regular"/>
              <a:ea typeface="Menlo Regular"/>
              <a:cs typeface="Menlo Regular"/>
              <a:sym typeface="Menlo Regular"/>
            </a:endParaRPr>
          </a:p>
        </p:txBody>
      </p:sp>
    </p:spTree>
    <p:extLst>
      <p:ext uri="{BB962C8B-B14F-4D97-AF65-F5344CB8AC3E}">
        <p14:creationId xmlns:p14="http://schemas.microsoft.com/office/powerpoint/2010/main" val="3198930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EC6FD-8597-3442-40F5-87271508A029}"/>
              </a:ext>
            </a:extLst>
          </p:cNvPr>
          <p:cNvSpPr>
            <a:spLocks noGrp="1"/>
          </p:cNvSpPr>
          <p:nvPr>
            <p:ph type="title"/>
          </p:nvPr>
        </p:nvSpPr>
        <p:spPr/>
        <p:txBody>
          <a:bodyPr>
            <a:normAutofit/>
          </a:bodyPr>
          <a:lstStyle/>
          <a:p>
            <a:r>
              <a:rPr lang="en-US" dirty="0"/>
              <a:t>Writing a Recursive Predicate</a:t>
            </a:r>
          </a:p>
        </p:txBody>
      </p:sp>
      <p:sp>
        <p:nvSpPr>
          <p:cNvPr id="3" name="Date Placeholder 2">
            <a:extLst>
              <a:ext uri="{FF2B5EF4-FFF2-40B4-BE49-F238E27FC236}">
                <a16:creationId xmlns:a16="http://schemas.microsoft.com/office/drawing/2014/main" id="{5A8A709B-1039-B8EF-ACAF-3D6C08B160DB}"/>
              </a:ext>
            </a:extLst>
          </p:cNvPr>
          <p:cNvSpPr>
            <a:spLocks noGrp="1"/>
          </p:cNvSpPr>
          <p:nvPr>
            <p:ph type="dt" sz="half" idx="10"/>
          </p:nvPr>
        </p:nvSpPr>
        <p:spPr/>
        <p:txBody>
          <a:bodyPr/>
          <a:lstStyle/>
          <a:p>
            <a:fld id="{6CA6D3AF-BE8D-064E-9797-F02A4399C2F0}" type="datetime1">
              <a:rPr lang="en-US" smtClean="0"/>
              <a:pPr/>
              <a:t>10/8/2022</a:t>
            </a:fld>
            <a:endParaRPr lang="en-US" dirty="0"/>
          </a:p>
        </p:txBody>
      </p:sp>
      <p:sp>
        <p:nvSpPr>
          <p:cNvPr id="4" name="Footer Placeholder 3">
            <a:extLst>
              <a:ext uri="{FF2B5EF4-FFF2-40B4-BE49-F238E27FC236}">
                <a16:creationId xmlns:a16="http://schemas.microsoft.com/office/drawing/2014/main" id="{0EA17C10-3BE0-4A26-ED6A-2A1038F3C3B2}"/>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A5A0E47C-09D3-200E-C9E3-DE03211FA10B}"/>
              </a:ext>
            </a:extLst>
          </p:cNvPr>
          <p:cNvSpPr>
            <a:spLocks noGrp="1"/>
          </p:cNvSpPr>
          <p:nvPr>
            <p:ph type="sldNum" sz="quarter" idx="12"/>
          </p:nvPr>
        </p:nvSpPr>
        <p:spPr/>
        <p:txBody>
          <a:bodyPr/>
          <a:lstStyle/>
          <a:p>
            <a:fld id="{AF258EE5-C1BC-DE43-BFBA-383C466B32E1}" type="slidenum">
              <a:rPr lang="en-US" smtClean="0"/>
              <a:pPr/>
              <a:t>13</a:t>
            </a:fld>
            <a:endParaRPr lang="en-US"/>
          </a:p>
        </p:txBody>
      </p:sp>
      <p:sp>
        <p:nvSpPr>
          <p:cNvPr id="9" name="Now that we’ve seen how to write any-below-10, we can use the same pattern to implement a higher-order function where we can ask if any item in a list satisfies some predicate.">
            <a:extLst>
              <a:ext uri="{FF2B5EF4-FFF2-40B4-BE49-F238E27FC236}">
                <a16:creationId xmlns:a16="http://schemas.microsoft.com/office/drawing/2014/main" id="{132D67E3-23E4-B0AE-8EBF-41368C2056DE}"/>
              </a:ext>
            </a:extLst>
          </p:cNvPr>
          <p:cNvSpPr txBox="1">
            <a:spLocks/>
          </p:cNvSpPr>
          <p:nvPr/>
        </p:nvSpPr>
        <p:spPr>
          <a:xfrm>
            <a:off x="460248" y="1165860"/>
            <a:ext cx="10469744" cy="4983480"/>
          </a:xfrm>
          <a:prstGeom prst="rect">
            <a:avLst/>
          </a:prstGeom>
        </p:spPr>
        <p:txBody>
          <a:bodyPr/>
          <a:lstStyle>
            <a:lvl1pPr marL="228600" indent="-228600" algn="l" defTabSz="914400" rtl="0" eaLnBrk="1" latinLnBrk="0" hangingPunct="1">
              <a:lnSpc>
                <a:spcPct val="90000"/>
              </a:lnSpc>
              <a:spcBef>
                <a:spcPts val="1000"/>
              </a:spcBef>
              <a:buClr>
                <a:srgbClr val="9C1431"/>
              </a:buClr>
              <a:buFont typeface="Arial"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9C1431"/>
              </a:buClr>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9C1431"/>
              </a:buClr>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9C1431"/>
              </a:buClr>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9C1431"/>
              </a:buClr>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a:t>Now that we’ve seen how to write </a:t>
            </a:r>
            <a:r>
              <a:rPr lang="en-US" b="1" dirty="0">
                <a:latin typeface="Menlo Regular"/>
                <a:ea typeface="Menlo Regular"/>
                <a:cs typeface="Menlo Regular"/>
                <a:sym typeface="Menlo Regular"/>
              </a:rPr>
              <a:t>any-below-10</a:t>
            </a:r>
            <a:r>
              <a:rPr lang="en-US" dirty="0"/>
              <a:t>, we can use the same pattern to implement a higher-order function where we can ask if any item in a list satisfies </a:t>
            </a:r>
            <a:r>
              <a:rPr lang="en-US" i="1" dirty="0">
                <a:solidFill>
                  <a:schemeClr val="accent1">
                    <a:hueOff val="2550000"/>
                    <a:satOff val="48809"/>
                    <a:lumOff val="-44426"/>
                  </a:schemeClr>
                </a:solidFill>
              </a:rPr>
              <a:t>some predicate</a:t>
            </a:r>
            <a:r>
              <a:rPr lang="en-US" dirty="0"/>
              <a:t>.</a:t>
            </a:r>
          </a:p>
          <a:p>
            <a:pPr lvl="1"/>
            <a:r>
              <a:rPr lang="en-US" dirty="0"/>
              <a:t>“Some predicate”: meaning some kind of “generalized or, helper, function”</a:t>
            </a:r>
          </a:p>
        </p:txBody>
      </p:sp>
    </p:spTree>
    <p:extLst>
      <p:ext uri="{BB962C8B-B14F-4D97-AF65-F5344CB8AC3E}">
        <p14:creationId xmlns:p14="http://schemas.microsoft.com/office/powerpoint/2010/main" val="552925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EC6FD-8597-3442-40F5-87271508A029}"/>
              </a:ext>
            </a:extLst>
          </p:cNvPr>
          <p:cNvSpPr>
            <a:spLocks noGrp="1"/>
          </p:cNvSpPr>
          <p:nvPr>
            <p:ph type="title"/>
          </p:nvPr>
        </p:nvSpPr>
        <p:spPr/>
        <p:txBody>
          <a:bodyPr>
            <a:normAutofit/>
          </a:bodyPr>
          <a:lstStyle/>
          <a:p>
            <a:r>
              <a:rPr lang="en-US" dirty="0"/>
              <a:t>Writing my-any</a:t>
            </a:r>
          </a:p>
        </p:txBody>
      </p:sp>
      <p:sp>
        <p:nvSpPr>
          <p:cNvPr id="3" name="Date Placeholder 2">
            <a:extLst>
              <a:ext uri="{FF2B5EF4-FFF2-40B4-BE49-F238E27FC236}">
                <a16:creationId xmlns:a16="http://schemas.microsoft.com/office/drawing/2014/main" id="{5A8A709B-1039-B8EF-ACAF-3D6C08B160DB}"/>
              </a:ext>
            </a:extLst>
          </p:cNvPr>
          <p:cNvSpPr>
            <a:spLocks noGrp="1"/>
          </p:cNvSpPr>
          <p:nvPr>
            <p:ph type="dt" sz="half" idx="10"/>
          </p:nvPr>
        </p:nvSpPr>
        <p:spPr/>
        <p:txBody>
          <a:bodyPr/>
          <a:lstStyle/>
          <a:p>
            <a:fld id="{6CA6D3AF-BE8D-064E-9797-F02A4399C2F0}" type="datetime1">
              <a:rPr lang="en-US" smtClean="0"/>
              <a:pPr/>
              <a:t>10/8/2022</a:t>
            </a:fld>
            <a:endParaRPr lang="en-US" dirty="0"/>
          </a:p>
        </p:txBody>
      </p:sp>
      <p:sp>
        <p:nvSpPr>
          <p:cNvPr id="4" name="Footer Placeholder 3">
            <a:extLst>
              <a:ext uri="{FF2B5EF4-FFF2-40B4-BE49-F238E27FC236}">
                <a16:creationId xmlns:a16="http://schemas.microsoft.com/office/drawing/2014/main" id="{0EA17C10-3BE0-4A26-ED6A-2A1038F3C3B2}"/>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A5A0E47C-09D3-200E-C9E3-DE03211FA10B}"/>
              </a:ext>
            </a:extLst>
          </p:cNvPr>
          <p:cNvSpPr>
            <a:spLocks noGrp="1"/>
          </p:cNvSpPr>
          <p:nvPr>
            <p:ph type="sldNum" sz="quarter" idx="12"/>
          </p:nvPr>
        </p:nvSpPr>
        <p:spPr/>
        <p:txBody>
          <a:bodyPr/>
          <a:lstStyle/>
          <a:p>
            <a:fld id="{AF258EE5-C1BC-DE43-BFBA-383C466B32E1}" type="slidenum">
              <a:rPr lang="en-US" smtClean="0"/>
              <a:pPr/>
              <a:t>14</a:t>
            </a:fld>
            <a:endParaRPr lang="en-US"/>
          </a:p>
        </p:txBody>
      </p:sp>
      <p:sp>
        <p:nvSpPr>
          <p:cNvPr id="7" name="plural-nouns = [list: &quot;gazebos&quot;, &quot;avocados&quot;, &quot;pandas&quot;]…">
            <a:extLst>
              <a:ext uri="{FF2B5EF4-FFF2-40B4-BE49-F238E27FC236}">
                <a16:creationId xmlns:a16="http://schemas.microsoft.com/office/drawing/2014/main" id="{0B655D86-1ADD-B820-979C-6F9864637527}"/>
              </a:ext>
            </a:extLst>
          </p:cNvPr>
          <p:cNvSpPr txBox="1">
            <a:spLocks/>
          </p:cNvSpPr>
          <p:nvPr/>
        </p:nvSpPr>
        <p:spPr>
          <a:xfrm>
            <a:off x="1001487" y="1175657"/>
            <a:ext cx="9891516" cy="44558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normAutofit fontScale="62500" lnSpcReduction="20000"/>
          </a:bodyPr>
          <a:lstStyle>
            <a:lvl1pPr marL="0" marR="0" indent="0" algn="l" defTabSz="821531" rtl="0" latinLnBrk="0">
              <a:lnSpc>
                <a:spcPts val="7300"/>
              </a:lnSpc>
              <a:spcBef>
                <a:spcPts val="3700"/>
              </a:spcBef>
              <a:spcAft>
                <a:spcPts val="0"/>
              </a:spcAft>
              <a:buClrTx/>
              <a:buSzTx/>
              <a:buFontTx/>
              <a:buNone/>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1pPr>
            <a:lvl2pPr marL="0" marR="0" indent="4445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2pPr>
            <a:lvl3pPr marL="0" marR="0" indent="8890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3pPr>
            <a:lvl4pPr marL="0" marR="0" indent="13335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4pPr>
            <a:lvl5pPr marL="0" marR="0" indent="17780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5pPr>
            <a:lvl6pPr marL="3028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6pPr>
            <a:lvl7pPr marL="3472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7pPr>
            <a:lvl8pPr marL="3917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8pPr>
            <a:lvl9pPr marL="4361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9pPr>
          </a:lstStyle>
          <a:p>
            <a:pPr defTabSz="1828800">
              <a:lnSpc>
                <a:spcPct val="120000"/>
              </a:lnSpc>
              <a:spcBef>
                <a:spcPts val="0"/>
              </a:spcBef>
              <a:defRPr sz="4600">
                <a:latin typeface="Menlo Regular"/>
                <a:ea typeface="Menlo Regular"/>
                <a:cs typeface="Menlo Regular"/>
                <a:sym typeface="Menlo Regular"/>
              </a:defRPr>
            </a:pPr>
            <a:r>
              <a:rPr lang="en-US" dirty="0">
                <a:solidFill>
                  <a:srgbClr val="ABAFB3"/>
                </a:solidFill>
              </a:rPr>
              <a:t>fun</a:t>
            </a:r>
            <a:r>
              <a:rPr lang="en-US" dirty="0"/>
              <a:t> </a:t>
            </a:r>
            <a:r>
              <a:rPr lang="en-US" b="1" dirty="0">
                <a:solidFill>
                  <a:srgbClr val="9F59B3"/>
                </a:solidFill>
              </a:rPr>
              <a:t>my-any</a:t>
            </a:r>
            <a:r>
              <a:rPr lang="en-US" dirty="0"/>
              <a:t>(</a:t>
            </a:r>
            <a:r>
              <a:rPr lang="en-US" dirty="0" err="1"/>
              <a:t>fn</a:t>
            </a:r>
            <a:r>
              <a:rPr lang="en-US" dirty="0"/>
              <a:t> :: Function, </a:t>
            </a:r>
            <a:r>
              <a:rPr lang="en-US" dirty="0" err="1"/>
              <a:t>lst</a:t>
            </a:r>
            <a:r>
              <a:rPr lang="en-US" dirty="0"/>
              <a:t> :: List) -&gt; Boolean:</a:t>
            </a:r>
          </a:p>
          <a:p>
            <a:pPr defTabSz="1828800">
              <a:lnSpc>
                <a:spcPct val="120000"/>
              </a:lnSpc>
              <a:spcBef>
                <a:spcPts val="0"/>
              </a:spcBef>
              <a:defRPr sz="4600">
                <a:latin typeface="Menlo Regular"/>
                <a:ea typeface="Menlo Regular"/>
                <a:cs typeface="Menlo Regular"/>
                <a:sym typeface="Menlo Regular"/>
              </a:defRPr>
            </a:pPr>
            <a:r>
              <a:rPr lang="en-US" dirty="0"/>
              <a:t>  </a:t>
            </a:r>
            <a:r>
              <a:rPr lang="en-US" dirty="0">
                <a:solidFill>
                  <a:srgbClr val="ABAFB3"/>
                </a:solidFill>
              </a:rPr>
              <a:t>doc</a:t>
            </a:r>
            <a:r>
              <a:rPr lang="en-US" dirty="0"/>
              <a:t>: </a:t>
            </a:r>
            <a:r>
              <a:rPr lang="en-US" dirty="0">
                <a:solidFill>
                  <a:srgbClr val="507EB3"/>
                </a:solidFill>
              </a:rPr>
              <a:t>"Return true if the function </a:t>
            </a:r>
            <a:r>
              <a:rPr lang="en-US" dirty="0" err="1">
                <a:solidFill>
                  <a:srgbClr val="507EB3"/>
                </a:solidFill>
              </a:rPr>
              <a:t>fn</a:t>
            </a:r>
            <a:r>
              <a:rPr lang="en-US" dirty="0">
                <a:solidFill>
                  <a:srgbClr val="507EB3"/>
                </a:solidFill>
              </a:rPr>
              <a:t> is true for any item in the given list."</a:t>
            </a:r>
          </a:p>
          <a:p>
            <a:pPr defTabSz="1828800">
              <a:lnSpc>
                <a:spcPct val="120000"/>
              </a:lnSpc>
              <a:spcBef>
                <a:spcPts val="0"/>
              </a:spcBef>
              <a:defRPr sz="4600">
                <a:latin typeface="Menlo Regular"/>
                <a:ea typeface="Menlo Regular"/>
                <a:cs typeface="Menlo Regular"/>
                <a:sym typeface="Menlo Regular"/>
              </a:defRPr>
            </a:pPr>
            <a:r>
              <a:rPr lang="en-US" dirty="0"/>
              <a:t>  </a:t>
            </a:r>
            <a:r>
              <a:rPr lang="en-US" dirty="0">
                <a:solidFill>
                  <a:srgbClr val="ABAFB3"/>
                </a:solidFill>
              </a:rPr>
              <a:t>cases</a:t>
            </a:r>
            <a:r>
              <a:rPr lang="en-US" dirty="0"/>
              <a:t> (List) </a:t>
            </a:r>
            <a:r>
              <a:rPr lang="en-US" dirty="0" err="1"/>
              <a:t>lst</a:t>
            </a:r>
            <a:r>
              <a:rPr lang="en-US" dirty="0"/>
              <a:t>:</a:t>
            </a:r>
          </a:p>
          <a:p>
            <a:pPr defTabSz="1828800">
              <a:lnSpc>
                <a:spcPct val="120000"/>
              </a:lnSpc>
              <a:spcBef>
                <a:spcPts val="0"/>
              </a:spcBef>
              <a:defRPr sz="4600">
                <a:latin typeface="Menlo Regular"/>
                <a:ea typeface="Menlo Regular"/>
                <a:cs typeface="Menlo Regular"/>
                <a:sym typeface="Menlo Regular"/>
              </a:defRPr>
            </a:pPr>
            <a:r>
              <a:rPr lang="en-US" dirty="0"/>
              <a:t>    | empty =&gt; </a:t>
            </a:r>
            <a:r>
              <a:rPr lang="en-US" dirty="0">
                <a:solidFill>
                  <a:schemeClr val="accent1"/>
                </a:solidFill>
                <a:highlight>
                  <a:srgbClr val="FFFF00"/>
                </a:highlight>
              </a:rPr>
              <a:t>false</a:t>
            </a:r>
          </a:p>
          <a:p>
            <a:pPr defTabSz="1828800">
              <a:lnSpc>
                <a:spcPct val="120000"/>
              </a:lnSpc>
              <a:spcBef>
                <a:spcPts val="0"/>
              </a:spcBef>
              <a:defRPr sz="4600">
                <a:latin typeface="Menlo Regular"/>
                <a:ea typeface="Menlo Regular"/>
                <a:cs typeface="Menlo Regular"/>
                <a:sym typeface="Menlo Regular"/>
              </a:defRPr>
            </a:pPr>
            <a:r>
              <a:rPr lang="en-US" dirty="0"/>
              <a:t>    | link(f, r) =&gt; </a:t>
            </a:r>
            <a:r>
              <a:rPr lang="en-US" dirty="0" err="1"/>
              <a:t>fn</a:t>
            </a:r>
            <a:r>
              <a:rPr lang="en-US" dirty="0"/>
              <a:t>(f) </a:t>
            </a:r>
            <a:r>
              <a:rPr lang="en-US" dirty="0">
                <a:solidFill>
                  <a:srgbClr val="ABAFB3"/>
                </a:solidFill>
              </a:rPr>
              <a:t>or</a:t>
            </a:r>
            <a:r>
              <a:rPr lang="en-US" dirty="0"/>
              <a:t> my-any(</a:t>
            </a:r>
            <a:r>
              <a:rPr lang="en-US" dirty="0" err="1"/>
              <a:t>fn</a:t>
            </a:r>
            <a:r>
              <a:rPr lang="en-US" dirty="0"/>
              <a:t>, r)</a:t>
            </a:r>
          </a:p>
          <a:p>
            <a:pPr defTabSz="1828800">
              <a:lnSpc>
                <a:spcPct val="120000"/>
              </a:lnSpc>
              <a:spcBef>
                <a:spcPts val="0"/>
              </a:spcBef>
              <a:defRPr sz="4600">
                <a:latin typeface="Menlo Regular"/>
                <a:ea typeface="Menlo Regular"/>
                <a:cs typeface="Menlo Regular"/>
                <a:sym typeface="Menlo Regular"/>
              </a:defRPr>
            </a:pPr>
            <a:r>
              <a:rPr lang="en-US" dirty="0"/>
              <a:t>  </a:t>
            </a:r>
            <a:r>
              <a:rPr lang="en-US" dirty="0">
                <a:solidFill>
                  <a:srgbClr val="ABAFB3"/>
                </a:solidFill>
              </a:rPr>
              <a:t>end</a:t>
            </a:r>
          </a:p>
          <a:p>
            <a:pPr defTabSz="1828800">
              <a:lnSpc>
                <a:spcPct val="120000"/>
              </a:lnSpc>
              <a:spcBef>
                <a:spcPts val="0"/>
              </a:spcBef>
              <a:defRPr sz="4600">
                <a:latin typeface="Menlo Regular"/>
                <a:ea typeface="Menlo Regular"/>
                <a:cs typeface="Menlo Regular"/>
                <a:sym typeface="Menlo Regular"/>
              </a:defRPr>
            </a:pPr>
            <a:r>
              <a:rPr lang="en-US" dirty="0">
                <a:solidFill>
                  <a:srgbClr val="ABAFB3"/>
                </a:solidFill>
              </a:rPr>
              <a:t>End</a:t>
            </a:r>
          </a:p>
          <a:p>
            <a:pPr defTabSz="1828800">
              <a:lnSpc>
                <a:spcPct val="120000"/>
              </a:lnSpc>
              <a:spcBef>
                <a:spcPts val="0"/>
              </a:spcBef>
              <a:defRPr sz="4600">
                <a:latin typeface="Menlo Regular"/>
                <a:ea typeface="Menlo Regular"/>
                <a:cs typeface="Menlo Regular"/>
                <a:sym typeface="Menlo Regular"/>
              </a:defRPr>
            </a:pPr>
            <a:r>
              <a:rPr lang="en-US" sz="4600" kern="0" dirty="0">
                <a:solidFill>
                  <a:schemeClr val="accent2"/>
                </a:solidFill>
                <a:latin typeface="Menlo Regular"/>
                <a:ea typeface="Menlo Regular"/>
                <a:cs typeface="Menlo Regular"/>
                <a:sym typeface="Menlo Regular"/>
              </a:rPr>
              <a:t>#Compare with “any-below-10”</a:t>
            </a:r>
          </a:p>
        </p:txBody>
      </p:sp>
    </p:spTree>
    <p:extLst>
      <p:ext uri="{BB962C8B-B14F-4D97-AF65-F5344CB8AC3E}">
        <p14:creationId xmlns:p14="http://schemas.microsoft.com/office/powerpoint/2010/main" val="3246386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EC6FD-8597-3442-40F5-87271508A029}"/>
              </a:ext>
            </a:extLst>
          </p:cNvPr>
          <p:cNvSpPr>
            <a:spLocks noGrp="1"/>
          </p:cNvSpPr>
          <p:nvPr>
            <p:ph type="title"/>
          </p:nvPr>
        </p:nvSpPr>
        <p:spPr/>
        <p:txBody>
          <a:bodyPr>
            <a:normAutofit/>
          </a:bodyPr>
          <a:lstStyle/>
          <a:p>
            <a:r>
              <a:rPr lang="en-US" sz="4000" kern="0" dirty="0">
                <a:latin typeface="Menlo Regular"/>
                <a:ea typeface="Menlo Regular"/>
                <a:cs typeface="Menlo Regular"/>
                <a:sym typeface="Menlo Regular"/>
              </a:rPr>
              <a:t>Compare with “any-below-10”</a:t>
            </a:r>
            <a:endParaRPr lang="en-US" dirty="0"/>
          </a:p>
        </p:txBody>
      </p:sp>
      <p:sp>
        <p:nvSpPr>
          <p:cNvPr id="3" name="Date Placeholder 2">
            <a:extLst>
              <a:ext uri="{FF2B5EF4-FFF2-40B4-BE49-F238E27FC236}">
                <a16:creationId xmlns:a16="http://schemas.microsoft.com/office/drawing/2014/main" id="{5A8A709B-1039-B8EF-ACAF-3D6C08B160DB}"/>
              </a:ext>
            </a:extLst>
          </p:cNvPr>
          <p:cNvSpPr>
            <a:spLocks noGrp="1"/>
          </p:cNvSpPr>
          <p:nvPr>
            <p:ph type="dt" sz="half" idx="10"/>
          </p:nvPr>
        </p:nvSpPr>
        <p:spPr/>
        <p:txBody>
          <a:bodyPr/>
          <a:lstStyle/>
          <a:p>
            <a:fld id="{6CA6D3AF-BE8D-064E-9797-F02A4399C2F0}" type="datetime1">
              <a:rPr lang="en-US" smtClean="0"/>
              <a:pPr/>
              <a:t>10/9/2022</a:t>
            </a:fld>
            <a:endParaRPr lang="en-US" dirty="0"/>
          </a:p>
        </p:txBody>
      </p:sp>
      <p:sp>
        <p:nvSpPr>
          <p:cNvPr id="4" name="Footer Placeholder 3">
            <a:extLst>
              <a:ext uri="{FF2B5EF4-FFF2-40B4-BE49-F238E27FC236}">
                <a16:creationId xmlns:a16="http://schemas.microsoft.com/office/drawing/2014/main" id="{0EA17C10-3BE0-4A26-ED6A-2A1038F3C3B2}"/>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A5A0E47C-09D3-200E-C9E3-DE03211FA10B}"/>
              </a:ext>
            </a:extLst>
          </p:cNvPr>
          <p:cNvSpPr>
            <a:spLocks noGrp="1"/>
          </p:cNvSpPr>
          <p:nvPr>
            <p:ph type="sldNum" sz="quarter" idx="12"/>
          </p:nvPr>
        </p:nvSpPr>
        <p:spPr/>
        <p:txBody>
          <a:bodyPr/>
          <a:lstStyle/>
          <a:p>
            <a:fld id="{AF258EE5-C1BC-DE43-BFBA-383C466B32E1}" type="slidenum">
              <a:rPr lang="en-US" smtClean="0"/>
              <a:pPr/>
              <a:t>15</a:t>
            </a:fld>
            <a:endParaRPr lang="en-US"/>
          </a:p>
        </p:txBody>
      </p:sp>
      <p:sp>
        <p:nvSpPr>
          <p:cNvPr id="7" name="plural-nouns = [list: &quot;gazebos&quot;, &quot;avocados&quot;, &quot;pandas&quot;]…">
            <a:extLst>
              <a:ext uri="{FF2B5EF4-FFF2-40B4-BE49-F238E27FC236}">
                <a16:creationId xmlns:a16="http://schemas.microsoft.com/office/drawing/2014/main" id="{0B655D86-1ADD-B820-979C-6F9864637527}"/>
              </a:ext>
            </a:extLst>
          </p:cNvPr>
          <p:cNvSpPr txBox="1">
            <a:spLocks/>
          </p:cNvSpPr>
          <p:nvPr/>
        </p:nvSpPr>
        <p:spPr>
          <a:xfrm>
            <a:off x="1001487" y="1175657"/>
            <a:ext cx="9891516" cy="44558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normAutofit fontScale="62500" lnSpcReduction="20000"/>
          </a:bodyPr>
          <a:lstStyle>
            <a:lvl1pPr marL="0" marR="0" indent="0" algn="l" defTabSz="821531" rtl="0" latinLnBrk="0">
              <a:lnSpc>
                <a:spcPts val="7300"/>
              </a:lnSpc>
              <a:spcBef>
                <a:spcPts val="3700"/>
              </a:spcBef>
              <a:spcAft>
                <a:spcPts val="0"/>
              </a:spcAft>
              <a:buClrTx/>
              <a:buSzTx/>
              <a:buFontTx/>
              <a:buNone/>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1pPr>
            <a:lvl2pPr marL="0" marR="0" indent="4445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2pPr>
            <a:lvl3pPr marL="0" marR="0" indent="8890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3pPr>
            <a:lvl4pPr marL="0" marR="0" indent="13335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4pPr>
            <a:lvl5pPr marL="0" marR="0" indent="17780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5pPr>
            <a:lvl6pPr marL="3028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6pPr>
            <a:lvl7pPr marL="3472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7pPr>
            <a:lvl8pPr marL="3917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8pPr>
            <a:lvl9pPr marL="4361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9pPr>
          </a:lstStyle>
          <a:p>
            <a:pPr defTabSz="1828800">
              <a:lnSpc>
                <a:spcPct val="120000"/>
              </a:lnSpc>
              <a:spcBef>
                <a:spcPts val="0"/>
              </a:spcBef>
              <a:defRPr sz="4600">
                <a:latin typeface="Menlo Regular"/>
                <a:ea typeface="Menlo Regular"/>
                <a:cs typeface="Menlo Regular"/>
                <a:sym typeface="Menlo Regular"/>
              </a:defRPr>
            </a:pPr>
            <a:r>
              <a:rPr lang="en-US" dirty="0">
                <a:solidFill>
                  <a:srgbClr val="ABAFB3"/>
                </a:solidFill>
              </a:rPr>
              <a:t>fun</a:t>
            </a:r>
            <a:r>
              <a:rPr lang="en-US" dirty="0"/>
              <a:t> </a:t>
            </a:r>
            <a:r>
              <a:rPr lang="en-US" b="1" dirty="0">
                <a:solidFill>
                  <a:srgbClr val="9F59B3"/>
                </a:solidFill>
              </a:rPr>
              <a:t>my-any</a:t>
            </a:r>
            <a:r>
              <a:rPr lang="en-US" dirty="0"/>
              <a:t>(</a:t>
            </a:r>
            <a:r>
              <a:rPr lang="en-US" dirty="0" err="1"/>
              <a:t>fn</a:t>
            </a:r>
            <a:r>
              <a:rPr lang="en-US" dirty="0"/>
              <a:t> :: Function, </a:t>
            </a:r>
            <a:r>
              <a:rPr lang="en-US" dirty="0" err="1"/>
              <a:t>lst</a:t>
            </a:r>
            <a:r>
              <a:rPr lang="en-US" dirty="0"/>
              <a:t> :: List) -&gt; Boolean:</a:t>
            </a:r>
          </a:p>
          <a:p>
            <a:pPr defTabSz="1828800">
              <a:lnSpc>
                <a:spcPct val="120000"/>
              </a:lnSpc>
              <a:spcBef>
                <a:spcPts val="0"/>
              </a:spcBef>
              <a:defRPr sz="4600">
                <a:latin typeface="Menlo Regular"/>
                <a:ea typeface="Menlo Regular"/>
                <a:cs typeface="Menlo Regular"/>
                <a:sym typeface="Menlo Regular"/>
              </a:defRPr>
            </a:pPr>
            <a:r>
              <a:rPr lang="en-US" dirty="0"/>
              <a:t>  </a:t>
            </a:r>
            <a:r>
              <a:rPr lang="en-US" dirty="0">
                <a:solidFill>
                  <a:srgbClr val="ABAFB3"/>
                </a:solidFill>
              </a:rPr>
              <a:t>doc</a:t>
            </a:r>
            <a:r>
              <a:rPr lang="en-US" dirty="0"/>
              <a:t>: </a:t>
            </a:r>
            <a:r>
              <a:rPr lang="en-US" dirty="0">
                <a:solidFill>
                  <a:srgbClr val="507EB3"/>
                </a:solidFill>
              </a:rPr>
              <a:t>"Return true if the function </a:t>
            </a:r>
            <a:r>
              <a:rPr lang="en-US" dirty="0" err="1">
                <a:solidFill>
                  <a:srgbClr val="507EB3"/>
                </a:solidFill>
              </a:rPr>
              <a:t>fn</a:t>
            </a:r>
            <a:r>
              <a:rPr lang="en-US" dirty="0">
                <a:solidFill>
                  <a:srgbClr val="507EB3"/>
                </a:solidFill>
              </a:rPr>
              <a:t> is true for any item in the given list."</a:t>
            </a:r>
          </a:p>
          <a:p>
            <a:pPr defTabSz="1828800">
              <a:lnSpc>
                <a:spcPct val="120000"/>
              </a:lnSpc>
              <a:spcBef>
                <a:spcPts val="0"/>
              </a:spcBef>
              <a:defRPr sz="4600">
                <a:latin typeface="Menlo Regular"/>
                <a:ea typeface="Menlo Regular"/>
                <a:cs typeface="Menlo Regular"/>
                <a:sym typeface="Menlo Regular"/>
              </a:defRPr>
            </a:pPr>
            <a:r>
              <a:rPr lang="en-US" dirty="0"/>
              <a:t>  </a:t>
            </a:r>
            <a:r>
              <a:rPr lang="en-US" dirty="0">
                <a:solidFill>
                  <a:srgbClr val="ABAFB3"/>
                </a:solidFill>
              </a:rPr>
              <a:t>cases</a:t>
            </a:r>
            <a:r>
              <a:rPr lang="en-US" dirty="0"/>
              <a:t> (List) </a:t>
            </a:r>
            <a:r>
              <a:rPr lang="en-US" dirty="0" err="1"/>
              <a:t>lst</a:t>
            </a:r>
            <a:r>
              <a:rPr lang="en-US" dirty="0"/>
              <a:t>:</a:t>
            </a:r>
          </a:p>
          <a:p>
            <a:pPr defTabSz="1828800">
              <a:lnSpc>
                <a:spcPct val="120000"/>
              </a:lnSpc>
              <a:spcBef>
                <a:spcPts val="0"/>
              </a:spcBef>
              <a:defRPr sz="4600">
                <a:latin typeface="Menlo Regular"/>
                <a:ea typeface="Menlo Regular"/>
                <a:cs typeface="Menlo Regular"/>
                <a:sym typeface="Menlo Regular"/>
              </a:defRPr>
            </a:pPr>
            <a:r>
              <a:rPr lang="en-US" dirty="0"/>
              <a:t>    | empty =&gt; </a:t>
            </a:r>
            <a:r>
              <a:rPr lang="en-US" dirty="0">
                <a:solidFill>
                  <a:schemeClr val="accent2"/>
                </a:solidFill>
              </a:rPr>
              <a:t>false</a:t>
            </a:r>
          </a:p>
          <a:p>
            <a:pPr defTabSz="1828800">
              <a:lnSpc>
                <a:spcPct val="120000"/>
              </a:lnSpc>
              <a:spcBef>
                <a:spcPts val="0"/>
              </a:spcBef>
              <a:defRPr sz="4600">
                <a:latin typeface="Menlo Regular"/>
                <a:ea typeface="Menlo Regular"/>
                <a:cs typeface="Menlo Regular"/>
                <a:sym typeface="Menlo Regular"/>
              </a:defRPr>
            </a:pPr>
            <a:r>
              <a:rPr lang="en-US" dirty="0"/>
              <a:t>    | link(f, r) =&gt; </a:t>
            </a:r>
            <a:r>
              <a:rPr lang="en-US" dirty="0" err="1"/>
              <a:t>fn</a:t>
            </a:r>
            <a:r>
              <a:rPr lang="en-US" dirty="0"/>
              <a:t>(f) </a:t>
            </a:r>
            <a:r>
              <a:rPr lang="en-US" dirty="0">
                <a:solidFill>
                  <a:srgbClr val="ABAFB3"/>
                </a:solidFill>
              </a:rPr>
              <a:t>or</a:t>
            </a:r>
            <a:r>
              <a:rPr lang="en-US" dirty="0"/>
              <a:t> </a:t>
            </a:r>
            <a:r>
              <a:rPr lang="en-US" dirty="0">
                <a:highlight>
                  <a:srgbClr val="FF0000"/>
                </a:highlight>
              </a:rPr>
              <a:t>my-any</a:t>
            </a:r>
            <a:r>
              <a:rPr lang="en-US" dirty="0"/>
              <a:t>(</a:t>
            </a:r>
            <a:r>
              <a:rPr lang="en-US" dirty="0" err="1"/>
              <a:t>fn</a:t>
            </a:r>
            <a:r>
              <a:rPr lang="en-US" dirty="0"/>
              <a:t>, r)</a:t>
            </a:r>
          </a:p>
          <a:p>
            <a:pPr defTabSz="1828800">
              <a:lnSpc>
                <a:spcPct val="120000"/>
              </a:lnSpc>
              <a:spcBef>
                <a:spcPts val="0"/>
              </a:spcBef>
              <a:defRPr sz="4600">
                <a:latin typeface="Menlo Regular"/>
                <a:ea typeface="Menlo Regular"/>
                <a:cs typeface="Menlo Regular"/>
                <a:sym typeface="Menlo Regular"/>
              </a:defRPr>
            </a:pPr>
            <a:r>
              <a:rPr lang="en-US" dirty="0"/>
              <a:t>  </a:t>
            </a:r>
            <a:r>
              <a:rPr lang="en-US" dirty="0">
                <a:solidFill>
                  <a:srgbClr val="ABAFB3"/>
                </a:solidFill>
              </a:rPr>
              <a:t>end</a:t>
            </a:r>
          </a:p>
          <a:p>
            <a:pPr defTabSz="1828800">
              <a:lnSpc>
                <a:spcPct val="120000"/>
              </a:lnSpc>
              <a:spcBef>
                <a:spcPts val="0"/>
              </a:spcBef>
              <a:defRPr sz="4600">
                <a:latin typeface="Menlo Regular"/>
                <a:ea typeface="Menlo Regular"/>
                <a:cs typeface="Menlo Regular"/>
                <a:sym typeface="Menlo Regular"/>
              </a:defRPr>
            </a:pPr>
            <a:r>
              <a:rPr lang="en-US" dirty="0">
                <a:solidFill>
                  <a:srgbClr val="ABAFB3"/>
                </a:solidFill>
              </a:rPr>
              <a:t>End</a:t>
            </a:r>
          </a:p>
          <a:p>
            <a:pPr defTabSz="1828800">
              <a:lnSpc>
                <a:spcPct val="120000"/>
              </a:lnSpc>
              <a:spcBef>
                <a:spcPts val="0"/>
              </a:spcBef>
              <a:defRPr sz="4600">
                <a:latin typeface="Menlo Regular"/>
                <a:ea typeface="Menlo Regular"/>
                <a:cs typeface="Menlo Regular"/>
                <a:sym typeface="Menlo Regular"/>
              </a:defRPr>
            </a:pPr>
            <a:r>
              <a:rPr lang="en-US" sz="4600" kern="0" dirty="0">
                <a:solidFill>
                  <a:schemeClr val="accent2"/>
                </a:solidFill>
                <a:latin typeface="Menlo Regular"/>
                <a:ea typeface="Menlo Regular"/>
                <a:cs typeface="Menlo Regular"/>
                <a:sym typeface="Menlo Regular"/>
              </a:rPr>
              <a:t>#Compare with “any-below-10”</a:t>
            </a:r>
          </a:p>
        </p:txBody>
      </p:sp>
      <p:pic>
        <p:nvPicPr>
          <p:cNvPr id="10" name="Picture 9">
            <a:extLst>
              <a:ext uri="{FF2B5EF4-FFF2-40B4-BE49-F238E27FC236}">
                <a16:creationId xmlns:a16="http://schemas.microsoft.com/office/drawing/2014/main" id="{85EF98B2-D455-48F3-4F85-E169C57533B7}"/>
              </a:ext>
            </a:extLst>
          </p:cNvPr>
          <p:cNvPicPr>
            <a:picLocks noChangeAspect="1"/>
          </p:cNvPicPr>
          <p:nvPr/>
        </p:nvPicPr>
        <p:blipFill>
          <a:blip r:embed="rId3"/>
          <a:stretch>
            <a:fillRect/>
          </a:stretch>
        </p:blipFill>
        <p:spPr>
          <a:xfrm>
            <a:off x="6524864" y="3193143"/>
            <a:ext cx="5667136" cy="838885"/>
          </a:xfrm>
          <a:prstGeom prst="rect">
            <a:avLst/>
          </a:prstGeom>
        </p:spPr>
      </p:pic>
      <p:sp>
        <p:nvSpPr>
          <p:cNvPr id="11" name="Freeform: Shape 10">
            <a:extLst>
              <a:ext uri="{FF2B5EF4-FFF2-40B4-BE49-F238E27FC236}">
                <a16:creationId xmlns:a16="http://schemas.microsoft.com/office/drawing/2014/main" id="{F141AC32-47D0-EA32-8517-953ADEE03E02}"/>
              </a:ext>
            </a:extLst>
          </p:cNvPr>
          <p:cNvSpPr/>
          <p:nvPr/>
        </p:nvSpPr>
        <p:spPr>
          <a:xfrm>
            <a:off x="5094219" y="3403600"/>
            <a:ext cx="6655095" cy="1182914"/>
          </a:xfrm>
          <a:custGeom>
            <a:avLst/>
            <a:gdLst>
              <a:gd name="connsiteX0" fmla="*/ 295 w 6655095"/>
              <a:gd name="connsiteY0" fmla="*/ 703943 h 1182914"/>
              <a:gd name="connsiteX1" fmla="*/ 29324 w 6655095"/>
              <a:gd name="connsiteY1" fmla="*/ 907143 h 1182914"/>
              <a:gd name="connsiteX2" fmla="*/ 72867 w 6655095"/>
              <a:gd name="connsiteY2" fmla="*/ 943429 h 1182914"/>
              <a:gd name="connsiteX3" fmla="*/ 188981 w 6655095"/>
              <a:gd name="connsiteY3" fmla="*/ 1016000 h 1182914"/>
              <a:gd name="connsiteX4" fmla="*/ 559095 w 6655095"/>
              <a:gd name="connsiteY4" fmla="*/ 1132114 h 1182914"/>
              <a:gd name="connsiteX5" fmla="*/ 1139667 w 6655095"/>
              <a:gd name="connsiteY5" fmla="*/ 1182914 h 1182914"/>
              <a:gd name="connsiteX6" fmla="*/ 1937952 w 6655095"/>
              <a:gd name="connsiteY6" fmla="*/ 1175657 h 1182914"/>
              <a:gd name="connsiteX7" fmla="*/ 2322581 w 6655095"/>
              <a:gd name="connsiteY7" fmla="*/ 1088571 h 1182914"/>
              <a:gd name="connsiteX8" fmla="*/ 2634638 w 6655095"/>
              <a:gd name="connsiteY8" fmla="*/ 1052286 h 1182914"/>
              <a:gd name="connsiteX9" fmla="*/ 2765267 w 6655095"/>
              <a:gd name="connsiteY9" fmla="*/ 1016000 h 1182914"/>
              <a:gd name="connsiteX10" fmla="*/ 2968467 w 6655095"/>
              <a:gd name="connsiteY10" fmla="*/ 1001486 h 1182914"/>
              <a:gd name="connsiteX11" fmla="*/ 3033781 w 6655095"/>
              <a:gd name="connsiteY11" fmla="*/ 994229 h 1182914"/>
              <a:gd name="connsiteX12" fmla="*/ 3200695 w 6655095"/>
              <a:gd name="connsiteY12" fmla="*/ 979714 h 1182914"/>
              <a:gd name="connsiteX13" fmla="*/ 3817552 w 6655095"/>
              <a:gd name="connsiteY13" fmla="*/ 986971 h 1182914"/>
              <a:gd name="connsiteX14" fmla="*/ 3984467 w 6655095"/>
              <a:gd name="connsiteY14" fmla="*/ 1008743 h 1182914"/>
              <a:gd name="connsiteX15" fmla="*/ 4223952 w 6655095"/>
              <a:gd name="connsiteY15" fmla="*/ 1023257 h 1182914"/>
              <a:gd name="connsiteX16" fmla="*/ 4354581 w 6655095"/>
              <a:gd name="connsiteY16" fmla="*/ 1045029 h 1182914"/>
              <a:gd name="connsiteX17" fmla="*/ 5094810 w 6655095"/>
              <a:gd name="connsiteY17" fmla="*/ 1008743 h 1182914"/>
              <a:gd name="connsiteX18" fmla="*/ 5210924 w 6655095"/>
              <a:gd name="connsiteY18" fmla="*/ 979714 h 1182914"/>
              <a:gd name="connsiteX19" fmla="*/ 5457667 w 6655095"/>
              <a:gd name="connsiteY19" fmla="*/ 943429 h 1182914"/>
              <a:gd name="connsiteX20" fmla="*/ 5544752 w 6655095"/>
              <a:gd name="connsiteY20" fmla="*/ 914400 h 1182914"/>
              <a:gd name="connsiteX21" fmla="*/ 5668124 w 6655095"/>
              <a:gd name="connsiteY21" fmla="*/ 892629 h 1182914"/>
              <a:gd name="connsiteX22" fmla="*/ 5784238 w 6655095"/>
              <a:gd name="connsiteY22" fmla="*/ 878114 h 1182914"/>
              <a:gd name="connsiteX23" fmla="*/ 5943895 w 6655095"/>
              <a:gd name="connsiteY23" fmla="*/ 841829 h 1182914"/>
              <a:gd name="connsiteX24" fmla="*/ 6016467 w 6655095"/>
              <a:gd name="connsiteY24" fmla="*/ 820057 h 1182914"/>
              <a:gd name="connsiteX25" fmla="*/ 6110810 w 6655095"/>
              <a:gd name="connsiteY25" fmla="*/ 805543 h 1182914"/>
              <a:gd name="connsiteX26" fmla="*/ 6176124 w 6655095"/>
              <a:gd name="connsiteY26" fmla="*/ 783771 h 1182914"/>
              <a:gd name="connsiteX27" fmla="*/ 6248695 w 6655095"/>
              <a:gd name="connsiteY27" fmla="*/ 762000 h 1182914"/>
              <a:gd name="connsiteX28" fmla="*/ 6284981 w 6655095"/>
              <a:gd name="connsiteY28" fmla="*/ 740229 h 1182914"/>
              <a:gd name="connsiteX29" fmla="*/ 6306752 w 6655095"/>
              <a:gd name="connsiteY29" fmla="*/ 732971 h 1182914"/>
              <a:gd name="connsiteX30" fmla="*/ 6357552 w 6655095"/>
              <a:gd name="connsiteY30" fmla="*/ 718457 h 1182914"/>
              <a:gd name="connsiteX31" fmla="*/ 6451895 w 6655095"/>
              <a:gd name="connsiteY31" fmla="*/ 674914 h 1182914"/>
              <a:gd name="connsiteX32" fmla="*/ 6480924 w 6655095"/>
              <a:gd name="connsiteY32" fmla="*/ 667657 h 1182914"/>
              <a:gd name="connsiteX33" fmla="*/ 6502695 w 6655095"/>
              <a:gd name="connsiteY33" fmla="*/ 653143 h 1182914"/>
              <a:gd name="connsiteX34" fmla="*/ 6582524 w 6655095"/>
              <a:gd name="connsiteY34" fmla="*/ 558800 h 1182914"/>
              <a:gd name="connsiteX35" fmla="*/ 6597038 w 6655095"/>
              <a:gd name="connsiteY35" fmla="*/ 537029 h 1182914"/>
              <a:gd name="connsiteX36" fmla="*/ 6618810 w 6655095"/>
              <a:gd name="connsiteY36" fmla="*/ 493486 h 1182914"/>
              <a:gd name="connsiteX37" fmla="*/ 6633324 w 6655095"/>
              <a:gd name="connsiteY37" fmla="*/ 457200 h 1182914"/>
              <a:gd name="connsiteX38" fmla="*/ 6647838 w 6655095"/>
              <a:gd name="connsiteY38" fmla="*/ 370114 h 1182914"/>
              <a:gd name="connsiteX39" fmla="*/ 6655095 w 6655095"/>
              <a:gd name="connsiteY39" fmla="*/ 319314 h 1182914"/>
              <a:gd name="connsiteX40" fmla="*/ 6640581 w 6655095"/>
              <a:gd name="connsiteY40" fmla="*/ 174171 h 1182914"/>
              <a:gd name="connsiteX41" fmla="*/ 6568010 w 6655095"/>
              <a:gd name="connsiteY41" fmla="*/ 130629 h 1182914"/>
              <a:gd name="connsiteX42" fmla="*/ 6488181 w 6655095"/>
              <a:gd name="connsiteY42" fmla="*/ 79829 h 1182914"/>
              <a:gd name="connsiteX43" fmla="*/ 6444638 w 6655095"/>
              <a:gd name="connsiteY43" fmla="*/ 72571 h 1182914"/>
              <a:gd name="connsiteX44" fmla="*/ 6372067 w 6655095"/>
              <a:gd name="connsiteY44" fmla="*/ 43543 h 1182914"/>
              <a:gd name="connsiteX45" fmla="*/ 6314010 w 6655095"/>
              <a:gd name="connsiteY45" fmla="*/ 36286 h 1182914"/>
              <a:gd name="connsiteX46" fmla="*/ 6219667 w 6655095"/>
              <a:gd name="connsiteY46" fmla="*/ 21771 h 1182914"/>
              <a:gd name="connsiteX47" fmla="*/ 5929381 w 6655095"/>
              <a:gd name="connsiteY47" fmla="*/ 0 h 1182914"/>
              <a:gd name="connsiteX48" fmla="*/ 5428638 w 6655095"/>
              <a:gd name="connsiteY48" fmla="*/ 7257 h 1182914"/>
              <a:gd name="connsiteX49" fmla="*/ 5385095 w 6655095"/>
              <a:gd name="connsiteY49" fmla="*/ 21771 h 1182914"/>
              <a:gd name="connsiteX50" fmla="*/ 5232695 w 6655095"/>
              <a:gd name="connsiteY50" fmla="*/ 43543 h 1182914"/>
              <a:gd name="connsiteX51" fmla="*/ 5210924 w 6655095"/>
              <a:gd name="connsiteY51" fmla="*/ 58057 h 1182914"/>
              <a:gd name="connsiteX52" fmla="*/ 5109324 w 6655095"/>
              <a:gd name="connsiteY52" fmla="*/ 79829 h 1182914"/>
              <a:gd name="connsiteX53" fmla="*/ 5044010 w 6655095"/>
              <a:gd name="connsiteY53" fmla="*/ 116114 h 1182914"/>
              <a:gd name="connsiteX54" fmla="*/ 4956924 w 6655095"/>
              <a:gd name="connsiteY54" fmla="*/ 174171 h 1182914"/>
              <a:gd name="connsiteX55" fmla="*/ 4906124 w 6655095"/>
              <a:gd name="connsiteY55" fmla="*/ 224971 h 1182914"/>
              <a:gd name="connsiteX56" fmla="*/ 4840810 w 6655095"/>
              <a:gd name="connsiteY56" fmla="*/ 304800 h 1182914"/>
              <a:gd name="connsiteX57" fmla="*/ 4804524 w 6655095"/>
              <a:gd name="connsiteY57" fmla="*/ 348343 h 1182914"/>
              <a:gd name="connsiteX58" fmla="*/ 4782752 w 6655095"/>
              <a:gd name="connsiteY58" fmla="*/ 370114 h 1182914"/>
              <a:gd name="connsiteX59" fmla="*/ 4760981 w 6655095"/>
              <a:gd name="connsiteY59" fmla="*/ 413657 h 1182914"/>
              <a:gd name="connsiteX60" fmla="*/ 4731952 w 6655095"/>
              <a:gd name="connsiteY60" fmla="*/ 442686 h 1182914"/>
              <a:gd name="connsiteX61" fmla="*/ 4688410 w 6655095"/>
              <a:gd name="connsiteY61" fmla="*/ 515257 h 1182914"/>
              <a:gd name="connsiteX62" fmla="*/ 4673895 w 6655095"/>
              <a:gd name="connsiteY62" fmla="*/ 566057 h 1182914"/>
              <a:gd name="connsiteX63" fmla="*/ 4659381 w 6655095"/>
              <a:gd name="connsiteY63" fmla="*/ 667657 h 1182914"/>
              <a:gd name="connsiteX64" fmla="*/ 4673895 w 6655095"/>
              <a:gd name="connsiteY64" fmla="*/ 943429 h 1182914"/>
              <a:gd name="connsiteX65" fmla="*/ 4695667 w 6655095"/>
              <a:gd name="connsiteY65" fmla="*/ 972457 h 1182914"/>
              <a:gd name="connsiteX66" fmla="*/ 4702924 w 6655095"/>
              <a:gd name="connsiteY66" fmla="*/ 1008743 h 1182914"/>
              <a:gd name="connsiteX67" fmla="*/ 4717438 w 6655095"/>
              <a:gd name="connsiteY67" fmla="*/ 1030514 h 1182914"/>
              <a:gd name="connsiteX68" fmla="*/ 4739210 w 6655095"/>
              <a:gd name="connsiteY68" fmla="*/ 1066800 h 1182914"/>
              <a:gd name="connsiteX69" fmla="*/ 4760981 w 6655095"/>
              <a:gd name="connsiteY69" fmla="*/ 1081314 h 1182914"/>
              <a:gd name="connsiteX70" fmla="*/ 4826295 w 6655095"/>
              <a:gd name="connsiteY70" fmla="*/ 1110343 h 1182914"/>
              <a:gd name="connsiteX71" fmla="*/ 5000467 w 6655095"/>
              <a:gd name="connsiteY71" fmla="*/ 1139371 h 1182914"/>
              <a:gd name="connsiteX72" fmla="*/ 5138352 w 6655095"/>
              <a:gd name="connsiteY72" fmla="*/ 1161143 h 1182914"/>
              <a:gd name="connsiteX73" fmla="*/ 5421381 w 6655095"/>
              <a:gd name="connsiteY73" fmla="*/ 1139371 h 1182914"/>
              <a:gd name="connsiteX74" fmla="*/ 5552010 w 6655095"/>
              <a:gd name="connsiteY74" fmla="*/ 1088571 h 1182914"/>
              <a:gd name="connsiteX75" fmla="*/ 5675381 w 6655095"/>
              <a:gd name="connsiteY75" fmla="*/ 1052286 h 1182914"/>
              <a:gd name="connsiteX76" fmla="*/ 5769724 w 6655095"/>
              <a:gd name="connsiteY76" fmla="*/ 1023257 h 1182914"/>
              <a:gd name="connsiteX77" fmla="*/ 6045495 w 6655095"/>
              <a:gd name="connsiteY77" fmla="*/ 950686 h 1182914"/>
              <a:gd name="connsiteX78" fmla="*/ 6154352 w 6655095"/>
              <a:gd name="connsiteY78" fmla="*/ 907143 h 1182914"/>
              <a:gd name="connsiteX79" fmla="*/ 6263210 w 6655095"/>
              <a:gd name="connsiteY79" fmla="*/ 827314 h 1182914"/>
              <a:gd name="connsiteX80" fmla="*/ 6306752 w 6655095"/>
              <a:gd name="connsiteY80" fmla="*/ 805543 h 1182914"/>
              <a:gd name="connsiteX81" fmla="*/ 6350295 w 6655095"/>
              <a:gd name="connsiteY81" fmla="*/ 762000 h 1182914"/>
              <a:gd name="connsiteX82" fmla="*/ 6415610 w 6655095"/>
              <a:gd name="connsiteY82" fmla="*/ 711200 h 1182914"/>
              <a:gd name="connsiteX83" fmla="*/ 6451895 w 6655095"/>
              <a:gd name="connsiteY83" fmla="*/ 674914 h 1182914"/>
              <a:gd name="connsiteX84" fmla="*/ 6488181 w 6655095"/>
              <a:gd name="connsiteY84" fmla="*/ 645886 h 1182914"/>
              <a:gd name="connsiteX85" fmla="*/ 6560752 w 6655095"/>
              <a:gd name="connsiteY85" fmla="*/ 573314 h 1182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655095" h="1182914">
                <a:moveTo>
                  <a:pt x="295" y="703943"/>
                </a:moveTo>
                <a:cubicBezTo>
                  <a:pt x="2560" y="751519"/>
                  <a:pt x="-10357" y="854236"/>
                  <a:pt x="29324" y="907143"/>
                </a:cubicBezTo>
                <a:cubicBezTo>
                  <a:pt x="40660" y="922258"/>
                  <a:pt x="58887" y="930720"/>
                  <a:pt x="72867" y="943429"/>
                </a:cubicBezTo>
                <a:cubicBezTo>
                  <a:pt x="127560" y="993150"/>
                  <a:pt x="97443" y="984995"/>
                  <a:pt x="188981" y="1016000"/>
                </a:cubicBezTo>
                <a:cubicBezTo>
                  <a:pt x="311447" y="1057480"/>
                  <a:pt x="430615" y="1117569"/>
                  <a:pt x="559095" y="1132114"/>
                </a:cubicBezTo>
                <a:cubicBezTo>
                  <a:pt x="1008668" y="1183009"/>
                  <a:pt x="814784" y="1170882"/>
                  <a:pt x="1139667" y="1182914"/>
                </a:cubicBezTo>
                <a:lnTo>
                  <a:pt x="1937952" y="1175657"/>
                </a:lnTo>
                <a:cubicBezTo>
                  <a:pt x="2227407" y="1166751"/>
                  <a:pt x="1930217" y="1124240"/>
                  <a:pt x="2322581" y="1088571"/>
                </a:cubicBezTo>
                <a:cubicBezTo>
                  <a:pt x="2416782" y="1080007"/>
                  <a:pt x="2541267" y="1071439"/>
                  <a:pt x="2634638" y="1052286"/>
                </a:cubicBezTo>
                <a:cubicBezTo>
                  <a:pt x="2678908" y="1043205"/>
                  <a:pt x="2721151" y="1025803"/>
                  <a:pt x="2765267" y="1016000"/>
                </a:cubicBezTo>
                <a:cubicBezTo>
                  <a:pt x="2803562" y="1007490"/>
                  <a:pt x="2961589" y="1001848"/>
                  <a:pt x="2968467" y="1001486"/>
                </a:cubicBezTo>
                <a:cubicBezTo>
                  <a:pt x="2990238" y="999067"/>
                  <a:pt x="3011945" y="995976"/>
                  <a:pt x="3033781" y="994229"/>
                </a:cubicBezTo>
                <a:cubicBezTo>
                  <a:pt x="3204044" y="980607"/>
                  <a:pt x="3095150" y="994791"/>
                  <a:pt x="3200695" y="979714"/>
                </a:cubicBezTo>
                <a:lnTo>
                  <a:pt x="3817552" y="986971"/>
                </a:lnTo>
                <a:cubicBezTo>
                  <a:pt x="4203271" y="994686"/>
                  <a:pt x="3750182" y="985886"/>
                  <a:pt x="3984467" y="1008743"/>
                </a:cubicBezTo>
                <a:cubicBezTo>
                  <a:pt x="4064064" y="1016508"/>
                  <a:pt x="4144124" y="1018419"/>
                  <a:pt x="4223952" y="1023257"/>
                </a:cubicBezTo>
                <a:cubicBezTo>
                  <a:pt x="4267495" y="1030514"/>
                  <a:pt x="4310437" y="1045029"/>
                  <a:pt x="4354581" y="1045029"/>
                </a:cubicBezTo>
                <a:cubicBezTo>
                  <a:pt x="4797938" y="1045029"/>
                  <a:pt x="4807349" y="1040682"/>
                  <a:pt x="5094810" y="1008743"/>
                </a:cubicBezTo>
                <a:cubicBezTo>
                  <a:pt x="5133515" y="999067"/>
                  <a:pt x="5171571" y="986273"/>
                  <a:pt x="5210924" y="979714"/>
                </a:cubicBezTo>
                <a:cubicBezTo>
                  <a:pt x="5395106" y="949017"/>
                  <a:pt x="5305265" y="984460"/>
                  <a:pt x="5457667" y="943429"/>
                </a:cubicBezTo>
                <a:cubicBezTo>
                  <a:pt x="5487214" y="935474"/>
                  <a:pt x="5515008" y="921580"/>
                  <a:pt x="5544752" y="914400"/>
                </a:cubicBezTo>
                <a:cubicBezTo>
                  <a:pt x="5585346" y="904602"/>
                  <a:pt x="5626850" y="898979"/>
                  <a:pt x="5668124" y="892629"/>
                </a:cubicBezTo>
                <a:cubicBezTo>
                  <a:pt x="5704672" y="887006"/>
                  <a:pt x="5747491" y="885717"/>
                  <a:pt x="5784238" y="878114"/>
                </a:cubicBezTo>
                <a:cubicBezTo>
                  <a:pt x="5837682" y="867057"/>
                  <a:pt x="5891621" y="857512"/>
                  <a:pt x="5943895" y="841829"/>
                </a:cubicBezTo>
                <a:cubicBezTo>
                  <a:pt x="5968086" y="834572"/>
                  <a:pt x="5991788" y="825422"/>
                  <a:pt x="6016467" y="820057"/>
                </a:cubicBezTo>
                <a:cubicBezTo>
                  <a:pt x="6047558" y="813298"/>
                  <a:pt x="6079362" y="810381"/>
                  <a:pt x="6110810" y="805543"/>
                </a:cubicBezTo>
                <a:lnTo>
                  <a:pt x="6176124" y="783771"/>
                </a:lnTo>
                <a:cubicBezTo>
                  <a:pt x="6200207" y="776166"/>
                  <a:pt x="6225246" y="771379"/>
                  <a:pt x="6248695" y="762000"/>
                </a:cubicBezTo>
                <a:cubicBezTo>
                  <a:pt x="6261792" y="756761"/>
                  <a:pt x="6272365" y="746537"/>
                  <a:pt x="6284981" y="740229"/>
                </a:cubicBezTo>
                <a:cubicBezTo>
                  <a:pt x="6291823" y="736808"/>
                  <a:pt x="6299425" y="735169"/>
                  <a:pt x="6306752" y="732971"/>
                </a:cubicBezTo>
                <a:cubicBezTo>
                  <a:pt x="6323620" y="727910"/>
                  <a:pt x="6340845" y="724026"/>
                  <a:pt x="6357552" y="718457"/>
                </a:cubicBezTo>
                <a:cubicBezTo>
                  <a:pt x="6410803" y="700707"/>
                  <a:pt x="6387375" y="701798"/>
                  <a:pt x="6451895" y="674914"/>
                </a:cubicBezTo>
                <a:cubicBezTo>
                  <a:pt x="6461102" y="671078"/>
                  <a:pt x="6471248" y="670076"/>
                  <a:pt x="6480924" y="667657"/>
                </a:cubicBezTo>
                <a:cubicBezTo>
                  <a:pt x="6488181" y="662819"/>
                  <a:pt x="6496744" y="659519"/>
                  <a:pt x="6502695" y="653143"/>
                </a:cubicBezTo>
                <a:cubicBezTo>
                  <a:pt x="6530803" y="623027"/>
                  <a:pt x="6559673" y="593076"/>
                  <a:pt x="6582524" y="558800"/>
                </a:cubicBezTo>
                <a:cubicBezTo>
                  <a:pt x="6587362" y="551543"/>
                  <a:pt x="6592802" y="544653"/>
                  <a:pt x="6597038" y="537029"/>
                </a:cubicBezTo>
                <a:cubicBezTo>
                  <a:pt x="6604919" y="522844"/>
                  <a:pt x="6612095" y="508259"/>
                  <a:pt x="6618810" y="493486"/>
                </a:cubicBezTo>
                <a:cubicBezTo>
                  <a:pt x="6624201" y="481627"/>
                  <a:pt x="6629205" y="469559"/>
                  <a:pt x="6633324" y="457200"/>
                </a:cubicBezTo>
                <a:cubicBezTo>
                  <a:pt x="6643130" y="427782"/>
                  <a:pt x="6643609" y="401833"/>
                  <a:pt x="6647838" y="370114"/>
                </a:cubicBezTo>
                <a:cubicBezTo>
                  <a:pt x="6650099" y="353159"/>
                  <a:pt x="6652676" y="336247"/>
                  <a:pt x="6655095" y="319314"/>
                </a:cubicBezTo>
                <a:cubicBezTo>
                  <a:pt x="6650257" y="270933"/>
                  <a:pt x="6660956" y="218318"/>
                  <a:pt x="6640581" y="174171"/>
                </a:cubicBezTo>
                <a:cubicBezTo>
                  <a:pt x="6628759" y="148557"/>
                  <a:pt x="6591483" y="146277"/>
                  <a:pt x="6568010" y="130629"/>
                </a:cubicBezTo>
                <a:cubicBezTo>
                  <a:pt x="6526860" y="103196"/>
                  <a:pt x="6537399" y="96235"/>
                  <a:pt x="6488181" y="79829"/>
                </a:cubicBezTo>
                <a:cubicBezTo>
                  <a:pt x="6474222" y="75176"/>
                  <a:pt x="6459152" y="74990"/>
                  <a:pt x="6444638" y="72571"/>
                </a:cubicBezTo>
                <a:cubicBezTo>
                  <a:pt x="6420448" y="62895"/>
                  <a:pt x="6397170" y="50516"/>
                  <a:pt x="6372067" y="43543"/>
                </a:cubicBezTo>
                <a:cubicBezTo>
                  <a:pt x="6353276" y="38323"/>
                  <a:pt x="6333317" y="39044"/>
                  <a:pt x="6314010" y="36286"/>
                </a:cubicBezTo>
                <a:cubicBezTo>
                  <a:pt x="6282512" y="31786"/>
                  <a:pt x="6251344" y="24759"/>
                  <a:pt x="6219667" y="21771"/>
                </a:cubicBezTo>
                <a:cubicBezTo>
                  <a:pt x="6123062" y="12657"/>
                  <a:pt x="5929381" y="0"/>
                  <a:pt x="5929381" y="0"/>
                </a:cubicBezTo>
                <a:cubicBezTo>
                  <a:pt x="5762467" y="2419"/>
                  <a:pt x="5595436" y="585"/>
                  <a:pt x="5428638" y="7257"/>
                </a:cubicBezTo>
                <a:cubicBezTo>
                  <a:pt x="5413351" y="7868"/>
                  <a:pt x="5400030" y="18452"/>
                  <a:pt x="5385095" y="21771"/>
                </a:cubicBezTo>
                <a:cubicBezTo>
                  <a:pt x="5330740" y="33850"/>
                  <a:pt x="5286812" y="37530"/>
                  <a:pt x="5232695" y="43543"/>
                </a:cubicBezTo>
                <a:cubicBezTo>
                  <a:pt x="5225438" y="48381"/>
                  <a:pt x="5218894" y="54515"/>
                  <a:pt x="5210924" y="58057"/>
                </a:cubicBezTo>
                <a:cubicBezTo>
                  <a:pt x="5170461" y="76040"/>
                  <a:pt x="5155050" y="74113"/>
                  <a:pt x="5109324" y="79829"/>
                </a:cubicBezTo>
                <a:cubicBezTo>
                  <a:pt x="5025770" y="121604"/>
                  <a:pt x="5144212" y="61458"/>
                  <a:pt x="5044010" y="116114"/>
                </a:cubicBezTo>
                <a:cubicBezTo>
                  <a:pt x="4987728" y="146813"/>
                  <a:pt x="5008090" y="126941"/>
                  <a:pt x="4956924" y="174171"/>
                </a:cubicBezTo>
                <a:cubicBezTo>
                  <a:pt x="4939327" y="190414"/>
                  <a:pt x="4922034" y="207072"/>
                  <a:pt x="4906124" y="224971"/>
                </a:cubicBezTo>
                <a:cubicBezTo>
                  <a:pt x="4883282" y="250668"/>
                  <a:pt x="4862666" y="278260"/>
                  <a:pt x="4840810" y="304800"/>
                </a:cubicBezTo>
                <a:cubicBezTo>
                  <a:pt x="4828799" y="319384"/>
                  <a:pt x="4817884" y="334984"/>
                  <a:pt x="4804524" y="348343"/>
                </a:cubicBezTo>
                <a:lnTo>
                  <a:pt x="4782752" y="370114"/>
                </a:lnTo>
                <a:cubicBezTo>
                  <a:pt x="4775495" y="384628"/>
                  <a:pt x="4770287" y="400363"/>
                  <a:pt x="4760981" y="413657"/>
                </a:cubicBezTo>
                <a:cubicBezTo>
                  <a:pt x="4753134" y="424868"/>
                  <a:pt x="4739299" y="431141"/>
                  <a:pt x="4731952" y="442686"/>
                </a:cubicBezTo>
                <a:cubicBezTo>
                  <a:pt x="4671719" y="537339"/>
                  <a:pt x="4742382" y="461285"/>
                  <a:pt x="4688410" y="515257"/>
                </a:cubicBezTo>
                <a:cubicBezTo>
                  <a:pt x="4683572" y="532190"/>
                  <a:pt x="4676790" y="548686"/>
                  <a:pt x="4673895" y="566057"/>
                </a:cubicBezTo>
                <a:cubicBezTo>
                  <a:pt x="4652695" y="693257"/>
                  <a:pt x="4678881" y="609157"/>
                  <a:pt x="4659381" y="667657"/>
                </a:cubicBezTo>
                <a:cubicBezTo>
                  <a:pt x="4664219" y="759581"/>
                  <a:pt x="4663013" y="852023"/>
                  <a:pt x="4673895" y="943429"/>
                </a:cubicBezTo>
                <a:cubicBezTo>
                  <a:pt x="4675325" y="955439"/>
                  <a:pt x="4690755" y="961404"/>
                  <a:pt x="4695667" y="972457"/>
                </a:cubicBezTo>
                <a:cubicBezTo>
                  <a:pt x="4700677" y="983729"/>
                  <a:pt x="4698593" y="997193"/>
                  <a:pt x="4702924" y="1008743"/>
                </a:cubicBezTo>
                <a:cubicBezTo>
                  <a:pt x="4705986" y="1016910"/>
                  <a:pt x="4712815" y="1023118"/>
                  <a:pt x="4717438" y="1030514"/>
                </a:cubicBezTo>
                <a:cubicBezTo>
                  <a:pt x="4724914" y="1042475"/>
                  <a:pt x="4730030" y="1056090"/>
                  <a:pt x="4739210" y="1066800"/>
                </a:cubicBezTo>
                <a:cubicBezTo>
                  <a:pt x="4744886" y="1073422"/>
                  <a:pt x="4753180" y="1077413"/>
                  <a:pt x="4760981" y="1081314"/>
                </a:cubicBezTo>
                <a:cubicBezTo>
                  <a:pt x="4782291" y="1091969"/>
                  <a:pt x="4803828" y="1102414"/>
                  <a:pt x="4826295" y="1110343"/>
                </a:cubicBezTo>
                <a:cubicBezTo>
                  <a:pt x="4881110" y="1129690"/>
                  <a:pt x="4944894" y="1131432"/>
                  <a:pt x="5000467" y="1139371"/>
                </a:cubicBezTo>
                <a:cubicBezTo>
                  <a:pt x="5046530" y="1145952"/>
                  <a:pt x="5092390" y="1153886"/>
                  <a:pt x="5138352" y="1161143"/>
                </a:cubicBezTo>
                <a:cubicBezTo>
                  <a:pt x="5232695" y="1153886"/>
                  <a:pt x="5328183" y="1155722"/>
                  <a:pt x="5421381" y="1139371"/>
                </a:cubicBezTo>
                <a:cubicBezTo>
                  <a:pt x="5467398" y="1131298"/>
                  <a:pt x="5507189" y="1101754"/>
                  <a:pt x="5552010" y="1088571"/>
                </a:cubicBezTo>
                <a:lnTo>
                  <a:pt x="5675381" y="1052286"/>
                </a:lnTo>
                <a:cubicBezTo>
                  <a:pt x="5706896" y="1042832"/>
                  <a:pt x="5737740" y="1030977"/>
                  <a:pt x="5769724" y="1023257"/>
                </a:cubicBezTo>
                <a:cubicBezTo>
                  <a:pt x="5871292" y="998740"/>
                  <a:pt x="5953438" y="985207"/>
                  <a:pt x="6045495" y="950686"/>
                </a:cubicBezTo>
                <a:cubicBezTo>
                  <a:pt x="6082088" y="936964"/>
                  <a:pt x="6122837" y="930254"/>
                  <a:pt x="6154352" y="907143"/>
                </a:cubicBezTo>
                <a:cubicBezTo>
                  <a:pt x="6190638" y="880533"/>
                  <a:pt x="6222963" y="847437"/>
                  <a:pt x="6263210" y="827314"/>
                </a:cubicBezTo>
                <a:cubicBezTo>
                  <a:pt x="6277724" y="820057"/>
                  <a:pt x="6293770" y="815279"/>
                  <a:pt x="6306752" y="805543"/>
                </a:cubicBezTo>
                <a:cubicBezTo>
                  <a:pt x="6323173" y="793227"/>
                  <a:pt x="6334783" y="775443"/>
                  <a:pt x="6350295" y="762000"/>
                </a:cubicBezTo>
                <a:cubicBezTo>
                  <a:pt x="6371138" y="743936"/>
                  <a:pt x="6394669" y="729150"/>
                  <a:pt x="6415610" y="711200"/>
                </a:cubicBezTo>
                <a:cubicBezTo>
                  <a:pt x="6428597" y="700068"/>
                  <a:pt x="6439181" y="686357"/>
                  <a:pt x="6451895" y="674914"/>
                </a:cubicBezTo>
                <a:cubicBezTo>
                  <a:pt x="6463408" y="664552"/>
                  <a:pt x="6476830" y="656426"/>
                  <a:pt x="6488181" y="645886"/>
                </a:cubicBezTo>
                <a:cubicBezTo>
                  <a:pt x="6513250" y="622607"/>
                  <a:pt x="6536561" y="597505"/>
                  <a:pt x="6560752" y="573314"/>
                </a:cubicBezTo>
              </a:path>
            </a:pathLst>
          </a:custGeom>
          <a:ln w="9525" cap="flat" cmpd="sng" algn="ctr">
            <a:solidFill>
              <a:schemeClr val="accent4"/>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12" name="Arc 11">
            <a:extLst>
              <a:ext uri="{FF2B5EF4-FFF2-40B4-BE49-F238E27FC236}">
                <a16:creationId xmlns:a16="http://schemas.microsoft.com/office/drawing/2014/main" id="{9A81C38C-F76C-AE96-69C3-482EC12151EC}"/>
              </a:ext>
            </a:extLst>
          </p:cNvPr>
          <p:cNvSpPr/>
          <p:nvPr/>
        </p:nvSpPr>
        <p:spPr>
          <a:xfrm rot="19616045">
            <a:off x="4873368" y="3616500"/>
            <a:ext cx="936171" cy="524691"/>
          </a:xfrm>
          <a:prstGeom prst="arc">
            <a:avLst>
              <a:gd name="adj1" fmla="val 16200000"/>
              <a:gd name="adj2" fmla="val 724215"/>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13" name="Freeform: Shape 12">
            <a:extLst>
              <a:ext uri="{FF2B5EF4-FFF2-40B4-BE49-F238E27FC236}">
                <a16:creationId xmlns:a16="http://schemas.microsoft.com/office/drawing/2014/main" id="{63904A2D-5737-5107-7A2C-F2436A4639B9}"/>
              </a:ext>
            </a:extLst>
          </p:cNvPr>
          <p:cNvSpPr/>
          <p:nvPr/>
        </p:nvSpPr>
        <p:spPr>
          <a:xfrm>
            <a:off x="2242457" y="1785257"/>
            <a:ext cx="2489200" cy="1821543"/>
          </a:xfrm>
          <a:custGeom>
            <a:avLst/>
            <a:gdLst>
              <a:gd name="connsiteX0" fmla="*/ 0 w 2489200"/>
              <a:gd name="connsiteY0" fmla="*/ 0 h 1821543"/>
              <a:gd name="connsiteX1" fmla="*/ 21772 w 2489200"/>
              <a:gd name="connsiteY1" fmla="*/ 36286 h 1821543"/>
              <a:gd name="connsiteX2" fmla="*/ 333829 w 2489200"/>
              <a:gd name="connsiteY2" fmla="*/ 333829 h 1821543"/>
              <a:gd name="connsiteX3" fmla="*/ 471714 w 2489200"/>
              <a:gd name="connsiteY3" fmla="*/ 464457 h 1821543"/>
              <a:gd name="connsiteX4" fmla="*/ 653143 w 2489200"/>
              <a:gd name="connsiteY4" fmla="*/ 674914 h 1821543"/>
              <a:gd name="connsiteX5" fmla="*/ 732972 w 2489200"/>
              <a:gd name="connsiteY5" fmla="*/ 718457 h 1821543"/>
              <a:gd name="connsiteX6" fmla="*/ 812800 w 2489200"/>
              <a:gd name="connsiteY6" fmla="*/ 798286 h 1821543"/>
              <a:gd name="connsiteX7" fmla="*/ 1001486 w 2489200"/>
              <a:gd name="connsiteY7" fmla="*/ 943429 h 1821543"/>
              <a:gd name="connsiteX8" fmla="*/ 1146629 w 2489200"/>
              <a:gd name="connsiteY8" fmla="*/ 1045029 h 1821543"/>
              <a:gd name="connsiteX9" fmla="*/ 1313543 w 2489200"/>
              <a:gd name="connsiteY9" fmla="*/ 1117600 h 1821543"/>
              <a:gd name="connsiteX10" fmla="*/ 1596572 w 2489200"/>
              <a:gd name="connsiteY10" fmla="*/ 1248229 h 1821543"/>
              <a:gd name="connsiteX11" fmla="*/ 1669143 w 2489200"/>
              <a:gd name="connsiteY11" fmla="*/ 1284514 h 1821543"/>
              <a:gd name="connsiteX12" fmla="*/ 1719943 w 2489200"/>
              <a:gd name="connsiteY12" fmla="*/ 1313543 h 1821543"/>
              <a:gd name="connsiteX13" fmla="*/ 1756229 w 2489200"/>
              <a:gd name="connsiteY13" fmla="*/ 1328057 h 1821543"/>
              <a:gd name="connsiteX14" fmla="*/ 1857829 w 2489200"/>
              <a:gd name="connsiteY14" fmla="*/ 1386114 h 1821543"/>
              <a:gd name="connsiteX15" fmla="*/ 1908629 w 2489200"/>
              <a:gd name="connsiteY15" fmla="*/ 1415143 h 1821543"/>
              <a:gd name="connsiteX16" fmla="*/ 1937657 w 2489200"/>
              <a:gd name="connsiteY16" fmla="*/ 1429657 h 1821543"/>
              <a:gd name="connsiteX17" fmla="*/ 1988457 w 2489200"/>
              <a:gd name="connsiteY17" fmla="*/ 1473200 h 1821543"/>
              <a:gd name="connsiteX18" fmla="*/ 2010229 w 2489200"/>
              <a:gd name="connsiteY18" fmla="*/ 1480457 h 1821543"/>
              <a:gd name="connsiteX19" fmla="*/ 2075543 w 2489200"/>
              <a:gd name="connsiteY19" fmla="*/ 1524000 h 1821543"/>
              <a:gd name="connsiteX20" fmla="*/ 2119086 w 2489200"/>
              <a:gd name="connsiteY20" fmla="*/ 1545772 h 1821543"/>
              <a:gd name="connsiteX21" fmla="*/ 2213429 w 2489200"/>
              <a:gd name="connsiteY21" fmla="*/ 1611086 h 1821543"/>
              <a:gd name="connsiteX22" fmla="*/ 2264229 w 2489200"/>
              <a:gd name="connsiteY22" fmla="*/ 1647372 h 1821543"/>
              <a:gd name="connsiteX23" fmla="*/ 2358572 w 2489200"/>
              <a:gd name="connsiteY23" fmla="*/ 1727200 h 1821543"/>
              <a:gd name="connsiteX24" fmla="*/ 2452914 w 2489200"/>
              <a:gd name="connsiteY24" fmla="*/ 1792514 h 1821543"/>
              <a:gd name="connsiteX25" fmla="*/ 2489200 w 2489200"/>
              <a:gd name="connsiteY25" fmla="*/ 1821543 h 1821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489200" h="1821543">
                <a:moveTo>
                  <a:pt x="0" y="0"/>
                </a:moveTo>
                <a:cubicBezTo>
                  <a:pt x="7257" y="12095"/>
                  <a:pt x="13172" y="25106"/>
                  <a:pt x="21772" y="36286"/>
                </a:cubicBezTo>
                <a:cubicBezTo>
                  <a:pt x="97887" y="135234"/>
                  <a:pt x="294716" y="297561"/>
                  <a:pt x="333829" y="333829"/>
                </a:cubicBezTo>
                <a:cubicBezTo>
                  <a:pt x="380254" y="376878"/>
                  <a:pt x="432598" y="414674"/>
                  <a:pt x="471714" y="464457"/>
                </a:cubicBezTo>
                <a:cubicBezTo>
                  <a:pt x="521419" y="527718"/>
                  <a:pt x="592210" y="623731"/>
                  <a:pt x="653143" y="674914"/>
                </a:cubicBezTo>
                <a:cubicBezTo>
                  <a:pt x="676352" y="694410"/>
                  <a:pt x="708988" y="699924"/>
                  <a:pt x="732972" y="718457"/>
                </a:cubicBezTo>
                <a:cubicBezTo>
                  <a:pt x="762749" y="741467"/>
                  <a:pt x="782972" y="775342"/>
                  <a:pt x="812800" y="798286"/>
                </a:cubicBezTo>
                <a:lnTo>
                  <a:pt x="1001486" y="943429"/>
                </a:lnTo>
                <a:cubicBezTo>
                  <a:pt x="1065290" y="992650"/>
                  <a:pt x="1073728" y="1003371"/>
                  <a:pt x="1146629" y="1045029"/>
                </a:cubicBezTo>
                <a:cubicBezTo>
                  <a:pt x="1223019" y="1088680"/>
                  <a:pt x="1226744" y="1081200"/>
                  <a:pt x="1313543" y="1117600"/>
                </a:cubicBezTo>
                <a:cubicBezTo>
                  <a:pt x="1405107" y="1155998"/>
                  <a:pt x="1507993" y="1205368"/>
                  <a:pt x="1596572" y="1248229"/>
                </a:cubicBezTo>
                <a:cubicBezTo>
                  <a:pt x="1620917" y="1260009"/>
                  <a:pt x="1645661" y="1271096"/>
                  <a:pt x="1669143" y="1284514"/>
                </a:cubicBezTo>
                <a:cubicBezTo>
                  <a:pt x="1686076" y="1294190"/>
                  <a:pt x="1702499" y="1304821"/>
                  <a:pt x="1719943" y="1313543"/>
                </a:cubicBezTo>
                <a:cubicBezTo>
                  <a:pt x="1731595" y="1319369"/>
                  <a:pt x="1744701" y="1321990"/>
                  <a:pt x="1756229" y="1328057"/>
                </a:cubicBezTo>
                <a:cubicBezTo>
                  <a:pt x="1790746" y="1346224"/>
                  <a:pt x="1823962" y="1366762"/>
                  <a:pt x="1857829" y="1386114"/>
                </a:cubicBezTo>
                <a:cubicBezTo>
                  <a:pt x="1874762" y="1395790"/>
                  <a:pt x="1891185" y="1406421"/>
                  <a:pt x="1908629" y="1415143"/>
                </a:cubicBezTo>
                <a:cubicBezTo>
                  <a:pt x="1918305" y="1419981"/>
                  <a:pt x="1928908" y="1423294"/>
                  <a:pt x="1937657" y="1429657"/>
                </a:cubicBezTo>
                <a:cubicBezTo>
                  <a:pt x="1955694" y="1442775"/>
                  <a:pt x="1970186" y="1460410"/>
                  <a:pt x="1988457" y="1473200"/>
                </a:cubicBezTo>
                <a:cubicBezTo>
                  <a:pt x="1994724" y="1477587"/>
                  <a:pt x="2003387" y="1477036"/>
                  <a:pt x="2010229" y="1480457"/>
                </a:cubicBezTo>
                <a:cubicBezTo>
                  <a:pt x="2080731" y="1515709"/>
                  <a:pt x="2014782" y="1487544"/>
                  <a:pt x="2075543" y="1524000"/>
                </a:cubicBezTo>
                <a:cubicBezTo>
                  <a:pt x="2089458" y="1532349"/>
                  <a:pt x="2104572" y="1538515"/>
                  <a:pt x="2119086" y="1545772"/>
                </a:cubicBezTo>
                <a:cubicBezTo>
                  <a:pt x="2161501" y="1602325"/>
                  <a:pt x="2120164" y="1556224"/>
                  <a:pt x="2213429" y="1611086"/>
                </a:cubicBezTo>
                <a:cubicBezTo>
                  <a:pt x="2231365" y="1621637"/>
                  <a:pt x="2247979" y="1634372"/>
                  <a:pt x="2264229" y="1647372"/>
                </a:cubicBezTo>
                <a:cubicBezTo>
                  <a:pt x="2296397" y="1673106"/>
                  <a:pt x="2321727" y="1708776"/>
                  <a:pt x="2358572" y="1727200"/>
                </a:cubicBezTo>
                <a:cubicBezTo>
                  <a:pt x="2430809" y="1763320"/>
                  <a:pt x="2377771" y="1732400"/>
                  <a:pt x="2452914" y="1792514"/>
                </a:cubicBezTo>
                <a:cubicBezTo>
                  <a:pt x="2498685" y="1829130"/>
                  <a:pt x="2454159" y="1786502"/>
                  <a:pt x="2489200" y="1821543"/>
                </a:cubicBezTo>
              </a:path>
            </a:pathLst>
          </a:custGeom>
          <a:noFill/>
          <a:ln>
            <a:solidFill>
              <a:srgbClr val="7030A0"/>
            </a:solidFill>
            <a:prstDash val="sysDash"/>
            <a:headEnd type="triangl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c 13">
            <a:extLst>
              <a:ext uri="{FF2B5EF4-FFF2-40B4-BE49-F238E27FC236}">
                <a16:creationId xmlns:a16="http://schemas.microsoft.com/office/drawing/2014/main" id="{E396FD16-29E4-0EF5-B4C7-C0B287C22790}"/>
              </a:ext>
            </a:extLst>
          </p:cNvPr>
          <p:cNvSpPr/>
          <p:nvPr/>
        </p:nvSpPr>
        <p:spPr>
          <a:xfrm rot="19616045">
            <a:off x="3535807" y="3416224"/>
            <a:ext cx="1165580" cy="524691"/>
          </a:xfrm>
          <a:prstGeom prst="arc">
            <a:avLst>
              <a:gd name="adj1" fmla="val 12611735"/>
              <a:gd name="adj2" fmla="val 1409222"/>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948291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EC6FD-8597-3442-40F5-87271508A029}"/>
              </a:ext>
            </a:extLst>
          </p:cNvPr>
          <p:cNvSpPr>
            <a:spLocks noGrp="1"/>
          </p:cNvSpPr>
          <p:nvPr>
            <p:ph type="title"/>
          </p:nvPr>
        </p:nvSpPr>
        <p:spPr/>
        <p:txBody>
          <a:bodyPr>
            <a:normAutofit/>
          </a:bodyPr>
          <a:lstStyle/>
          <a:p>
            <a:r>
              <a:rPr lang="en-US" dirty="0"/>
              <a:t>Writing my-all</a:t>
            </a:r>
          </a:p>
        </p:txBody>
      </p:sp>
      <p:sp>
        <p:nvSpPr>
          <p:cNvPr id="3" name="Date Placeholder 2">
            <a:extLst>
              <a:ext uri="{FF2B5EF4-FFF2-40B4-BE49-F238E27FC236}">
                <a16:creationId xmlns:a16="http://schemas.microsoft.com/office/drawing/2014/main" id="{5A8A709B-1039-B8EF-ACAF-3D6C08B160DB}"/>
              </a:ext>
            </a:extLst>
          </p:cNvPr>
          <p:cNvSpPr>
            <a:spLocks noGrp="1"/>
          </p:cNvSpPr>
          <p:nvPr>
            <p:ph type="dt" sz="half" idx="10"/>
          </p:nvPr>
        </p:nvSpPr>
        <p:spPr/>
        <p:txBody>
          <a:bodyPr/>
          <a:lstStyle/>
          <a:p>
            <a:fld id="{6CA6D3AF-BE8D-064E-9797-F02A4399C2F0}" type="datetime1">
              <a:rPr lang="en-US" smtClean="0"/>
              <a:pPr/>
              <a:t>10/9/2022</a:t>
            </a:fld>
            <a:endParaRPr lang="en-US" dirty="0"/>
          </a:p>
        </p:txBody>
      </p:sp>
      <p:sp>
        <p:nvSpPr>
          <p:cNvPr id="4" name="Footer Placeholder 3">
            <a:extLst>
              <a:ext uri="{FF2B5EF4-FFF2-40B4-BE49-F238E27FC236}">
                <a16:creationId xmlns:a16="http://schemas.microsoft.com/office/drawing/2014/main" id="{0EA17C10-3BE0-4A26-ED6A-2A1038F3C3B2}"/>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A5A0E47C-09D3-200E-C9E3-DE03211FA10B}"/>
              </a:ext>
            </a:extLst>
          </p:cNvPr>
          <p:cNvSpPr>
            <a:spLocks noGrp="1"/>
          </p:cNvSpPr>
          <p:nvPr>
            <p:ph type="sldNum" sz="quarter" idx="12"/>
          </p:nvPr>
        </p:nvSpPr>
        <p:spPr/>
        <p:txBody>
          <a:bodyPr/>
          <a:lstStyle/>
          <a:p>
            <a:fld id="{AF258EE5-C1BC-DE43-BFBA-383C466B32E1}" type="slidenum">
              <a:rPr lang="en-US" smtClean="0"/>
              <a:pPr/>
              <a:t>16</a:t>
            </a:fld>
            <a:endParaRPr lang="en-US"/>
          </a:p>
        </p:txBody>
      </p:sp>
      <p:sp>
        <p:nvSpPr>
          <p:cNvPr id="7" name="plural-nouns = [list: &quot;gazebos&quot;, &quot;avocados&quot;, &quot;pandas&quot;]…">
            <a:extLst>
              <a:ext uri="{FF2B5EF4-FFF2-40B4-BE49-F238E27FC236}">
                <a16:creationId xmlns:a16="http://schemas.microsoft.com/office/drawing/2014/main" id="{0B655D86-1ADD-B820-979C-6F9864637527}"/>
              </a:ext>
            </a:extLst>
          </p:cNvPr>
          <p:cNvSpPr txBox="1">
            <a:spLocks/>
          </p:cNvSpPr>
          <p:nvPr/>
        </p:nvSpPr>
        <p:spPr>
          <a:xfrm>
            <a:off x="1001487" y="1175657"/>
            <a:ext cx="9891516" cy="44558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normAutofit fontScale="70000" lnSpcReduction="20000"/>
          </a:bodyPr>
          <a:lstStyle>
            <a:lvl1pPr marL="0" marR="0" indent="0" algn="l" defTabSz="821531" rtl="0" latinLnBrk="0">
              <a:lnSpc>
                <a:spcPts val="7300"/>
              </a:lnSpc>
              <a:spcBef>
                <a:spcPts val="3700"/>
              </a:spcBef>
              <a:spcAft>
                <a:spcPts val="0"/>
              </a:spcAft>
              <a:buClrTx/>
              <a:buSzTx/>
              <a:buFontTx/>
              <a:buNone/>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1pPr>
            <a:lvl2pPr marL="0" marR="0" indent="4445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2pPr>
            <a:lvl3pPr marL="0" marR="0" indent="8890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3pPr>
            <a:lvl4pPr marL="0" marR="0" indent="13335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4pPr>
            <a:lvl5pPr marL="0" marR="0" indent="17780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5pPr>
            <a:lvl6pPr marL="3028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6pPr>
            <a:lvl7pPr marL="3472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7pPr>
            <a:lvl8pPr marL="3917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8pPr>
            <a:lvl9pPr marL="4361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9pPr>
          </a:lstStyle>
          <a:p>
            <a:pPr defTabSz="1828800">
              <a:lnSpc>
                <a:spcPct val="120000"/>
              </a:lnSpc>
              <a:spcBef>
                <a:spcPts val="0"/>
              </a:spcBef>
              <a:defRPr sz="4600">
                <a:latin typeface="Menlo Regular"/>
                <a:ea typeface="Menlo Regular"/>
                <a:cs typeface="Menlo Regular"/>
                <a:sym typeface="Menlo Regular"/>
              </a:defRPr>
            </a:pPr>
            <a:r>
              <a:rPr lang="en-US" dirty="0">
                <a:solidFill>
                  <a:srgbClr val="ABAFB3"/>
                </a:solidFill>
              </a:rPr>
              <a:t>fun</a:t>
            </a:r>
            <a:r>
              <a:rPr lang="en-US" dirty="0"/>
              <a:t> </a:t>
            </a:r>
            <a:r>
              <a:rPr lang="en-US" b="1" dirty="0">
                <a:solidFill>
                  <a:srgbClr val="9F59B3"/>
                </a:solidFill>
              </a:rPr>
              <a:t>my-all</a:t>
            </a:r>
            <a:r>
              <a:rPr lang="en-US" dirty="0"/>
              <a:t>(</a:t>
            </a:r>
            <a:r>
              <a:rPr lang="en-US" dirty="0" err="1"/>
              <a:t>fn</a:t>
            </a:r>
            <a:r>
              <a:rPr lang="en-US" dirty="0"/>
              <a:t> :: Function, </a:t>
            </a:r>
            <a:r>
              <a:rPr lang="en-US" dirty="0" err="1"/>
              <a:t>lst</a:t>
            </a:r>
            <a:r>
              <a:rPr lang="en-US" dirty="0"/>
              <a:t> :: List) -&gt; Boolean:</a:t>
            </a:r>
          </a:p>
          <a:p>
            <a:pPr defTabSz="1828800">
              <a:lnSpc>
                <a:spcPct val="120000"/>
              </a:lnSpc>
              <a:spcBef>
                <a:spcPts val="0"/>
              </a:spcBef>
              <a:defRPr sz="4600">
                <a:latin typeface="Menlo Regular"/>
                <a:ea typeface="Menlo Regular"/>
                <a:cs typeface="Menlo Regular"/>
                <a:sym typeface="Menlo Regular"/>
              </a:defRPr>
            </a:pPr>
            <a:r>
              <a:rPr lang="en-US" dirty="0"/>
              <a:t>  </a:t>
            </a:r>
            <a:r>
              <a:rPr lang="en-US" dirty="0">
                <a:solidFill>
                  <a:srgbClr val="ABAFB3"/>
                </a:solidFill>
              </a:rPr>
              <a:t>doc</a:t>
            </a:r>
            <a:r>
              <a:rPr lang="en-US" dirty="0"/>
              <a:t>: </a:t>
            </a:r>
            <a:r>
              <a:rPr lang="en-US" dirty="0">
                <a:solidFill>
                  <a:srgbClr val="507EB3"/>
                </a:solidFill>
              </a:rPr>
              <a:t>"Return true if the function </a:t>
            </a:r>
            <a:r>
              <a:rPr lang="en-US" dirty="0" err="1">
                <a:solidFill>
                  <a:srgbClr val="507EB3"/>
                </a:solidFill>
              </a:rPr>
              <a:t>fn</a:t>
            </a:r>
            <a:r>
              <a:rPr lang="en-US" dirty="0">
                <a:solidFill>
                  <a:srgbClr val="507EB3"/>
                </a:solidFill>
              </a:rPr>
              <a:t> is true for every item in the given list."</a:t>
            </a:r>
          </a:p>
          <a:p>
            <a:pPr defTabSz="1828800">
              <a:lnSpc>
                <a:spcPct val="120000"/>
              </a:lnSpc>
              <a:spcBef>
                <a:spcPts val="0"/>
              </a:spcBef>
              <a:defRPr sz="4600">
                <a:latin typeface="Menlo Regular"/>
                <a:ea typeface="Menlo Regular"/>
                <a:cs typeface="Menlo Regular"/>
                <a:sym typeface="Menlo Regular"/>
              </a:defRPr>
            </a:pPr>
            <a:r>
              <a:rPr lang="en-US" dirty="0"/>
              <a:t>  </a:t>
            </a:r>
            <a:r>
              <a:rPr lang="en-US" dirty="0">
                <a:solidFill>
                  <a:srgbClr val="ABAFB3"/>
                </a:solidFill>
              </a:rPr>
              <a:t>cases</a:t>
            </a:r>
            <a:r>
              <a:rPr lang="en-US" dirty="0"/>
              <a:t> (List) </a:t>
            </a:r>
            <a:r>
              <a:rPr lang="en-US" dirty="0" err="1"/>
              <a:t>lst</a:t>
            </a:r>
            <a:r>
              <a:rPr lang="en-US" dirty="0"/>
              <a:t>:</a:t>
            </a:r>
          </a:p>
          <a:p>
            <a:pPr defTabSz="1828800">
              <a:lnSpc>
                <a:spcPct val="120000"/>
              </a:lnSpc>
              <a:spcBef>
                <a:spcPts val="0"/>
              </a:spcBef>
              <a:defRPr sz="4600">
                <a:latin typeface="Menlo Regular"/>
                <a:ea typeface="Menlo Regular"/>
                <a:cs typeface="Menlo Regular"/>
                <a:sym typeface="Menlo Regular"/>
              </a:defRPr>
            </a:pPr>
            <a:r>
              <a:rPr lang="en-US" dirty="0"/>
              <a:t>    | empty =&gt; </a:t>
            </a:r>
            <a:r>
              <a:rPr lang="en-US" dirty="0">
                <a:solidFill>
                  <a:schemeClr val="accent1"/>
                </a:solidFill>
                <a:highlight>
                  <a:srgbClr val="FFFF00"/>
                </a:highlight>
              </a:rPr>
              <a:t>true</a:t>
            </a:r>
          </a:p>
          <a:p>
            <a:pPr defTabSz="1828800">
              <a:lnSpc>
                <a:spcPct val="120000"/>
              </a:lnSpc>
              <a:spcBef>
                <a:spcPts val="0"/>
              </a:spcBef>
              <a:defRPr sz="4600">
                <a:latin typeface="Menlo Regular"/>
                <a:ea typeface="Menlo Regular"/>
                <a:cs typeface="Menlo Regular"/>
                <a:sym typeface="Menlo Regular"/>
              </a:defRPr>
            </a:pPr>
            <a:r>
              <a:rPr lang="en-US" dirty="0"/>
              <a:t>    | link(f, r) =&gt; </a:t>
            </a:r>
            <a:r>
              <a:rPr lang="en-US" dirty="0" err="1"/>
              <a:t>fn</a:t>
            </a:r>
            <a:r>
              <a:rPr lang="en-US" dirty="0"/>
              <a:t>(f) </a:t>
            </a:r>
            <a:r>
              <a:rPr lang="en-US" dirty="0">
                <a:solidFill>
                  <a:srgbClr val="ABAFB3"/>
                </a:solidFill>
              </a:rPr>
              <a:t>and</a:t>
            </a:r>
            <a:r>
              <a:rPr lang="en-US" dirty="0"/>
              <a:t> my-all(</a:t>
            </a:r>
            <a:r>
              <a:rPr lang="en-US" dirty="0" err="1"/>
              <a:t>fn</a:t>
            </a:r>
            <a:r>
              <a:rPr lang="en-US" dirty="0"/>
              <a:t>, </a:t>
            </a:r>
            <a:r>
              <a:rPr lang="en-US" dirty="0" err="1"/>
              <a:t>rst</a:t>
            </a:r>
            <a:r>
              <a:rPr lang="en-US" dirty="0"/>
              <a:t>)</a:t>
            </a:r>
          </a:p>
          <a:p>
            <a:pPr defTabSz="1828800">
              <a:lnSpc>
                <a:spcPct val="120000"/>
              </a:lnSpc>
              <a:spcBef>
                <a:spcPts val="0"/>
              </a:spcBef>
              <a:defRPr sz="4600">
                <a:latin typeface="Menlo Regular"/>
                <a:ea typeface="Menlo Regular"/>
                <a:cs typeface="Menlo Regular"/>
                <a:sym typeface="Menlo Regular"/>
              </a:defRPr>
            </a:pPr>
            <a:r>
              <a:rPr lang="en-US" dirty="0"/>
              <a:t>  </a:t>
            </a:r>
            <a:r>
              <a:rPr lang="en-US" dirty="0">
                <a:solidFill>
                  <a:srgbClr val="ABAFB3"/>
                </a:solidFill>
              </a:rPr>
              <a:t>end</a:t>
            </a:r>
          </a:p>
          <a:p>
            <a:pPr defTabSz="1828800">
              <a:lnSpc>
                <a:spcPct val="120000"/>
              </a:lnSpc>
              <a:spcBef>
                <a:spcPts val="0"/>
              </a:spcBef>
              <a:defRPr sz="4600">
                <a:latin typeface="Menlo Regular"/>
                <a:ea typeface="Menlo Regular"/>
                <a:cs typeface="Menlo Regular"/>
                <a:sym typeface="Menlo Regular"/>
              </a:defRPr>
            </a:pPr>
            <a:r>
              <a:rPr lang="en-US" dirty="0">
                <a:solidFill>
                  <a:srgbClr val="ABAFB3"/>
                </a:solidFill>
              </a:rPr>
              <a:t>end</a:t>
            </a:r>
            <a:endParaRPr lang="en-US" sz="4600" kern="0" dirty="0">
              <a:solidFill>
                <a:srgbClr val="ABAFB3"/>
              </a:solidFill>
              <a:latin typeface="Menlo Regular"/>
              <a:ea typeface="Menlo Regular"/>
              <a:cs typeface="Menlo Regular"/>
              <a:sym typeface="Menlo Regular"/>
            </a:endParaRPr>
          </a:p>
        </p:txBody>
      </p:sp>
      <p:sp>
        <p:nvSpPr>
          <p:cNvPr id="6" name="Arc 5">
            <a:extLst>
              <a:ext uri="{FF2B5EF4-FFF2-40B4-BE49-F238E27FC236}">
                <a16:creationId xmlns:a16="http://schemas.microsoft.com/office/drawing/2014/main" id="{32558E78-6935-0D88-AD8F-B85E9A3208BA}"/>
              </a:ext>
            </a:extLst>
          </p:cNvPr>
          <p:cNvSpPr/>
          <p:nvPr/>
        </p:nvSpPr>
        <p:spPr>
          <a:xfrm rot="8878958">
            <a:off x="2949260" y="3449236"/>
            <a:ext cx="4205152" cy="1790654"/>
          </a:xfrm>
          <a:prstGeom prst="arc">
            <a:avLst>
              <a:gd name="adj1" fmla="val 12567073"/>
              <a:gd name="adj2" fmla="val 2052137"/>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169450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EC6FD-8597-3442-40F5-87271508A029}"/>
              </a:ext>
            </a:extLst>
          </p:cNvPr>
          <p:cNvSpPr>
            <a:spLocks noGrp="1"/>
          </p:cNvSpPr>
          <p:nvPr>
            <p:ph type="title"/>
          </p:nvPr>
        </p:nvSpPr>
        <p:spPr/>
        <p:txBody>
          <a:bodyPr>
            <a:normAutofit/>
          </a:bodyPr>
          <a:lstStyle/>
          <a:p>
            <a:r>
              <a:rPr lang="en-US" dirty="0"/>
              <a:t>Let’s try some practice examples together</a:t>
            </a:r>
          </a:p>
        </p:txBody>
      </p:sp>
      <p:sp>
        <p:nvSpPr>
          <p:cNvPr id="3" name="Date Placeholder 2">
            <a:extLst>
              <a:ext uri="{FF2B5EF4-FFF2-40B4-BE49-F238E27FC236}">
                <a16:creationId xmlns:a16="http://schemas.microsoft.com/office/drawing/2014/main" id="{5A8A709B-1039-B8EF-ACAF-3D6C08B160DB}"/>
              </a:ext>
            </a:extLst>
          </p:cNvPr>
          <p:cNvSpPr>
            <a:spLocks noGrp="1"/>
          </p:cNvSpPr>
          <p:nvPr>
            <p:ph type="dt" sz="half" idx="10"/>
          </p:nvPr>
        </p:nvSpPr>
        <p:spPr/>
        <p:txBody>
          <a:bodyPr/>
          <a:lstStyle/>
          <a:p>
            <a:fld id="{6CA6D3AF-BE8D-064E-9797-F02A4399C2F0}" type="datetime1">
              <a:rPr lang="en-US" smtClean="0"/>
              <a:pPr/>
              <a:t>10/8/2022</a:t>
            </a:fld>
            <a:endParaRPr lang="en-US" dirty="0"/>
          </a:p>
        </p:txBody>
      </p:sp>
      <p:sp>
        <p:nvSpPr>
          <p:cNvPr id="4" name="Footer Placeholder 3">
            <a:extLst>
              <a:ext uri="{FF2B5EF4-FFF2-40B4-BE49-F238E27FC236}">
                <a16:creationId xmlns:a16="http://schemas.microsoft.com/office/drawing/2014/main" id="{0EA17C10-3BE0-4A26-ED6A-2A1038F3C3B2}"/>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A5A0E47C-09D3-200E-C9E3-DE03211FA10B}"/>
              </a:ext>
            </a:extLst>
          </p:cNvPr>
          <p:cNvSpPr>
            <a:spLocks noGrp="1"/>
          </p:cNvSpPr>
          <p:nvPr>
            <p:ph type="sldNum" sz="quarter" idx="12"/>
          </p:nvPr>
        </p:nvSpPr>
        <p:spPr/>
        <p:txBody>
          <a:bodyPr/>
          <a:lstStyle/>
          <a:p>
            <a:fld id="{AF258EE5-C1BC-DE43-BFBA-383C466B32E1}" type="slidenum">
              <a:rPr lang="en-US" smtClean="0"/>
              <a:pPr/>
              <a:t>17</a:t>
            </a:fld>
            <a:endParaRPr lang="en-US"/>
          </a:p>
        </p:txBody>
      </p:sp>
      <p:sp>
        <p:nvSpPr>
          <p:cNvPr id="6" name="plural-nouns =…">
            <a:extLst>
              <a:ext uri="{FF2B5EF4-FFF2-40B4-BE49-F238E27FC236}">
                <a16:creationId xmlns:a16="http://schemas.microsoft.com/office/drawing/2014/main" id="{5A0635F2-F724-C99B-9923-F05ACAF4EFCB}"/>
              </a:ext>
            </a:extLst>
          </p:cNvPr>
          <p:cNvSpPr txBox="1">
            <a:spLocks/>
          </p:cNvSpPr>
          <p:nvPr/>
        </p:nvSpPr>
        <p:spPr>
          <a:xfrm>
            <a:off x="1690914" y="1103086"/>
            <a:ext cx="8494902" cy="498565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normAutofit/>
          </a:bodyPr>
          <a:lstStyle>
            <a:lvl1pPr marL="0" marR="0" indent="0" algn="l" defTabSz="821531" rtl="0" latinLnBrk="0">
              <a:lnSpc>
                <a:spcPts val="7300"/>
              </a:lnSpc>
              <a:spcBef>
                <a:spcPts val="3700"/>
              </a:spcBef>
              <a:spcAft>
                <a:spcPts val="0"/>
              </a:spcAft>
              <a:buClrTx/>
              <a:buSzTx/>
              <a:buFontTx/>
              <a:buNone/>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1pPr>
            <a:lvl2pPr marL="0" marR="0" indent="4445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2pPr>
            <a:lvl3pPr marL="0" marR="0" indent="8890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3pPr>
            <a:lvl4pPr marL="0" marR="0" indent="13335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4pPr>
            <a:lvl5pPr marL="0" marR="0" indent="17780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5pPr>
            <a:lvl6pPr marL="3028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6pPr>
            <a:lvl7pPr marL="3472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7pPr>
            <a:lvl8pPr marL="3917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8pPr>
            <a:lvl9pPr marL="4361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9pPr>
          </a:lstStyle>
          <a:p>
            <a:pPr defTabSz="1828800">
              <a:lnSpc>
                <a:spcPct val="120000"/>
              </a:lnSpc>
              <a:spcBef>
                <a:spcPts val="0"/>
              </a:spcBef>
              <a:defRPr sz="4600">
                <a:latin typeface="Menlo Regular"/>
                <a:ea typeface="Menlo Regular"/>
                <a:cs typeface="Menlo Regular"/>
                <a:sym typeface="Menlo Regular"/>
              </a:defRPr>
            </a:pPr>
            <a:r>
              <a:rPr lang="en-US" sz="4600" kern="0" dirty="0">
                <a:solidFill>
                  <a:srgbClr val="9F59B3"/>
                </a:solidFill>
                <a:latin typeface="Menlo Regular"/>
                <a:ea typeface="Menlo Regular"/>
                <a:cs typeface="Menlo Regular"/>
                <a:sym typeface="Menlo Regular"/>
              </a:rPr>
              <a:t>BTW This stuff can be </a:t>
            </a:r>
            <a:r>
              <a:rPr lang="en-US" sz="4600" i="1" kern="0" dirty="0">
                <a:solidFill>
                  <a:srgbClr val="9F59B3"/>
                </a:solidFill>
                <a:latin typeface="Menlo Regular"/>
                <a:ea typeface="Menlo Regular"/>
                <a:cs typeface="Menlo Regular"/>
                <a:sym typeface="Menlo Regular"/>
              </a:rPr>
              <a:t>adjective!</a:t>
            </a:r>
            <a:endParaRPr lang="en-US" sz="4600" kern="0" dirty="0">
              <a:latin typeface="Menlo Regular"/>
              <a:ea typeface="Menlo Regular"/>
              <a:cs typeface="Menlo Regular"/>
              <a:sym typeface="Menlo Regular"/>
            </a:endParaRPr>
          </a:p>
          <a:p>
            <a:pPr defTabSz="1828800">
              <a:lnSpc>
                <a:spcPct val="120000"/>
              </a:lnSpc>
              <a:spcBef>
                <a:spcPts val="0"/>
              </a:spcBef>
              <a:defRPr sz="4600">
                <a:latin typeface="Menlo Regular"/>
                <a:ea typeface="Menlo Regular"/>
                <a:cs typeface="Menlo Regular"/>
                <a:sym typeface="Menlo Regular"/>
              </a:defRPr>
            </a:pPr>
            <a:endParaRPr lang="en-US" sz="4600" kern="0" dirty="0">
              <a:latin typeface="Menlo Regular"/>
              <a:ea typeface="Menlo Regular"/>
              <a:cs typeface="Menlo Regular"/>
              <a:sym typeface="Menlo Regular"/>
            </a:endParaRPr>
          </a:p>
          <a:p>
            <a:pPr defTabSz="1828800">
              <a:lnSpc>
                <a:spcPct val="120000"/>
              </a:lnSpc>
              <a:spcBef>
                <a:spcPts val="0"/>
              </a:spcBef>
              <a:defRPr sz="4600">
                <a:latin typeface="Menlo Regular"/>
                <a:ea typeface="Menlo Regular"/>
                <a:cs typeface="Menlo Regular"/>
                <a:sym typeface="Menlo Regular"/>
              </a:defRPr>
            </a:pPr>
            <a:r>
              <a:rPr lang="en-US" sz="4600" i="1" kern="0" dirty="0">
                <a:solidFill>
                  <a:srgbClr val="9F59B3"/>
                </a:solidFill>
                <a:latin typeface="Menlo Regular"/>
                <a:ea typeface="Menlo Regular"/>
                <a:cs typeface="Menlo Regular"/>
                <a:sym typeface="Menlo Regular"/>
              </a:rPr>
              <a:t>adjectives</a:t>
            </a:r>
            <a:r>
              <a:rPr lang="en-US" sz="4600" kern="0" dirty="0">
                <a:latin typeface="Menlo Regular"/>
                <a:ea typeface="Menlo Regular"/>
                <a:cs typeface="Menlo Regular"/>
                <a:sym typeface="Menlo Regular"/>
              </a:rPr>
              <a:t> = </a:t>
            </a:r>
          </a:p>
          <a:p>
            <a:pPr defTabSz="1828800">
              <a:lnSpc>
                <a:spcPct val="120000"/>
              </a:lnSpc>
              <a:spcBef>
                <a:spcPts val="0"/>
              </a:spcBef>
              <a:defRPr sz="4600">
                <a:latin typeface="Menlo Regular"/>
                <a:ea typeface="Menlo Regular"/>
                <a:cs typeface="Menlo Regular"/>
                <a:sym typeface="Menlo Regular"/>
              </a:defRPr>
            </a:pPr>
            <a:r>
              <a:rPr lang="en-US" sz="4600" kern="0" dirty="0">
                <a:latin typeface="Menlo Regular"/>
                <a:ea typeface="Menlo Regular"/>
                <a:cs typeface="Menlo Regular"/>
                <a:sym typeface="Menlo Regular"/>
              </a:rPr>
              <a:t>  [</a:t>
            </a:r>
            <a:r>
              <a:rPr lang="en-US" sz="4600" kern="0" dirty="0">
                <a:solidFill>
                  <a:srgbClr val="ABAFB3"/>
                </a:solidFill>
                <a:latin typeface="Menlo Regular"/>
                <a:ea typeface="Menlo Regular"/>
                <a:cs typeface="Menlo Regular"/>
                <a:sym typeface="Menlo Regular"/>
              </a:rPr>
              <a:t>list</a:t>
            </a:r>
            <a:r>
              <a:rPr lang="en-US" sz="4600" kern="0" dirty="0">
                <a:latin typeface="Menlo Regular"/>
                <a:ea typeface="Menlo Regular"/>
                <a:cs typeface="Menlo Regular"/>
                <a:sym typeface="Menlo Regular"/>
              </a:rPr>
              <a:t>: </a:t>
            </a:r>
            <a:r>
              <a:rPr lang="en-US" sz="4600" kern="0" dirty="0">
                <a:solidFill>
                  <a:srgbClr val="507EB3"/>
                </a:solidFill>
                <a:latin typeface="Menlo Regular"/>
                <a:ea typeface="Menlo Regular"/>
                <a:cs typeface="Menlo Regular"/>
                <a:sym typeface="Menlo Regular"/>
              </a:rPr>
              <a:t>“difficult"</a:t>
            </a:r>
            <a:r>
              <a:rPr lang="en-US" sz="4600" kern="0" dirty="0">
                <a:latin typeface="Menlo Regular"/>
                <a:ea typeface="Menlo Regular"/>
                <a:cs typeface="Menlo Regular"/>
                <a:sym typeface="Menlo Regular"/>
              </a:rPr>
              <a:t>, </a:t>
            </a:r>
            <a:r>
              <a:rPr lang="en-US" sz="4600" kern="0" dirty="0">
                <a:solidFill>
                  <a:srgbClr val="507EB3"/>
                </a:solidFill>
                <a:latin typeface="Menlo Regular"/>
                <a:ea typeface="Menlo Regular"/>
                <a:cs typeface="Menlo Regular"/>
                <a:sym typeface="Menlo Regular"/>
              </a:rPr>
              <a:t>“funky"</a:t>
            </a:r>
            <a:r>
              <a:rPr lang="en-US" sz="4600" kern="0" dirty="0">
                <a:latin typeface="Menlo Regular"/>
                <a:ea typeface="Menlo Regular"/>
                <a:cs typeface="Menlo Regular"/>
                <a:sym typeface="Menlo Regular"/>
              </a:rPr>
              <a:t>]</a:t>
            </a:r>
          </a:p>
        </p:txBody>
      </p:sp>
    </p:spTree>
    <p:extLst>
      <p:ext uri="{BB962C8B-B14F-4D97-AF65-F5344CB8AC3E}">
        <p14:creationId xmlns:p14="http://schemas.microsoft.com/office/powerpoint/2010/main" val="22273981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 name="fun list-len(lst :: List) -&gt; Number:…"/>
          <p:cNvSpPr txBox="1">
            <a:spLocks noGrp="1"/>
          </p:cNvSpPr>
          <p:nvPr>
            <p:ph type="body" idx="1"/>
          </p:nvPr>
        </p:nvSpPr>
        <p:spPr>
          <a:prstGeom prst="rect">
            <a:avLst/>
          </a:prstGeom>
        </p:spPr>
        <p:txBody>
          <a:bodyPr>
            <a:normAutofit/>
          </a:bodyPr>
          <a:lstStyle/>
          <a:p>
            <a:pPr marL="0" indent="0">
              <a:lnSpc>
                <a:spcPct val="100000"/>
              </a:lnSpc>
              <a:spcBef>
                <a:spcPts val="0"/>
              </a:spcBef>
              <a:buNone/>
              <a:defRPr sz="4600">
                <a:latin typeface="Menlo Regular"/>
                <a:ea typeface="Menlo Regular"/>
                <a:cs typeface="Menlo Regular"/>
                <a:sym typeface="Menlo Regular"/>
              </a:defRPr>
            </a:pPr>
            <a:r>
              <a:rPr sz="3200" dirty="0">
                <a:solidFill>
                  <a:srgbClr val="ABAFB3"/>
                </a:solidFill>
              </a:rPr>
              <a:t>fun</a:t>
            </a:r>
            <a:r>
              <a:rPr sz="3200" dirty="0"/>
              <a:t> </a:t>
            </a:r>
            <a:r>
              <a:rPr sz="3200" b="1" dirty="0">
                <a:solidFill>
                  <a:srgbClr val="9F59B3"/>
                </a:solidFill>
              </a:rPr>
              <a:t>list-</a:t>
            </a:r>
            <a:r>
              <a:rPr sz="3200" b="1" dirty="0" err="1">
                <a:solidFill>
                  <a:srgbClr val="9F59B3"/>
                </a:solidFill>
              </a:rPr>
              <a:t>len</a:t>
            </a:r>
            <a:r>
              <a:rPr sz="3200" dirty="0"/>
              <a:t>(</a:t>
            </a:r>
            <a:r>
              <a:rPr sz="3200" dirty="0" err="1"/>
              <a:t>lst</a:t>
            </a:r>
            <a:r>
              <a:rPr sz="3200" dirty="0"/>
              <a:t> :: List) -&gt; Number:</a:t>
            </a:r>
          </a:p>
          <a:p>
            <a:pPr marL="0" indent="0">
              <a:lnSpc>
                <a:spcPct val="100000"/>
              </a:lnSpc>
              <a:spcBef>
                <a:spcPts val="0"/>
              </a:spcBef>
              <a:buNone/>
              <a:defRPr sz="4600">
                <a:latin typeface="Menlo Regular"/>
                <a:ea typeface="Menlo Regular"/>
                <a:cs typeface="Menlo Regular"/>
                <a:sym typeface="Menlo Regular"/>
              </a:defRPr>
            </a:pPr>
            <a:r>
              <a:rPr sz="3200" dirty="0"/>
              <a:t>  </a:t>
            </a:r>
            <a:r>
              <a:rPr sz="3200" dirty="0">
                <a:solidFill>
                  <a:srgbClr val="ABAFB3"/>
                </a:solidFill>
              </a:rPr>
              <a:t>doc</a:t>
            </a:r>
            <a:r>
              <a:rPr sz="3200" dirty="0"/>
              <a:t>: </a:t>
            </a:r>
            <a:r>
              <a:rPr sz="3200" dirty="0">
                <a:solidFill>
                  <a:srgbClr val="507EB3"/>
                </a:solidFill>
              </a:rPr>
              <a:t>"Compute the length of a list"</a:t>
            </a:r>
          </a:p>
          <a:p>
            <a:pPr marL="0" indent="0">
              <a:lnSpc>
                <a:spcPct val="100000"/>
              </a:lnSpc>
              <a:spcBef>
                <a:spcPts val="0"/>
              </a:spcBef>
              <a:buNone/>
              <a:defRPr sz="4600">
                <a:latin typeface="Menlo Regular"/>
                <a:ea typeface="Menlo Regular"/>
                <a:cs typeface="Menlo Regular"/>
                <a:sym typeface="Menlo Regular"/>
              </a:defRPr>
            </a:pPr>
            <a:r>
              <a:rPr sz="3200" dirty="0"/>
              <a:t>  </a:t>
            </a:r>
            <a:r>
              <a:rPr sz="3200" dirty="0">
                <a:solidFill>
                  <a:srgbClr val="ABAFB3"/>
                </a:solidFill>
              </a:rPr>
              <a:t>cases</a:t>
            </a:r>
            <a:r>
              <a:rPr sz="3200" dirty="0"/>
              <a:t> (List) </a:t>
            </a:r>
            <a:r>
              <a:rPr sz="3200" dirty="0" err="1"/>
              <a:t>lst</a:t>
            </a:r>
            <a:r>
              <a:rPr sz="3200" dirty="0"/>
              <a:t>:</a:t>
            </a:r>
          </a:p>
          <a:p>
            <a:pPr marL="0" indent="0">
              <a:lnSpc>
                <a:spcPct val="100000"/>
              </a:lnSpc>
              <a:spcBef>
                <a:spcPts val="0"/>
              </a:spcBef>
              <a:buNone/>
              <a:defRPr sz="4600">
                <a:latin typeface="Menlo Regular"/>
                <a:ea typeface="Menlo Regular"/>
                <a:cs typeface="Menlo Regular"/>
                <a:sym typeface="Menlo Regular"/>
              </a:defRPr>
            </a:pPr>
            <a:r>
              <a:rPr sz="3200" dirty="0"/>
              <a:t>    | empty =&gt; 0</a:t>
            </a:r>
          </a:p>
          <a:p>
            <a:pPr marL="0" indent="0">
              <a:lnSpc>
                <a:spcPct val="100000"/>
              </a:lnSpc>
              <a:spcBef>
                <a:spcPts val="0"/>
              </a:spcBef>
              <a:buNone/>
              <a:defRPr sz="4600">
                <a:latin typeface="Menlo Regular"/>
                <a:ea typeface="Menlo Regular"/>
                <a:cs typeface="Menlo Regular"/>
                <a:sym typeface="Menlo Regular"/>
              </a:defRPr>
            </a:pPr>
            <a:r>
              <a:rPr sz="3200" dirty="0"/>
              <a:t>    | link(f, r) =&gt; 1 + list-</a:t>
            </a:r>
            <a:r>
              <a:rPr sz="3200" dirty="0" err="1"/>
              <a:t>len</a:t>
            </a:r>
            <a:r>
              <a:rPr sz="3200" dirty="0"/>
              <a:t>(____)</a:t>
            </a:r>
          </a:p>
          <a:p>
            <a:pPr marL="0" indent="0">
              <a:lnSpc>
                <a:spcPct val="100000"/>
              </a:lnSpc>
              <a:spcBef>
                <a:spcPts val="0"/>
              </a:spcBef>
              <a:buNone/>
              <a:defRPr sz="4600">
                <a:latin typeface="Menlo Regular"/>
                <a:ea typeface="Menlo Regular"/>
                <a:cs typeface="Menlo Regular"/>
                <a:sym typeface="Menlo Regular"/>
              </a:defRPr>
            </a:pPr>
            <a:r>
              <a:rPr sz="3200" dirty="0"/>
              <a:t>  </a:t>
            </a:r>
            <a:r>
              <a:rPr sz="3200" dirty="0">
                <a:solidFill>
                  <a:srgbClr val="ABAFB3"/>
                </a:solidFill>
              </a:rPr>
              <a:t>end</a:t>
            </a:r>
          </a:p>
          <a:p>
            <a:pPr marL="0" indent="0">
              <a:lnSpc>
                <a:spcPct val="100000"/>
              </a:lnSpc>
              <a:spcBef>
                <a:spcPts val="0"/>
              </a:spcBef>
              <a:buNone/>
              <a:defRPr sz="4600">
                <a:latin typeface="Menlo Regular"/>
                <a:ea typeface="Menlo Regular"/>
                <a:cs typeface="Menlo Regular"/>
                <a:sym typeface="Menlo Regular"/>
              </a:defRPr>
            </a:pPr>
            <a:r>
              <a:rPr sz="3200" dirty="0">
                <a:solidFill>
                  <a:srgbClr val="ABAFB3"/>
                </a:solidFill>
              </a:rPr>
              <a:t>end</a:t>
            </a:r>
          </a:p>
        </p:txBody>
      </p:sp>
      <p:sp>
        <p:nvSpPr>
          <p:cNvPr id="2" name="Title 1">
            <a:extLst>
              <a:ext uri="{FF2B5EF4-FFF2-40B4-BE49-F238E27FC236}">
                <a16:creationId xmlns:a16="http://schemas.microsoft.com/office/drawing/2014/main" id="{52AF1AA9-90A5-94A8-4365-5A25EA65F1DF}"/>
              </a:ext>
            </a:extLst>
          </p:cNvPr>
          <p:cNvSpPr txBox="1">
            <a:spLocks/>
          </p:cNvSpPr>
          <p:nvPr/>
        </p:nvSpPr>
        <p:spPr>
          <a:xfrm>
            <a:off x="457200" y="228600"/>
            <a:ext cx="10472792" cy="687498"/>
          </a:xfrm>
          <a:prstGeom prst="rect">
            <a:avLst/>
          </a:prstGeom>
        </p:spPr>
        <p:txBody>
          <a:bodyPr>
            <a:normAutofit/>
          </a:bodyPr>
          <a:lstStyle>
            <a:lvl1pPr algn="l" defTabSz="914400" rtl="0" eaLnBrk="1" latinLnBrk="0" hangingPunct="1">
              <a:lnSpc>
                <a:spcPct val="90000"/>
              </a:lnSpc>
              <a:spcBef>
                <a:spcPct val="0"/>
              </a:spcBef>
              <a:buNone/>
              <a:defRPr sz="4000" b="1" i="0" kern="1200">
                <a:solidFill>
                  <a:srgbClr val="9C1431"/>
                </a:solidFill>
                <a:latin typeface="Calibri Light" charset="0"/>
                <a:ea typeface="Calibri Light" charset="0"/>
                <a:cs typeface="Calibri Light" charset="0"/>
              </a:defRPr>
            </a:lvl1pPr>
          </a:lstStyle>
          <a:p>
            <a:r>
              <a:rPr lang="en-US" dirty="0"/>
              <a:t>Practice Makes _____</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 name="fun list-len(lst :: List) -&gt; Number:…"/>
          <p:cNvSpPr txBox="1">
            <a:spLocks noGrp="1"/>
          </p:cNvSpPr>
          <p:nvPr>
            <p:ph type="body" idx="1"/>
          </p:nvPr>
        </p:nvSpPr>
        <p:spPr>
          <a:prstGeom prst="rect">
            <a:avLst/>
          </a:prstGeom>
        </p:spPr>
        <p:txBody>
          <a:bodyPr>
            <a:normAutofit/>
          </a:bodyPr>
          <a:lstStyle/>
          <a:p>
            <a:pPr marL="0" indent="0">
              <a:lnSpc>
                <a:spcPct val="100000"/>
              </a:lnSpc>
              <a:spcBef>
                <a:spcPts val="0"/>
              </a:spcBef>
              <a:buNone/>
              <a:defRPr sz="4600">
                <a:latin typeface="Menlo Regular"/>
                <a:ea typeface="Menlo Regular"/>
                <a:cs typeface="Menlo Regular"/>
                <a:sym typeface="Menlo Regular"/>
              </a:defRPr>
            </a:pPr>
            <a:r>
              <a:rPr sz="3200" dirty="0">
                <a:solidFill>
                  <a:srgbClr val="ABAFB3"/>
                </a:solidFill>
              </a:rPr>
              <a:t>fun</a:t>
            </a:r>
            <a:r>
              <a:rPr sz="3200" dirty="0"/>
              <a:t> </a:t>
            </a:r>
            <a:r>
              <a:rPr sz="3200" b="1" dirty="0">
                <a:solidFill>
                  <a:srgbClr val="9F59B3"/>
                </a:solidFill>
              </a:rPr>
              <a:t>list-</a:t>
            </a:r>
            <a:r>
              <a:rPr sz="3200" b="1" dirty="0" err="1">
                <a:solidFill>
                  <a:srgbClr val="9F59B3"/>
                </a:solidFill>
              </a:rPr>
              <a:t>len</a:t>
            </a:r>
            <a:r>
              <a:rPr sz="3200" dirty="0"/>
              <a:t>(</a:t>
            </a:r>
            <a:r>
              <a:rPr sz="3200" dirty="0" err="1"/>
              <a:t>lst</a:t>
            </a:r>
            <a:r>
              <a:rPr sz="3200" dirty="0"/>
              <a:t> :: List) -&gt; Number:</a:t>
            </a:r>
          </a:p>
          <a:p>
            <a:pPr marL="0" indent="0">
              <a:lnSpc>
                <a:spcPct val="100000"/>
              </a:lnSpc>
              <a:spcBef>
                <a:spcPts val="0"/>
              </a:spcBef>
              <a:buNone/>
              <a:defRPr sz="4600">
                <a:latin typeface="Menlo Regular"/>
                <a:ea typeface="Menlo Regular"/>
                <a:cs typeface="Menlo Regular"/>
                <a:sym typeface="Menlo Regular"/>
              </a:defRPr>
            </a:pPr>
            <a:r>
              <a:rPr sz="3200" dirty="0"/>
              <a:t>  </a:t>
            </a:r>
            <a:r>
              <a:rPr sz="3200" dirty="0">
                <a:solidFill>
                  <a:srgbClr val="ABAFB3"/>
                </a:solidFill>
              </a:rPr>
              <a:t>doc</a:t>
            </a:r>
            <a:r>
              <a:rPr sz="3200" dirty="0"/>
              <a:t>: </a:t>
            </a:r>
            <a:r>
              <a:rPr sz="3200" dirty="0">
                <a:solidFill>
                  <a:srgbClr val="507EB3"/>
                </a:solidFill>
              </a:rPr>
              <a:t>"Compute the length of a list"</a:t>
            </a:r>
          </a:p>
          <a:p>
            <a:pPr marL="0" indent="0">
              <a:lnSpc>
                <a:spcPct val="100000"/>
              </a:lnSpc>
              <a:spcBef>
                <a:spcPts val="0"/>
              </a:spcBef>
              <a:buNone/>
              <a:defRPr sz="4600">
                <a:latin typeface="Menlo Regular"/>
                <a:ea typeface="Menlo Regular"/>
                <a:cs typeface="Menlo Regular"/>
                <a:sym typeface="Menlo Regular"/>
              </a:defRPr>
            </a:pPr>
            <a:r>
              <a:rPr sz="3200" dirty="0"/>
              <a:t>  </a:t>
            </a:r>
            <a:r>
              <a:rPr sz="3200" dirty="0">
                <a:solidFill>
                  <a:srgbClr val="ABAFB3"/>
                </a:solidFill>
              </a:rPr>
              <a:t>cases</a:t>
            </a:r>
            <a:r>
              <a:rPr sz="3200" dirty="0"/>
              <a:t> (List) </a:t>
            </a:r>
            <a:r>
              <a:rPr sz="3200" dirty="0" err="1"/>
              <a:t>lst</a:t>
            </a:r>
            <a:r>
              <a:rPr sz="3200" dirty="0"/>
              <a:t>:</a:t>
            </a:r>
          </a:p>
          <a:p>
            <a:pPr marL="0" indent="0">
              <a:lnSpc>
                <a:spcPct val="100000"/>
              </a:lnSpc>
              <a:spcBef>
                <a:spcPts val="0"/>
              </a:spcBef>
              <a:buNone/>
              <a:defRPr sz="4600">
                <a:latin typeface="Menlo Regular"/>
                <a:ea typeface="Menlo Regular"/>
                <a:cs typeface="Menlo Regular"/>
                <a:sym typeface="Menlo Regular"/>
              </a:defRPr>
            </a:pPr>
            <a:r>
              <a:rPr sz="3200" dirty="0"/>
              <a:t>    | empty =&gt; 0</a:t>
            </a:r>
          </a:p>
          <a:p>
            <a:pPr marL="0" indent="0">
              <a:lnSpc>
                <a:spcPct val="100000"/>
              </a:lnSpc>
              <a:spcBef>
                <a:spcPts val="0"/>
              </a:spcBef>
              <a:buNone/>
              <a:defRPr sz="4600">
                <a:latin typeface="Menlo Regular"/>
                <a:ea typeface="Menlo Regular"/>
                <a:cs typeface="Menlo Regular"/>
                <a:sym typeface="Menlo Regular"/>
              </a:defRPr>
            </a:pPr>
            <a:r>
              <a:rPr sz="3200" dirty="0"/>
              <a:t>    | link(f, r) =&gt; 1 + list-</a:t>
            </a:r>
            <a:r>
              <a:rPr sz="3200" dirty="0" err="1"/>
              <a:t>len</a:t>
            </a:r>
            <a:r>
              <a:rPr sz="3200" dirty="0"/>
              <a:t>(r)</a:t>
            </a:r>
          </a:p>
          <a:p>
            <a:pPr marL="0" indent="0">
              <a:lnSpc>
                <a:spcPct val="100000"/>
              </a:lnSpc>
              <a:spcBef>
                <a:spcPts val="0"/>
              </a:spcBef>
              <a:buNone/>
              <a:defRPr sz="4600">
                <a:latin typeface="Menlo Regular"/>
                <a:ea typeface="Menlo Regular"/>
                <a:cs typeface="Menlo Regular"/>
                <a:sym typeface="Menlo Regular"/>
              </a:defRPr>
            </a:pPr>
            <a:r>
              <a:rPr sz="3200" dirty="0"/>
              <a:t>  </a:t>
            </a:r>
            <a:r>
              <a:rPr sz="3200" dirty="0">
                <a:solidFill>
                  <a:srgbClr val="ABAFB3"/>
                </a:solidFill>
              </a:rPr>
              <a:t>end</a:t>
            </a:r>
          </a:p>
          <a:p>
            <a:pPr marL="0" indent="0">
              <a:lnSpc>
                <a:spcPct val="100000"/>
              </a:lnSpc>
              <a:spcBef>
                <a:spcPts val="0"/>
              </a:spcBef>
              <a:buNone/>
              <a:defRPr sz="4600">
                <a:latin typeface="Menlo Regular"/>
                <a:ea typeface="Menlo Regular"/>
                <a:cs typeface="Menlo Regular"/>
                <a:sym typeface="Menlo Regular"/>
              </a:defRPr>
            </a:pPr>
            <a:r>
              <a:rPr sz="3200" dirty="0">
                <a:solidFill>
                  <a:srgbClr val="ABAFB3"/>
                </a:solidFill>
              </a:rPr>
              <a:t>end</a:t>
            </a:r>
          </a:p>
        </p:txBody>
      </p:sp>
      <p:sp>
        <p:nvSpPr>
          <p:cNvPr id="2" name="Title 1">
            <a:extLst>
              <a:ext uri="{FF2B5EF4-FFF2-40B4-BE49-F238E27FC236}">
                <a16:creationId xmlns:a16="http://schemas.microsoft.com/office/drawing/2014/main" id="{74B86B2E-4EB2-69E6-355A-1921F193756A}"/>
              </a:ext>
            </a:extLst>
          </p:cNvPr>
          <p:cNvSpPr txBox="1">
            <a:spLocks/>
          </p:cNvSpPr>
          <p:nvPr/>
        </p:nvSpPr>
        <p:spPr>
          <a:xfrm>
            <a:off x="457200" y="228600"/>
            <a:ext cx="10472792" cy="687498"/>
          </a:xfrm>
          <a:prstGeom prst="rect">
            <a:avLst/>
          </a:prstGeom>
        </p:spPr>
        <p:txBody>
          <a:bodyPr>
            <a:normAutofit/>
          </a:bodyPr>
          <a:lstStyle>
            <a:lvl1pPr algn="l" defTabSz="914400" rtl="0" eaLnBrk="1" latinLnBrk="0" hangingPunct="1">
              <a:lnSpc>
                <a:spcPct val="90000"/>
              </a:lnSpc>
              <a:spcBef>
                <a:spcPct val="0"/>
              </a:spcBef>
              <a:buNone/>
              <a:defRPr sz="4000" b="1" i="0" kern="1200">
                <a:solidFill>
                  <a:srgbClr val="9C1431"/>
                </a:solidFill>
                <a:latin typeface="Calibri Light" charset="0"/>
                <a:ea typeface="Calibri Light" charset="0"/>
                <a:cs typeface="Calibri Light" charset="0"/>
              </a:defRPr>
            </a:lvl1pPr>
          </a:lstStyle>
          <a:p>
            <a:r>
              <a:rPr lang="en-US" dirty="0"/>
              <a:t>Practice Makes Perfect</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EC6FD-8597-3442-40F5-87271508A029}"/>
              </a:ext>
            </a:extLst>
          </p:cNvPr>
          <p:cNvSpPr>
            <a:spLocks noGrp="1"/>
          </p:cNvSpPr>
          <p:nvPr>
            <p:ph type="title"/>
          </p:nvPr>
        </p:nvSpPr>
        <p:spPr/>
        <p:txBody>
          <a:bodyPr>
            <a:normAutofit fontScale="90000"/>
          </a:bodyPr>
          <a:lstStyle/>
          <a:p>
            <a:r>
              <a:rPr lang="en-US" dirty="0"/>
              <a:t>Picking up from last week:</a:t>
            </a:r>
            <a:br>
              <a:rPr lang="en-US" dirty="0"/>
            </a:br>
            <a:r>
              <a:rPr lang="en-US" dirty="0"/>
              <a:t>When is a recursive solution appropriate?</a:t>
            </a:r>
          </a:p>
        </p:txBody>
      </p:sp>
      <p:sp>
        <p:nvSpPr>
          <p:cNvPr id="3" name="Date Placeholder 2">
            <a:extLst>
              <a:ext uri="{FF2B5EF4-FFF2-40B4-BE49-F238E27FC236}">
                <a16:creationId xmlns:a16="http://schemas.microsoft.com/office/drawing/2014/main" id="{5A8A709B-1039-B8EF-ACAF-3D6C08B160DB}"/>
              </a:ext>
            </a:extLst>
          </p:cNvPr>
          <p:cNvSpPr>
            <a:spLocks noGrp="1"/>
          </p:cNvSpPr>
          <p:nvPr>
            <p:ph type="dt" sz="half" idx="10"/>
          </p:nvPr>
        </p:nvSpPr>
        <p:spPr/>
        <p:txBody>
          <a:bodyPr/>
          <a:lstStyle/>
          <a:p>
            <a:fld id="{6CA6D3AF-BE8D-064E-9797-F02A4399C2F0}" type="datetime1">
              <a:rPr lang="en-US" smtClean="0"/>
              <a:pPr/>
              <a:t>10/8/2022</a:t>
            </a:fld>
            <a:endParaRPr lang="en-US" dirty="0"/>
          </a:p>
        </p:txBody>
      </p:sp>
      <p:sp>
        <p:nvSpPr>
          <p:cNvPr id="4" name="Footer Placeholder 3">
            <a:extLst>
              <a:ext uri="{FF2B5EF4-FFF2-40B4-BE49-F238E27FC236}">
                <a16:creationId xmlns:a16="http://schemas.microsoft.com/office/drawing/2014/main" id="{0EA17C10-3BE0-4A26-ED6A-2A1038F3C3B2}"/>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A5A0E47C-09D3-200E-C9E3-DE03211FA10B}"/>
              </a:ext>
            </a:extLst>
          </p:cNvPr>
          <p:cNvSpPr>
            <a:spLocks noGrp="1"/>
          </p:cNvSpPr>
          <p:nvPr>
            <p:ph type="sldNum" sz="quarter" idx="12"/>
          </p:nvPr>
        </p:nvSpPr>
        <p:spPr/>
        <p:txBody>
          <a:bodyPr/>
          <a:lstStyle/>
          <a:p>
            <a:fld id="{AF258EE5-C1BC-DE43-BFBA-383C466B32E1}" type="slidenum">
              <a:rPr lang="en-US" smtClean="0"/>
              <a:pPr/>
              <a:t>2</a:t>
            </a:fld>
            <a:endParaRPr lang="en-US"/>
          </a:p>
        </p:txBody>
      </p:sp>
      <p:sp>
        <p:nvSpPr>
          <p:cNvPr id="8" name="TextBox 7">
            <a:extLst>
              <a:ext uri="{FF2B5EF4-FFF2-40B4-BE49-F238E27FC236}">
                <a16:creationId xmlns:a16="http://schemas.microsoft.com/office/drawing/2014/main" id="{AF1BFE15-A228-11E7-1323-9AB1ECC624DA}"/>
              </a:ext>
            </a:extLst>
          </p:cNvPr>
          <p:cNvSpPr txBox="1"/>
          <p:nvPr/>
        </p:nvSpPr>
        <p:spPr>
          <a:xfrm>
            <a:off x="716280" y="1242060"/>
            <a:ext cx="10050780" cy="2062103"/>
          </a:xfrm>
          <a:prstGeom prst="rect">
            <a:avLst/>
          </a:prstGeom>
          <a:noFill/>
        </p:spPr>
        <p:txBody>
          <a:bodyPr wrap="square">
            <a:spAutoFit/>
          </a:bodyPr>
          <a:lstStyle/>
          <a:p>
            <a:r>
              <a:rPr lang="en-US" sz="3200" dirty="0"/>
              <a:t>Any time a problem is structured such that</a:t>
            </a:r>
          </a:p>
          <a:p>
            <a:pPr marL="457200" indent="-457200">
              <a:buFont typeface="Arial" panose="020B0604020202020204" pitchFamily="34" charset="0"/>
              <a:buChar char="•"/>
            </a:pPr>
            <a:r>
              <a:rPr lang="en-US" sz="3200" dirty="0"/>
              <a:t> the solution on larger inputs can be built from </a:t>
            </a:r>
          </a:p>
          <a:p>
            <a:r>
              <a:rPr lang="en-US" sz="3200" dirty="0"/>
              <a:t>      the solution on smaller inputs, then</a:t>
            </a:r>
          </a:p>
          <a:p>
            <a:pPr marL="457200" indent="-457200">
              <a:buFont typeface="Arial" panose="020B0604020202020204" pitchFamily="34" charset="0"/>
              <a:buChar char="•"/>
            </a:pPr>
            <a:r>
              <a:rPr lang="en-US" sz="3200" dirty="0"/>
              <a:t> recursion is appropriate.</a:t>
            </a:r>
          </a:p>
        </p:txBody>
      </p:sp>
    </p:spTree>
    <p:extLst>
      <p:ext uri="{BB962C8B-B14F-4D97-AF65-F5344CB8AC3E}">
        <p14:creationId xmlns:p14="http://schemas.microsoft.com/office/powerpoint/2010/main" val="1901571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 name="fun list-product(lst :: List&lt;Number&gt;) -&gt; Number:…"/>
          <p:cNvSpPr txBox="1">
            <a:spLocks noGrp="1"/>
          </p:cNvSpPr>
          <p:nvPr>
            <p:ph type="body" idx="1"/>
          </p:nvPr>
        </p:nvSpPr>
        <p:spPr>
          <a:prstGeom prst="rect">
            <a:avLst/>
          </a:prstGeom>
        </p:spPr>
        <p:txBody>
          <a:bodyPr>
            <a:normAutofit/>
          </a:bodyPr>
          <a:lstStyle/>
          <a:p>
            <a:pPr marL="0" indent="0">
              <a:lnSpc>
                <a:spcPct val="100000"/>
              </a:lnSpc>
              <a:spcBef>
                <a:spcPts val="0"/>
              </a:spcBef>
              <a:buNone/>
              <a:defRPr sz="4600">
                <a:latin typeface="Menlo Regular"/>
                <a:ea typeface="Menlo Regular"/>
                <a:cs typeface="Menlo Regular"/>
                <a:sym typeface="Menlo Regular"/>
              </a:defRPr>
            </a:pPr>
            <a:r>
              <a:rPr sz="3200" dirty="0">
                <a:solidFill>
                  <a:srgbClr val="ABAFB3"/>
                </a:solidFill>
              </a:rPr>
              <a:t>fun</a:t>
            </a:r>
            <a:r>
              <a:rPr sz="3200" dirty="0"/>
              <a:t> </a:t>
            </a:r>
            <a:r>
              <a:rPr sz="3200" b="1" dirty="0">
                <a:solidFill>
                  <a:srgbClr val="9F59B3"/>
                </a:solidFill>
              </a:rPr>
              <a:t>list-product</a:t>
            </a:r>
            <a:r>
              <a:rPr sz="3200" dirty="0"/>
              <a:t>(</a:t>
            </a:r>
            <a:r>
              <a:rPr sz="3200" dirty="0" err="1"/>
              <a:t>lst</a:t>
            </a:r>
            <a:r>
              <a:rPr sz="3200" dirty="0"/>
              <a:t> :: List&lt;Number&gt;) -&gt; Number:</a:t>
            </a:r>
          </a:p>
          <a:p>
            <a:pPr marL="0" indent="0">
              <a:lnSpc>
                <a:spcPct val="100000"/>
              </a:lnSpc>
              <a:spcBef>
                <a:spcPts val="0"/>
              </a:spcBef>
              <a:buNone/>
              <a:defRPr sz="4600">
                <a:latin typeface="Menlo Regular"/>
                <a:ea typeface="Menlo Regular"/>
                <a:cs typeface="Menlo Regular"/>
                <a:sym typeface="Menlo Regular"/>
              </a:defRPr>
            </a:pPr>
            <a:r>
              <a:rPr sz="3200" dirty="0"/>
              <a:t>  </a:t>
            </a:r>
            <a:r>
              <a:rPr sz="3200" dirty="0">
                <a:solidFill>
                  <a:srgbClr val="ABAFB3"/>
                </a:solidFill>
              </a:rPr>
              <a:t>doc</a:t>
            </a:r>
            <a:r>
              <a:rPr sz="3200" dirty="0"/>
              <a:t>: </a:t>
            </a:r>
            <a:r>
              <a:rPr sz="3200" dirty="0">
                <a:solidFill>
                  <a:srgbClr val="507EB3"/>
                </a:solidFill>
              </a:rPr>
              <a:t>"Compute the product of all the numbers in </a:t>
            </a:r>
            <a:r>
              <a:rPr sz="3200" dirty="0" err="1">
                <a:solidFill>
                  <a:srgbClr val="507EB3"/>
                </a:solidFill>
              </a:rPr>
              <a:t>lst</a:t>
            </a:r>
            <a:r>
              <a:rPr sz="3200" dirty="0">
                <a:solidFill>
                  <a:srgbClr val="507EB3"/>
                </a:solidFill>
              </a:rPr>
              <a:t>"</a:t>
            </a:r>
          </a:p>
          <a:p>
            <a:pPr marL="0" indent="0">
              <a:lnSpc>
                <a:spcPct val="100000"/>
              </a:lnSpc>
              <a:spcBef>
                <a:spcPts val="0"/>
              </a:spcBef>
              <a:buNone/>
              <a:defRPr sz="4600">
                <a:latin typeface="Menlo Regular"/>
                <a:ea typeface="Menlo Regular"/>
                <a:cs typeface="Menlo Regular"/>
                <a:sym typeface="Menlo Regular"/>
              </a:defRPr>
            </a:pPr>
            <a:r>
              <a:rPr sz="3200" dirty="0"/>
              <a:t>  </a:t>
            </a:r>
            <a:r>
              <a:rPr sz="3200" dirty="0">
                <a:solidFill>
                  <a:srgbClr val="ABAFB3"/>
                </a:solidFill>
              </a:rPr>
              <a:t>cases</a:t>
            </a:r>
            <a:r>
              <a:rPr sz="3200" dirty="0"/>
              <a:t> (List) </a:t>
            </a:r>
            <a:r>
              <a:rPr sz="3200" dirty="0" err="1"/>
              <a:t>lst</a:t>
            </a:r>
            <a:r>
              <a:rPr sz="3200" dirty="0"/>
              <a:t>:</a:t>
            </a:r>
          </a:p>
          <a:p>
            <a:pPr marL="0" indent="0">
              <a:lnSpc>
                <a:spcPct val="100000"/>
              </a:lnSpc>
              <a:spcBef>
                <a:spcPts val="0"/>
              </a:spcBef>
              <a:buNone/>
              <a:defRPr sz="4600">
                <a:latin typeface="Menlo Regular"/>
                <a:ea typeface="Menlo Regular"/>
                <a:cs typeface="Menlo Regular"/>
                <a:sym typeface="Menlo Regular"/>
              </a:defRPr>
            </a:pPr>
            <a:r>
              <a:rPr sz="3200" dirty="0"/>
              <a:t>    | empty =&gt; 1</a:t>
            </a:r>
          </a:p>
          <a:p>
            <a:pPr marL="0" indent="0">
              <a:lnSpc>
                <a:spcPct val="100000"/>
              </a:lnSpc>
              <a:spcBef>
                <a:spcPts val="0"/>
              </a:spcBef>
              <a:buNone/>
              <a:defRPr sz="4600">
                <a:latin typeface="Menlo Regular"/>
                <a:ea typeface="Menlo Regular"/>
                <a:cs typeface="Menlo Regular"/>
                <a:sym typeface="Menlo Regular"/>
              </a:defRPr>
            </a:pPr>
            <a:r>
              <a:rPr sz="3200" dirty="0"/>
              <a:t>    | link(f, r) =&gt; ____ * list-product(r)</a:t>
            </a:r>
          </a:p>
          <a:p>
            <a:pPr marL="0" indent="0">
              <a:lnSpc>
                <a:spcPct val="100000"/>
              </a:lnSpc>
              <a:spcBef>
                <a:spcPts val="0"/>
              </a:spcBef>
              <a:buNone/>
              <a:defRPr sz="4600">
                <a:latin typeface="Menlo Regular"/>
                <a:ea typeface="Menlo Regular"/>
                <a:cs typeface="Menlo Regular"/>
                <a:sym typeface="Menlo Regular"/>
              </a:defRPr>
            </a:pPr>
            <a:r>
              <a:rPr sz="3200" dirty="0"/>
              <a:t>  </a:t>
            </a:r>
            <a:r>
              <a:rPr sz="3200" dirty="0">
                <a:solidFill>
                  <a:srgbClr val="ABAFB3"/>
                </a:solidFill>
              </a:rPr>
              <a:t>end</a:t>
            </a:r>
          </a:p>
          <a:p>
            <a:pPr marL="0" indent="0">
              <a:lnSpc>
                <a:spcPct val="100000"/>
              </a:lnSpc>
              <a:spcBef>
                <a:spcPts val="0"/>
              </a:spcBef>
              <a:buNone/>
              <a:defRPr sz="4600">
                <a:latin typeface="Menlo Regular"/>
                <a:ea typeface="Menlo Regular"/>
                <a:cs typeface="Menlo Regular"/>
                <a:sym typeface="Menlo Regular"/>
              </a:defRPr>
            </a:pPr>
            <a:r>
              <a:rPr sz="3200" dirty="0">
                <a:solidFill>
                  <a:srgbClr val="ABAFB3"/>
                </a:solidFill>
              </a:rPr>
              <a:t>end</a:t>
            </a:r>
          </a:p>
        </p:txBody>
      </p:sp>
      <p:sp>
        <p:nvSpPr>
          <p:cNvPr id="2" name="Title 1">
            <a:extLst>
              <a:ext uri="{FF2B5EF4-FFF2-40B4-BE49-F238E27FC236}">
                <a16:creationId xmlns:a16="http://schemas.microsoft.com/office/drawing/2014/main" id="{1E2D2DB1-73F0-4C03-4B7D-8B19CBDA0A27}"/>
              </a:ext>
            </a:extLst>
          </p:cNvPr>
          <p:cNvSpPr txBox="1">
            <a:spLocks/>
          </p:cNvSpPr>
          <p:nvPr/>
        </p:nvSpPr>
        <p:spPr>
          <a:xfrm>
            <a:off x="457200" y="228600"/>
            <a:ext cx="10472792" cy="687498"/>
          </a:xfrm>
          <a:prstGeom prst="rect">
            <a:avLst/>
          </a:prstGeom>
        </p:spPr>
        <p:txBody>
          <a:bodyPr>
            <a:normAutofit/>
          </a:bodyPr>
          <a:lstStyle>
            <a:lvl1pPr algn="l" defTabSz="914400" rtl="0" eaLnBrk="1" latinLnBrk="0" hangingPunct="1">
              <a:lnSpc>
                <a:spcPct val="90000"/>
              </a:lnSpc>
              <a:spcBef>
                <a:spcPct val="0"/>
              </a:spcBef>
              <a:buNone/>
              <a:defRPr sz="4000" b="1" i="0" kern="1200">
                <a:solidFill>
                  <a:srgbClr val="9C1431"/>
                </a:solidFill>
                <a:latin typeface="Calibri Light" charset="0"/>
                <a:ea typeface="Calibri Light" charset="0"/>
                <a:cs typeface="Calibri Light" charset="0"/>
              </a:defRPr>
            </a:lvl1pPr>
          </a:lstStyle>
          <a:p>
            <a:r>
              <a:rPr lang="en-US" dirty="0"/>
              <a:t>Practice Makes _____</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 name="fun list-product(lst :: List&lt;Number&gt;) -&gt; Number:…"/>
          <p:cNvSpPr txBox="1">
            <a:spLocks noGrp="1"/>
          </p:cNvSpPr>
          <p:nvPr>
            <p:ph type="body" idx="1"/>
          </p:nvPr>
        </p:nvSpPr>
        <p:spPr>
          <a:prstGeom prst="rect">
            <a:avLst/>
          </a:prstGeom>
        </p:spPr>
        <p:txBody>
          <a:bodyPr>
            <a:normAutofit/>
          </a:bodyPr>
          <a:lstStyle/>
          <a:p>
            <a:pPr marL="0" indent="0">
              <a:lnSpc>
                <a:spcPct val="100000"/>
              </a:lnSpc>
              <a:spcBef>
                <a:spcPts val="0"/>
              </a:spcBef>
              <a:buNone/>
              <a:defRPr sz="4600">
                <a:latin typeface="Menlo Regular"/>
                <a:ea typeface="Menlo Regular"/>
                <a:cs typeface="Menlo Regular"/>
                <a:sym typeface="Menlo Regular"/>
              </a:defRPr>
            </a:pPr>
            <a:r>
              <a:rPr sz="3200" dirty="0">
                <a:solidFill>
                  <a:srgbClr val="ABAFB3"/>
                </a:solidFill>
              </a:rPr>
              <a:t>fun</a:t>
            </a:r>
            <a:r>
              <a:rPr sz="3200" dirty="0"/>
              <a:t> </a:t>
            </a:r>
            <a:r>
              <a:rPr sz="3200" b="1" dirty="0">
                <a:solidFill>
                  <a:srgbClr val="9F59B3"/>
                </a:solidFill>
              </a:rPr>
              <a:t>list-product</a:t>
            </a:r>
            <a:r>
              <a:rPr sz="3200" dirty="0"/>
              <a:t>(</a:t>
            </a:r>
            <a:r>
              <a:rPr sz="3200" dirty="0" err="1"/>
              <a:t>lst</a:t>
            </a:r>
            <a:r>
              <a:rPr sz="3200" dirty="0"/>
              <a:t> :: List&lt;Number&gt;) -&gt; Number:</a:t>
            </a:r>
          </a:p>
          <a:p>
            <a:pPr marL="0" indent="0">
              <a:lnSpc>
                <a:spcPct val="100000"/>
              </a:lnSpc>
              <a:spcBef>
                <a:spcPts val="0"/>
              </a:spcBef>
              <a:buNone/>
              <a:defRPr sz="4600">
                <a:latin typeface="Menlo Regular"/>
                <a:ea typeface="Menlo Regular"/>
                <a:cs typeface="Menlo Regular"/>
                <a:sym typeface="Menlo Regular"/>
              </a:defRPr>
            </a:pPr>
            <a:r>
              <a:rPr sz="3200" dirty="0"/>
              <a:t>  </a:t>
            </a:r>
            <a:r>
              <a:rPr sz="3200" dirty="0">
                <a:solidFill>
                  <a:srgbClr val="ABAFB3"/>
                </a:solidFill>
              </a:rPr>
              <a:t>doc</a:t>
            </a:r>
            <a:r>
              <a:rPr sz="3200" dirty="0"/>
              <a:t>: </a:t>
            </a:r>
            <a:r>
              <a:rPr sz="3200" dirty="0">
                <a:solidFill>
                  <a:srgbClr val="507EB3"/>
                </a:solidFill>
              </a:rPr>
              <a:t>"Compute the product of all the numbers in </a:t>
            </a:r>
            <a:r>
              <a:rPr sz="3200" dirty="0" err="1">
                <a:solidFill>
                  <a:srgbClr val="507EB3"/>
                </a:solidFill>
              </a:rPr>
              <a:t>lst</a:t>
            </a:r>
            <a:r>
              <a:rPr sz="3200" dirty="0">
                <a:solidFill>
                  <a:srgbClr val="507EB3"/>
                </a:solidFill>
              </a:rPr>
              <a:t>"</a:t>
            </a:r>
          </a:p>
          <a:p>
            <a:pPr marL="0" indent="0">
              <a:lnSpc>
                <a:spcPct val="100000"/>
              </a:lnSpc>
              <a:spcBef>
                <a:spcPts val="0"/>
              </a:spcBef>
              <a:buNone/>
              <a:defRPr sz="4600">
                <a:latin typeface="Menlo Regular"/>
                <a:ea typeface="Menlo Regular"/>
                <a:cs typeface="Menlo Regular"/>
                <a:sym typeface="Menlo Regular"/>
              </a:defRPr>
            </a:pPr>
            <a:r>
              <a:rPr sz="3200" dirty="0"/>
              <a:t>  </a:t>
            </a:r>
            <a:r>
              <a:rPr sz="3200" dirty="0">
                <a:solidFill>
                  <a:srgbClr val="ABAFB3"/>
                </a:solidFill>
              </a:rPr>
              <a:t>cases</a:t>
            </a:r>
            <a:r>
              <a:rPr sz="3200" dirty="0"/>
              <a:t> (List) </a:t>
            </a:r>
            <a:r>
              <a:rPr sz="3200" dirty="0" err="1"/>
              <a:t>lst</a:t>
            </a:r>
            <a:r>
              <a:rPr sz="3200" dirty="0"/>
              <a:t>:</a:t>
            </a:r>
          </a:p>
          <a:p>
            <a:pPr marL="0" indent="0">
              <a:lnSpc>
                <a:spcPct val="100000"/>
              </a:lnSpc>
              <a:spcBef>
                <a:spcPts val="0"/>
              </a:spcBef>
              <a:buNone/>
              <a:defRPr sz="4600">
                <a:latin typeface="Menlo Regular"/>
                <a:ea typeface="Menlo Regular"/>
                <a:cs typeface="Menlo Regular"/>
                <a:sym typeface="Menlo Regular"/>
              </a:defRPr>
            </a:pPr>
            <a:r>
              <a:rPr sz="3200" dirty="0"/>
              <a:t>    | empty =&gt; 1</a:t>
            </a:r>
          </a:p>
          <a:p>
            <a:pPr marL="0" indent="0">
              <a:lnSpc>
                <a:spcPct val="100000"/>
              </a:lnSpc>
              <a:spcBef>
                <a:spcPts val="0"/>
              </a:spcBef>
              <a:buNone/>
              <a:defRPr sz="4600">
                <a:latin typeface="Menlo Regular"/>
                <a:ea typeface="Menlo Regular"/>
                <a:cs typeface="Menlo Regular"/>
                <a:sym typeface="Menlo Regular"/>
              </a:defRPr>
            </a:pPr>
            <a:r>
              <a:rPr sz="3200" dirty="0"/>
              <a:t>    | link(f, r) =&gt; f * list-product(r)</a:t>
            </a:r>
          </a:p>
          <a:p>
            <a:pPr marL="0" indent="0">
              <a:lnSpc>
                <a:spcPct val="100000"/>
              </a:lnSpc>
              <a:spcBef>
                <a:spcPts val="0"/>
              </a:spcBef>
              <a:buNone/>
              <a:defRPr sz="4600">
                <a:latin typeface="Menlo Regular"/>
                <a:ea typeface="Menlo Regular"/>
                <a:cs typeface="Menlo Regular"/>
                <a:sym typeface="Menlo Regular"/>
              </a:defRPr>
            </a:pPr>
            <a:r>
              <a:rPr sz="3200" dirty="0"/>
              <a:t>  </a:t>
            </a:r>
            <a:r>
              <a:rPr sz="3200" dirty="0">
                <a:solidFill>
                  <a:srgbClr val="ABAFB3"/>
                </a:solidFill>
              </a:rPr>
              <a:t>end</a:t>
            </a:r>
          </a:p>
          <a:p>
            <a:pPr marL="0" indent="0">
              <a:lnSpc>
                <a:spcPct val="100000"/>
              </a:lnSpc>
              <a:spcBef>
                <a:spcPts val="0"/>
              </a:spcBef>
              <a:buNone/>
              <a:defRPr sz="4600">
                <a:latin typeface="Menlo Regular"/>
                <a:ea typeface="Menlo Regular"/>
                <a:cs typeface="Menlo Regular"/>
                <a:sym typeface="Menlo Regular"/>
              </a:defRPr>
            </a:pPr>
            <a:r>
              <a:rPr sz="3200" dirty="0">
                <a:solidFill>
                  <a:srgbClr val="ABAFB3"/>
                </a:solidFill>
              </a:rPr>
              <a:t>end</a:t>
            </a:r>
          </a:p>
        </p:txBody>
      </p:sp>
      <p:sp>
        <p:nvSpPr>
          <p:cNvPr id="2" name="Title 1">
            <a:extLst>
              <a:ext uri="{FF2B5EF4-FFF2-40B4-BE49-F238E27FC236}">
                <a16:creationId xmlns:a16="http://schemas.microsoft.com/office/drawing/2014/main" id="{09BDAB84-BC5E-74B1-232E-D682EFB81EB3}"/>
              </a:ext>
            </a:extLst>
          </p:cNvPr>
          <p:cNvSpPr txBox="1">
            <a:spLocks/>
          </p:cNvSpPr>
          <p:nvPr/>
        </p:nvSpPr>
        <p:spPr>
          <a:xfrm>
            <a:off x="457200" y="228600"/>
            <a:ext cx="10472792" cy="687498"/>
          </a:xfrm>
          <a:prstGeom prst="rect">
            <a:avLst/>
          </a:prstGeom>
        </p:spPr>
        <p:txBody>
          <a:bodyPr>
            <a:normAutofit/>
          </a:bodyPr>
          <a:lstStyle>
            <a:lvl1pPr algn="l" defTabSz="914400" rtl="0" eaLnBrk="1" latinLnBrk="0" hangingPunct="1">
              <a:lnSpc>
                <a:spcPct val="90000"/>
              </a:lnSpc>
              <a:spcBef>
                <a:spcPct val="0"/>
              </a:spcBef>
              <a:buNone/>
              <a:defRPr sz="4000" b="1" i="0" kern="1200">
                <a:solidFill>
                  <a:srgbClr val="9C1431"/>
                </a:solidFill>
                <a:latin typeface="Calibri Light" charset="0"/>
                <a:ea typeface="Calibri Light" charset="0"/>
                <a:cs typeface="Calibri Light" charset="0"/>
              </a:defRPr>
            </a:lvl1pPr>
          </a:lstStyle>
          <a:p>
            <a:r>
              <a:rPr lang="en-US" dirty="0"/>
              <a:t>Practice Makes Perfect</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4" name="fun is-member(lst :: List, item) -&gt; Boolean:…"/>
          <p:cNvSpPr txBox="1">
            <a:spLocks noGrp="1"/>
          </p:cNvSpPr>
          <p:nvPr>
            <p:ph type="body" idx="1"/>
          </p:nvPr>
        </p:nvSpPr>
        <p:spPr>
          <a:xfrm>
            <a:off x="1225296" y="126009"/>
            <a:ext cx="8490204" cy="6605982"/>
          </a:xfrm>
          <a:prstGeom prst="rect">
            <a:avLst/>
          </a:prstGeom>
        </p:spPr>
        <p:txBody>
          <a:bodyPr>
            <a:normAutofit/>
          </a:bodyPr>
          <a:lstStyle/>
          <a:p>
            <a:pPr marL="0" indent="0">
              <a:lnSpc>
                <a:spcPct val="100000"/>
              </a:lnSpc>
              <a:spcBef>
                <a:spcPts val="0"/>
              </a:spcBef>
              <a:buNone/>
              <a:defRPr sz="4600">
                <a:latin typeface="Menlo Regular"/>
                <a:ea typeface="Menlo Regular"/>
                <a:cs typeface="Menlo Regular"/>
                <a:sym typeface="Menlo Regular"/>
              </a:defRPr>
            </a:pPr>
            <a:r>
              <a:rPr sz="3200" dirty="0">
                <a:solidFill>
                  <a:srgbClr val="ABAFB3"/>
                </a:solidFill>
              </a:rPr>
              <a:t>fun</a:t>
            </a:r>
            <a:r>
              <a:rPr sz="3200" dirty="0"/>
              <a:t> </a:t>
            </a:r>
            <a:r>
              <a:rPr sz="3200" b="1" dirty="0">
                <a:solidFill>
                  <a:srgbClr val="9F59B3"/>
                </a:solidFill>
              </a:rPr>
              <a:t>is-member</a:t>
            </a:r>
            <a:r>
              <a:rPr sz="3200" dirty="0"/>
              <a:t>(</a:t>
            </a:r>
            <a:r>
              <a:rPr sz="3200" dirty="0" err="1"/>
              <a:t>lst</a:t>
            </a:r>
            <a:r>
              <a:rPr sz="3200" dirty="0"/>
              <a:t> :: List, item) -&gt; Boolean:</a:t>
            </a:r>
          </a:p>
          <a:p>
            <a:pPr marL="0" indent="0">
              <a:lnSpc>
                <a:spcPct val="100000"/>
              </a:lnSpc>
              <a:spcBef>
                <a:spcPts val="0"/>
              </a:spcBef>
              <a:buNone/>
              <a:defRPr sz="4600">
                <a:latin typeface="Menlo Regular"/>
                <a:ea typeface="Menlo Regular"/>
                <a:cs typeface="Menlo Regular"/>
                <a:sym typeface="Menlo Regular"/>
              </a:defRPr>
            </a:pPr>
            <a:r>
              <a:rPr sz="3200" dirty="0"/>
              <a:t>  </a:t>
            </a:r>
            <a:r>
              <a:rPr sz="3200" dirty="0">
                <a:solidFill>
                  <a:srgbClr val="ABAFB3"/>
                </a:solidFill>
              </a:rPr>
              <a:t>doc</a:t>
            </a:r>
            <a:r>
              <a:rPr sz="3200" dirty="0"/>
              <a:t>: </a:t>
            </a:r>
            <a:r>
              <a:rPr sz="3200" dirty="0">
                <a:solidFill>
                  <a:srgbClr val="507EB3"/>
                </a:solidFill>
              </a:rPr>
              <a:t>"Return true if item is a member of </a:t>
            </a:r>
            <a:r>
              <a:rPr sz="3200" dirty="0" err="1">
                <a:solidFill>
                  <a:srgbClr val="507EB3"/>
                </a:solidFill>
              </a:rPr>
              <a:t>lst</a:t>
            </a:r>
            <a:r>
              <a:rPr sz="3200" dirty="0">
                <a:solidFill>
                  <a:srgbClr val="507EB3"/>
                </a:solidFill>
              </a:rPr>
              <a:t>"</a:t>
            </a:r>
          </a:p>
          <a:p>
            <a:pPr marL="0" indent="0">
              <a:lnSpc>
                <a:spcPct val="100000"/>
              </a:lnSpc>
              <a:spcBef>
                <a:spcPts val="0"/>
              </a:spcBef>
              <a:buNone/>
              <a:defRPr sz="4600">
                <a:latin typeface="Menlo Regular"/>
                <a:ea typeface="Menlo Regular"/>
                <a:cs typeface="Menlo Regular"/>
                <a:sym typeface="Menlo Regular"/>
              </a:defRPr>
            </a:pPr>
            <a:r>
              <a:rPr sz="3200" dirty="0"/>
              <a:t>  </a:t>
            </a:r>
            <a:r>
              <a:rPr sz="3200" dirty="0">
                <a:solidFill>
                  <a:srgbClr val="ABAFB3"/>
                </a:solidFill>
              </a:rPr>
              <a:t>cases</a:t>
            </a:r>
            <a:r>
              <a:rPr sz="3200" dirty="0"/>
              <a:t> (List) </a:t>
            </a:r>
            <a:r>
              <a:rPr sz="3200" dirty="0" err="1"/>
              <a:t>lst</a:t>
            </a:r>
            <a:r>
              <a:rPr sz="3200" dirty="0"/>
              <a:t>:</a:t>
            </a:r>
          </a:p>
          <a:p>
            <a:pPr marL="0" indent="0">
              <a:lnSpc>
                <a:spcPct val="100000"/>
              </a:lnSpc>
              <a:spcBef>
                <a:spcPts val="0"/>
              </a:spcBef>
              <a:buNone/>
              <a:defRPr sz="4600">
                <a:latin typeface="Menlo Regular"/>
                <a:ea typeface="Menlo Regular"/>
                <a:cs typeface="Menlo Regular"/>
                <a:sym typeface="Menlo Regular"/>
              </a:defRPr>
            </a:pPr>
            <a:r>
              <a:rPr sz="3200" dirty="0"/>
              <a:t>    | empty =&gt; ______</a:t>
            </a:r>
          </a:p>
          <a:p>
            <a:pPr marL="0" indent="0">
              <a:lnSpc>
                <a:spcPct val="100000"/>
              </a:lnSpc>
              <a:spcBef>
                <a:spcPts val="0"/>
              </a:spcBef>
              <a:buNone/>
              <a:defRPr sz="4600">
                <a:latin typeface="Menlo Regular"/>
                <a:ea typeface="Menlo Regular"/>
                <a:cs typeface="Menlo Regular"/>
                <a:sym typeface="Menlo Regular"/>
              </a:defRPr>
            </a:pPr>
            <a:r>
              <a:rPr sz="3200" dirty="0"/>
              <a:t>    | link(f, r) =&gt;</a:t>
            </a:r>
          </a:p>
          <a:p>
            <a:pPr marL="0" indent="0">
              <a:lnSpc>
                <a:spcPct val="100000"/>
              </a:lnSpc>
              <a:spcBef>
                <a:spcPts val="0"/>
              </a:spcBef>
              <a:buNone/>
              <a:defRPr sz="4600">
                <a:latin typeface="Menlo Regular"/>
                <a:ea typeface="Menlo Regular"/>
                <a:cs typeface="Menlo Regular"/>
                <a:sym typeface="Menlo Regular"/>
              </a:defRPr>
            </a:pPr>
            <a:r>
              <a:rPr sz="3200" dirty="0"/>
              <a:t>      (f == ______) </a:t>
            </a:r>
            <a:r>
              <a:rPr sz="3200" dirty="0">
                <a:solidFill>
                  <a:srgbClr val="ABAFB3"/>
                </a:solidFill>
              </a:rPr>
              <a:t>or</a:t>
            </a:r>
            <a:r>
              <a:rPr sz="3200" dirty="0"/>
              <a:t> (is-member(______, ______)</a:t>
            </a:r>
          </a:p>
          <a:p>
            <a:pPr marL="0" indent="0">
              <a:lnSpc>
                <a:spcPct val="100000"/>
              </a:lnSpc>
              <a:spcBef>
                <a:spcPts val="0"/>
              </a:spcBef>
              <a:buNone/>
              <a:defRPr sz="4600">
                <a:latin typeface="Menlo Regular"/>
                <a:ea typeface="Menlo Regular"/>
                <a:cs typeface="Menlo Regular"/>
                <a:sym typeface="Menlo Regular"/>
              </a:defRPr>
            </a:pPr>
            <a:r>
              <a:rPr sz="3200" dirty="0"/>
              <a:t>  </a:t>
            </a:r>
            <a:r>
              <a:rPr sz="3200" dirty="0">
                <a:solidFill>
                  <a:srgbClr val="ABAFB3"/>
                </a:solidFill>
              </a:rPr>
              <a:t>end</a:t>
            </a:r>
          </a:p>
          <a:p>
            <a:pPr marL="0" indent="0">
              <a:lnSpc>
                <a:spcPct val="100000"/>
              </a:lnSpc>
              <a:spcBef>
                <a:spcPts val="0"/>
              </a:spcBef>
              <a:buNone/>
              <a:defRPr sz="4600">
                <a:latin typeface="Menlo Regular"/>
                <a:ea typeface="Menlo Regular"/>
                <a:cs typeface="Menlo Regular"/>
                <a:sym typeface="Menlo Regular"/>
              </a:defRPr>
            </a:pPr>
            <a:r>
              <a:rPr sz="3200" dirty="0">
                <a:solidFill>
                  <a:srgbClr val="ABAFB3"/>
                </a:solidFill>
              </a:rPr>
              <a:t>end</a:t>
            </a:r>
          </a:p>
        </p:txBody>
      </p:sp>
      <p:sp>
        <p:nvSpPr>
          <p:cNvPr id="2" name="Title 1">
            <a:extLst>
              <a:ext uri="{FF2B5EF4-FFF2-40B4-BE49-F238E27FC236}">
                <a16:creationId xmlns:a16="http://schemas.microsoft.com/office/drawing/2014/main" id="{7F21EE6A-A1A0-059F-4B76-CD0F8090F7AB}"/>
              </a:ext>
            </a:extLst>
          </p:cNvPr>
          <p:cNvSpPr txBox="1">
            <a:spLocks/>
          </p:cNvSpPr>
          <p:nvPr/>
        </p:nvSpPr>
        <p:spPr>
          <a:xfrm>
            <a:off x="457200" y="228600"/>
            <a:ext cx="10472792" cy="687498"/>
          </a:xfrm>
          <a:prstGeom prst="rect">
            <a:avLst/>
          </a:prstGeom>
        </p:spPr>
        <p:txBody>
          <a:bodyPr>
            <a:normAutofit/>
          </a:bodyPr>
          <a:lstStyle>
            <a:lvl1pPr algn="l" defTabSz="914400" rtl="0" eaLnBrk="1" latinLnBrk="0" hangingPunct="1">
              <a:lnSpc>
                <a:spcPct val="90000"/>
              </a:lnSpc>
              <a:spcBef>
                <a:spcPct val="0"/>
              </a:spcBef>
              <a:buNone/>
              <a:defRPr sz="4000" b="1" i="0" kern="1200">
                <a:solidFill>
                  <a:srgbClr val="9C1431"/>
                </a:solidFill>
                <a:latin typeface="Calibri Light" charset="0"/>
                <a:ea typeface="Calibri Light" charset="0"/>
                <a:cs typeface="Calibri Light" charset="0"/>
              </a:defRPr>
            </a:lvl1pPr>
          </a:lstStyle>
          <a:p>
            <a:r>
              <a:rPr lang="en-US" dirty="0"/>
              <a:t>Practice Makes ______</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 name="fun is-member(lst :: List, item) -&gt; Boolean:…"/>
          <p:cNvSpPr txBox="1">
            <a:spLocks noGrp="1"/>
          </p:cNvSpPr>
          <p:nvPr>
            <p:ph type="body" idx="1"/>
          </p:nvPr>
        </p:nvSpPr>
        <p:spPr>
          <a:prstGeom prst="rect">
            <a:avLst/>
          </a:prstGeom>
        </p:spPr>
        <p:txBody>
          <a:bodyPr>
            <a:normAutofit/>
          </a:bodyPr>
          <a:lstStyle/>
          <a:p>
            <a:pPr marL="0" indent="0">
              <a:lnSpc>
                <a:spcPct val="100000"/>
              </a:lnSpc>
              <a:spcBef>
                <a:spcPts val="0"/>
              </a:spcBef>
              <a:buNone/>
              <a:defRPr sz="4600">
                <a:latin typeface="Menlo Regular"/>
                <a:ea typeface="Menlo Regular"/>
                <a:cs typeface="Menlo Regular"/>
                <a:sym typeface="Menlo Regular"/>
              </a:defRPr>
            </a:pPr>
            <a:r>
              <a:rPr sz="3200" dirty="0">
                <a:solidFill>
                  <a:srgbClr val="ABAFB3"/>
                </a:solidFill>
              </a:rPr>
              <a:t>fun</a:t>
            </a:r>
            <a:r>
              <a:rPr sz="3200" dirty="0"/>
              <a:t> </a:t>
            </a:r>
            <a:r>
              <a:rPr sz="3200" b="1" dirty="0">
                <a:solidFill>
                  <a:srgbClr val="9F59B3"/>
                </a:solidFill>
              </a:rPr>
              <a:t>is-member</a:t>
            </a:r>
            <a:r>
              <a:rPr sz="3200" dirty="0"/>
              <a:t>(</a:t>
            </a:r>
            <a:r>
              <a:rPr sz="3200" dirty="0" err="1"/>
              <a:t>lst</a:t>
            </a:r>
            <a:r>
              <a:rPr sz="3200" dirty="0"/>
              <a:t> :: List, item) -&gt; Boolean:</a:t>
            </a:r>
          </a:p>
          <a:p>
            <a:pPr marL="0" indent="0">
              <a:lnSpc>
                <a:spcPct val="100000"/>
              </a:lnSpc>
              <a:spcBef>
                <a:spcPts val="0"/>
              </a:spcBef>
              <a:buNone/>
              <a:defRPr sz="4600">
                <a:latin typeface="Menlo Regular"/>
                <a:ea typeface="Menlo Regular"/>
                <a:cs typeface="Menlo Regular"/>
                <a:sym typeface="Menlo Regular"/>
              </a:defRPr>
            </a:pPr>
            <a:r>
              <a:rPr sz="3200" dirty="0"/>
              <a:t>  </a:t>
            </a:r>
            <a:r>
              <a:rPr sz="3200" dirty="0">
                <a:solidFill>
                  <a:srgbClr val="ABAFB3"/>
                </a:solidFill>
              </a:rPr>
              <a:t>doc</a:t>
            </a:r>
            <a:r>
              <a:rPr sz="3200" dirty="0"/>
              <a:t>: </a:t>
            </a:r>
            <a:r>
              <a:rPr sz="3200" dirty="0">
                <a:solidFill>
                  <a:srgbClr val="507EB3"/>
                </a:solidFill>
              </a:rPr>
              <a:t>"Return true if item is a member of </a:t>
            </a:r>
            <a:r>
              <a:rPr sz="3200" dirty="0" err="1">
                <a:solidFill>
                  <a:srgbClr val="507EB3"/>
                </a:solidFill>
              </a:rPr>
              <a:t>lst</a:t>
            </a:r>
            <a:r>
              <a:rPr sz="3200" dirty="0">
                <a:solidFill>
                  <a:srgbClr val="507EB3"/>
                </a:solidFill>
              </a:rPr>
              <a:t>"</a:t>
            </a:r>
          </a:p>
          <a:p>
            <a:pPr marL="0" indent="0">
              <a:lnSpc>
                <a:spcPct val="100000"/>
              </a:lnSpc>
              <a:spcBef>
                <a:spcPts val="0"/>
              </a:spcBef>
              <a:buNone/>
              <a:defRPr sz="4600">
                <a:latin typeface="Menlo Regular"/>
                <a:ea typeface="Menlo Regular"/>
                <a:cs typeface="Menlo Regular"/>
                <a:sym typeface="Menlo Regular"/>
              </a:defRPr>
            </a:pPr>
            <a:r>
              <a:rPr sz="3200" dirty="0"/>
              <a:t>  </a:t>
            </a:r>
            <a:r>
              <a:rPr sz="3200" dirty="0">
                <a:solidFill>
                  <a:srgbClr val="ABAFB3"/>
                </a:solidFill>
              </a:rPr>
              <a:t>cases</a:t>
            </a:r>
            <a:r>
              <a:rPr sz="3200" dirty="0"/>
              <a:t> (List) </a:t>
            </a:r>
            <a:r>
              <a:rPr sz="3200" dirty="0" err="1"/>
              <a:t>lst</a:t>
            </a:r>
            <a:r>
              <a:rPr sz="3200" dirty="0"/>
              <a:t>:</a:t>
            </a:r>
          </a:p>
          <a:p>
            <a:pPr marL="0" indent="0">
              <a:lnSpc>
                <a:spcPct val="100000"/>
              </a:lnSpc>
              <a:spcBef>
                <a:spcPts val="0"/>
              </a:spcBef>
              <a:buNone/>
              <a:defRPr sz="4600">
                <a:latin typeface="Menlo Regular"/>
                <a:ea typeface="Menlo Regular"/>
                <a:cs typeface="Menlo Regular"/>
                <a:sym typeface="Menlo Regular"/>
              </a:defRPr>
            </a:pPr>
            <a:r>
              <a:rPr sz="3200" dirty="0"/>
              <a:t>    | empty =&gt; </a:t>
            </a:r>
            <a:r>
              <a:rPr sz="3200" dirty="0">
                <a:solidFill>
                  <a:srgbClr val="EAA005"/>
                </a:solidFill>
              </a:rPr>
              <a:t>false</a:t>
            </a:r>
          </a:p>
          <a:p>
            <a:pPr marL="0" indent="0">
              <a:lnSpc>
                <a:spcPct val="100000"/>
              </a:lnSpc>
              <a:spcBef>
                <a:spcPts val="0"/>
              </a:spcBef>
              <a:buNone/>
              <a:defRPr sz="4600">
                <a:latin typeface="Menlo Regular"/>
                <a:ea typeface="Menlo Regular"/>
                <a:cs typeface="Menlo Regular"/>
                <a:sym typeface="Menlo Regular"/>
              </a:defRPr>
            </a:pPr>
            <a:r>
              <a:rPr sz="3200" dirty="0"/>
              <a:t>    | link(f, r) =&gt;</a:t>
            </a:r>
          </a:p>
          <a:p>
            <a:pPr marL="0" indent="0">
              <a:lnSpc>
                <a:spcPct val="100000"/>
              </a:lnSpc>
              <a:spcBef>
                <a:spcPts val="0"/>
              </a:spcBef>
              <a:buNone/>
              <a:defRPr sz="4600">
                <a:latin typeface="Menlo Regular"/>
                <a:ea typeface="Menlo Regular"/>
                <a:cs typeface="Menlo Regular"/>
                <a:sym typeface="Menlo Regular"/>
              </a:defRPr>
            </a:pPr>
            <a:r>
              <a:rPr sz="3200" dirty="0"/>
              <a:t>      (f == item) </a:t>
            </a:r>
            <a:r>
              <a:rPr sz="3200" dirty="0">
                <a:solidFill>
                  <a:srgbClr val="ABAFB3"/>
                </a:solidFill>
              </a:rPr>
              <a:t>or</a:t>
            </a:r>
            <a:r>
              <a:rPr sz="3200" dirty="0"/>
              <a:t> (is-member(r, item)</a:t>
            </a:r>
          </a:p>
          <a:p>
            <a:pPr marL="0" indent="0">
              <a:lnSpc>
                <a:spcPct val="100000"/>
              </a:lnSpc>
              <a:spcBef>
                <a:spcPts val="0"/>
              </a:spcBef>
              <a:buNone/>
              <a:defRPr sz="4600">
                <a:latin typeface="Menlo Regular"/>
                <a:ea typeface="Menlo Regular"/>
                <a:cs typeface="Menlo Regular"/>
                <a:sym typeface="Menlo Regular"/>
              </a:defRPr>
            </a:pPr>
            <a:r>
              <a:rPr sz="3200" dirty="0"/>
              <a:t>  </a:t>
            </a:r>
            <a:r>
              <a:rPr sz="3200" dirty="0">
                <a:solidFill>
                  <a:srgbClr val="ABAFB3"/>
                </a:solidFill>
              </a:rPr>
              <a:t>end</a:t>
            </a:r>
          </a:p>
          <a:p>
            <a:pPr marL="0" indent="0">
              <a:lnSpc>
                <a:spcPct val="100000"/>
              </a:lnSpc>
              <a:spcBef>
                <a:spcPts val="0"/>
              </a:spcBef>
              <a:buNone/>
              <a:defRPr sz="4600">
                <a:latin typeface="Menlo Regular"/>
                <a:ea typeface="Menlo Regular"/>
                <a:cs typeface="Menlo Regular"/>
                <a:sym typeface="Menlo Regular"/>
              </a:defRPr>
            </a:pPr>
            <a:r>
              <a:rPr sz="3200" dirty="0">
                <a:solidFill>
                  <a:srgbClr val="ABAFB3"/>
                </a:solidFill>
              </a:rPr>
              <a:t>end</a:t>
            </a:r>
          </a:p>
        </p:txBody>
      </p:sp>
      <p:sp>
        <p:nvSpPr>
          <p:cNvPr id="2" name="Title 1">
            <a:extLst>
              <a:ext uri="{FF2B5EF4-FFF2-40B4-BE49-F238E27FC236}">
                <a16:creationId xmlns:a16="http://schemas.microsoft.com/office/drawing/2014/main" id="{EA17AE1B-0C68-C21B-0D91-B8ACC850EAF5}"/>
              </a:ext>
            </a:extLst>
          </p:cNvPr>
          <p:cNvSpPr txBox="1">
            <a:spLocks/>
          </p:cNvSpPr>
          <p:nvPr/>
        </p:nvSpPr>
        <p:spPr>
          <a:xfrm>
            <a:off x="457200" y="228600"/>
            <a:ext cx="10472792" cy="687498"/>
          </a:xfrm>
          <a:prstGeom prst="rect">
            <a:avLst/>
          </a:prstGeom>
        </p:spPr>
        <p:txBody>
          <a:bodyPr>
            <a:normAutofit/>
          </a:bodyPr>
          <a:lstStyle>
            <a:lvl1pPr algn="l" defTabSz="914400" rtl="0" eaLnBrk="1" latinLnBrk="0" hangingPunct="1">
              <a:lnSpc>
                <a:spcPct val="90000"/>
              </a:lnSpc>
              <a:spcBef>
                <a:spcPct val="0"/>
              </a:spcBef>
              <a:buNone/>
              <a:defRPr sz="4000" b="1" i="0" kern="1200">
                <a:solidFill>
                  <a:srgbClr val="9C1431"/>
                </a:solidFill>
                <a:latin typeface="Calibri Light" charset="0"/>
                <a:ea typeface="Calibri Light" charset="0"/>
                <a:cs typeface="Calibri Light" charset="0"/>
              </a:defRPr>
            </a:lvl1pPr>
          </a:lstStyle>
          <a:p>
            <a:r>
              <a:rPr lang="en-US" dirty="0"/>
              <a:t>Practice Makes Perfect</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13049-4845-76E8-B753-62B15894861A}"/>
              </a:ext>
            </a:extLst>
          </p:cNvPr>
          <p:cNvSpPr>
            <a:spLocks noGrp="1"/>
          </p:cNvSpPr>
          <p:nvPr>
            <p:ph type="title"/>
          </p:nvPr>
        </p:nvSpPr>
        <p:spPr/>
        <p:txBody>
          <a:bodyPr>
            <a:normAutofit/>
          </a:bodyPr>
          <a:lstStyle/>
          <a:p>
            <a:r>
              <a:rPr lang="en-US" dirty="0"/>
              <a:t>Next up: </a:t>
            </a:r>
            <a:r>
              <a:rPr lang="en-US" dirty="0" err="1"/>
              <a:t>fn</a:t>
            </a:r>
            <a:r>
              <a:rPr lang="en-US" dirty="0"/>
              <a:t> that adds 1 to every number in a list.</a:t>
            </a:r>
          </a:p>
        </p:txBody>
      </p:sp>
      <p:sp>
        <p:nvSpPr>
          <p:cNvPr id="3" name="Content Placeholder 2">
            <a:extLst>
              <a:ext uri="{FF2B5EF4-FFF2-40B4-BE49-F238E27FC236}">
                <a16:creationId xmlns:a16="http://schemas.microsoft.com/office/drawing/2014/main" id="{F247481A-8489-7F03-C976-F96FB7DBB373}"/>
              </a:ext>
            </a:extLst>
          </p:cNvPr>
          <p:cNvSpPr>
            <a:spLocks noGrp="1"/>
          </p:cNvSpPr>
          <p:nvPr>
            <p:ph idx="1"/>
          </p:nvPr>
        </p:nvSpPr>
        <p:spPr/>
        <p:txBody>
          <a:bodyPr/>
          <a:lstStyle/>
          <a:p>
            <a:pPr marL="0" indent="0" defTabSz="1828800">
              <a:lnSpc>
                <a:spcPct val="100000"/>
              </a:lnSpc>
              <a:spcBef>
                <a:spcPts val="0"/>
              </a:spcBef>
              <a:buNone/>
              <a:defRPr sz="4600">
                <a:latin typeface="Menlo Regular"/>
                <a:ea typeface="Menlo Regular"/>
                <a:cs typeface="Menlo Regular"/>
                <a:sym typeface="Menlo Regular"/>
              </a:defRPr>
            </a:pPr>
            <a:r>
              <a:rPr lang="en-US" sz="2400" dirty="0">
                <a:solidFill>
                  <a:srgbClr val="ABAFB3"/>
                </a:solidFill>
              </a:rPr>
              <a:t>fun</a:t>
            </a:r>
            <a:r>
              <a:rPr lang="en-US" sz="2400" dirty="0"/>
              <a:t> </a:t>
            </a:r>
            <a:r>
              <a:rPr lang="en-US" sz="2400" b="1" dirty="0">
                <a:solidFill>
                  <a:srgbClr val="9F59B3"/>
                </a:solidFill>
              </a:rPr>
              <a:t>add-1-all</a:t>
            </a:r>
            <a:r>
              <a:rPr lang="en-US" sz="2400" dirty="0"/>
              <a:t>(</a:t>
            </a:r>
            <a:r>
              <a:rPr lang="en-US" sz="2400" dirty="0" err="1"/>
              <a:t>lst</a:t>
            </a:r>
            <a:r>
              <a:rPr lang="en-US" sz="2400" dirty="0"/>
              <a:t> :: List&lt;Number&gt;) -&gt; List&lt;Number&gt;:</a:t>
            </a:r>
          </a:p>
          <a:p>
            <a:pPr marL="0" indent="0" defTabSz="1828800">
              <a:lnSpc>
                <a:spcPct val="100000"/>
              </a:lnSpc>
              <a:spcBef>
                <a:spcPts val="0"/>
              </a:spcBef>
              <a:buNone/>
              <a:defRPr sz="4600">
                <a:latin typeface="Menlo Regular"/>
                <a:ea typeface="Menlo Regular"/>
                <a:cs typeface="Menlo Regular"/>
                <a:sym typeface="Menlo Regular"/>
              </a:defRPr>
            </a:pPr>
            <a:r>
              <a:rPr lang="en-US" sz="2400" dirty="0"/>
              <a:t>  </a:t>
            </a:r>
            <a:r>
              <a:rPr lang="en-US" sz="2400" dirty="0">
                <a:solidFill>
                  <a:srgbClr val="ABAFB3"/>
                </a:solidFill>
              </a:rPr>
              <a:t>doc</a:t>
            </a:r>
            <a:r>
              <a:rPr lang="en-US" sz="2400" dirty="0"/>
              <a:t>: </a:t>
            </a:r>
            <a:r>
              <a:rPr lang="en-US" sz="2400" dirty="0">
                <a:solidFill>
                  <a:srgbClr val="507EB3"/>
                </a:solidFill>
              </a:rPr>
              <a:t>"Add one to every number in the list"</a:t>
            </a:r>
          </a:p>
          <a:p>
            <a:pPr marL="0" indent="0" defTabSz="1828800">
              <a:lnSpc>
                <a:spcPct val="100000"/>
              </a:lnSpc>
              <a:spcBef>
                <a:spcPts val="0"/>
              </a:spcBef>
              <a:buNone/>
              <a:defRPr sz="4600">
                <a:latin typeface="Menlo Regular"/>
                <a:ea typeface="Menlo Regular"/>
                <a:cs typeface="Menlo Regular"/>
                <a:sym typeface="Menlo Regular"/>
              </a:defRPr>
            </a:pPr>
            <a:r>
              <a:rPr lang="en-US" sz="2400" dirty="0"/>
              <a:t>  ...</a:t>
            </a:r>
          </a:p>
          <a:p>
            <a:pPr marL="0" indent="0" defTabSz="1828800">
              <a:lnSpc>
                <a:spcPct val="100000"/>
              </a:lnSpc>
              <a:spcBef>
                <a:spcPts val="0"/>
              </a:spcBef>
              <a:buNone/>
              <a:defRPr sz="4600">
                <a:latin typeface="Menlo Regular"/>
                <a:ea typeface="Menlo Regular"/>
                <a:cs typeface="Menlo Regular"/>
                <a:sym typeface="Menlo Regular"/>
              </a:defRPr>
            </a:pPr>
            <a:r>
              <a:rPr lang="en-US" sz="3200" dirty="0">
                <a:solidFill>
                  <a:srgbClr val="ABAFB3"/>
                </a:solidFill>
              </a:rPr>
              <a:t>where</a:t>
            </a:r>
            <a:r>
              <a:rPr lang="en-US" sz="3200" dirty="0"/>
              <a:t>:</a:t>
            </a:r>
            <a:r>
              <a:rPr lang="en-US" sz="2400" dirty="0"/>
              <a:t> #are all of the tests??!?</a:t>
            </a:r>
          </a:p>
          <a:p>
            <a:pPr marL="0" indent="0" defTabSz="1828800">
              <a:lnSpc>
                <a:spcPct val="100000"/>
              </a:lnSpc>
              <a:spcBef>
                <a:spcPts val="0"/>
              </a:spcBef>
              <a:buNone/>
              <a:defRPr sz="4600">
                <a:latin typeface="Menlo Regular"/>
                <a:ea typeface="Menlo Regular"/>
                <a:cs typeface="Menlo Regular"/>
                <a:sym typeface="Menlo Regular"/>
              </a:defRPr>
            </a:pPr>
            <a:r>
              <a:rPr lang="en-US" sz="2400" dirty="0">
                <a:solidFill>
                  <a:srgbClr val="ABAFB3"/>
                </a:solidFill>
              </a:rPr>
              <a:t>end</a:t>
            </a:r>
          </a:p>
          <a:p>
            <a:pPr marL="0" indent="0">
              <a:buNone/>
            </a:pPr>
            <a:endParaRPr lang="en-US" dirty="0"/>
          </a:p>
        </p:txBody>
      </p:sp>
      <p:sp>
        <p:nvSpPr>
          <p:cNvPr id="4" name="Date Placeholder 3">
            <a:extLst>
              <a:ext uri="{FF2B5EF4-FFF2-40B4-BE49-F238E27FC236}">
                <a16:creationId xmlns:a16="http://schemas.microsoft.com/office/drawing/2014/main" id="{F620C0D6-A9C6-86ED-7909-58769C9C50FD}"/>
              </a:ext>
            </a:extLst>
          </p:cNvPr>
          <p:cNvSpPr>
            <a:spLocks noGrp="1"/>
          </p:cNvSpPr>
          <p:nvPr>
            <p:ph type="dt" sz="half" idx="10"/>
          </p:nvPr>
        </p:nvSpPr>
        <p:spPr/>
        <p:txBody>
          <a:bodyPr/>
          <a:lstStyle/>
          <a:p>
            <a:fld id="{6C5B1023-DAC9-2C44-89BC-529E54AB457B}" type="datetime1">
              <a:rPr lang="en-US" smtClean="0"/>
              <a:pPr/>
              <a:t>10/9/2022</a:t>
            </a:fld>
            <a:endParaRPr lang="en-US" dirty="0"/>
          </a:p>
        </p:txBody>
      </p:sp>
      <p:sp>
        <p:nvSpPr>
          <p:cNvPr id="5" name="Footer Placeholder 4">
            <a:extLst>
              <a:ext uri="{FF2B5EF4-FFF2-40B4-BE49-F238E27FC236}">
                <a16:creationId xmlns:a16="http://schemas.microsoft.com/office/drawing/2014/main" id="{FF7C60C0-A7B6-3E5F-4DA7-E1FDFD0B3856}"/>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6" name="Slide Number Placeholder 5">
            <a:extLst>
              <a:ext uri="{FF2B5EF4-FFF2-40B4-BE49-F238E27FC236}">
                <a16:creationId xmlns:a16="http://schemas.microsoft.com/office/drawing/2014/main" id="{F8E2481C-ED02-8CF6-F2C8-AAD0B052418E}"/>
              </a:ext>
            </a:extLst>
          </p:cNvPr>
          <p:cNvSpPr>
            <a:spLocks noGrp="1"/>
          </p:cNvSpPr>
          <p:nvPr>
            <p:ph type="sldNum" sz="quarter" idx="12"/>
          </p:nvPr>
        </p:nvSpPr>
        <p:spPr/>
        <p:txBody>
          <a:bodyPr/>
          <a:lstStyle/>
          <a:p>
            <a:fld id="{AF258EE5-C1BC-DE43-BFBA-383C466B32E1}" type="slidenum">
              <a:rPr lang="en-US" smtClean="0"/>
              <a:pPr/>
              <a:t>24</a:t>
            </a:fld>
            <a:endParaRPr lang="en-US"/>
          </a:p>
        </p:txBody>
      </p:sp>
    </p:spTree>
    <p:extLst>
      <p:ext uri="{BB962C8B-B14F-4D97-AF65-F5344CB8AC3E}">
        <p14:creationId xmlns:p14="http://schemas.microsoft.com/office/powerpoint/2010/main" val="37445136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13049-4845-76E8-B753-62B15894861A}"/>
              </a:ext>
            </a:extLst>
          </p:cNvPr>
          <p:cNvSpPr>
            <a:spLocks noGrp="1"/>
          </p:cNvSpPr>
          <p:nvPr>
            <p:ph type="title"/>
          </p:nvPr>
        </p:nvSpPr>
        <p:spPr/>
        <p:txBody>
          <a:bodyPr>
            <a:normAutofit/>
          </a:bodyPr>
          <a:lstStyle/>
          <a:p>
            <a:r>
              <a:rPr lang="en-US" dirty="0"/>
              <a:t>add 1 to every number in a list: test cases</a:t>
            </a:r>
          </a:p>
        </p:txBody>
      </p:sp>
      <p:sp>
        <p:nvSpPr>
          <p:cNvPr id="3" name="Content Placeholder 2">
            <a:extLst>
              <a:ext uri="{FF2B5EF4-FFF2-40B4-BE49-F238E27FC236}">
                <a16:creationId xmlns:a16="http://schemas.microsoft.com/office/drawing/2014/main" id="{F247481A-8489-7F03-C976-F96FB7DBB373}"/>
              </a:ext>
            </a:extLst>
          </p:cNvPr>
          <p:cNvSpPr>
            <a:spLocks noGrp="1"/>
          </p:cNvSpPr>
          <p:nvPr>
            <p:ph idx="1"/>
          </p:nvPr>
        </p:nvSpPr>
        <p:spPr/>
        <p:txBody>
          <a:bodyPr>
            <a:normAutofit/>
          </a:bodyPr>
          <a:lstStyle/>
          <a:p>
            <a:pPr marL="0" indent="0" defTabSz="1828800">
              <a:lnSpc>
                <a:spcPct val="100000"/>
              </a:lnSpc>
              <a:spcBef>
                <a:spcPts val="0"/>
              </a:spcBef>
              <a:buNone/>
              <a:defRPr sz="4600">
                <a:latin typeface="Menlo Regular"/>
                <a:ea typeface="Menlo Regular"/>
                <a:cs typeface="Menlo Regular"/>
                <a:sym typeface="Menlo Regular"/>
              </a:defRPr>
            </a:pPr>
            <a:r>
              <a:rPr lang="en-US" sz="2400" dirty="0">
                <a:solidFill>
                  <a:srgbClr val="ABAFB3"/>
                </a:solidFill>
              </a:rPr>
              <a:t>fun</a:t>
            </a:r>
            <a:r>
              <a:rPr lang="en-US" sz="2400" dirty="0"/>
              <a:t> </a:t>
            </a:r>
            <a:r>
              <a:rPr lang="en-US" sz="2400" b="1" dirty="0">
                <a:solidFill>
                  <a:srgbClr val="9F59B3"/>
                </a:solidFill>
              </a:rPr>
              <a:t>add-1-all</a:t>
            </a:r>
            <a:r>
              <a:rPr lang="en-US" sz="2400" dirty="0"/>
              <a:t>(</a:t>
            </a:r>
            <a:r>
              <a:rPr lang="en-US" sz="2400" dirty="0" err="1"/>
              <a:t>lst</a:t>
            </a:r>
            <a:r>
              <a:rPr lang="en-US" sz="2400" dirty="0"/>
              <a:t> :: List&lt;Number&gt;) -&gt; List&lt;Number&gt;:</a:t>
            </a:r>
          </a:p>
          <a:p>
            <a:pPr marL="0" indent="0" defTabSz="1828800">
              <a:lnSpc>
                <a:spcPct val="100000"/>
              </a:lnSpc>
              <a:spcBef>
                <a:spcPts val="0"/>
              </a:spcBef>
              <a:buNone/>
              <a:defRPr sz="4600">
                <a:latin typeface="Menlo Regular"/>
                <a:ea typeface="Menlo Regular"/>
                <a:cs typeface="Menlo Regular"/>
                <a:sym typeface="Menlo Regular"/>
              </a:defRPr>
            </a:pPr>
            <a:r>
              <a:rPr lang="en-US" sz="2400" dirty="0"/>
              <a:t>  </a:t>
            </a:r>
            <a:r>
              <a:rPr lang="en-US" sz="2400" dirty="0">
                <a:solidFill>
                  <a:srgbClr val="ABAFB3"/>
                </a:solidFill>
              </a:rPr>
              <a:t>doc</a:t>
            </a:r>
            <a:r>
              <a:rPr lang="en-US" sz="2400" dirty="0"/>
              <a:t>: </a:t>
            </a:r>
            <a:r>
              <a:rPr lang="en-US" sz="2400" dirty="0">
                <a:solidFill>
                  <a:srgbClr val="507EB3"/>
                </a:solidFill>
              </a:rPr>
              <a:t>"Add one to every number in the list"</a:t>
            </a:r>
          </a:p>
          <a:p>
            <a:pPr marL="0" indent="0" defTabSz="1828800">
              <a:lnSpc>
                <a:spcPct val="100000"/>
              </a:lnSpc>
              <a:spcBef>
                <a:spcPts val="0"/>
              </a:spcBef>
              <a:buNone/>
              <a:defRPr sz="4600">
                <a:latin typeface="Menlo Regular"/>
                <a:ea typeface="Menlo Regular"/>
                <a:cs typeface="Menlo Regular"/>
                <a:sym typeface="Menlo Regular"/>
              </a:defRPr>
            </a:pPr>
            <a:r>
              <a:rPr lang="en-US" sz="2400" dirty="0"/>
              <a:t>  ...</a:t>
            </a:r>
          </a:p>
          <a:p>
            <a:pPr marL="0" indent="0" defTabSz="1828800">
              <a:lnSpc>
                <a:spcPct val="100000"/>
              </a:lnSpc>
              <a:spcBef>
                <a:spcPts val="0"/>
              </a:spcBef>
              <a:buNone/>
              <a:defRPr sz="4600">
                <a:latin typeface="Menlo Regular"/>
                <a:ea typeface="Menlo Regular"/>
                <a:cs typeface="Menlo Regular"/>
                <a:sym typeface="Menlo Regular"/>
              </a:defRPr>
            </a:pPr>
            <a:r>
              <a:rPr lang="en-US" sz="3200" dirty="0">
                <a:solidFill>
                  <a:srgbClr val="ABAFB3"/>
                </a:solidFill>
              </a:rPr>
              <a:t>where</a:t>
            </a:r>
            <a:r>
              <a:rPr lang="en-US" sz="3200" dirty="0"/>
              <a:t>:</a:t>
            </a:r>
            <a:endParaRPr lang="en-US" sz="2400" dirty="0"/>
          </a:p>
          <a:p>
            <a:pPr marL="457200" lvl="1" indent="0" defTabSz="1828800">
              <a:lnSpc>
                <a:spcPct val="100000"/>
              </a:lnSpc>
              <a:spcBef>
                <a:spcPts val="0"/>
              </a:spcBef>
              <a:buNone/>
              <a:defRPr sz="4600">
                <a:latin typeface="Menlo Regular"/>
                <a:ea typeface="Menlo Regular"/>
                <a:cs typeface="Menlo Regular"/>
                <a:sym typeface="Menlo Regular"/>
              </a:defRPr>
            </a:pPr>
            <a:r>
              <a:rPr lang="en-US" sz="2000" dirty="0">
                <a:solidFill>
                  <a:schemeClr val="accent1"/>
                </a:solidFill>
              </a:rPr>
              <a:t>add-1-all([list: 3, 1, 4])</a:t>
            </a:r>
          </a:p>
          <a:p>
            <a:pPr marL="457200" lvl="1" indent="0" defTabSz="1828800">
              <a:lnSpc>
                <a:spcPct val="100000"/>
              </a:lnSpc>
              <a:spcBef>
                <a:spcPts val="0"/>
              </a:spcBef>
              <a:buNone/>
              <a:defRPr sz="4600">
                <a:latin typeface="Menlo Regular"/>
                <a:ea typeface="Menlo Regular"/>
                <a:cs typeface="Menlo Regular"/>
                <a:sym typeface="Menlo Regular"/>
              </a:defRPr>
            </a:pPr>
            <a:r>
              <a:rPr lang="en-US" sz="2000" dirty="0">
                <a:solidFill>
                  <a:schemeClr val="accent1"/>
                </a:solidFill>
              </a:rPr>
              <a:t>    is [list: 4, 2, 5]</a:t>
            </a:r>
          </a:p>
          <a:p>
            <a:pPr marL="457200" lvl="1" indent="0" defTabSz="1828800">
              <a:lnSpc>
                <a:spcPct val="100000"/>
              </a:lnSpc>
              <a:spcBef>
                <a:spcPts val="0"/>
              </a:spcBef>
              <a:buNone/>
              <a:defRPr sz="4600">
                <a:latin typeface="Menlo Regular"/>
                <a:ea typeface="Menlo Regular"/>
                <a:cs typeface="Menlo Regular"/>
                <a:sym typeface="Menlo Regular"/>
              </a:defRPr>
            </a:pPr>
            <a:r>
              <a:rPr lang="en-US" sz="2000" dirty="0">
                <a:solidFill>
                  <a:schemeClr val="accent1"/>
                </a:solidFill>
              </a:rPr>
              <a:t>  add-1-all([list: 1, 4])</a:t>
            </a:r>
          </a:p>
          <a:p>
            <a:pPr marL="457200" lvl="1" indent="0" defTabSz="1828800">
              <a:lnSpc>
                <a:spcPct val="100000"/>
              </a:lnSpc>
              <a:spcBef>
                <a:spcPts val="0"/>
              </a:spcBef>
              <a:buNone/>
              <a:defRPr sz="4600">
                <a:latin typeface="Menlo Regular"/>
                <a:ea typeface="Menlo Regular"/>
                <a:cs typeface="Menlo Regular"/>
                <a:sym typeface="Menlo Regular"/>
              </a:defRPr>
            </a:pPr>
            <a:r>
              <a:rPr lang="en-US" sz="2000" dirty="0">
                <a:solidFill>
                  <a:schemeClr val="accent1"/>
                </a:solidFill>
              </a:rPr>
              <a:t>    is [list: 2, 5]</a:t>
            </a:r>
          </a:p>
          <a:p>
            <a:pPr marL="457200" lvl="1" indent="0" defTabSz="1828800">
              <a:lnSpc>
                <a:spcPct val="100000"/>
              </a:lnSpc>
              <a:spcBef>
                <a:spcPts val="0"/>
              </a:spcBef>
              <a:buNone/>
              <a:defRPr sz="4600">
                <a:latin typeface="Menlo Regular"/>
                <a:ea typeface="Menlo Regular"/>
                <a:cs typeface="Menlo Regular"/>
                <a:sym typeface="Menlo Regular"/>
              </a:defRPr>
            </a:pPr>
            <a:r>
              <a:rPr lang="en-US" sz="2000" dirty="0">
                <a:solidFill>
                  <a:schemeClr val="accent1"/>
                </a:solidFill>
              </a:rPr>
              <a:t>  add-1-all([list: 4])</a:t>
            </a:r>
          </a:p>
          <a:p>
            <a:pPr marL="457200" lvl="1" indent="0" defTabSz="1828800">
              <a:lnSpc>
                <a:spcPct val="100000"/>
              </a:lnSpc>
              <a:spcBef>
                <a:spcPts val="0"/>
              </a:spcBef>
              <a:buNone/>
              <a:defRPr sz="4600">
                <a:latin typeface="Menlo Regular"/>
                <a:ea typeface="Menlo Regular"/>
                <a:cs typeface="Menlo Regular"/>
                <a:sym typeface="Menlo Regular"/>
              </a:defRPr>
            </a:pPr>
            <a:r>
              <a:rPr lang="en-US" sz="2000" dirty="0">
                <a:solidFill>
                  <a:schemeClr val="accent1"/>
                </a:solidFill>
              </a:rPr>
              <a:t>    is [list: 5]</a:t>
            </a:r>
          </a:p>
          <a:p>
            <a:pPr marL="457200" lvl="1" indent="0" defTabSz="1828800">
              <a:lnSpc>
                <a:spcPct val="100000"/>
              </a:lnSpc>
              <a:spcBef>
                <a:spcPts val="0"/>
              </a:spcBef>
              <a:buNone/>
              <a:defRPr sz="4600">
                <a:latin typeface="Menlo Regular"/>
                <a:ea typeface="Menlo Regular"/>
                <a:cs typeface="Menlo Regular"/>
                <a:sym typeface="Menlo Regular"/>
              </a:defRPr>
            </a:pPr>
            <a:r>
              <a:rPr lang="en-US" sz="2000" dirty="0"/>
              <a:t>  </a:t>
            </a:r>
            <a:r>
              <a:rPr lang="en-US" sz="2000" dirty="0">
                <a:solidFill>
                  <a:schemeClr val="accent2"/>
                </a:solidFill>
              </a:rPr>
              <a:t>add-1-all([list: ]) is [list: ]</a:t>
            </a:r>
          </a:p>
          <a:p>
            <a:pPr marL="0" indent="0" defTabSz="1828800">
              <a:lnSpc>
                <a:spcPct val="100000"/>
              </a:lnSpc>
              <a:spcBef>
                <a:spcPts val="0"/>
              </a:spcBef>
              <a:buNone/>
              <a:defRPr sz="4600">
                <a:latin typeface="Menlo Regular"/>
                <a:ea typeface="Menlo Regular"/>
                <a:cs typeface="Menlo Regular"/>
                <a:sym typeface="Menlo Regular"/>
              </a:defRPr>
            </a:pPr>
            <a:endParaRPr lang="en-US" sz="2400" dirty="0"/>
          </a:p>
          <a:p>
            <a:pPr marL="0" indent="0" defTabSz="1828800">
              <a:lnSpc>
                <a:spcPct val="100000"/>
              </a:lnSpc>
              <a:spcBef>
                <a:spcPts val="0"/>
              </a:spcBef>
              <a:buNone/>
              <a:defRPr sz="4600">
                <a:latin typeface="Menlo Regular"/>
                <a:ea typeface="Menlo Regular"/>
                <a:cs typeface="Menlo Regular"/>
                <a:sym typeface="Menlo Regular"/>
              </a:defRPr>
            </a:pPr>
            <a:r>
              <a:rPr lang="en-US" sz="2400" dirty="0">
                <a:solidFill>
                  <a:srgbClr val="ABAFB3"/>
                </a:solidFill>
              </a:rPr>
              <a:t>end</a:t>
            </a:r>
          </a:p>
          <a:p>
            <a:pPr marL="0" indent="0">
              <a:buNone/>
            </a:pPr>
            <a:endParaRPr lang="en-US" dirty="0"/>
          </a:p>
        </p:txBody>
      </p:sp>
      <p:sp>
        <p:nvSpPr>
          <p:cNvPr id="4" name="Date Placeholder 3">
            <a:extLst>
              <a:ext uri="{FF2B5EF4-FFF2-40B4-BE49-F238E27FC236}">
                <a16:creationId xmlns:a16="http://schemas.microsoft.com/office/drawing/2014/main" id="{F620C0D6-A9C6-86ED-7909-58769C9C50FD}"/>
              </a:ext>
            </a:extLst>
          </p:cNvPr>
          <p:cNvSpPr>
            <a:spLocks noGrp="1"/>
          </p:cNvSpPr>
          <p:nvPr>
            <p:ph type="dt" sz="half" idx="10"/>
          </p:nvPr>
        </p:nvSpPr>
        <p:spPr/>
        <p:txBody>
          <a:bodyPr/>
          <a:lstStyle/>
          <a:p>
            <a:fld id="{6C5B1023-DAC9-2C44-89BC-529E54AB457B}" type="datetime1">
              <a:rPr lang="en-US" smtClean="0"/>
              <a:pPr/>
              <a:t>10/9/2022</a:t>
            </a:fld>
            <a:endParaRPr lang="en-US" dirty="0"/>
          </a:p>
        </p:txBody>
      </p:sp>
      <p:sp>
        <p:nvSpPr>
          <p:cNvPr id="5" name="Footer Placeholder 4">
            <a:extLst>
              <a:ext uri="{FF2B5EF4-FFF2-40B4-BE49-F238E27FC236}">
                <a16:creationId xmlns:a16="http://schemas.microsoft.com/office/drawing/2014/main" id="{FF7C60C0-A7B6-3E5F-4DA7-E1FDFD0B3856}"/>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6" name="Slide Number Placeholder 5">
            <a:extLst>
              <a:ext uri="{FF2B5EF4-FFF2-40B4-BE49-F238E27FC236}">
                <a16:creationId xmlns:a16="http://schemas.microsoft.com/office/drawing/2014/main" id="{F8E2481C-ED02-8CF6-F2C8-AAD0B052418E}"/>
              </a:ext>
            </a:extLst>
          </p:cNvPr>
          <p:cNvSpPr>
            <a:spLocks noGrp="1"/>
          </p:cNvSpPr>
          <p:nvPr>
            <p:ph type="sldNum" sz="quarter" idx="12"/>
          </p:nvPr>
        </p:nvSpPr>
        <p:spPr/>
        <p:txBody>
          <a:bodyPr/>
          <a:lstStyle/>
          <a:p>
            <a:fld id="{AF258EE5-C1BC-DE43-BFBA-383C466B32E1}" type="slidenum">
              <a:rPr lang="en-US" smtClean="0"/>
              <a:pPr/>
              <a:t>25</a:t>
            </a:fld>
            <a:endParaRPr lang="en-US"/>
          </a:p>
        </p:txBody>
      </p:sp>
    </p:spTree>
    <p:extLst>
      <p:ext uri="{BB962C8B-B14F-4D97-AF65-F5344CB8AC3E}">
        <p14:creationId xmlns:p14="http://schemas.microsoft.com/office/powerpoint/2010/main" val="23836606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13049-4845-76E8-B753-62B15894861A}"/>
              </a:ext>
            </a:extLst>
          </p:cNvPr>
          <p:cNvSpPr>
            <a:spLocks noGrp="1"/>
          </p:cNvSpPr>
          <p:nvPr>
            <p:ph type="title"/>
          </p:nvPr>
        </p:nvSpPr>
        <p:spPr/>
        <p:txBody>
          <a:bodyPr>
            <a:normAutofit/>
          </a:bodyPr>
          <a:lstStyle/>
          <a:p>
            <a:r>
              <a:rPr lang="en-US" dirty="0"/>
              <a:t>add 1 to every number in a list: alternate format</a:t>
            </a:r>
          </a:p>
        </p:txBody>
      </p:sp>
      <p:sp>
        <p:nvSpPr>
          <p:cNvPr id="3" name="Content Placeholder 2">
            <a:extLst>
              <a:ext uri="{FF2B5EF4-FFF2-40B4-BE49-F238E27FC236}">
                <a16:creationId xmlns:a16="http://schemas.microsoft.com/office/drawing/2014/main" id="{F247481A-8489-7F03-C976-F96FB7DBB373}"/>
              </a:ext>
            </a:extLst>
          </p:cNvPr>
          <p:cNvSpPr>
            <a:spLocks noGrp="1"/>
          </p:cNvSpPr>
          <p:nvPr>
            <p:ph idx="1"/>
          </p:nvPr>
        </p:nvSpPr>
        <p:spPr/>
        <p:txBody>
          <a:bodyPr>
            <a:normAutofit/>
          </a:bodyPr>
          <a:lstStyle/>
          <a:p>
            <a:pPr marL="0" indent="0" defTabSz="1828800">
              <a:lnSpc>
                <a:spcPct val="100000"/>
              </a:lnSpc>
              <a:spcBef>
                <a:spcPts val="0"/>
              </a:spcBef>
              <a:buNone/>
              <a:defRPr sz="4600">
                <a:latin typeface="Menlo Regular"/>
                <a:ea typeface="Menlo Regular"/>
                <a:cs typeface="Menlo Regular"/>
                <a:sym typeface="Menlo Regular"/>
              </a:defRPr>
            </a:pPr>
            <a:r>
              <a:rPr lang="en-US" sz="2400" dirty="0">
                <a:solidFill>
                  <a:srgbClr val="ABAFB3"/>
                </a:solidFill>
              </a:rPr>
              <a:t>fun</a:t>
            </a:r>
            <a:r>
              <a:rPr lang="en-US" sz="2400" dirty="0"/>
              <a:t> </a:t>
            </a:r>
            <a:r>
              <a:rPr lang="en-US" sz="2400" b="1" dirty="0">
                <a:solidFill>
                  <a:srgbClr val="9F59B3"/>
                </a:solidFill>
              </a:rPr>
              <a:t>add-1-all</a:t>
            </a:r>
            <a:r>
              <a:rPr lang="en-US" sz="2400" dirty="0"/>
              <a:t>(</a:t>
            </a:r>
            <a:r>
              <a:rPr lang="en-US" sz="2400" dirty="0" err="1"/>
              <a:t>lst</a:t>
            </a:r>
            <a:r>
              <a:rPr lang="en-US" sz="2400" dirty="0"/>
              <a:t> :: List&lt;Number&gt;) -&gt; List&lt;Number&gt;:</a:t>
            </a:r>
          </a:p>
          <a:p>
            <a:pPr marL="0" indent="0" defTabSz="1828800">
              <a:lnSpc>
                <a:spcPct val="100000"/>
              </a:lnSpc>
              <a:spcBef>
                <a:spcPts val="0"/>
              </a:spcBef>
              <a:buNone/>
              <a:defRPr sz="4600">
                <a:latin typeface="Menlo Regular"/>
                <a:ea typeface="Menlo Regular"/>
                <a:cs typeface="Menlo Regular"/>
                <a:sym typeface="Menlo Regular"/>
              </a:defRPr>
            </a:pPr>
            <a:r>
              <a:rPr lang="en-US" sz="2400" dirty="0"/>
              <a:t>  </a:t>
            </a:r>
            <a:r>
              <a:rPr lang="en-US" sz="2400" dirty="0">
                <a:solidFill>
                  <a:srgbClr val="ABAFB3"/>
                </a:solidFill>
              </a:rPr>
              <a:t>doc</a:t>
            </a:r>
            <a:r>
              <a:rPr lang="en-US" sz="2400" dirty="0"/>
              <a:t>: </a:t>
            </a:r>
            <a:r>
              <a:rPr lang="en-US" sz="2400" dirty="0">
                <a:solidFill>
                  <a:srgbClr val="507EB3"/>
                </a:solidFill>
              </a:rPr>
              <a:t>"Add one to every number in the list"</a:t>
            </a:r>
          </a:p>
          <a:p>
            <a:pPr marL="0" indent="0" defTabSz="1828800">
              <a:lnSpc>
                <a:spcPct val="100000"/>
              </a:lnSpc>
              <a:spcBef>
                <a:spcPts val="0"/>
              </a:spcBef>
              <a:buNone/>
              <a:defRPr sz="4600">
                <a:latin typeface="Menlo Regular"/>
                <a:ea typeface="Menlo Regular"/>
                <a:cs typeface="Menlo Regular"/>
                <a:sym typeface="Menlo Regular"/>
              </a:defRPr>
            </a:pPr>
            <a:r>
              <a:rPr lang="en-US" sz="2400" dirty="0"/>
              <a:t>  ...</a:t>
            </a:r>
          </a:p>
          <a:p>
            <a:pPr marL="0" indent="0" defTabSz="1828800">
              <a:lnSpc>
                <a:spcPct val="100000"/>
              </a:lnSpc>
              <a:spcBef>
                <a:spcPts val="0"/>
              </a:spcBef>
              <a:buNone/>
              <a:defRPr sz="4600">
                <a:latin typeface="Menlo Regular"/>
                <a:ea typeface="Menlo Regular"/>
                <a:cs typeface="Menlo Regular"/>
                <a:sym typeface="Menlo Regular"/>
              </a:defRPr>
            </a:pPr>
            <a:r>
              <a:rPr lang="en-US" sz="3200" dirty="0">
                <a:solidFill>
                  <a:srgbClr val="ABAFB3"/>
                </a:solidFill>
              </a:rPr>
              <a:t>where</a:t>
            </a:r>
            <a:r>
              <a:rPr lang="en-US" sz="3200" dirty="0"/>
              <a:t>:</a:t>
            </a:r>
            <a:endParaRPr lang="en-US" sz="2400" dirty="0"/>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  </a:t>
            </a:r>
            <a:r>
              <a:rPr lang="en-US" sz="2000" dirty="0">
                <a:solidFill>
                  <a:schemeClr val="accent1"/>
                </a:solidFill>
              </a:rPr>
              <a:t>add-1-all(link(3, link(1, link(4, empty))))</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solidFill>
                  <a:schemeClr val="accent1"/>
                </a:solidFill>
              </a:rPr>
              <a:t>                is link(4, link(2, link(5, empty)))</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solidFill>
                  <a:schemeClr val="accent1"/>
                </a:solidFill>
              </a:rPr>
              <a:t>  add-1-all(link(1, link(4, empty)))</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solidFill>
                  <a:schemeClr val="accent1"/>
                </a:solidFill>
              </a:rPr>
              <a:t>                is link(2, link(5, empty))</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solidFill>
                  <a:schemeClr val="accent1"/>
                </a:solidFill>
              </a:rPr>
              <a:t>  add-1-all(link(4, empty))</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solidFill>
                  <a:schemeClr val="accent1"/>
                </a:solidFill>
              </a:rPr>
              <a:t>               is link(5, empty)</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  </a:t>
            </a:r>
            <a:r>
              <a:rPr lang="en-US" sz="2000" dirty="0">
                <a:solidFill>
                  <a:schemeClr val="accent2"/>
                </a:solidFill>
              </a:rPr>
              <a:t>add-1-all(empty) is empty </a:t>
            </a:r>
          </a:p>
          <a:p>
            <a:pPr marL="0" indent="0" defTabSz="1828800">
              <a:lnSpc>
                <a:spcPct val="100000"/>
              </a:lnSpc>
              <a:spcBef>
                <a:spcPts val="0"/>
              </a:spcBef>
              <a:buNone/>
              <a:defRPr sz="4600">
                <a:latin typeface="Menlo Regular"/>
                <a:ea typeface="Menlo Regular"/>
                <a:cs typeface="Menlo Regular"/>
                <a:sym typeface="Menlo Regular"/>
              </a:defRPr>
            </a:pPr>
            <a:endParaRPr lang="en-US" sz="2400" dirty="0"/>
          </a:p>
          <a:p>
            <a:pPr marL="0" indent="0" defTabSz="1828800">
              <a:lnSpc>
                <a:spcPct val="100000"/>
              </a:lnSpc>
              <a:spcBef>
                <a:spcPts val="0"/>
              </a:spcBef>
              <a:buNone/>
              <a:defRPr sz="4600">
                <a:latin typeface="Menlo Regular"/>
                <a:ea typeface="Menlo Regular"/>
                <a:cs typeface="Menlo Regular"/>
                <a:sym typeface="Menlo Regular"/>
              </a:defRPr>
            </a:pPr>
            <a:r>
              <a:rPr lang="en-US" sz="2400" dirty="0">
                <a:solidFill>
                  <a:srgbClr val="ABAFB3"/>
                </a:solidFill>
              </a:rPr>
              <a:t>end</a:t>
            </a:r>
          </a:p>
          <a:p>
            <a:pPr marL="0" indent="0">
              <a:buNone/>
            </a:pPr>
            <a:endParaRPr lang="en-US" dirty="0"/>
          </a:p>
        </p:txBody>
      </p:sp>
      <p:sp>
        <p:nvSpPr>
          <p:cNvPr id="4" name="Date Placeholder 3">
            <a:extLst>
              <a:ext uri="{FF2B5EF4-FFF2-40B4-BE49-F238E27FC236}">
                <a16:creationId xmlns:a16="http://schemas.microsoft.com/office/drawing/2014/main" id="{F620C0D6-A9C6-86ED-7909-58769C9C50FD}"/>
              </a:ext>
            </a:extLst>
          </p:cNvPr>
          <p:cNvSpPr>
            <a:spLocks noGrp="1"/>
          </p:cNvSpPr>
          <p:nvPr>
            <p:ph type="dt" sz="half" idx="10"/>
          </p:nvPr>
        </p:nvSpPr>
        <p:spPr/>
        <p:txBody>
          <a:bodyPr/>
          <a:lstStyle/>
          <a:p>
            <a:fld id="{6C5B1023-DAC9-2C44-89BC-529E54AB457B}" type="datetime1">
              <a:rPr lang="en-US" smtClean="0"/>
              <a:pPr/>
              <a:t>10/9/2022</a:t>
            </a:fld>
            <a:endParaRPr lang="en-US" dirty="0"/>
          </a:p>
        </p:txBody>
      </p:sp>
      <p:sp>
        <p:nvSpPr>
          <p:cNvPr id="5" name="Footer Placeholder 4">
            <a:extLst>
              <a:ext uri="{FF2B5EF4-FFF2-40B4-BE49-F238E27FC236}">
                <a16:creationId xmlns:a16="http://schemas.microsoft.com/office/drawing/2014/main" id="{FF7C60C0-A7B6-3E5F-4DA7-E1FDFD0B3856}"/>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6" name="Slide Number Placeholder 5">
            <a:extLst>
              <a:ext uri="{FF2B5EF4-FFF2-40B4-BE49-F238E27FC236}">
                <a16:creationId xmlns:a16="http://schemas.microsoft.com/office/drawing/2014/main" id="{F8E2481C-ED02-8CF6-F2C8-AAD0B052418E}"/>
              </a:ext>
            </a:extLst>
          </p:cNvPr>
          <p:cNvSpPr>
            <a:spLocks noGrp="1"/>
          </p:cNvSpPr>
          <p:nvPr>
            <p:ph type="sldNum" sz="quarter" idx="12"/>
          </p:nvPr>
        </p:nvSpPr>
        <p:spPr/>
        <p:txBody>
          <a:bodyPr/>
          <a:lstStyle/>
          <a:p>
            <a:fld id="{AF258EE5-C1BC-DE43-BFBA-383C466B32E1}" type="slidenum">
              <a:rPr lang="en-US" smtClean="0"/>
              <a:pPr/>
              <a:t>26</a:t>
            </a:fld>
            <a:endParaRPr lang="en-US"/>
          </a:p>
        </p:txBody>
      </p:sp>
    </p:spTree>
    <p:extLst>
      <p:ext uri="{BB962C8B-B14F-4D97-AF65-F5344CB8AC3E}">
        <p14:creationId xmlns:p14="http://schemas.microsoft.com/office/powerpoint/2010/main" val="34343052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13049-4845-76E8-B753-62B15894861A}"/>
              </a:ext>
            </a:extLst>
          </p:cNvPr>
          <p:cNvSpPr>
            <a:spLocks noGrp="1"/>
          </p:cNvSpPr>
          <p:nvPr>
            <p:ph type="title"/>
          </p:nvPr>
        </p:nvSpPr>
        <p:spPr/>
        <p:txBody>
          <a:bodyPr>
            <a:normAutofit/>
          </a:bodyPr>
          <a:lstStyle/>
          <a:p>
            <a:r>
              <a:rPr lang="en-US" dirty="0"/>
              <a:t>add 1 to every number in a list: </a:t>
            </a:r>
            <a:r>
              <a:rPr lang="en-US" dirty="0" err="1"/>
              <a:t>mod’ed</a:t>
            </a:r>
            <a:r>
              <a:rPr lang="en-US" dirty="0"/>
              <a:t> test cases</a:t>
            </a:r>
          </a:p>
        </p:txBody>
      </p:sp>
      <p:sp>
        <p:nvSpPr>
          <p:cNvPr id="3" name="Content Placeholder 2">
            <a:extLst>
              <a:ext uri="{FF2B5EF4-FFF2-40B4-BE49-F238E27FC236}">
                <a16:creationId xmlns:a16="http://schemas.microsoft.com/office/drawing/2014/main" id="{F247481A-8489-7F03-C976-F96FB7DBB373}"/>
              </a:ext>
            </a:extLst>
          </p:cNvPr>
          <p:cNvSpPr>
            <a:spLocks noGrp="1"/>
          </p:cNvSpPr>
          <p:nvPr>
            <p:ph idx="1"/>
          </p:nvPr>
        </p:nvSpPr>
        <p:spPr/>
        <p:txBody>
          <a:bodyPr>
            <a:normAutofit/>
          </a:bodyPr>
          <a:lstStyle/>
          <a:p>
            <a:pPr marL="0" indent="0" defTabSz="1828800">
              <a:lnSpc>
                <a:spcPct val="100000"/>
              </a:lnSpc>
              <a:spcBef>
                <a:spcPts val="0"/>
              </a:spcBef>
              <a:buNone/>
              <a:defRPr sz="4600">
                <a:latin typeface="Menlo Regular"/>
                <a:ea typeface="Menlo Regular"/>
                <a:cs typeface="Menlo Regular"/>
                <a:sym typeface="Menlo Regular"/>
              </a:defRPr>
            </a:pPr>
            <a:r>
              <a:rPr lang="en-US" sz="2400" dirty="0">
                <a:solidFill>
                  <a:srgbClr val="ABAFB3"/>
                </a:solidFill>
              </a:rPr>
              <a:t>fun</a:t>
            </a:r>
            <a:r>
              <a:rPr lang="en-US" sz="2400" dirty="0"/>
              <a:t> </a:t>
            </a:r>
            <a:r>
              <a:rPr lang="en-US" sz="2400" b="1" dirty="0">
                <a:solidFill>
                  <a:srgbClr val="9F59B3"/>
                </a:solidFill>
              </a:rPr>
              <a:t>add-1-all</a:t>
            </a:r>
            <a:r>
              <a:rPr lang="en-US" sz="2400" dirty="0"/>
              <a:t>(</a:t>
            </a:r>
            <a:r>
              <a:rPr lang="en-US" sz="2400" dirty="0" err="1"/>
              <a:t>lst</a:t>
            </a:r>
            <a:r>
              <a:rPr lang="en-US" sz="2400" dirty="0"/>
              <a:t> :: List&lt;Number&gt;) -&gt; List&lt;Number&gt;:</a:t>
            </a:r>
          </a:p>
          <a:p>
            <a:pPr marL="0" indent="0" defTabSz="1828800">
              <a:lnSpc>
                <a:spcPct val="100000"/>
              </a:lnSpc>
              <a:spcBef>
                <a:spcPts val="0"/>
              </a:spcBef>
              <a:buNone/>
              <a:defRPr sz="4600">
                <a:latin typeface="Menlo Regular"/>
                <a:ea typeface="Menlo Regular"/>
                <a:cs typeface="Menlo Regular"/>
                <a:sym typeface="Menlo Regular"/>
              </a:defRPr>
            </a:pPr>
            <a:r>
              <a:rPr lang="en-US" sz="2400" dirty="0"/>
              <a:t>  </a:t>
            </a:r>
            <a:r>
              <a:rPr lang="en-US" sz="2400" dirty="0">
                <a:solidFill>
                  <a:srgbClr val="ABAFB3"/>
                </a:solidFill>
              </a:rPr>
              <a:t>doc</a:t>
            </a:r>
            <a:r>
              <a:rPr lang="en-US" sz="2400" dirty="0"/>
              <a:t>: </a:t>
            </a:r>
            <a:r>
              <a:rPr lang="en-US" sz="2400" dirty="0">
                <a:solidFill>
                  <a:srgbClr val="507EB3"/>
                </a:solidFill>
              </a:rPr>
              <a:t>"Add one to every number in the list"</a:t>
            </a:r>
          </a:p>
          <a:p>
            <a:pPr marL="0" indent="0" defTabSz="1828800">
              <a:lnSpc>
                <a:spcPct val="100000"/>
              </a:lnSpc>
              <a:spcBef>
                <a:spcPts val="0"/>
              </a:spcBef>
              <a:buNone/>
              <a:defRPr sz="4600">
                <a:latin typeface="Menlo Regular"/>
                <a:ea typeface="Menlo Regular"/>
                <a:cs typeface="Menlo Regular"/>
                <a:sym typeface="Menlo Regular"/>
              </a:defRPr>
            </a:pPr>
            <a:r>
              <a:rPr lang="en-US" sz="2400" dirty="0"/>
              <a:t>  ...</a:t>
            </a:r>
          </a:p>
          <a:p>
            <a:pPr marL="0" indent="0" defTabSz="1828800">
              <a:lnSpc>
                <a:spcPct val="100000"/>
              </a:lnSpc>
              <a:spcBef>
                <a:spcPts val="0"/>
              </a:spcBef>
              <a:buNone/>
              <a:defRPr sz="4600">
                <a:latin typeface="Menlo Regular"/>
                <a:ea typeface="Menlo Regular"/>
                <a:cs typeface="Menlo Regular"/>
                <a:sym typeface="Menlo Regular"/>
              </a:defRPr>
            </a:pPr>
            <a:r>
              <a:rPr lang="en-US" sz="3200" dirty="0">
                <a:solidFill>
                  <a:srgbClr val="ABAFB3"/>
                </a:solidFill>
              </a:rPr>
              <a:t>where</a:t>
            </a:r>
            <a:r>
              <a:rPr lang="en-US" sz="3200" dirty="0"/>
              <a:t>:</a:t>
            </a:r>
            <a:endParaRPr lang="en-US" sz="2400" dirty="0"/>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add-1-all([</a:t>
            </a:r>
            <a:r>
              <a:rPr lang="en-US" sz="2000" dirty="0">
                <a:solidFill>
                  <a:srgbClr val="ABAFB3"/>
                </a:solidFill>
              </a:rPr>
              <a:t>list</a:t>
            </a:r>
            <a:r>
              <a:rPr lang="en-US" sz="2000" dirty="0"/>
              <a:t>: 3, 1, 4])</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    </a:t>
            </a:r>
            <a:r>
              <a:rPr lang="en-US" sz="2000" dirty="0">
                <a:solidFill>
                  <a:srgbClr val="ABAFB3"/>
                </a:solidFill>
              </a:rPr>
              <a:t>is </a:t>
            </a:r>
            <a:r>
              <a:rPr lang="en-US" sz="2000" dirty="0"/>
              <a:t>link(4, add-1-all([</a:t>
            </a:r>
            <a:r>
              <a:rPr lang="en-US" sz="2000" dirty="0">
                <a:solidFill>
                  <a:srgbClr val="ABAFB3"/>
                </a:solidFill>
              </a:rPr>
              <a:t>list</a:t>
            </a:r>
            <a:r>
              <a:rPr lang="en-US" sz="2000" dirty="0"/>
              <a:t>: 1, 4]))</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  add-1-all([</a:t>
            </a:r>
            <a:r>
              <a:rPr lang="en-US" sz="2000" dirty="0">
                <a:solidFill>
                  <a:srgbClr val="ABAFB3"/>
                </a:solidFill>
              </a:rPr>
              <a:t>list</a:t>
            </a:r>
            <a:r>
              <a:rPr lang="en-US" sz="2000" dirty="0"/>
              <a:t>: 1, 4])</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    </a:t>
            </a:r>
            <a:r>
              <a:rPr lang="en-US" sz="2000" dirty="0">
                <a:solidFill>
                  <a:srgbClr val="ABAFB3"/>
                </a:solidFill>
              </a:rPr>
              <a:t>is </a:t>
            </a:r>
            <a:r>
              <a:rPr lang="en-US" sz="2000" dirty="0"/>
              <a:t>link(2, add-1-all([</a:t>
            </a:r>
            <a:r>
              <a:rPr lang="en-US" sz="2000" dirty="0">
                <a:solidFill>
                  <a:srgbClr val="ABAFB3"/>
                </a:solidFill>
              </a:rPr>
              <a:t>list</a:t>
            </a:r>
            <a:r>
              <a:rPr lang="en-US" sz="2000" dirty="0"/>
              <a:t>: 4]))</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  add-1-all([</a:t>
            </a:r>
            <a:r>
              <a:rPr lang="en-US" sz="2000" dirty="0">
                <a:solidFill>
                  <a:srgbClr val="ABAFB3"/>
                </a:solidFill>
              </a:rPr>
              <a:t>list</a:t>
            </a:r>
            <a:r>
              <a:rPr lang="en-US" sz="2000" dirty="0"/>
              <a:t>: 4])</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    </a:t>
            </a:r>
            <a:r>
              <a:rPr lang="en-US" sz="2000" dirty="0">
                <a:solidFill>
                  <a:srgbClr val="ABAFB3"/>
                </a:solidFill>
              </a:rPr>
              <a:t>is </a:t>
            </a:r>
            <a:r>
              <a:rPr lang="en-US" sz="2000" dirty="0"/>
              <a:t>link(5, add-1-all([</a:t>
            </a:r>
            <a:r>
              <a:rPr lang="en-US" sz="2000" dirty="0">
                <a:solidFill>
                  <a:srgbClr val="ABAFB3"/>
                </a:solidFill>
              </a:rPr>
              <a:t>list</a:t>
            </a:r>
            <a:r>
              <a:rPr lang="en-US" sz="2000" dirty="0"/>
              <a:t>: ]))</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  add-1-all([</a:t>
            </a:r>
            <a:r>
              <a:rPr lang="en-US" sz="2000" dirty="0">
                <a:solidFill>
                  <a:srgbClr val="ABAFB3"/>
                </a:solidFill>
              </a:rPr>
              <a:t>list</a:t>
            </a:r>
            <a:r>
              <a:rPr lang="en-US" sz="2000" dirty="0"/>
              <a:t>: ]) </a:t>
            </a:r>
            <a:r>
              <a:rPr lang="en-US" sz="2000" dirty="0">
                <a:solidFill>
                  <a:srgbClr val="ABAFB3"/>
                </a:solidFill>
              </a:rPr>
              <a:t>is</a:t>
            </a:r>
            <a:r>
              <a:rPr lang="en-US" sz="2000" dirty="0"/>
              <a:t> [</a:t>
            </a:r>
            <a:r>
              <a:rPr lang="en-US" sz="2000" dirty="0">
                <a:solidFill>
                  <a:srgbClr val="ABAFB3"/>
                </a:solidFill>
              </a:rPr>
              <a:t>list</a:t>
            </a:r>
            <a:r>
              <a:rPr lang="en-US" sz="2000" dirty="0"/>
              <a:t>: ]</a:t>
            </a:r>
          </a:p>
          <a:p>
            <a:pPr marL="0" indent="0" defTabSz="1828800">
              <a:lnSpc>
                <a:spcPct val="100000"/>
              </a:lnSpc>
              <a:spcBef>
                <a:spcPts val="0"/>
              </a:spcBef>
              <a:buNone/>
              <a:defRPr sz="4600">
                <a:latin typeface="Menlo Regular"/>
                <a:ea typeface="Menlo Regular"/>
                <a:cs typeface="Menlo Regular"/>
                <a:sym typeface="Menlo Regular"/>
              </a:defRPr>
            </a:pPr>
            <a:endParaRPr lang="en-US" sz="2400" dirty="0"/>
          </a:p>
          <a:p>
            <a:pPr marL="0" indent="0" defTabSz="1828800">
              <a:lnSpc>
                <a:spcPct val="100000"/>
              </a:lnSpc>
              <a:spcBef>
                <a:spcPts val="0"/>
              </a:spcBef>
              <a:buNone/>
              <a:defRPr sz="4600">
                <a:latin typeface="Menlo Regular"/>
                <a:ea typeface="Menlo Regular"/>
                <a:cs typeface="Menlo Regular"/>
                <a:sym typeface="Menlo Regular"/>
              </a:defRPr>
            </a:pPr>
            <a:r>
              <a:rPr lang="en-US" sz="2400" dirty="0">
                <a:solidFill>
                  <a:srgbClr val="ABAFB3"/>
                </a:solidFill>
              </a:rPr>
              <a:t>end</a:t>
            </a:r>
          </a:p>
          <a:p>
            <a:pPr marL="0" indent="0">
              <a:buNone/>
            </a:pPr>
            <a:endParaRPr lang="en-US" dirty="0"/>
          </a:p>
        </p:txBody>
      </p:sp>
      <p:sp>
        <p:nvSpPr>
          <p:cNvPr id="4" name="Date Placeholder 3">
            <a:extLst>
              <a:ext uri="{FF2B5EF4-FFF2-40B4-BE49-F238E27FC236}">
                <a16:creationId xmlns:a16="http://schemas.microsoft.com/office/drawing/2014/main" id="{F620C0D6-A9C6-86ED-7909-58769C9C50FD}"/>
              </a:ext>
            </a:extLst>
          </p:cNvPr>
          <p:cNvSpPr>
            <a:spLocks noGrp="1"/>
          </p:cNvSpPr>
          <p:nvPr>
            <p:ph type="dt" sz="half" idx="10"/>
          </p:nvPr>
        </p:nvSpPr>
        <p:spPr/>
        <p:txBody>
          <a:bodyPr/>
          <a:lstStyle/>
          <a:p>
            <a:fld id="{6C5B1023-DAC9-2C44-89BC-529E54AB457B}" type="datetime1">
              <a:rPr lang="en-US" smtClean="0"/>
              <a:pPr/>
              <a:t>10/9/2022</a:t>
            </a:fld>
            <a:endParaRPr lang="en-US" dirty="0"/>
          </a:p>
        </p:txBody>
      </p:sp>
      <p:sp>
        <p:nvSpPr>
          <p:cNvPr id="5" name="Footer Placeholder 4">
            <a:extLst>
              <a:ext uri="{FF2B5EF4-FFF2-40B4-BE49-F238E27FC236}">
                <a16:creationId xmlns:a16="http://schemas.microsoft.com/office/drawing/2014/main" id="{FF7C60C0-A7B6-3E5F-4DA7-E1FDFD0B3856}"/>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6" name="Slide Number Placeholder 5">
            <a:extLst>
              <a:ext uri="{FF2B5EF4-FFF2-40B4-BE49-F238E27FC236}">
                <a16:creationId xmlns:a16="http://schemas.microsoft.com/office/drawing/2014/main" id="{F8E2481C-ED02-8CF6-F2C8-AAD0B052418E}"/>
              </a:ext>
            </a:extLst>
          </p:cNvPr>
          <p:cNvSpPr>
            <a:spLocks noGrp="1"/>
          </p:cNvSpPr>
          <p:nvPr>
            <p:ph type="sldNum" sz="quarter" idx="12"/>
          </p:nvPr>
        </p:nvSpPr>
        <p:spPr/>
        <p:txBody>
          <a:bodyPr/>
          <a:lstStyle/>
          <a:p>
            <a:fld id="{AF258EE5-C1BC-DE43-BFBA-383C466B32E1}" type="slidenum">
              <a:rPr lang="en-US" smtClean="0"/>
              <a:pPr/>
              <a:t>27</a:t>
            </a:fld>
            <a:endParaRPr lang="en-US"/>
          </a:p>
        </p:txBody>
      </p:sp>
    </p:spTree>
    <p:extLst>
      <p:ext uri="{BB962C8B-B14F-4D97-AF65-F5344CB8AC3E}">
        <p14:creationId xmlns:p14="http://schemas.microsoft.com/office/powerpoint/2010/main" val="25166082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13049-4845-76E8-B753-62B15894861A}"/>
              </a:ext>
            </a:extLst>
          </p:cNvPr>
          <p:cNvSpPr>
            <a:spLocks noGrp="1"/>
          </p:cNvSpPr>
          <p:nvPr>
            <p:ph type="title"/>
          </p:nvPr>
        </p:nvSpPr>
        <p:spPr/>
        <p:txBody>
          <a:bodyPr>
            <a:normAutofit/>
          </a:bodyPr>
          <a:lstStyle/>
          <a:p>
            <a:r>
              <a:rPr lang="en-US" dirty="0"/>
              <a:t>add 1 to every number in a list: code</a:t>
            </a:r>
          </a:p>
        </p:txBody>
      </p:sp>
      <p:sp>
        <p:nvSpPr>
          <p:cNvPr id="3" name="Content Placeholder 2">
            <a:extLst>
              <a:ext uri="{FF2B5EF4-FFF2-40B4-BE49-F238E27FC236}">
                <a16:creationId xmlns:a16="http://schemas.microsoft.com/office/drawing/2014/main" id="{F247481A-8489-7F03-C976-F96FB7DBB373}"/>
              </a:ext>
            </a:extLst>
          </p:cNvPr>
          <p:cNvSpPr>
            <a:spLocks noGrp="1"/>
          </p:cNvSpPr>
          <p:nvPr>
            <p:ph idx="1"/>
          </p:nvPr>
        </p:nvSpPr>
        <p:spPr/>
        <p:txBody>
          <a:bodyPr>
            <a:normAutofit fontScale="92500" lnSpcReduction="20000"/>
          </a:bodyPr>
          <a:lstStyle/>
          <a:p>
            <a:pPr marL="0" indent="0" defTabSz="1828800">
              <a:lnSpc>
                <a:spcPct val="100000"/>
              </a:lnSpc>
              <a:spcBef>
                <a:spcPts val="0"/>
              </a:spcBef>
              <a:buNone/>
              <a:defRPr sz="4600">
                <a:latin typeface="Menlo Regular"/>
                <a:ea typeface="Menlo Regular"/>
                <a:cs typeface="Menlo Regular"/>
                <a:sym typeface="Menlo Regular"/>
              </a:defRPr>
            </a:pPr>
            <a:r>
              <a:rPr lang="en-US" sz="2400" dirty="0">
                <a:solidFill>
                  <a:srgbClr val="ABAFB3"/>
                </a:solidFill>
              </a:rPr>
              <a:t>fun</a:t>
            </a:r>
            <a:r>
              <a:rPr lang="en-US" sz="2400" dirty="0"/>
              <a:t> </a:t>
            </a:r>
            <a:r>
              <a:rPr lang="en-US" sz="2400" b="1" dirty="0">
                <a:solidFill>
                  <a:srgbClr val="9F59B3"/>
                </a:solidFill>
              </a:rPr>
              <a:t>add-1-all</a:t>
            </a:r>
            <a:r>
              <a:rPr lang="en-US" sz="2400" dirty="0"/>
              <a:t>(</a:t>
            </a:r>
            <a:r>
              <a:rPr lang="en-US" sz="2400" dirty="0" err="1"/>
              <a:t>lst</a:t>
            </a:r>
            <a:r>
              <a:rPr lang="en-US" sz="2400" dirty="0"/>
              <a:t> :: List&lt;Number&gt;) -&gt; List&lt;Number&gt;:</a:t>
            </a:r>
          </a:p>
          <a:p>
            <a:pPr marL="0" indent="0" defTabSz="1828800">
              <a:lnSpc>
                <a:spcPct val="100000"/>
              </a:lnSpc>
              <a:spcBef>
                <a:spcPts val="0"/>
              </a:spcBef>
              <a:buNone/>
              <a:defRPr sz="4600">
                <a:latin typeface="Menlo Regular"/>
                <a:ea typeface="Menlo Regular"/>
                <a:cs typeface="Menlo Regular"/>
                <a:sym typeface="Menlo Regular"/>
              </a:defRPr>
            </a:pPr>
            <a:r>
              <a:rPr lang="en-US" sz="2400" dirty="0"/>
              <a:t>  </a:t>
            </a:r>
            <a:r>
              <a:rPr lang="en-US" sz="2400" dirty="0">
                <a:solidFill>
                  <a:srgbClr val="ABAFB3"/>
                </a:solidFill>
              </a:rPr>
              <a:t>doc</a:t>
            </a:r>
            <a:r>
              <a:rPr lang="en-US" sz="2400" dirty="0"/>
              <a:t>: </a:t>
            </a:r>
            <a:r>
              <a:rPr lang="en-US" sz="2400" dirty="0">
                <a:solidFill>
                  <a:srgbClr val="507EB3"/>
                </a:solidFill>
              </a:rPr>
              <a:t>"Add one to every number in the list"</a:t>
            </a:r>
          </a:p>
          <a:p>
            <a:pPr marL="0" indent="0" defTabSz="1828800">
              <a:lnSpc>
                <a:spcPct val="120000"/>
              </a:lnSpc>
              <a:spcBef>
                <a:spcPts val="0"/>
              </a:spcBef>
              <a:buNone/>
              <a:defRPr sz="4600">
                <a:latin typeface="Menlo Regular"/>
                <a:ea typeface="Menlo Regular"/>
                <a:cs typeface="Menlo Regular"/>
                <a:sym typeface="Menlo Regular"/>
              </a:defRPr>
            </a:pPr>
            <a:r>
              <a:rPr lang="en-US" sz="2200" dirty="0"/>
              <a:t>  </a:t>
            </a:r>
            <a:r>
              <a:rPr lang="en-US" sz="2200" dirty="0">
                <a:highlight>
                  <a:srgbClr val="C0C0C0"/>
                </a:highlight>
              </a:rPr>
              <a:t>cases (List) </a:t>
            </a:r>
            <a:r>
              <a:rPr lang="en-US" sz="2200" dirty="0" err="1">
                <a:highlight>
                  <a:srgbClr val="C0C0C0"/>
                </a:highlight>
              </a:rPr>
              <a:t>lst</a:t>
            </a:r>
            <a:r>
              <a:rPr lang="en-US" sz="2200" dirty="0">
                <a:highlight>
                  <a:srgbClr val="C0C0C0"/>
                </a:highlight>
              </a:rPr>
              <a:t>:</a:t>
            </a:r>
          </a:p>
          <a:p>
            <a:pPr marL="0" indent="0" defTabSz="1828800">
              <a:lnSpc>
                <a:spcPct val="120000"/>
              </a:lnSpc>
              <a:spcBef>
                <a:spcPts val="0"/>
              </a:spcBef>
              <a:buNone/>
              <a:defRPr sz="4600">
                <a:latin typeface="Menlo Regular"/>
                <a:ea typeface="Menlo Regular"/>
                <a:cs typeface="Menlo Regular"/>
                <a:sym typeface="Menlo Regular"/>
              </a:defRPr>
            </a:pPr>
            <a:r>
              <a:rPr lang="en-US" sz="2200" dirty="0">
                <a:highlight>
                  <a:srgbClr val="C0C0C0"/>
                </a:highlight>
              </a:rPr>
              <a:t>    | empty =&gt; empty</a:t>
            </a:r>
          </a:p>
          <a:p>
            <a:pPr marL="0" indent="0" defTabSz="1828800">
              <a:lnSpc>
                <a:spcPct val="120000"/>
              </a:lnSpc>
              <a:spcBef>
                <a:spcPts val="0"/>
              </a:spcBef>
              <a:buNone/>
              <a:defRPr sz="4600">
                <a:latin typeface="Menlo Regular"/>
                <a:ea typeface="Menlo Regular"/>
                <a:cs typeface="Menlo Regular"/>
                <a:sym typeface="Menlo Regular"/>
              </a:defRPr>
            </a:pPr>
            <a:r>
              <a:rPr lang="en-US" sz="2200" dirty="0">
                <a:highlight>
                  <a:srgbClr val="C0C0C0"/>
                </a:highlight>
              </a:rPr>
              <a:t>    | link(f, r) =&gt; link(f + 1, add-1-all(r))</a:t>
            </a:r>
          </a:p>
          <a:p>
            <a:pPr marL="0" indent="0" defTabSz="1828800">
              <a:lnSpc>
                <a:spcPct val="120000"/>
              </a:lnSpc>
              <a:spcBef>
                <a:spcPts val="0"/>
              </a:spcBef>
              <a:buNone/>
              <a:defRPr sz="4600">
                <a:latin typeface="Menlo Regular"/>
                <a:ea typeface="Menlo Regular"/>
                <a:cs typeface="Menlo Regular"/>
                <a:sym typeface="Menlo Regular"/>
              </a:defRPr>
            </a:pPr>
            <a:r>
              <a:rPr lang="en-US" sz="2200" dirty="0">
                <a:highlight>
                  <a:srgbClr val="C0C0C0"/>
                </a:highlight>
              </a:rPr>
              <a:t>  end</a:t>
            </a:r>
          </a:p>
          <a:p>
            <a:pPr marL="0" indent="0" defTabSz="1828800">
              <a:lnSpc>
                <a:spcPct val="100000"/>
              </a:lnSpc>
              <a:spcBef>
                <a:spcPts val="0"/>
              </a:spcBef>
              <a:buNone/>
              <a:defRPr sz="4600">
                <a:latin typeface="Menlo Regular"/>
                <a:ea typeface="Menlo Regular"/>
                <a:cs typeface="Menlo Regular"/>
                <a:sym typeface="Menlo Regular"/>
              </a:defRPr>
            </a:pPr>
            <a:r>
              <a:rPr lang="en-US" sz="3200" dirty="0">
                <a:solidFill>
                  <a:srgbClr val="ABAFB3"/>
                </a:solidFill>
              </a:rPr>
              <a:t>where</a:t>
            </a:r>
            <a:r>
              <a:rPr lang="en-US" sz="3200" dirty="0"/>
              <a:t>:</a:t>
            </a:r>
            <a:endParaRPr lang="en-US" sz="2400" dirty="0"/>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add-1-all([</a:t>
            </a:r>
            <a:r>
              <a:rPr lang="en-US" sz="2000" dirty="0">
                <a:solidFill>
                  <a:srgbClr val="ABAFB3"/>
                </a:solidFill>
              </a:rPr>
              <a:t>list</a:t>
            </a:r>
            <a:r>
              <a:rPr lang="en-US" sz="2000" dirty="0"/>
              <a:t>: 3, 1, 4])</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    </a:t>
            </a:r>
            <a:r>
              <a:rPr lang="en-US" sz="2000" dirty="0">
                <a:solidFill>
                  <a:srgbClr val="ABAFB3"/>
                </a:solidFill>
              </a:rPr>
              <a:t>is </a:t>
            </a:r>
            <a:r>
              <a:rPr lang="en-US" sz="2000" dirty="0"/>
              <a:t>link(4, add-1-all([</a:t>
            </a:r>
            <a:r>
              <a:rPr lang="en-US" sz="2000" dirty="0">
                <a:solidFill>
                  <a:srgbClr val="ABAFB3"/>
                </a:solidFill>
              </a:rPr>
              <a:t>list</a:t>
            </a:r>
            <a:r>
              <a:rPr lang="en-US" sz="2000" dirty="0"/>
              <a:t>: 1, 4]))</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  add-1-all([</a:t>
            </a:r>
            <a:r>
              <a:rPr lang="en-US" sz="2000" dirty="0">
                <a:solidFill>
                  <a:srgbClr val="ABAFB3"/>
                </a:solidFill>
              </a:rPr>
              <a:t>list</a:t>
            </a:r>
            <a:r>
              <a:rPr lang="en-US" sz="2000" dirty="0"/>
              <a:t>: 1, 4])</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    </a:t>
            </a:r>
            <a:r>
              <a:rPr lang="en-US" sz="2000" dirty="0">
                <a:solidFill>
                  <a:srgbClr val="ABAFB3"/>
                </a:solidFill>
              </a:rPr>
              <a:t>is </a:t>
            </a:r>
            <a:r>
              <a:rPr lang="en-US" sz="2000" dirty="0"/>
              <a:t>link(2, add-1-all([</a:t>
            </a:r>
            <a:r>
              <a:rPr lang="en-US" sz="2000" dirty="0">
                <a:solidFill>
                  <a:srgbClr val="ABAFB3"/>
                </a:solidFill>
              </a:rPr>
              <a:t>list</a:t>
            </a:r>
            <a:r>
              <a:rPr lang="en-US" sz="2000" dirty="0"/>
              <a:t>: 4]))</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  add-1-all([</a:t>
            </a:r>
            <a:r>
              <a:rPr lang="en-US" sz="2000" dirty="0">
                <a:solidFill>
                  <a:srgbClr val="ABAFB3"/>
                </a:solidFill>
              </a:rPr>
              <a:t>list</a:t>
            </a:r>
            <a:r>
              <a:rPr lang="en-US" sz="2000" dirty="0"/>
              <a:t>: 4])</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    </a:t>
            </a:r>
            <a:r>
              <a:rPr lang="en-US" sz="2000" dirty="0">
                <a:solidFill>
                  <a:srgbClr val="ABAFB3"/>
                </a:solidFill>
              </a:rPr>
              <a:t>is </a:t>
            </a:r>
            <a:r>
              <a:rPr lang="en-US" sz="2000" dirty="0"/>
              <a:t>link(5, add-1-all([</a:t>
            </a:r>
            <a:r>
              <a:rPr lang="en-US" sz="2000" dirty="0">
                <a:solidFill>
                  <a:srgbClr val="ABAFB3"/>
                </a:solidFill>
              </a:rPr>
              <a:t>list</a:t>
            </a:r>
            <a:r>
              <a:rPr lang="en-US" sz="2000" dirty="0"/>
              <a:t>: ]))</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  add-1-all([</a:t>
            </a:r>
            <a:r>
              <a:rPr lang="en-US" sz="2000" dirty="0">
                <a:solidFill>
                  <a:srgbClr val="ABAFB3"/>
                </a:solidFill>
              </a:rPr>
              <a:t>list</a:t>
            </a:r>
            <a:r>
              <a:rPr lang="en-US" sz="2000" dirty="0"/>
              <a:t>: ]) </a:t>
            </a:r>
            <a:r>
              <a:rPr lang="en-US" sz="2000" dirty="0">
                <a:solidFill>
                  <a:srgbClr val="ABAFB3"/>
                </a:solidFill>
              </a:rPr>
              <a:t>is</a:t>
            </a:r>
            <a:r>
              <a:rPr lang="en-US" sz="2000" dirty="0"/>
              <a:t> [</a:t>
            </a:r>
            <a:r>
              <a:rPr lang="en-US" sz="2000" dirty="0">
                <a:solidFill>
                  <a:srgbClr val="ABAFB3"/>
                </a:solidFill>
              </a:rPr>
              <a:t>list</a:t>
            </a:r>
            <a:r>
              <a:rPr lang="en-US" sz="2000" dirty="0"/>
              <a:t>: ]</a:t>
            </a:r>
          </a:p>
          <a:p>
            <a:pPr marL="0" indent="0" defTabSz="1828800">
              <a:lnSpc>
                <a:spcPct val="100000"/>
              </a:lnSpc>
              <a:spcBef>
                <a:spcPts val="0"/>
              </a:spcBef>
              <a:buNone/>
              <a:defRPr sz="4600">
                <a:latin typeface="Menlo Regular"/>
                <a:ea typeface="Menlo Regular"/>
                <a:cs typeface="Menlo Regular"/>
                <a:sym typeface="Menlo Regular"/>
              </a:defRPr>
            </a:pPr>
            <a:endParaRPr lang="en-US" sz="2400" dirty="0"/>
          </a:p>
          <a:p>
            <a:pPr marL="0" indent="0" defTabSz="1828800">
              <a:lnSpc>
                <a:spcPct val="100000"/>
              </a:lnSpc>
              <a:spcBef>
                <a:spcPts val="0"/>
              </a:spcBef>
              <a:buNone/>
              <a:defRPr sz="4600">
                <a:latin typeface="Menlo Regular"/>
                <a:ea typeface="Menlo Regular"/>
                <a:cs typeface="Menlo Regular"/>
                <a:sym typeface="Menlo Regular"/>
              </a:defRPr>
            </a:pPr>
            <a:r>
              <a:rPr lang="en-US" sz="2400" dirty="0">
                <a:solidFill>
                  <a:srgbClr val="ABAFB3"/>
                </a:solidFill>
              </a:rPr>
              <a:t>end</a:t>
            </a:r>
          </a:p>
          <a:p>
            <a:pPr marL="0" indent="0">
              <a:buNone/>
            </a:pPr>
            <a:endParaRPr lang="en-US" dirty="0"/>
          </a:p>
        </p:txBody>
      </p:sp>
      <p:sp>
        <p:nvSpPr>
          <p:cNvPr id="4" name="Date Placeholder 3">
            <a:extLst>
              <a:ext uri="{FF2B5EF4-FFF2-40B4-BE49-F238E27FC236}">
                <a16:creationId xmlns:a16="http://schemas.microsoft.com/office/drawing/2014/main" id="{F620C0D6-A9C6-86ED-7909-58769C9C50FD}"/>
              </a:ext>
            </a:extLst>
          </p:cNvPr>
          <p:cNvSpPr>
            <a:spLocks noGrp="1"/>
          </p:cNvSpPr>
          <p:nvPr>
            <p:ph type="dt" sz="half" idx="10"/>
          </p:nvPr>
        </p:nvSpPr>
        <p:spPr/>
        <p:txBody>
          <a:bodyPr/>
          <a:lstStyle/>
          <a:p>
            <a:fld id="{6C5B1023-DAC9-2C44-89BC-529E54AB457B}" type="datetime1">
              <a:rPr lang="en-US" smtClean="0"/>
              <a:pPr/>
              <a:t>10/9/2022</a:t>
            </a:fld>
            <a:endParaRPr lang="en-US" dirty="0"/>
          </a:p>
        </p:txBody>
      </p:sp>
      <p:sp>
        <p:nvSpPr>
          <p:cNvPr id="5" name="Footer Placeholder 4">
            <a:extLst>
              <a:ext uri="{FF2B5EF4-FFF2-40B4-BE49-F238E27FC236}">
                <a16:creationId xmlns:a16="http://schemas.microsoft.com/office/drawing/2014/main" id="{FF7C60C0-A7B6-3E5F-4DA7-E1FDFD0B3856}"/>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6" name="Slide Number Placeholder 5">
            <a:extLst>
              <a:ext uri="{FF2B5EF4-FFF2-40B4-BE49-F238E27FC236}">
                <a16:creationId xmlns:a16="http://schemas.microsoft.com/office/drawing/2014/main" id="{F8E2481C-ED02-8CF6-F2C8-AAD0B052418E}"/>
              </a:ext>
            </a:extLst>
          </p:cNvPr>
          <p:cNvSpPr>
            <a:spLocks noGrp="1"/>
          </p:cNvSpPr>
          <p:nvPr>
            <p:ph type="sldNum" sz="quarter" idx="12"/>
          </p:nvPr>
        </p:nvSpPr>
        <p:spPr/>
        <p:txBody>
          <a:bodyPr/>
          <a:lstStyle/>
          <a:p>
            <a:fld id="{AF258EE5-C1BC-DE43-BFBA-383C466B32E1}" type="slidenum">
              <a:rPr lang="en-US" smtClean="0"/>
              <a:pPr/>
              <a:t>28</a:t>
            </a:fld>
            <a:endParaRPr lang="en-US"/>
          </a:p>
        </p:txBody>
      </p:sp>
    </p:spTree>
    <p:extLst>
      <p:ext uri="{BB962C8B-B14F-4D97-AF65-F5344CB8AC3E}">
        <p14:creationId xmlns:p14="http://schemas.microsoft.com/office/powerpoint/2010/main" val="34789737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845D7-7657-D978-0ED6-D13C65AC6584}"/>
              </a:ext>
            </a:extLst>
          </p:cNvPr>
          <p:cNvSpPr>
            <a:spLocks noGrp="1"/>
          </p:cNvSpPr>
          <p:nvPr>
            <p:ph type="title"/>
          </p:nvPr>
        </p:nvSpPr>
        <p:spPr/>
        <p:txBody>
          <a:bodyPr/>
          <a:lstStyle/>
          <a:p>
            <a:r>
              <a:rPr lang="en-US" dirty="0"/>
              <a:t>diff</a:t>
            </a:r>
          </a:p>
        </p:txBody>
      </p:sp>
      <p:sp>
        <p:nvSpPr>
          <p:cNvPr id="3" name="Date Placeholder 2">
            <a:extLst>
              <a:ext uri="{FF2B5EF4-FFF2-40B4-BE49-F238E27FC236}">
                <a16:creationId xmlns:a16="http://schemas.microsoft.com/office/drawing/2014/main" id="{5B7A39CF-51F0-DD8E-DAFE-BAE36BDE611F}"/>
              </a:ext>
            </a:extLst>
          </p:cNvPr>
          <p:cNvSpPr>
            <a:spLocks noGrp="1"/>
          </p:cNvSpPr>
          <p:nvPr>
            <p:ph type="dt" sz="half" idx="10"/>
          </p:nvPr>
        </p:nvSpPr>
        <p:spPr/>
        <p:txBody>
          <a:bodyPr/>
          <a:lstStyle/>
          <a:p>
            <a:fld id="{6CA6D3AF-BE8D-064E-9797-F02A4399C2F0}" type="datetime1">
              <a:rPr lang="en-US" smtClean="0"/>
              <a:pPr/>
              <a:t>10/9/2022</a:t>
            </a:fld>
            <a:endParaRPr lang="en-US" dirty="0"/>
          </a:p>
        </p:txBody>
      </p:sp>
      <p:sp>
        <p:nvSpPr>
          <p:cNvPr id="4" name="Footer Placeholder 3">
            <a:extLst>
              <a:ext uri="{FF2B5EF4-FFF2-40B4-BE49-F238E27FC236}">
                <a16:creationId xmlns:a16="http://schemas.microsoft.com/office/drawing/2014/main" id="{1FAFEE43-825D-DFB6-8226-18EC0FA3F913}"/>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3E66849C-A3DA-26E2-11A3-624359402D69}"/>
              </a:ext>
            </a:extLst>
          </p:cNvPr>
          <p:cNvSpPr>
            <a:spLocks noGrp="1"/>
          </p:cNvSpPr>
          <p:nvPr>
            <p:ph type="sldNum" sz="quarter" idx="12"/>
          </p:nvPr>
        </p:nvSpPr>
        <p:spPr/>
        <p:txBody>
          <a:bodyPr/>
          <a:lstStyle/>
          <a:p>
            <a:fld id="{AF258EE5-C1BC-DE43-BFBA-383C466B32E1}" type="slidenum">
              <a:rPr lang="en-US" smtClean="0"/>
              <a:pPr/>
              <a:t>29</a:t>
            </a:fld>
            <a:endParaRPr lang="en-US"/>
          </a:p>
        </p:txBody>
      </p:sp>
      <p:pic>
        <p:nvPicPr>
          <p:cNvPr id="6" name="Picture 5">
            <a:extLst>
              <a:ext uri="{FF2B5EF4-FFF2-40B4-BE49-F238E27FC236}">
                <a16:creationId xmlns:a16="http://schemas.microsoft.com/office/drawing/2014/main" id="{16B7F7BC-D772-B413-68D0-61C7EC8C2431}"/>
              </a:ext>
            </a:extLst>
          </p:cNvPr>
          <p:cNvPicPr>
            <a:picLocks noChangeAspect="1"/>
          </p:cNvPicPr>
          <p:nvPr/>
        </p:nvPicPr>
        <p:blipFill>
          <a:blip r:embed="rId2"/>
          <a:stretch>
            <a:fillRect/>
          </a:stretch>
        </p:blipFill>
        <p:spPr>
          <a:xfrm>
            <a:off x="1948935" y="0"/>
            <a:ext cx="8294130" cy="6858000"/>
          </a:xfrm>
          <a:prstGeom prst="rect">
            <a:avLst/>
          </a:prstGeom>
        </p:spPr>
      </p:pic>
    </p:spTree>
    <p:extLst>
      <p:ext uri="{BB962C8B-B14F-4D97-AF65-F5344CB8AC3E}">
        <p14:creationId xmlns:p14="http://schemas.microsoft.com/office/powerpoint/2010/main" val="2011234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B9208-D9AC-3F4B-D69D-0207E6E292F3}"/>
              </a:ext>
            </a:extLst>
          </p:cNvPr>
          <p:cNvSpPr>
            <a:spLocks noGrp="1"/>
          </p:cNvSpPr>
          <p:nvPr>
            <p:ph type="title"/>
          </p:nvPr>
        </p:nvSpPr>
        <p:spPr>
          <a:xfrm>
            <a:off x="457200" y="228600"/>
            <a:ext cx="10472792" cy="687498"/>
          </a:xfrm>
        </p:spPr>
        <p:txBody>
          <a:bodyPr anchor="ctr">
            <a:normAutofit/>
          </a:bodyPr>
          <a:lstStyle/>
          <a:p>
            <a:r>
              <a:rPr lang="en-US" dirty="0"/>
              <a:t>The two cases we need to solve</a:t>
            </a:r>
          </a:p>
        </p:txBody>
      </p:sp>
      <p:sp>
        <p:nvSpPr>
          <p:cNvPr id="3" name="Date Placeholder 2">
            <a:extLst>
              <a:ext uri="{FF2B5EF4-FFF2-40B4-BE49-F238E27FC236}">
                <a16:creationId xmlns:a16="http://schemas.microsoft.com/office/drawing/2014/main" id="{5E108702-7C7C-496B-EEEF-8737DF1782B8}"/>
              </a:ext>
            </a:extLst>
          </p:cNvPr>
          <p:cNvSpPr>
            <a:spLocks noGrp="1"/>
          </p:cNvSpPr>
          <p:nvPr>
            <p:ph type="dt" sz="half" idx="10"/>
          </p:nvPr>
        </p:nvSpPr>
        <p:spPr>
          <a:xfrm>
            <a:off x="460248" y="6356242"/>
            <a:ext cx="3440240" cy="365125"/>
          </a:xfrm>
        </p:spPr>
        <p:txBody>
          <a:bodyPr anchor="ctr">
            <a:normAutofit/>
          </a:bodyPr>
          <a:lstStyle/>
          <a:p>
            <a:pPr>
              <a:spcAft>
                <a:spcPts val="600"/>
              </a:spcAft>
            </a:pPr>
            <a:fld id="{6CA6D3AF-BE8D-064E-9797-F02A4399C2F0}" type="datetime1">
              <a:rPr lang="en-US" smtClean="0"/>
              <a:pPr>
                <a:spcAft>
                  <a:spcPts val="600"/>
                </a:spcAft>
              </a:pPr>
              <a:t>10/8/2022</a:t>
            </a:fld>
            <a:endParaRPr lang="en-US"/>
          </a:p>
        </p:txBody>
      </p:sp>
      <p:sp>
        <p:nvSpPr>
          <p:cNvPr id="4" name="Footer Placeholder 3">
            <a:extLst>
              <a:ext uri="{FF2B5EF4-FFF2-40B4-BE49-F238E27FC236}">
                <a16:creationId xmlns:a16="http://schemas.microsoft.com/office/drawing/2014/main" id="{051B131A-DEC2-9584-F0A5-0350D0C38716}"/>
              </a:ext>
            </a:extLst>
          </p:cNvPr>
          <p:cNvSpPr>
            <a:spLocks noGrp="1"/>
          </p:cNvSpPr>
          <p:nvPr>
            <p:ph type="ftr" sz="quarter" idx="11"/>
          </p:nvPr>
        </p:nvSpPr>
        <p:spPr>
          <a:xfrm>
            <a:off x="4038600" y="6356350"/>
            <a:ext cx="4114800" cy="365125"/>
          </a:xfrm>
        </p:spPr>
        <p:txBody>
          <a:bodyPr anchor="ctr">
            <a:normAutofit/>
          </a:bodyPr>
          <a:lstStyle/>
          <a:p>
            <a:pPr>
              <a:spcAft>
                <a:spcPts val="600"/>
              </a:spcAft>
            </a:pPr>
            <a:r>
              <a:rPr lang="en-US"/>
              <a:t>CMPU 101: Problem Solving and Abstraction</a:t>
            </a:r>
          </a:p>
        </p:txBody>
      </p:sp>
      <p:sp>
        <p:nvSpPr>
          <p:cNvPr id="5" name="Slide Number Placeholder 4">
            <a:extLst>
              <a:ext uri="{FF2B5EF4-FFF2-40B4-BE49-F238E27FC236}">
                <a16:creationId xmlns:a16="http://schemas.microsoft.com/office/drawing/2014/main" id="{8739A767-DE63-5B91-8E2B-AB491D515EAF}"/>
              </a:ext>
            </a:extLst>
          </p:cNvPr>
          <p:cNvSpPr>
            <a:spLocks noGrp="1"/>
          </p:cNvSpPr>
          <p:nvPr>
            <p:ph type="sldNum" sz="quarter" idx="12"/>
          </p:nvPr>
        </p:nvSpPr>
        <p:spPr>
          <a:xfrm>
            <a:off x="8437380" y="6356241"/>
            <a:ext cx="3440240" cy="365125"/>
          </a:xfrm>
        </p:spPr>
        <p:txBody>
          <a:bodyPr anchor="ctr">
            <a:normAutofit/>
          </a:bodyPr>
          <a:lstStyle/>
          <a:p>
            <a:pPr>
              <a:spcAft>
                <a:spcPts val="600"/>
              </a:spcAft>
            </a:pPr>
            <a:fld id="{AF258EE5-C1BC-DE43-BFBA-383C466B32E1}" type="slidenum">
              <a:rPr lang="en-US" smtClean="0"/>
              <a:pPr>
                <a:spcAft>
                  <a:spcPts val="600"/>
                </a:spcAft>
              </a:pPr>
              <a:t>3</a:t>
            </a:fld>
            <a:endParaRPr lang="en-US"/>
          </a:p>
        </p:txBody>
      </p:sp>
      <p:sp>
        <p:nvSpPr>
          <p:cNvPr id="8" name="TextBox 7">
            <a:extLst>
              <a:ext uri="{FF2B5EF4-FFF2-40B4-BE49-F238E27FC236}">
                <a16:creationId xmlns:a16="http://schemas.microsoft.com/office/drawing/2014/main" id="{3839DE6B-0196-B96A-B970-EC5579F27617}"/>
              </a:ext>
            </a:extLst>
          </p:cNvPr>
          <p:cNvSpPr txBox="1"/>
          <p:nvPr/>
        </p:nvSpPr>
        <p:spPr>
          <a:xfrm>
            <a:off x="723900" y="1036320"/>
            <a:ext cx="11153720" cy="4893647"/>
          </a:xfrm>
          <a:prstGeom prst="rect">
            <a:avLst/>
          </a:prstGeom>
          <a:noFill/>
        </p:spPr>
        <p:txBody>
          <a:bodyPr wrap="square">
            <a:spAutoFit/>
          </a:bodyPr>
          <a:lstStyle/>
          <a:p>
            <a:r>
              <a:rPr lang="en-US" sz="2400" dirty="0"/>
              <a:t>All recursive functions have these two parts:</a:t>
            </a:r>
          </a:p>
          <a:p>
            <a:pPr lvl="1"/>
            <a:r>
              <a:rPr lang="en-US" sz="2400" i="1" dirty="0">
                <a:solidFill>
                  <a:srgbClr val="B51700"/>
                </a:solidFill>
              </a:rPr>
              <a:t>Base case</a:t>
            </a:r>
            <a:r>
              <a:rPr lang="en-US" sz="2400" dirty="0">
                <a:solidFill>
                  <a:srgbClr val="B51700"/>
                </a:solidFill>
              </a:rPr>
              <a:t>(</a:t>
            </a:r>
            <a:r>
              <a:rPr lang="en-US" sz="2400" i="1" dirty="0">
                <a:solidFill>
                  <a:srgbClr val="B51700"/>
                </a:solidFill>
              </a:rPr>
              <a:t>s</a:t>
            </a:r>
            <a:r>
              <a:rPr lang="en-US" sz="2400" dirty="0">
                <a:solidFill>
                  <a:srgbClr val="B51700"/>
                </a:solidFill>
              </a:rPr>
              <a:t>)</a:t>
            </a:r>
            <a:r>
              <a:rPr lang="en-US" sz="2400" dirty="0"/>
              <a:t>: </a:t>
            </a:r>
          </a:p>
          <a:p>
            <a:pPr lvl="2"/>
            <a:r>
              <a:rPr lang="en-US" sz="2400" dirty="0"/>
              <a:t>What’s the simplest case to solve?</a:t>
            </a:r>
          </a:p>
          <a:p>
            <a:pPr lvl="2"/>
            <a:r>
              <a:rPr lang="en-US" sz="2400" dirty="0"/>
              <a:t>(Usually, the “empty” or “null” or “zero” case)</a:t>
            </a:r>
          </a:p>
          <a:p>
            <a:pPr lvl="1"/>
            <a:r>
              <a:rPr lang="en-US" sz="2400" i="1" dirty="0">
                <a:solidFill>
                  <a:srgbClr val="B51700"/>
                </a:solidFill>
              </a:rPr>
              <a:t>Recursive case</a:t>
            </a:r>
            <a:r>
              <a:rPr lang="en-US" sz="2400" dirty="0">
                <a:solidFill>
                  <a:srgbClr val="B51700"/>
                </a:solidFill>
              </a:rPr>
              <a:t>(</a:t>
            </a:r>
            <a:r>
              <a:rPr lang="en-US" sz="2400" i="1" dirty="0">
                <a:solidFill>
                  <a:srgbClr val="B51700"/>
                </a:solidFill>
              </a:rPr>
              <a:t>s</a:t>
            </a:r>
            <a:r>
              <a:rPr lang="en-US" sz="2400" dirty="0">
                <a:solidFill>
                  <a:srgbClr val="B51700"/>
                </a:solidFill>
              </a:rPr>
              <a:t>)</a:t>
            </a:r>
            <a:r>
              <a:rPr lang="en-US" sz="2400" dirty="0"/>
              <a:t>: </a:t>
            </a:r>
          </a:p>
          <a:p>
            <a:pPr lvl="2"/>
            <a:r>
              <a:rPr lang="en-US" sz="2400" dirty="0"/>
              <a:t>What’s the relationship between the current case and the answer to a slightly smaller case?</a:t>
            </a:r>
          </a:p>
          <a:p>
            <a:pPr lvl="2"/>
            <a:r>
              <a:rPr lang="en-US" sz="2400" dirty="0"/>
              <a:t>You should be calling the function you’re defining here; this is referred to as a </a:t>
            </a:r>
            <a:r>
              <a:rPr lang="en-US" sz="2400" i="1" dirty="0">
                <a:solidFill>
                  <a:srgbClr val="B51700"/>
                </a:solidFill>
              </a:rPr>
              <a:t>recursive call</a:t>
            </a:r>
            <a:r>
              <a:rPr lang="en-US" sz="2400" dirty="0"/>
              <a:t>.</a:t>
            </a:r>
          </a:p>
          <a:p>
            <a:r>
              <a:rPr lang="en-US" dirty="0"/>
              <a:t>                 </a:t>
            </a:r>
            <a:r>
              <a:rPr lang="en-US" sz="2400" dirty="0"/>
              <a:t>Each time you make a recursive call, you must make the input smaller. </a:t>
            </a:r>
          </a:p>
          <a:p>
            <a:r>
              <a:rPr lang="en-US" sz="2400" dirty="0"/>
              <a:t>                 Otherwise, we would have a “GNU” case (i.e. endless recursion)!</a:t>
            </a:r>
          </a:p>
          <a:p>
            <a:pPr lvl="1"/>
            <a:r>
              <a:rPr lang="en-US" sz="2400" dirty="0"/>
              <a:t>      If your input is a list, you do this by passing the </a:t>
            </a:r>
            <a:r>
              <a:rPr lang="en-US" sz="2400" i="1" dirty="0">
                <a:solidFill>
                  <a:srgbClr val="B51700"/>
                </a:solidFill>
              </a:rPr>
              <a:t>rest</a:t>
            </a:r>
            <a:r>
              <a:rPr lang="en-US" sz="2400" dirty="0"/>
              <a:t> of the list to the recursive call.</a:t>
            </a:r>
          </a:p>
          <a:p>
            <a:pPr lvl="2"/>
            <a:endParaRPr lang="en-US" sz="2400" dirty="0"/>
          </a:p>
        </p:txBody>
      </p:sp>
    </p:spTree>
    <p:extLst>
      <p:ext uri="{BB962C8B-B14F-4D97-AF65-F5344CB8AC3E}">
        <p14:creationId xmlns:p14="http://schemas.microsoft.com/office/powerpoint/2010/main" val="8293392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13049-4845-76E8-B753-62B15894861A}"/>
              </a:ext>
            </a:extLst>
          </p:cNvPr>
          <p:cNvSpPr>
            <a:spLocks noGrp="1"/>
          </p:cNvSpPr>
          <p:nvPr>
            <p:ph type="title"/>
          </p:nvPr>
        </p:nvSpPr>
        <p:spPr/>
        <p:txBody>
          <a:bodyPr>
            <a:normAutofit/>
          </a:bodyPr>
          <a:lstStyle/>
          <a:p>
            <a:r>
              <a:rPr lang="en-US" dirty="0"/>
              <a:t>add 1 to every number in a list: code</a:t>
            </a:r>
          </a:p>
        </p:txBody>
      </p:sp>
      <p:sp>
        <p:nvSpPr>
          <p:cNvPr id="3" name="Content Placeholder 2">
            <a:extLst>
              <a:ext uri="{FF2B5EF4-FFF2-40B4-BE49-F238E27FC236}">
                <a16:creationId xmlns:a16="http://schemas.microsoft.com/office/drawing/2014/main" id="{F247481A-8489-7F03-C976-F96FB7DBB373}"/>
              </a:ext>
            </a:extLst>
          </p:cNvPr>
          <p:cNvSpPr>
            <a:spLocks noGrp="1"/>
          </p:cNvSpPr>
          <p:nvPr>
            <p:ph idx="1"/>
          </p:nvPr>
        </p:nvSpPr>
        <p:spPr/>
        <p:txBody>
          <a:bodyPr>
            <a:normAutofit fontScale="92500" lnSpcReduction="20000"/>
          </a:bodyPr>
          <a:lstStyle/>
          <a:p>
            <a:pPr marL="0" indent="0" defTabSz="1828800">
              <a:lnSpc>
                <a:spcPct val="100000"/>
              </a:lnSpc>
              <a:spcBef>
                <a:spcPts val="0"/>
              </a:spcBef>
              <a:buNone/>
              <a:defRPr sz="4600">
                <a:latin typeface="Menlo Regular"/>
                <a:ea typeface="Menlo Regular"/>
                <a:cs typeface="Menlo Regular"/>
                <a:sym typeface="Menlo Regular"/>
              </a:defRPr>
            </a:pPr>
            <a:r>
              <a:rPr lang="en-US" sz="2400" dirty="0">
                <a:solidFill>
                  <a:srgbClr val="ABAFB3"/>
                </a:solidFill>
              </a:rPr>
              <a:t>fun</a:t>
            </a:r>
            <a:r>
              <a:rPr lang="en-US" sz="2400" dirty="0"/>
              <a:t> </a:t>
            </a:r>
            <a:r>
              <a:rPr lang="en-US" sz="2400" b="1" dirty="0">
                <a:solidFill>
                  <a:srgbClr val="9F59B3"/>
                </a:solidFill>
              </a:rPr>
              <a:t>add-1-all</a:t>
            </a:r>
            <a:r>
              <a:rPr lang="en-US" sz="2400" dirty="0"/>
              <a:t>(</a:t>
            </a:r>
            <a:r>
              <a:rPr lang="en-US" sz="2400" dirty="0" err="1"/>
              <a:t>lst</a:t>
            </a:r>
            <a:r>
              <a:rPr lang="en-US" sz="2400" dirty="0"/>
              <a:t> :: List&lt;Number&gt;) -&gt; List&lt;Number&gt;:</a:t>
            </a:r>
          </a:p>
          <a:p>
            <a:pPr marL="0" indent="0" defTabSz="1828800">
              <a:lnSpc>
                <a:spcPct val="100000"/>
              </a:lnSpc>
              <a:spcBef>
                <a:spcPts val="0"/>
              </a:spcBef>
              <a:buNone/>
              <a:defRPr sz="4600">
                <a:latin typeface="Menlo Regular"/>
                <a:ea typeface="Menlo Regular"/>
                <a:cs typeface="Menlo Regular"/>
                <a:sym typeface="Menlo Regular"/>
              </a:defRPr>
            </a:pPr>
            <a:r>
              <a:rPr lang="en-US" sz="2400" dirty="0"/>
              <a:t>  </a:t>
            </a:r>
            <a:r>
              <a:rPr lang="en-US" sz="2400" dirty="0">
                <a:solidFill>
                  <a:srgbClr val="ABAFB3"/>
                </a:solidFill>
              </a:rPr>
              <a:t>doc</a:t>
            </a:r>
            <a:r>
              <a:rPr lang="en-US" sz="2400" dirty="0"/>
              <a:t>: </a:t>
            </a:r>
            <a:r>
              <a:rPr lang="en-US" sz="2400" dirty="0">
                <a:solidFill>
                  <a:srgbClr val="507EB3"/>
                </a:solidFill>
              </a:rPr>
              <a:t>"Add one to every number in the list"</a:t>
            </a:r>
          </a:p>
          <a:p>
            <a:pPr marL="0" indent="0" defTabSz="1828800">
              <a:lnSpc>
                <a:spcPct val="120000"/>
              </a:lnSpc>
              <a:spcBef>
                <a:spcPts val="0"/>
              </a:spcBef>
              <a:buNone/>
              <a:defRPr sz="4600">
                <a:latin typeface="Menlo Regular"/>
                <a:ea typeface="Menlo Regular"/>
                <a:cs typeface="Menlo Regular"/>
                <a:sym typeface="Menlo Regular"/>
              </a:defRPr>
            </a:pPr>
            <a:r>
              <a:rPr lang="en-US" sz="2200" dirty="0"/>
              <a:t>  </a:t>
            </a:r>
            <a:r>
              <a:rPr lang="en-US" sz="2200" dirty="0">
                <a:highlight>
                  <a:srgbClr val="C0C0C0"/>
                </a:highlight>
              </a:rPr>
              <a:t>cases (List) </a:t>
            </a:r>
            <a:r>
              <a:rPr lang="en-US" sz="2200" dirty="0" err="1">
                <a:highlight>
                  <a:srgbClr val="C0C0C0"/>
                </a:highlight>
              </a:rPr>
              <a:t>lst</a:t>
            </a:r>
            <a:r>
              <a:rPr lang="en-US" sz="2200" dirty="0">
                <a:highlight>
                  <a:srgbClr val="C0C0C0"/>
                </a:highlight>
              </a:rPr>
              <a:t>:</a:t>
            </a:r>
          </a:p>
          <a:p>
            <a:pPr marL="0" indent="0" defTabSz="1828800">
              <a:lnSpc>
                <a:spcPct val="120000"/>
              </a:lnSpc>
              <a:spcBef>
                <a:spcPts val="0"/>
              </a:spcBef>
              <a:buNone/>
              <a:defRPr sz="4600">
                <a:latin typeface="Menlo Regular"/>
                <a:ea typeface="Menlo Regular"/>
                <a:cs typeface="Menlo Regular"/>
                <a:sym typeface="Menlo Regular"/>
              </a:defRPr>
            </a:pPr>
            <a:r>
              <a:rPr lang="en-US" sz="2200" dirty="0">
                <a:highlight>
                  <a:srgbClr val="C0C0C0"/>
                </a:highlight>
              </a:rPr>
              <a:t>    | empty =&gt; empty</a:t>
            </a:r>
          </a:p>
          <a:p>
            <a:pPr marL="0" indent="0" defTabSz="1828800">
              <a:lnSpc>
                <a:spcPct val="120000"/>
              </a:lnSpc>
              <a:spcBef>
                <a:spcPts val="0"/>
              </a:spcBef>
              <a:buNone/>
              <a:defRPr sz="4600">
                <a:latin typeface="Menlo Regular"/>
                <a:ea typeface="Menlo Regular"/>
                <a:cs typeface="Menlo Regular"/>
                <a:sym typeface="Menlo Regular"/>
              </a:defRPr>
            </a:pPr>
            <a:r>
              <a:rPr lang="en-US" sz="2200" dirty="0">
                <a:highlight>
                  <a:srgbClr val="C0C0C0"/>
                </a:highlight>
              </a:rPr>
              <a:t>    | link(f, r) =&gt; link(f + 1, add-1-all(r))</a:t>
            </a:r>
          </a:p>
          <a:p>
            <a:pPr marL="0" indent="0" defTabSz="1828800">
              <a:lnSpc>
                <a:spcPct val="120000"/>
              </a:lnSpc>
              <a:spcBef>
                <a:spcPts val="0"/>
              </a:spcBef>
              <a:buNone/>
              <a:defRPr sz="4600">
                <a:latin typeface="Menlo Regular"/>
                <a:ea typeface="Menlo Regular"/>
                <a:cs typeface="Menlo Regular"/>
                <a:sym typeface="Menlo Regular"/>
              </a:defRPr>
            </a:pPr>
            <a:r>
              <a:rPr lang="en-US" sz="2200" dirty="0">
                <a:highlight>
                  <a:srgbClr val="C0C0C0"/>
                </a:highlight>
              </a:rPr>
              <a:t>  end</a:t>
            </a:r>
          </a:p>
          <a:p>
            <a:pPr marL="0" indent="0" defTabSz="1828800">
              <a:lnSpc>
                <a:spcPct val="100000"/>
              </a:lnSpc>
              <a:spcBef>
                <a:spcPts val="0"/>
              </a:spcBef>
              <a:buNone/>
              <a:defRPr sz="4600">
                <a:latin typeface="Menlo Regular"/>
                <a:ea typeface="Menlo Regular"/>
                <a:cs typeface="Menlo Regular"/>
                <a:sym typeface="Menlo Regular"/>
              </a:defRPr>
            </a:pPr>
            <a:r>
              <a:rPr lang="en-US" sz="3200" dirty="0">
                <a:solidFill>
                  <a:srgbClr val="ABAFB3"/>
                </a:solidFill>
              </a:rPr>
              <a:t>where</a:t>
            </a:r>
            <a:r>
              <a:rPr lang="en-US" sz="3200" dirty="0"/>
              <a:t>:</a:t>
            </a:r>
            <a:endParaRPr lang="en-US" sz="2400" dirty="0"/>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add-1-all([</a:t>
            </a:r>
            <a:r>
              <a:rPr lang="en-US" sz="2000" dirty="0">
                <a:solidFill>
                  <a:srgbClr val="ABAFB3"/>
                </a:solidFill>
              </a:rPr>
              <a:t>list</a:t>
            </a:r>
            <a:r>
              <a:rPr lang="en-US" sz="2000" dirty="0"/>
              <a:t>: 3, 1, 4])</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    </a:t>
            </a:r>
            <a:r>
              <a:rPr lang="en-US" sz="2000" dirty="0">
                <a:solidFill>
                  <a:srgbClr val="ABAFB3"/>
                </a:solidFill>
              </a:rPr>
              <a:t>is </a:t>
            </a:r>
            <a:r>
              <a:rPr lang="en-US" sz="2000" dirty="0"/>
              <a:t>link(4, add-1-all([</a:t>
            </a:r>
            <a:r>
              <a:rPr lang="en-US" sz="2000" dirty="0">
                <a:solidFill>
                  <a:srgbClr val="ABAFB3"/>
                </a:solidFill>
              </a:rPr>
              <a:t>list</a:t>
            </a:r>
            <a:r>
              <a:rPr lang="en-US" sz="2000" dirty="0"/>
              <a:t>: 1, 4]))</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  add-1-all([</a:t>
            </a:r>
            <a:r>
              <a:rPr lang="en-US" sz="2000" dirty="0">
                <a:solidFill>
                  <a:srgbClr val="ABAFB3"/>
                </a:solidFill>
              </a:rPr>
              <a:t>list</a:t>
            </a:r>
            <a:r>
              <a:rPr lang="en-US" sz="2000" dirty="0"/>
              <a:t>: 1, 4])</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    </a:t>
            </a:r>
            <a:r>
              <a:rPr lang="en-US" sz="2000" dirty="0">
                <a:solidFill>
                  <a:srgbClr val="ABAFB3"/>
                </a:solidFill>
              </a:rPr>
              <a:t>is </a:t>
            </a:r>
            <a:r>
              <a:rPr lang="en-US" sz="2000" dirty="0"/>
              <a:t>link(2, add-1-all([</a:t>
            </a:r>
            <a:r>
              <a:rPr lang="en-US" sz="2000" dirty="0">
                <a:solidFill>
                  <a:srgbClr val="ABAFB3"/>
                </a:solidFill>
              </a:rPr>
              <a:t>list</a:t>
            </a:r>
            <a:r>
              <a:rPr lang="en-US" sz="2000" dirty="0"/>
              <a:t>: 4]))</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  add-1-all([</a:t>
            </a:r>
            <a:r>
              <a:rPr lang="en-US" sz="2000" dirty="0">
                <a:solidFill>
                  <a:srgbClr val="ABAFB3"/>
                </a:solidFill>
              </a:rPr>
              <a:t>list</a:t>
            </a:r>
            <a:r>
              <a:rPr lang="en-US" sz="2000" dirty="0"/>
              <a:t>: 4])</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    </a:t>
            </a:r>
            <a:r>
              <a:rPr lang="en-US" sz="2000" dirty="0">
                <a:solidFill>
                  <a:srgbClr val="ABAFB3"/>
                </a:solidFill>
              </a:rPr>
              <a:t>is </a:t>
            </a:r>
            <a:r>
              <a:rPr lang="en-US" sz="2000" dirty="0"/>
              <a:t>link(5, add-1-all([</a:t>
            </a:r>
            <a:r>
              <a:rPr lang="en-US" sz="2000" dirty="0">
                <a:solidFill>
                  <a:srgbClr val="ABAFB3"/>
                </a:solidFill>
              </a:rPr>
              <a:t>list</a:t>
            </a:r>
            <a:r>
              <a:rPr lang="en-US" sz="2000" dirty="0"/>
              <a:t>: ]))</a:t>
            </a:r>
          </a:p>
          <a:p>
            <a:pPr marL="0" indent="0" defTabSz="1828800">
              <a:lnSpc>
                <a:spcPct val="120000"/>
              </a:lnSpc>
              <a:spcBef>
                <a:spcPts val="0"/>
              </a:spcBef>
              <a:buNone/>
              <a:defRPr sz="4600">
                <a:latin typeface="Menlo Regular"/>
                <a:ea typeface="Menlo Regular"/>
                <a:cs typeface="Menlo Regular"/>
                <a:sym typeface="Menlo Regular"/>
              </a:defRPr>
            </a:pPr>
            <a:r>
              <a:rPr lang="en-US" sz="2000" dirty="0"/>
              <a:t>  add-1-all([</a:t>
            </a:r>
            <a:r>
              <a:rPr lang="en-US" sz="2000" dirty="0">
                <a:solidFill>
                  <a:srgbClr val="ABAFB3"/>
                </a:solidFill>
              </a:rPr>
              <a:t>list</a:t>
            </a:r>
            <a:r>
              <a:rPr lang="en-US" sz="2000" dirty="0"/>
              <a:t>: ]) </a:t>
            </a:r>
            <a:r>
              <a:rPr lang="en-US" sz="2000" dirty="0">
                <a:solidFill>
                  <a:srgbClr val="ABAFB3"/>
                </a:solidFill>
              </a:rPr>
              <a:t>is</a:t>
            </a:r>
            <a:r>
              <a:rPr lang="en-US" sz="2000" dirty="0"/>
              <a:t> [</a:t>
            </a:r>
            <a:r>
              <a:rPr lang="en-US" sz="2000" dirty="0">
                <a:solidFill>
                  <a:srgbClr val="ABAFB3"/>
                </a:solidFill>
              </a:rPr>
              <a:t>list</a:t>
            </a:r>
            <a:r>
              <a:rPr lang="en-US" sz="2000" dirty="0"/>
              <a:t>: ]</a:t>
            </a:r>
          </a:p>
          <a:p>
            <a:pPr marL="0" indent="0" defTabSz="1828800">
              <a:lnSpc>
                <a:spcPct val="100000"/>
              </a:lnSpc>
              <a:spcBef>
                <a:spcPts val="0"/>
              </a:spcBef>
              <a:buNone/>
              <a:defRPr sz="4600">
                <a:latin typeface="Menlo Regular"/>
                <a:ea typeface="Menlo Regular"/>
                <a:cs typeface="Menlo Regular"/>
                <a:sym typeface="Menlo Regular"/>
              </a:defRPr>
            </a:pPr>
            <a:endParaRPr lang="en-US" sz="2400" dirty="0"/>
          </a:p>
          <a:p>
            <a:pPr marL="0" indent="0" defTabSz="1828800">
              <a:lnSpc>
                <a:spcPct val="100000"/>
              </a:lnSpc>
              <a:spcBef>
                <a:spcPts val="0"/>
              </a:spcBef>
              <a:buNone/>
              <a:defRPr sz="4600">
                <a:latin typeface="Menlo Regular"/>
                <a:ea typeface="Menlo Regular"/>
                <a:cs typeface="Menlo Regular"/>
                <a:sym typeface="Menlo Regular"/>
              </a:defRPr>
            </a:pPr>
            <a:r>
              <a:rPr lang="en-US" sz="2400" dirty="0">
                <a:solidFill>
                  <a:srgbClr val="ABAFB3"/>
                </a:solidFill>
              </a:rPr>
              <a:t>end</a:t>
            </a:r>
          </a:p>
          <a:p>
            <a:pPr marL="0" indent="0">
              <a:buNone/>
            </a:pPr>
            <a:endParaRPr lang="en-US" dirty="0"/>
          </a:p>
        </p:txBody>
      </p:sp>
      <p:sp>
        <p:nvSpPr>
          <p:cNvPr id="4" name="Date Placeholder 3">
            <a:extLst>
              <a:ext uri="{FF2B5EF4-FFF2-40B4-BE49-F238E27FC236}">
                <a16:creationId xmlns:a16="http://schemas.microsoft.com/office/drawing/2014/main" id="{F620C0D6-A9C6-86ED-7909-58769C9C50FD}"/>
              </a:ext>
            </a:extLst>
          </p:cNvPr>
          <p:cNvSpPr>
            <a:spLocks noGrp="1"/>
          </p:cNvSpPr>
          <p:nvPr>
            <p:ph type="dt" sz="half" idx="10"/>
          </p:nvPr>
        </p:nvSpPr>
        <p:spPr/>
        <p:txBody>
          <a:bodyPr/>
          <a:lstStyle/>
          <a:p>
            <a:fld id="{6C5B1023-DAC9-2C44-89BC-529E54AB457B}" type="datetime1">
              <a:rPr lang="en-US" smtClean="0"/>
              <a:pPr/>
              <a:t>10/9/2022</a:t>
            </a:fld>
            <a:endParaRPr lang="en-US" dirty="0"/>
          </a:p>
        </p:txBody>
      </p:sp>
      <p:sp>
        <p:nvSpPr>
          <p:cNvPr id="5" name="Footer Placeholder 4">
            <a:extLst>
              <a:ext uri="{FF2B5EF4-FFF2-40B4-BE49-F238E27FC236}">
                <a16:creationId xmlns:a16="http://schemas.microsoft.com/office/drawing/2014/main" id="{FF7C60C0-A7B6-3E5F-4DA7-E1FDFD0B3856}"/>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6" name="Slide Number Placeholder 5">
            <a:extLst>
              <a:ext uri="{FF2B5EF4-FFF2-40B4-BE49-F238E27FC236}">
                <a16:creationId xmlns:a16="http://schemas.microsoft.com/office/drawing/2014/main" id="{F8E2481C-ED02-8CF6-F2C8-AAD0B052418E}"/>
              </a:ext>
            </a:extLst>
          </p:cNvPr>
          <p:cNvSpPr>
            <a:spLocks noGrp="1"/>
          </p:cNvSpPr>
          <p:nvPr>
            <p:ph type="sldNum" sz="quarter" idx="12"/>
          </p:nvPr>
        </p:nvSpPr>
        <p:spPr/>
        <p:txBody>
          <a:bodyPr/>
          <a:lstStyle/>
          <a:p>
            <a:fld id="{AF258EE5-C1BC-DE43-BFBA-383C466B32E1}" type="slidenum">
              <a:rPr lang="en-US" smtClean="0"/>
              <a:pPr/>
              <a:t>30</a:t>
            </a:fld>
            <a:endParaRPr lang="en-US"/>
          </a:p>
        </p:txBody>
      </p:sp>
      <p:sp>
        <p:nvSpPr>
          <p:cNvPr id="8" name="TextBox 7">
            <a:extLst>
              <a:ext uri="{FF2B5EF4-FFF2-40B4-BE49-F238E27FC236}">
                <a16:creationId xmlns:a16="http://schemas.microsoft.com/office/drawing/2014/main" id="{21446CD6-561D-8A03-33BF-1B66F103D32E}"/>
              </a:ext>
            </a:extLst>
          </p:cNvPr>
          <p:cNvSpPr txBox="1"/>
          <p:nvPr/>
        </p:nvSpPr>
        <p:spPr>
          <a:xfrm>
            <a:off x="5290457" y="2169664"/>
            <a:ext cx="6096000" cy="954107"/>
          </a:xfrm>
          <a:prstGeom prst="rect">
            <a:avLst/>
          </a:prstGeom>
          <a:noFill/>
        </p:spPr>
        <p:txBody>
          <a:bodyPr wrap="square">
            <a:spAutoFit/>
          </a:bodyPr>
          <a:lstStyle/>
          <a:p>
            <a:r>
              <a:rPr lang="en-US" dirty="0"/>
              <a:t>The </a:t>
            </a:r>
            <a:r>
              <a:rPr lang="en-US" sz="2000" b="1" dirty="0">
                <a:effectLst>
                  <a:outerShdw blurRad="38100" dist="38100" dir="2700000" algn="tl">
                    <a:srgbClr val="000000">
                      <a:alpha val="43137"/>
                    </a:srgbClr>
                  </a:outerShdw>
                </a:effectLst>
                <a:latin typeface="Menlo Regular"/>
                <a:ea typeface="Menlo Regular"/>
                <a:cs typeface="Menlo Regular"/>
                <a:sym typeface="Menlo Regular"/>
              </a:rPr>
              <a:t>map</a:t>
            </a:r>
            <a:r>
              <a:rPr lang="en-US" dirty="0"/>
              <a:t> function we’ve used works identically, except that it takes a </a:t>
            </a:r>
            <a:r>
              <a:rPr lang="en-US" dirty="0">
                <a:solidFill>
                  <a:srgbClr val="7030A0"/>
                </a:solidFill>
              </a:rPr>
              <a:t>function</a:t>
            </a:r>
            <a:r>
              <a:rPr lang="en-US" dirty="0"/>
              <a:t> and applies </a:t>
            </a:r>
            <a:r>
              <a:rPr lang="en-US" dirty="0">
                <a:solidFill>
                  <a:srgbClr val="7030A0"/>
                </a:solidFill>
              </a:rPr>
              <a:t>this function,</a:t>
            </a:r>
          </a:p>
          <a:p>
            <a:r>
              <a:rPr lang="en-US" dirty="0"/>
              <a:t> instead of simply adding 1 to every item in the list.</a:t>
            </a:r>
          </a:p>
        </p:txBody>
      </p:sp>
      <p:cxnSp>
        <p:nvCxnSpPr>
          <p:cNvPr id="13" name="Straight Connector 12">
            <a:extLst>
              <a:ext uri="{FF2B5EF4-FFF2-40B4-BE49-F238E27FC236}">
                <a16:creationId xmlns:a16="http://schemas.microsoft.com/office/drawing/2014/main" id="{2FC4FB49-D382-B035-7EBA-6FDF860327B5}"/>
              </a:ext>
            </a:extLst>
          </p:cNvPr>
          <p:cNvCxnSpPr/>
          <p:nvPr/>
        </p:nvCxnSpPr>
        <p:spPr>
          <a:xfrm>
            <a:off x="3556000" y="2646717"/>
            <a:ext cx="25384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0B323E5-3262-FCB0-16D1-06658B31DF9B}"/>
              </a:ext>
            </a:extLst>
          </p:cNvPr>
          <p:cNvCxnSpPr/>
          <p:nvPr/>
        </p:nvCxnSpPr>
        <p:spPr>
          <a:xfrm>
            <a:off x="3664857" y="2646717"/>
            <a:ext cx="3389086" cy="32145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49233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CAA9-A319-27F6-4788-630B14D50BE2}"/>
              </a:ext>
            </a:extLst>
          </p:cNvPr>
          <p:cNvSpPr>
            <a:spLocks noGrp="1"/>
          </p:cNvSpPr>
          <p:nvPr>
            <p:ph type="title"/>
          </p:nvPr>
        </p:nvSpPr>
        <p:spPr/>
        <p:txBody>
          <a:bodyPr/>
          <a:lstStyle/>
          <a:p>
            <a:r>
              <a:rPr lang="en-US" dirty="0"/>
              <a:t>my-map function:</a:t>
            </a:r>
          </a:p>
        </p:txBody>
      </p:sp>
      <p:sp>
        <p:nvSpPr>
          <p:cNvPr id="3" name="Date Placeholder 2">
            <a:extLst>
              <a:ext uri="{FF2B5EF4-FFF2-40B4-BE49-F238E27FC236}">
                <a16:creationId xmlns:a16="http://schemas.microsoft.com/office/drawing/2014/main" id="{13813A33-79BE-86F3-2D3A-68177FE46503}"/>
              </a:ext>
            </a:extLst>
          </p:cNvPr>
          <p:cNvSpPr>
            <a:spLocks noGrp="1"/>
          </p:cNvSpPr>
          <p:nvPr>
            <p:ph type="dt" sz="half" idx="10"/>
          </p:nvPr>
        </p:nvSpPr>
        <p:spPr/>
        <p:txBody>
          <a:bodyPr/>
          <a:lstStyle/>
          <a:p>
            <a:fld id="{6CA6D3AF-BE8D-064E-9797-F02A4399C2F0}" type="datetime1">
              <a:rPr lang="en-US" smtClean="0"/>
              <a:pPr/>
              <a:t>10/9/2022</a:t>
            </a:fld>
            <a:endParaRPr lang="en-US" dirty="0"/>
          </a:p>
        </p:txBody>
      </p:sp>
      <p:sp>
        <p:nvSpPr>
          <p:cNvPr id="4" name="Footer Placeholder 3">
            <a:extLst>
              <a:ext uri="{FF2B5EF4-FFF2-40B4-BE49-F238E27FC236}">
                <a16:creationId xmlns:a16="http://schemas.microsoft.com/office/drawing/2014/main" id="{A46855C6-5669-0A80-39F0-C26F36CDF7AB}"/>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4C56F54B-98FE-3949-2B26-74AA608F2B63}"/>
              </a:ext>
            </a:extLst>
          </p:cNvPr>
          <p:cNvSpPr>
            <a:spLocks noGrp="1"/>
          </p:cNvSpPr>
          <p:nvPr>
            <p:ph type="sldNum" sz="quarter" idx="12"/>
          </p:nvPr>
        </p:nvSpPr>
        <p:spPr/>
        <p:txBody>
          <a:bodyPr/>
          <a:lstStyle/>
          <a:p>
            <a:fld id="{AF258EE5-C1BC-DE43-BFBA-383C466B32E1}" type="slidenum">
              <a:rPr lang="en-US" smtClean="0"/>
              <a:pPr/>
              <a:t>31</a:t>
            </a:fld>
            <a:endParaRPr lang="en-US"/>
          </a:p>
        </p:txBody>
      </p:sp>
      <p:pic>
        <p:nvPicPr>
          <p:cNvPr id="6" name="Picture 5">
            <a:extLst>
              <a:ext uri="{FF2B5EF4-FFF2-40B4-BE49-F238E27FC236}">
                <a16:creationId xmlns:a16="http://schemas.microsoft.com/office/drawing/2014/main" id="{2AB77EE1-300E-36BC-40AB-CDFE2E26C7B0}"/>
              </a:ext>
            </a:extLst>
          </p:cNvPr>
          <p:cNvPicPr>
            <a:picLocks noChangeAspect="1"/>
          </p:cNvPicPr>
          <p:nvPr/>
        </p:nvPicPr>
        <p:blipFill>
          <a:blip r:embed="rId2"/>
          <a:stretch>
            <a:fillRect/>
          </a:stretch>
        </p:blipFill>
        <p:spPr>
          <a:xfrm>
            <a:off x="969898" y="228600"/>
            <a:ext cx="10252203" cy="6858000"/>
          </a:xfrm>
          <a:prstGeom prst="rect">
            <a:avLst/>
          </a:prstGeom>
        </p:spPr>
      </p:pic>
    </p:spTree>
    <p:extLst>
      <p:ext uri="{BB962C8B-B14F-4D97-AF65-F5344CB8AC3E}">
        <p14:creationId xmlns:p14="http://schemas.microsoft.com/office/powerpoint/2010/main" val="24110583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B5EF5-828D-88D9-2B94-734C6B693434}"/>
              </a:ext>
            </a:extLst>
          </p:cNvPr>
          <p:cNvSpPr>
            <a:spLocks noGrp="1"/>
          </p:cNvSpPr>
          <p:nvPr>
            <p:ph type="title"/>
          </p:nvPr>
        </p:nvSpPr>
        <p:spPr/>
        <p:txBody>
          <a:bodyPr/>
          <a:lstStyle/>
          <a:p>
            <a:r>
              <a:rPr lang="en-US" dirty="0"/>
              <a:t>Pattern</a:t>
            </a:r>
          </a:p>
        </p:txBody>
      </p:sp>
      <p:sp>
        <p:nvSpPr>
          <p:cNvPr id="3" name="Content Placeholder 2">
            <a:extLst>
              <a:ext uri="{FF2B5EF4-FFF2-40B4-BE49-F238E27FC236}">
                <a16:creationId xmlns:a16="http://schemas.microsoft.com/office/drawing/2014/main" id="{0170B6D8-653B-AED0-EFB4-D3274C8E587C}"/>
              </a:ext>
            </a:extLst>
          </p:cNvPr>
          <p:cNvSpPr>
            <a:spLocks noGrp="1"/>
          </p:cNvSpPr>
          <p:nvPr>
            <p:ph idx="1"/>
          </p:nvPr>
        </p:nvSpPr>
        <p:spPr/>
        <p:txBody>
          <a:bodyPr/>
          <a:lstStyle/>
          <a:p>
            <a:r>
              <a:rPr lang="en-US" dirty="0"/>
              <a:t>We’ve seen examples of recursive functions and</a:t>
            </a:r>
          </a:p>
          <a:p>
            <a:pPr lvl="1"/>
            <a:r>
              <a:rPr lang="en-US" dirty="0"/>
              <a:t>Made them generic by introducing a predicate (function)</a:t>
            </a:r>
          </a:p>
          <a:p>
            <a:r>
              <a:rPr lang="en-US" dirty="0"/>
              <a:t>Let’s do the same by developing functions:</a:t>
            </a:r>
          </a:p>
          <a:p>
            <a:pPr lvl="1"/>
            <a:r>
              <a:rPr lang="en-US" b="1" dirty="0">
                <a:latin typeface="Menlo Regular"/>
                <a:ea typeface="Menlo Regular"/>
                <a:cs typeface="Menlo Regular"/>
                <a:sym typeface="Menlo Regular"/>
              </a:rPr>
              <a:t>pos-</a:t>
            </a:r>
            <a:r>
              <a:rPr lang="en-US" b="1" dirty="0" err="1">
                <a:latin typeface="Menlo Regular"/>
                <a:ea typeface="Menlo Regular"/>
                <a:cs typeface="Menlo Regular"/>
                <a:sym typeface="Menlo Regular"/>
              </a:rPr>
              <a:t>nums</a:t>
            </a:r>
            <a:r>
              <a:rPr lang="en-US" dirty="0"/>
              <a:t> that returns/selects only positive numbers from a list of numbers.</a:t>
            </a:r>
          </a:p>
          <a:p>
            <a:pPr lvl="2"/>
            <a:r>
              <a:rPr lang="en-US" dirty="0"/>
              <a:t>A specific recursive function that we can generalize as…</a:t>
            </a:r>
          </a:p>
          <a:p>
            <a:pPr lvl="1"/>
            <a:r>
              <a:rPr lang="en-US" b="1" dirty="0">
                <a:latin typeface="Menlo Regular"/>
              </a:rPr>
              <a:t>filter</a:t>
            </a:r>
            <a:r>
              <a:rPr lang="en-US" dirty="0"/>
              <a:t> that returns a list of items where some </a:t>
            </a:r>
            <a:r>
              <a:rPr lang="en-US" i="1" dirty="0"/>
              <a:t>predicate</a:t>
            </a:r>
            <a:r>
              <a:rPr lang="en-US" dirty="0"/>
              <a:t> returns true</a:t>
            </a:r>
          </a:p>
          <a:p>
            <a:pPr lvl="2"/>
            <a:r>
              <a:rPr lang="en-US" dirty="0"/>
              <a:t>Essentially a “my-filter” recursive function</a:t>
            </a:r>
          </a:p>
        </p:txBody>
      </p:sp>
      <p:sp>
        <p:nvSpPr>
          <p:cNvPr id="4" name="Date Placeholder 3">
            <a:extLst>
              <a:ext uri="{FF2B5EF4-FFF2-40B4-BE49-F238E27FC236}">
                <a16:creationId xmlns:a16="http://schemas.microsoft.com/office/drawing/2014/main" id="{02AE1676-6687-F2F9-F981-8AD3EEA387EE}"/>
              </a:ext>
            </a:extLst>
          </p:cNvPr>
          <p:cNvSpPr>
            <a:spLocks noGrp="1"/>
          </p:cNvSpPr>
          <p:nvPr>
            <p:ph type="dt" sz="half" idx="10"/>
          </p:nvPr>
        </p:nvSpPr>
        <p:spPr/>
        <p:txBody>
          <a:bodyPr/>
          <a:lstStyle/>
          <a:p>
            <a:fld id="{6C5B1023-DAC9-2C44-89BC-529E54AB457B}" type="datetime1">
              <a:rPr lang="en-US" smtClean="0"/>
              <a:pPr/>
              <a:t>10/9/2022</a:t>
            </a:fld>
            <a:endParaRPr lang="en-US" dirty="0"/>
          </a:p>
        </p:txBody>
      </p:sp>
      <p:sp>
        <p:nvSpPr>
          <p:cNvPr id="5" name="Footer Placeholder 4">
            <a:extLst>
              <a:ext uri="{FF2B5EF4-FFF2-40B4-BE49-F238E27FC236}">
                <a16:creationId xmlns:a16="http://schemas.microsoft.com/office/drawing/2014/main" id="{D5AA199E-F379-79E6-EF27-65CD4A9845DA}"/>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6" name="Slide Number Placeholder 5">
            <a:extLst>
              <a:ext uri="{FF2B5EF4-FFF2-40B4-BE49-F238E27FC236}">
                <a16:creationId xmlns:a16="http://schemas.microsoft.com/office/drawing/2014/main" id="{D4436692-B45A-8CB2-A1B7-D30D7E9DDB38}"/>
              </a:ext>
            </a:extLst>
          </p:cNvPr>
          <p:cNvSpPr>
            <a:spLocks noGrp="1"/>
          </p:cNvSpPr>
          <p:nvPr>
            <p:ph type="sldNum" sz="quarter" idx="12"/>
          </p:nvPr>
        </p:nvSpPr>
        <p:spPr/>
        <p:txBody>
          <a:bodyPr/>
          <a:lstStyle/>
          <a:p>
            <a:fld id="{AF258EE5-C1BC-DE43-BFBA-383C466B32E1}" type="slidenum">
              <a:rPr lang="en-US" smtClean="0"/>
              <a:pPr/>
              <a:t>32</a:t>
            </a:fld>
            <a:endParaRPr lang="en-US"/>
          </a:p>
        </p:txBody>
      </p:sp>
    </p:spTree>
    <p:extLst>
      <p:ext uri="{BB962C8B-B14F-4D97-AF65-F5344CB8AC3E}">
        <p14:creationId xmlns:p14="http://schemas.microsoft.com/office/powerpoint/2010/main" val="40987969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5FDF4-9089-2ACB-AF87-0DE354D0657A}"/>
              </a:ext>
            </a:extLst>
          </p:cNvPr>
          <p:cNvSpPr>
            <a:spLocks noGrp="1"/>
          </p:cNvSpPr>
          <p:nvPr>
            <p:ph type="title"/>
          </p:nvPr>
        </p:nvSpPr>
        <p:spPr/>
        <p:txBody>
          <a:bodyPr/>
          <a:lstStyle/>
          <a:p>
            <a:r>
              <a:rPr lang="en-US" dirty="0"/>
              <a:t>pos-</a:t>
            </a:r>
            <a:r>
              <a:rPr lang="en-US" dirty="0" err="1"/>
              <a:t>nums</a:t>
            </a:r>
            <a:endParaRPr lang="en-US" dirty="0"/>
          </a:p>
        </p:txBody>
      </p:sp>
      <p:sp>
        <p:nvSpPr>
          <p:cNvPr id="3" name="Date Placeholder 2">
            <a:extLst>
              <a:ext uri="{FF2B5EF4-FFF2-40B4-BE49-F238E27FC236}">
                <a16:creationId xmlns:a16="http://schemas.microsoft.com/office/drawing/2014/main" id="{2B53DF2E-426F-04CC-82D7-7A3111207C7F}"/>
              </a:ext>
            </a:extLst>
          </p:cNvPr>
          <p:cNvSpPr>
            <a:spLocks noGrp="1"/>
          </p:cNvSpPr>
          <p:nvPr>
            <p:ph type="dt" sz="half" idx="10"/>
          </p:nvPr>
        </p:nvSpPr>
        <p:spPr/>
        <p:txBody>
          <a:bodyPr/>
          <a:lstStyle/>
          <a:p>
            <a:fld id="{6CA6D3AF-BE8D-064E-9797-F02A4399C2F0}" type="datetime1">
              <a:rPr lang="en-US" smtClean="0"/>
              <a:pPr/>
              <a:t>10/9/2022</a:t>
            </a:fld>
            <a:endParaRPr lang="en-US" dirty="0"/>
          </a:p>
        </p:txBody>
      </p:sp>
      <p:sp>
        <p:nvSpPr>
          <p:cNvPr id="4" name="Footer Placeholder 3">
            <a:extLst>
              <a:ext uri="{FF2B5EF4-FFF2-40B4-BE49-F238E27FC236}">
                <a16:creationId xmlns:a16="http://schemas.microsoft.com/office/drawing/2014/main" id="{45FE674C-0C4B-6517-16B1-216CE8C5F326}"/>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08C1EDCE-99DF-7850-A12D-721D3FCC5595}"/>
              </a:ext>
            </a:extLst>
          </p:cNvPr>
          <p:cNvSpPr>
            <a:spLocks noGrp="1"/>
          </p:cNvSpPr>
          <p:nvPr>
            <p:ph type="sldNum" sz="quarter" idx="12"/>
          </p:nvPr>
        </p:nvSpPr>
        <p:spPr/>
        <p:txBody>
          <a:bodyPr/>
          <a:lstStyle/>
          <a:p>
            <a:fld id="{AF258EE5-C1BC-DE43-BFBA-383C466B32E1}" type="slidenum">
              <a:rPr lang="en-US" smtClean="0"/>
              <a:pPr/>
              <a:t>33</a:t>
            </a:fld>
            <a:endParaRPr lang="en-US"/>
          </a:p>
        </p:txBody>
      </p:sp>
      <p:sp>
        <p:nvSpPr>
          <p:cNvPr id="6" name="fun pos-nums(lst :: List&lt;Number&gt;) -&gt; List&lt;Number&gt;:…">
            <a:extLst>
              <a:ext uri="{FF2B5EF4-FFF2-40B4-BE49-F238E27FC236}">
                <a16:creationId xmlns:a16="http://schemas.microsoft.com/office/drawing/2014/main" id="{0A4E05E7-6F7F-7F5D-1C38-E8EA6CF34374}"/>
              </a:ext>
            </a:extLst>
          </p:cNvPr>
          <p:cNvSpPr txBox="1">
            <a:spLocks/>
          </p:cNvSpPr>
          <p:nvPr/>
        </p:nvSpPr>
        <p:spPr>
          <a:xfrm>
            <a:off x="1456363" y="1095829"/>
            <a:ext cx="9031874" cy="51997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normAutofit fontScale="47500" lnSpcReduction="20000"/>
          </a:bodyPr>
          <a:lstStyle>
            <a:lvl1pPr marL="0" marR="0" indent="0" algn="l" defTabSz="821531" rtl="0" latinLnBrk="0">
              <a:lnSpc>
                <a:spcPts val="7300"/>
              </a:lnSpc>
              <a:spcBef>
                <a:spcPts val="3700"/>
              </a:spcBef>
              <a:spcAft>
                <a:spcPts val="0"/>
              </a:spcAft>
              <a:buClrTx/>
              <a:buSzTx/>
              <a:buFontTx/>
              <a:buNone/>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1pPr>
            <a:lvl2pPr marL="0" marR="0" indent="4445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2pPr>
            <a:lvl3pPr marL="0" marR="0" indent="8890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3pPr>
            <a:lvl4pPr marL="0" marR="0" indent="13335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4pPr>
            <a:lvl5pPr marL="0" marR="0" indent="17780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5pPr>
            <a:lvl6pPr marL="3028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6pPr>
            <a:lvl7pPr marL="3472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7pPr>
            <a:lvl8pPr marL="3917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8pPr>
            <a:lvl9pPr marL="4361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9pPr>
          </a:lstStyle>
          <a:p>
            <a:pPr defTabSz="1828800">
              <a:lnSpc>
                <a:spcPct val="120000"/>
              </a:lnSpc>
              <a:spcBef>
                <a:spcPts val="0"/>
              </a:spcBef>
              <a:defRPr sz="3200">
                <a:latin typeface="Menlo Regular"/>
                <a:ea typeface="Menlo Regular"/>
                <a:cs typeface="Menlo Regular"/>
                <a:sym typeface="Menlo Regular"/>
              </a:defRPr>
            </a:pPr>
            <a:r>
              <a:rPr lang="en-US" sz="3200" kern="0" dirty="0">
                <a:solidFill>
                  <a:srgbClr val="ABAFB3"/>
                </a:solidFill>
                <a:latin typeface="Menlo Regular"/>
                <a:ea typeface="Menlo Regular"/>
                <a:cs typeface="Menlo Regular"/>
                <a:sym typeface="Menlo Regular"/>
              </a:rPr>
              <a:t>fun</a:t>
            </a:r>
            <a:r>
              <a:rPr lang="en-US" sz="3200" kern="0" dirty="0">
                <a:latin typeface="Menlo Regular"/>
                <a:ea typeface="Menlo Regular"/>
                <a:cs typeface="Menlo Regular"/>
                <a:sym typeface="Menlo Regular"/>
              </a:rPr>
              <a:t> </a:t>
            </a:r>
            <a:r>
              <a:rPr lang="en-US" sz="3200" b="1" kern="0" dirty="0">
                <a:solidFill>
                  <a:srgbClr val="9F59B3"/>
                </a:solidFill>
                <a:latin typeface="Menlo Regular"/>
                <a:ea typeface="Menlo Regular"/>
                <a:cs typeface="Menlo Regular"/>
                <a:sym typeface="Menlo Regular"/>
              </a:rPr>
              <a:t>pos-</a:t>
            </a:r>
            <a:r>
              <a:rPr lang="en-US" sz="3200" b="1" kern="0" dirty="0" err="1">
                <a:solidFill>
                  <a:srgbClr val="9F59B3"/>
                </a:solidFill>
                <a:latin typeface="Menlo Regular"/>
                <a:ea typeface="Menlo Regular"/>
                <a:cs typeface="Menlo Regular"/>
                <a:sym typeface="Menlo Regular"/>
              </a:rPr>
              <a:t>nums</a:t>
            </a:r>
            <a:r>
              <a:rPr lang="en-US" sz="3200" kern="0" dirty="0">
                <a:latin typeface="Menlo Regular"/>
                <a:ea typeface="Menlo Regular"/>
                <a:cs typeface="Menlo Regular"/>
                <a:sym typeface="Menlo Regular"/>
              </a:rPr>
              <a:t>(</a:t>
            </a:r>
            <a:r>
              <a:rPr lang="en-US" sz="3200" kern="0" dirty="0" err="1">
                <a:latin typeface="Menlo Regular"/>
                <a:ea typeface="Menlo Regular"/>
                <a:cs typeface="Menlo Regular"/>
                <a:sym typeface="Menlo Regular"/>
              </a:rPr>
              <a:t>lst</a:t>
            </a:r>
            <a:r>
              <a:rPr lang="en-US" sz="3200" kern="0" dirty="0">
                <a:latin typeface="Menlo Regular"/>
                <a:ea typeface="Menlo Regular"/>
                <a:cs typeface="Menlo Regular"/>
                <a:sym typeface="Menlo Regular"/>
              </a:rPr>
              <a:t> :: List&lt;Number&gt;) -&gt; List&lt;Number&gt;:</a:t>
            </a:r>
          </a:p>
          <a:p>
            <a:pPr defTabSz="1828800">
              <a:lnSpc>
                <a:spcPct val="120000"/>
              </a:lnSpc>
              <a:spcBef>
                <a:spcPts val="0"/>
              </a:spcBef>
              <a:defRPr sz="3200">
                <a:latin typeface="Menlo Regular"/>
                <a:ea typeface="Menlo Regular"/>
                <a:cs typeface="Menlo Regular"/>
                <a:sym typeface="Menlo Regular"/>
              </a:defRPr>
            </a:pPr>
            <a:r>
              <a:rPr lang="en-US" sz="3200" kern="0" dirty="0">
                <a:latin typeface="Menlo Regular"/>
                <a:ea typeface="Menlo Regular"/>
                <a:cs typeface="Menlo Regular"/>
                <a:sym typeface="Menlo Regular"/>
              </a:rPr>
              <a:t>  </a:t>
            </a:r>
            <a:r>
              <a:rPr lang="en-US" sz="3200" kern="0" dirty="0">
                <a:solidFill>
                  <a:srgbClr val="ABAFB3"/>
                </a:solidFill>
                <a:latin typeface="Menlo Regular"/>
                <a:ea typeface="Menlo Regular"/>
                <a:cs typeface="Menlo Regular"/>
                <a:sym typeface="Menlo Regular"/>
              </a:rPr>
              <a:t>doc</a:t>
            </a:r>
            <a:r>
              <a:rPr lang="en-US" sz="3200" kern="0" dirty="0">
                <a:latin typeface="Menlo Regular"/>
                <a:ea typeface="Menlo Regular"/>
                <a:cs typeface="Menlo Regular"/>
                <a:sym typeface="Menlo Regular"/>
              </a:rPr>
              <a:t>: </a:t>
            </a:r>
            <a:r>
              <a:rPr lang="en-US" sz="3200" kern="0" dirty="0">
                <a:solidFill>
                  <a:srgbClr val="507EB3"/>
                </a:solidFill>
                <a:latin typeface="Menlo Regular"/>
                <a:ea typeface="Menlo Regular"/>
                <a:cs typeface="Menlo Regular"/>
                <a:sym typeface="Menlo Regular"/>
              </a:rPr>
              <a:t>"Select the positive numbers from </a:t>
            </a:r>
            <a:r>
              <a:rPr lang="en-US" sz="3200" kern="0" dirty="0" err="1">
                <a:solidFill>
                  <a:srgbClr val="507EB3"/>
                </a:solidFill>
                <a:latin typeface="Menlo Regular"/>
                <a:ea typeface="Menlo Regular"/>
                <a:cs typeface="Menlo Regular"/>
                <a:sym typeface="Menlo Regular"/>
              </a:rPr>
              <a:t>lst</a:t>
            </a:r>
            <a:r>
              <a:rPr lang="en-US" sz="3200" kern="0" dirty="0">
                <a:solidFill>
                  <a:srgbClr val="507EB3"/>
                </a:solidFill>
                <a:latin typeface="Menlo Regular"/>
                <a:ea typeface="Menlo Regular"/>
                <a:cs typeface="Menlo Regular"/>
                <a:sym typeface="Menlo Regular"/>
              </a:rPr>
              <a:t>"</a:t>
            </a:r>
          </a:p>
          <a:p>
            <a:pPr defTabSz="1828800">
              <a:lnSpc>
                <a:spcPct val="120000"/>
              </a:lnSpc>
              <a:spcBef>
                <a:spcPts val="0"/>
              </a:spcBef>
              <a:defRPr sz="3200">
                <a:latin typeface="Menlo Regular"/>
                <a:ea typeface="Menlo Regular"/>
                <a:cs typeface="Menlo Regular"/>
                <a:sym typeface="Menlo Regular"/>
              </a:defRPr>
            </a:pPr>
            <a:r>
              <a:rPr lang="en-US" sz="3200" kern="0" dirty="0">
                <a:latin typeface="Menlo Regular"/>
                <a:ea typeface="Menlo Regular"/>
                <a:cs typeface="Menlo Regular"/>
                <a:sym typeface="Menlo Regular"/>
              </a:rPr>
              <a:t>  </a:t>
            </a:r>
            <a:r>
              <a:rPr lang="en-US" sz="3200" kern="0" dirty="0">
                <a:solidFill>
                  <a:srgbClr val="ABAFB3"/>
                </a:solidFill>
                <a:latin typeface="Menlo Regular"/>
                <a:ea typeface="Menlo Regular"/>
                <a:cs typeface="Menlo Regular"/>
                <a:sym typeface="Menlo Regular"/>
              </a:rPr>
              <a:t>cases</a:t>
            </a:r>
            <a:r>
              <a:rPr lang="en-US" sz="3200" kern="0" dirty="0">
                <a:latin typeface="Menlo Regular"/>
                <a:ea typeface="Menlo Regular"/>
                <a:cs typeface="Menlo Regular"/>
                <a:sym typeface="Menlo Regular"/>
              </a:rPr>
              <a:t> (List) </a:t>
            </a:r>
            <a:r>
              <a:rPr lang="en-US" sz="3200" kern="0" dirty="0" err="1">
                <a:latin typeface="Menlo Regular"/>
                <a:ea typeface="Menlo Regular"/>
                <a:cs typeface="Menlo Regular"/>
                <a:sym typeface="Menlo Regular"/>
              </a:rPr>
              <a:t>lst</a:t>
            </a:r>
            <a:r>
              <a:rPr lang="en-US" sz="3200" kern="0" dirty="0">
                <a:latin typeface="Menlo Regular"/>
                <a:ea typeface="Menlo Regular"/>
                <a:cs typeface="Menlo Regular"/>
                <a:sym typeface="Menlo Regular"/>
              </a:rPr>
              <a:t>:</a:t>
            </a:r>
          </a:p>
          <a:p>
            <a:pPr defTabSz="1828800">
              <a:lnSpc>
                <a:spcPct val="120000"/>
              </a:lnSpc>
              <a:spcBef>
                <a:spcPts val="0"/>
              </a:spcBef>
              <a:defRPr sz="3200">
                <a:latin typeface="Menlo Regular"/>
                <a:ea typeface="Menlo Regular"/>
                <a:cs typeface="Menlo Regular"/>
                <a:sym typeface="Menlo Regular"/>
              </a:defRPr>
            </a:pPr>
            <a:r>
              <a:rPr lang="en-US" sz="3200" kern="0" dirty="0">
                <a:latin typeface="Menlo Regular"/>
                <a:ea typeface="Menlo Regular"/>
                <a:cs typeface="Menlo Regular"/>
                <a:sym typeface="Menlo Regular"/>
              </a:rPr>
              <a:t>    | empty =&gt; empty</a:t>
            </a:r>
          </a:p>
          <a:p>
            <a:pPr defTabSz="1828800">
              <a:lnSpc>
                <a:spcPct val="120000"/>
              </a:lnSpc>
              <a:spcBef>
                <a:spcPts val="0"/>
              </a:spcBef>
              <a:defRPr sz="3200">
                <a:latin typeface="Menlo Regular"/>
                <a:ea typeface="Menlo Regular"/>
                <a:cs typeface="Menlo Regular"/>
                <a:sym typeface="Menlo Regular"/>
              </a:defRPr>
            </a:pPr>
            <a:r>
              <a:rPr lang="en-US" sz="3200" kern="0" dirty="0">
                <a:latin typeface="Menlo Regular"/>
                <a:ea typeface="Menlo Regular"/>
                <a:cs typeface="Menlo Regular"/>
                <a:sym typeface="Menlo Regular"/>
              </a:rPr>
              <a:t>    | link(n, </a:t>
            </a:r>
            <a:r>
              <a:rPr lang="en-US" sz="3200" kern="0" dirty="0" err="1">
                <a:latin typeface="Menlo Regular"/>
                <a:ea typeface="Menlo Regular"/>
                <a:cs typeface="Menlo Regular"/>
                <a:sym typeface="Menlo Regular"/>
              </a:rPr>
              <a:t>rst</a:t>
            </a:r>
            <a:r>
              <a:rPr lang="en-US" sz="3200" kern="0" dirty="0">
                <a:latin typeface="Menlo Regular"/>
                <a:ea typeface="Menlo Regular"/>
                <a:cs typeface="Menlo Regular"/>
                <a:sym typeface="Menlo Regular"/>
              </a:rPr>
              <a:t>) =&gt;</a:t>
            </a:r>
          </a:p>
          <a:p>
            <a:pPr defTabSz="1828800">
              <a:lnSpc>
                <a:spcPct val="120000"/>
              </a:lnSpc>
              <a:spcBef>
                <a:spcPts val="0"/>
              </a:spcBef>
              <a:defRPr sz="3200">
                <a:latin typeface="Menlo Regular"/>
                <a:ea typeface="Menlo Regular"/>
                <a:cs typeface="Menlo Regular"/>
                <a:sym typeface="Menlo Regular"/>
              </a:defRPr>
            </a:pPr>
            <a:r>
              <a:rPr lang="en-US" sz="3200" kern="0" dirty="0">
                <a:latin typeface="Menlo Regular"/>
                <a:ea typeface="Menlo Regular"/>
                <a:cs typeface="Menlo Regular"/>
                <a:sym typeface="Menlo Regular"/>
              </a:rPr>
              <a:t>      </a:t>
            </a:r>
            <a:r>
              <a:rPr lang="en-US" sz="3200" kern="0" dirty="0">
                <a:solidFill>
                  <a:srgbClr val="ABAFB3"/>
                </a:solidFill>
                <a:latin typeface="Menlo Regular"/>
                <a:ea typeface="Menlo Regular"/>
                <a:cs typeface="Menlo Regular"/>
                <a:sym typeface="Menlo Regular"/>
              </a:rPr>
              <a:t>if</a:t>
            </a:r>
            <a:r>
              <a:rPr lang="en-US" sz="3200" kern="0" dirty="0">
                <a:latin typeface="Menlo Regular"/>
                <a:ea typeface="Menlo Regular"/>
                <a:cs typeface="Menlo Regular"/>
                <a:sym typeface="Menlo Regular"/>
              </a:rPr>
              <a:t> n &gt; 0:</a:t>
            </a:r>
          </a:p>
          <a:p>
            <a:pPr defTabSz="1828800">
              <a:lnSpc>
                <a:spcPct val="120000"/>
              </a:lnSpc>
              <a:spcBef>
                <a:spcPts val="0"/>
              </a:spcBef>
              <a:defRPr sz="3200">
                <a:latin typeface="Menlo Regular"/>
                <a:ea typeface="Menlo Regular"/>
                <a:cs typeface="Menlo Regular"/>
                <a:sym typeface="Menlo Regular"/>
              </a:defRPr>
            </a:pPr>
            <a:r>
              <a:rPr lang="en-US" sz="3200" kern="0" dirty="0">
                <a:latin typeface="Menlo Regular"/>
                <a:ea typeface="Menlo Regular"/>
                <a:cs typeface="Menlo Regular"/>
                <a:sym typeface="Menlo Regular"/>
              </a:rPr>
              <a:t>        link(n, pos-</a:t>
            </a:r>
            <a:r>
              <a:rPr lang="en-US" sz="3200" kern="0" dirty="0" err="1">
                <a:latin typeface="Menlo Regular"/>
                <a:ea typeface="Menlo Regular"/>
                <a:cs typeface="Menlo Regular"/>
                <a:sym typeface="Menlo Regular"/>
              </a:rPr>
              <a:t>nums</a:t>
            </a:r>
            <a:r>
              <a:rPr lang="en-US" sz="3200" kern="0" dirty="0">
                <a:latin typeface="Menlo Regular"/>
                <a:ea typeface="Menlo Regular"/>
                <a:cs typeface="Menlo Regular"/>
                <a:sym typeface="Menlo Regular"/>
              </a:rPr>
              <a:t>(</a:t>
            </a:r>
            <a:r>
              <a:rPr lang="en-US" sz="3200" kern="0" dirty="0" err="1">
                <a:latin typeface="Menlo Regular"/>
                <a:ea typeface="Menlo Regular"/>
                <a:cs typeface="Menlo Regular"/>
                <a:sym typeface="Menlo Regular"/>
              </a:rPr>
              <a:t>rst</a:t>
            </a:r>
            <a:r>
              <a:rPr lang="en-US" sz="3200" kern="0" dirty="0">
                <a:latin typeface="Menlo Regular"/>
                <a:ea typeface="Menlo Regular"/>
                <a:cs typeface="Menlo Regular"/>
                <a:sym typeface="Menlo Regular"/>
              </a:rPr>
              <a:t>))</a:t>
            </a:r>
          </a:p>
          <a:p>
            <a:pPr defTabSz="1828800">
              <a:lnSpc>
                <a:spcPct val="120000"/>
              </a:lnSpc>
              <a:spcBef>
                <a:spcPts val="0"/>
              </a:spcBef>
              <a:defRPr sz="3200">
                <a:latin typeface="Menlo Regular"/>
                <a:ea typeface="Menlo Regular"/>
                <a:cs typeface="Menlo Regular"/>
                <a:sym typeface="Menlo Regular"/>
              </a:defRPr>
            </a:pPr>
            <a:r>
              <a:rPr lang="en-US" sz="3200" kern="0" dirty="0">
                <a:latin typeface="Menlo Regular"/>
                <a:ea typeface="Menlo Regular"/>
                <a:cs typeface="Menlo Regular"/>
                <a:sym typeface="Menlo Regular"/>
              </a:rPr>
              <a:t>      </a:t>
            </a:r>
            <a:r>
              <a:rPr lang="en-US" sz="3200" kern="0" dirty="0">
                <a:solidFill>
                  <a:srgbClr val="ABAFB3"/>
                </a:solidFill>
                <a:latin typeface="Menlo Regular"/>
                <a:ea typeface="Menlo Regular"/>
                <a:cs typeface="Menlo Regular"/>
                <a:sym typeface="Menlo Regular"/>
              </a:rPr>
              <a:t>else</a:t>
            </a:r>
            <a:r>
              <a:rPr lang="en-US" sz="3200" kern="0" dirty="0">
                <a:latin typeface="Menlo Regular"/>
                <a:ea typeface="Menlo Regular"/>
                <a:cs typeface="Menlo Regular"/>
                <a:sym typeface="Menlo Regular"/>
              </a:rPr>
              <a:t>:</a:t>
            </a:r>
          </a:p>
          <a:p>
            <a:pPr defTabSz="1828800">
              <a:lnSpc>
                <a:spcPct val="120000"/>
              </a:lnSpc>
              <a:spcBef>
                <a:spcPts val="0"/>
              </a:spcBef>
              <a:defRPr sz="3200">
                <a:latin typeface="Menlo Regular"/>
                <a:ea typeface="Menlo Regular"/>
                <a:cs typeface="Menlo Regular"/>
                <a:sym typeface="Menlo Regular"/>
              </a:defRPr>
            </a:pPr>
            <a:r>
              <a:rPr lang="en-US" sz="3200" kern="0" dirty="0">
                <a:latin typeface="Menlo Regular"/>
                <a:ea typeface="Menlo Regular"/>
                <a:cs typeface="Menlo Regular"/>
                <a:sym typeface="Menlo Regular"/>
              </a:rPr>
              <a:t>        pos-</a:t>
            </a:r>
            <a:r>
              <a:rPr lang="en-US" sz="3200" kern="0" dirty="0" err="1">
                <a:latin typeface="Menlo Regular"/>
                <a:ea typeface="Menlo Regular"/>
                <a:cs typeface="Menlo Regular"/>
                <a:sym typeface="Menlo Regular"/>
              </a:rPr>
              <a:t>nums</a:t>
            </a:r>
            <a:r>
              <a:rPr lang="en-US" sz="3200" kern="0" dirty="0">
                <a:latin typeface="Menlo Regular"/>
                <a:ea typeface="Menlo Regular"/>
                <a:cs typeface="Menlo Regular"/>
                <a:sym typeface="Menlo Regular"/>
              </a:rPr>
              <a:t>(</a:t>
            </a:r>
            <a:r>
              <a:rPr lang="en-US" sz="3200" kern="0" dirty="0" err="1">
                <a:latin typeface="Menlo Regular"/>
                <a:ea typeface="Menlo Regular"/>
                <a:cs typeface="Menlo Regular"/>
                <a:sym typeface="Menlo Regular"/>
              </a:rPr>
              <a:t>rst</a:t>
            </a:r>
            <a:r>
              <a:rPr lang="en-US" sz="3200" kern="0" dirty="0">
                <a:latin typeface="Menlo Regular"/>
                <a:ea typeface="Menlo Regular"/>
                <a:cs typeface="Menlo Regular"/>
                <a:sym typeface="Menlo Regular"/>
              </a:rPr>
              <a:t>)</a:t>
            </a:r>
          </a:p>
          <a:p>
            <a:pPr defTabSz="1828800">
              <a:lnSpc>
                <a:spcPct val="120000"/>
              </a:lnSpc>
              <a:spcBef>
                <a:spcPts val="0"/>
              </a:spcBef>
              <a:defRPr sz="3200">
                <a:latin typeface="Menlo Regular"/>
                <a:ea typeface="Menlo Regular"/>
                <a:cs typeface="Menlo Regular"/>
                <a:sym typeface="Menlo Regular"/>
              </a:defRPr>
            </a:pPr>
            <a:r>
              <a:rPr lang="en-US" sz="3200" kern="0" dirty="0">
                <a:latin typeface="Menlo Regular"/>
                <a:ea typeface="Menlo Regular"/>
                <a:cs typeface="Menlo Regular"/>
                <a:sym typeface="Menlo Regular"/>
              </a:rPr>
              <a:t>      </a:t>
            </a:r>
            <a:r>
              <a:rPr lang="en-US" sz="3200" kern="0" dirty="0">
                <a:solidFill>
                  <a:srgbClr val="ABAFB3"/>
                </a:solidFill>
                <a:latin typeface="Menlo Regular"/>
                <a:ea typeface="Menlo Regular"/>
                <a:cs typeface="Menlo Regular"/>
                <a:sym typeface="Menlo Regular"/>
              </a:rPr>
              <a:t>end</a:t>
            </a:r>
          </a:p>
          <a:p>
            <a:pPr defTabSz="1828800">
              <a:lnSpc>
                <a:spcPct val="120000"/>
              </a:lnSpc>
              <a:spcBef>
                <a:spcPts val="0"/>
              </a:spcBef>
              <a:defRPr sz="3200">
                <a:latin typeface="Menlo Regular"/>
                <a:ea typeface="Menlo Regular"/>
                <a:cs typeface="Menlo Regular"/>
                <a:sym typeface="Menlo Regular"/>
              </a:defRPr>
            </a:pPr>
            <a:r>
              <a:rPr lang="en-US" sz="3200" kern="0" dirty="0">
                <a:latin typeface="Menlo Regular"/>
                <a:ea typeface="Menlo Regular"/>
                <a:cs typeface="Menlo Regular"/>
                <a:sym typeface="Menlo Regular"/>
              </a:rPr>
              <a:t>  </a:t>
            </a:r>
            <a:r>
              <a:rPr lang="en-US" sz="3200" kern="0" dirty="0">
                <a:solidFill>
                  <a:srgbClr val="ABAFB3"/>
                </a:solidFill>
                <a:latin typeface="Menlo Regular"/>
                <a:ea typeface="Menlo Regular"/>
                <a:cs typeface="Menlo Regular"/>
                <a:sym typeface="Menlo Regular"/>
              </a:rPr>
              <a:t>end</a:t>
            </a:r>
          </a:p>
          <a:p>
            <a:pPr defTabSz="1828800">
              <a:lnSpc>
                <a:spcPct val="120000"/>
              </a:lnSpc>
              <a:spcBef>
                <a:spcPts val="0"/>
              </a:spcBef>
              <a:defRPr sz="3200">
                <a:latin typeface="Menlo Regular"/>
                <a:ea typeface="Menlo Regular"/>
                <a:cs typeface="Menlo Regular"/>
                <a:sym typeface="Menlo Regular"/>
              </a:defRPr>
            </a:pPr>
            <a:r>
              <a:rPr lang="en-US" sz="3200" kern="0" dirty="0">
                <a:solidFill>
                  <a:srgbClr val="ABAFB3"/>
                </a:solidFill>
                <a:latin typeface="Menlo Regular"/>
                <a:ea typeface="Menlo Regular"/>
                <a:cs typeface="Menlo Regular"/>
                <a:sym typeface="Menlo Regular"/>
              </a:rPr>
              <a:t>where</a:t>
            </a:r>
            <a:r>
              <a:rPr lang="en-US" sz="3200" kern="0" dirty="0">
                <a:latin typeface="Menlo Regular"/>
                <a:ea typeface="Menlo Regular"/>
                <a:cs typeface="Menlo Regular"/>
                <a:sym typeface="Menlo Regular"/>
              </a:rPr>
              <a:t>:</a:t>
            </a:r>
          </a:p>
          <a:p>
            <a:pPr defTabSz="1828800">
              <a:lnSpc>
                <a:spcPct val="120000"/>
              </a:lnSpc>
              <a:spcBef>
                <a:spcPts val="0"/>
              </a:spcBef>
              <a:defRPr sz="3200">
                <a:latin typeface="Menlo Regular"/>
                <a:ea typeface="Menlo Regular"/>
                <a:cs typeface="Menlo Regular"/>
                <a:sym typeface="Menlo Regular"/>
              </a:defRPr>
            </a:pPr>
            <a:r>
              <a:rPr lang="en-US" sz="3200" kern="0" dirty="0">
                <a:latin typeface="Menlo Regular"/>
                <a:ea typeface="Menlo Regular"/>
                <a:cs typeface="Menlo Regular"/>
                <a:sym typeface="Menlo Regular"/>
              </a:rPr>
              <a:t>  pos-</a:t>
            </a:r>
            <a:r>
              <a:rPr lang="en-US" sz="3200" kern="0" dirty="0" err="1">
                <a:latin typeface="Menlo Regular"/>
                <a:ea typeface="Menlo Regular"/>
                <a:cs typeface="Menlo Regular"/>
                <a:sym typeface="Menlo Regular"/>
              </a:rPr>
              <a:t>nums</a:t>
            </a:r>
            <a:r>
              <a:rPr lang="en-US" sz="3200" kern="0" dirty="0">
                <a:latin typeface="Menlo Regular"/>
                <a:ea typeface="Menlo Regular"/>
                <a:cs typeface="Menlo Regular"/>
                <a:sym typeface="Menlo Regular"/>
              </a:rPr>
              <a:t>([</a:t>
            </a:r>
            <a:r>
              <a:rPr lang="en-US" sz="3200" kern="0" dirty="0">
                <a:solidFill>
                  <a:srgbClr val="ABAFB3"/>
                </a:solidFill>
                <a:latin typeface="Menlo Regular"/>
                <a:ea typeface="Menlo Regular"/>
                <a:cs typeface="Menlo Regular"/>
                <a:sym typeface="Menlo Regular"/>
              </a:rPr>
              <a:t>list</a:t>
            </a:r>
            <a:r>
              <a:rPr lang="en-US" sz="3200" kern="0" dirty="0">
                <a:latin typeface="Menlo Regular"/>
                <a:ea typeface="Menlo Regular"/>
                <a:cs typeface="Menlo Regular"/>
                <a:sym typeface="Menlo Regular"/>
              </a:rPr>
              <a:t>: ]) </a:t>
            </a:r>
            <a:r>
              <a:rPr lang="en-US" sz="3200" kern="0" dirty="0">
                <a:solidFill>
                  <a:srgbClr val="ABAFB3"/>
                </a:solidFill>
                <a:latin typeface="Menlo Regular"/>
                <a:ea typeface="Menlo Regular"/>
                <a:cs typeface="Menlo Regular"/>
                <a:sym typeface="Menlo Regular"/>
              </a:rPr>
              <a:t>is</a:t>
            </a:r>
            <a:r>
              <a:rPr lang="en-US" sz="3200" kern="0" dirty="0">
                <a:latin typeface="Menlo Regular"/>
                <a:ea typeface="Menlo Regular"/>
                <a:cs typeface="Menlo Regular"/>
                <a:sym typeface="Menlo Regular"/>
              </a:rPr>
              <a:t> [</a:t>
            </a:r>
            <a:r>
              <a:rPr lang="en-US" sz="3200" kern="0" dirty="0">
                <a:solidFill>
                  <a:srgbClr val="ABAFB3"/>
                </a:solidFill>
                <a:latin typeface="Menlo Regular"/>
                <a:ea typeface="Menlo Regular"/>
                <a:cs typeface="Menlo Regular"/>
                <a:sym typeface="Menlo Regular"/>
              </a:rPr>
              <a:t>list</a:t>
            </a:r>
            <a:r>
              <a:rPr lang="en-US" sz="3200" kern="0" dirty="0">
                <a:latin typeface="Menlo Regular"/>
                <a:ea typeface="Menlo Regular"/>
                <a:cs typeface="Menlo Regular"/>
                <a:sym typeface="Menlo Regular"/>
              </a:rPr>
              <a:t>: ]</a:t>
            </a:r>
          </a:p>
          <a:p>
            <a:pPr defTabSz="1828800">
              <a:lnSpc>
                <a:spcPct val="120000"/>
              </a:lnSpc>
              <a:spcBef>
                <a:spcPts val="0"/>
              </a:spcBef>
              <a:defRPr sz="3200">
                <a:latin typeface="Menlo Regular"/>
                <a:ea typeface="Menlo Regular"/>
                <a:cs typeface="Menlo Regular"/>
                <a:sym typeface="Menlo Regular"/>
              </a:defRPr>
            </a:pPr>
            <a:r>
              <a:rPr lang="en-US" sz="3200" kern="0" dirty="0">
                <a:latin typeface="Menlo Regular"/>
                <a:ea typeface="Menlo Regular"/>
                <a:cs typeface="Menlo Regular"/>
                <a:sym typeface="Menlo Regular"/>
              </a:rPr>
              <a:t>  pos-</a:t>
            </a:r>
            <a:r>
              <a:rPr lang="en-US" sz="3200" kern="0" dirty="0" err="1">
                <a:latin typeface="Menlo Regular"/>
                <a:ea typeface="Menlo Regular"/>
                <a:cs typeface="Menlo Regular"/>
                <a:sym typeface="Menlo Regular"/>
              </a:rPr>
              <a:t>nums</a:t>
            </a:r>
            <a:r>
              <a:rPr lang="en-US" sz="3200" kern="0" dirty="0">
                <a:latin typeface="Menlo Regular"/>
                <a:ea typeface="Menlo Regular"/>
                <a:cs typeface="Menlo Regular"/>
                <a:sym typeface="Menlo Regular"/>
              </a:rPr>
              <a:t>([</a:t>
            </a:r>
            <a:r>
              <a:rPr lang="en-US" sz="3200" kern="0" dirty="0">
                <a:solidFill>
                  <a:srgbClr val="ABAFB3"/>
                </a:solidFill>
                <a:latin typeface="Menlo Regular"/>
                <a:ea typeface="Menlo Regular"/>
                <a:cs typeface="Menlo Regular"/>
                <a:sym typeface="Menlo Regular"/>
              </a:rPr>
              <a:t>list</a:t>
            </a:r>
            <a:r>
              <a:rPr lang="en-US" sz="3200" kern="0" dirty="0">
                <a:latin typeface="Menlo Regular"/>
                <a:ea typeface="Menlo Regular"/>
                <a:cs typeface="Menlo Regular"/>
                <a:sym typeface="Menlo Regular"/>
              </a:rPr>
              <a:t>: 1]) </a:t>
            </a:r>
            <a:r>
              <a:rPr lang="en-US" sz="3200" kern="0" dirty="0">
                <a:solidFill>
                  <a:srgbClr val="ABAFB3"/>
                </a:solidFill>
                <a:latin typeface="Menlo Regular"/>
                <a:ea typeface="Menlo Regular"/>
                <a:cs typeface="Menlo Regular"/>
                <a:sym typeface="Menlo Regular"/>
              </a:rPr>
              <a:t>is</a:t>
            </a:r>
            <a:r>
              <a:rPr lang="en-US" sz="3200" kern="0" dirty="0">
                <a:latin typeface="Menlo Regular"/>
                <a:ea typeface="Menlo Regular"/>
                <a:cs typeface="Menlo Regular"/>
                <a:sym typeface="Menlo Regular"/>
              </a:rPr>
              <a:t> [</a:t>
            </a:r>
            <a:r>
              <a:rPr lang="en-US" sz="3200" kern="0" dirty="0">
                <a:solidFill>
                  <a:srgbClr val="ABAFB3"/>
                </a:solidFill>
                <a:latin typeface="Menlo Regular"/>
                <a:ea typeface="Menlo Regular"/>
                <a:cs typeface="Menlo Regular"/>
                <a:sym typeface="Menlo Regular"/>
              </a:rPr>
              <a:t>list</a:t>
            </a:r>
            <a:r>
              <a:rPr lang="en-US" sz="3200" kern="0" dirty="0">
                <a:latin typeface="Menlo Regular"/>
                <a:ea typeface="Menlo Regular"/>
                <a:cs typeface="Menlo Regular"/>
                <a:sym typeface="Menlo Regular"/>
              </a:rPr>
              <a:t>: 1]</a:t>
            </a:r>
          </a:p>
          <a:p>
            <a:pPr defTabSz="1828800">
              <a:lnSpc>
                <a:spcPct val="120000"/>
              </a:lnSpc>
              <a:spcBef>
                <a:spcPts val="0"/>
              </a:spcBef>
              <a:defRPr sz="3200">
                <a:latin typeface="Menlo Regular"/>
                <a:ea typeface="Menlo Regular"/>
                <a:cs typeface="Menlo Regular"/>
                <a:sym typeface="Menlo Regular"/>
              </a:defRPr>
            </a:pPr>
            <a:r>
              <a:rPr lang="en-US" sz="3200" kern="0" dirty="0">
                <a:latin typeface="Menlo Regular"/>
                <a:ea typeface="Menlo Regular"/>
                <a:cs typeface="Menlo Regular"/>
                <a:sym typeface="Menlo Regular"/>
              </a:rPr>
              <a:t>  pos-</a:t>
            </a:r>
            <a:r>
              <a:rPr lang="en-US" sz="3200" kern="0" dirty="0" err="1">
                <a:latin typeface="Menlo Regular"/>
                <a:ea typeface="Menlo Regular"/>
                <a:cs typeface="Menlo Regular"/>
                <a:sym typeface="Menlo Regular"/>
              </a:rPr>
              <a:t>nums</a:t>
            </a:r>
            <a:r>
              <a:rPr lang="en-US" sz="3200" kern="0" dirty="0">
                <a:latin typeface="Menlo Regular"/>
                <a:ea typeface="Menlo Regular"/>
                <a:cs typeface="Menlo Regular"/>
                <a:sym typeface="Menlo Regular"/>
              </a:rPr>
              <a:t>([</a:t>
            </a:r>
            <a:r>
              <a:rPr lang="en-US" sz="3200" kern="0" dirty="0">
                <a:solidFill>
                  <a:srgbClr val="ABAFB3"/>
                </a:solidFill>
                <a:latin typeface="Menlo Regular"/>
                <a:ea typeface="Menlo Regular"/>
                <a:cs typeface="Menlo Regular"/>
                <a:sym typeface="Menlo Regular"/>
              </a:rPr>
              <a:t>list</a:t>
            </a:r>
            <a:r>
              <a:rPr lang="en-US" sz="3200" kern="0" dirty="0">
                <a:latin typeface="Menlo Regular"/>
                <a:ea typeface="Menlo Regular"/>
                <a:cs typeface="Menlo Regular"/>
                <a:sym typeface="Menlo Regular"/>
              </a:rPr>
              <a:t>: -1]) </a:t>
            </a:r>
            <a:r>
              <a:rPr lang="en-US" sz="3200" kern="0" dirty="0">
                <a:solidFill>
                  <a:srgbClr val="ABAFB3"/>
                </a:solidFill>
                <a:latin typeface="Menlo Regular"/>
                <a:ea typeface="Menlo Regular"/>
                <a:cs typeface="Menlo Regular"/>
                <a:sym typeface="Menlo Regular"/>
              </a:rPr>
              <a:t>is</a:t>
            </a:r>
            <a:r>
              <a:rPr lang="en-US" sz="3200" kern="0" dirty="0">
                <a:latin typeface="Menlo Regular"/>
                <a:ea typeface="Menlo Regular"/>
                <a:cs typeface="Menlo Regular"/>
                <a:sym typeface="Menlo Regular"/>
              </a:rPr>
              <a:t> [</a:t>
            </a:r>
            <a:r>
              <a:rPr lang="en-US" sz="3200" kern="0" dirty="0">
                <a:solidFill>
                  <a:srgbClr val="ABAFB3"/>
                </a:solidFill>
                <a:latin typeface="Menlo Regular"/>
                <a:ea typeface="Menlo Regular"/>
                <a:cs typeface="Menlo Regular"/>
                <a:sym typeface="Menlo Regular"/>
              </a:rPr>
              <a:t>list</a:t>
            </a:r>
            <a:r>
              <a:rPr lang="en-US" sz="3200" kern="0" dirty="0">
                <a:latin typeface="Menlo Regular"/>
                <a:ea typeface="Menlo Regular"/>
                <a:cs typeface="Menlo Regular"/>
                <a:sym typeface="Menlo Regular"/>
              </a:rPr>
              <a:t>: ]</a:t>
            </a:r>
          </a:p>
          <a:p>
            <a:pPr defTabSz="1828800">
              <a:lnSpc>
                <a:spcPct val="120000"/>
              </a:lnSpc>
              <a:spcBef>
                <a:spcPts val="0"/>
              </a:spcBef>
              <a:defRPr sz="3200">
                <a:latin typeface="Menlo Regular"/>
                <a:ea typeface="Menlo Regular"/>
                <a:cs typeface="Menlo Regular"/>
                <a:sym typeface="Menlo Regular"/>
              </a:defRPr>
            </a:pPr>
            <a:r>
              <a:rPr lang="en-US" sz="3200" kern="0" dirty="0">
                <a:latin typeface="Menlo Regular"/>
                <a:ea typeface="Menlo Regular"/>
                <a:cs typeface="Menlo Regular"/>
                <a:sym typeface="Menlo Regular"/>
              </a:rPr>
              <a:t>  pos-</a:t>
            </a:r>
            <a:r>
              <a:rPr lang="en-US" sz="3200" kern="0" dirty="0" err="1">
                <a:latin typeface="Menlo Regular"/>
                <a:ea typeface="Menlo Regular"/>
                <a:cs typeface="Menlo Regular"/>
                <a:sym typeface="Menlo Regular"/>
              </a:rPr>
              <a:t>nums</a:t>
            </a:r>
            <a:r>
              <a:rPr lang="en-US" sz="3200" kern="0" dirty="0">
                <a:latin typeface="Menlo Regular"/>
                <a:ea typeface="Menlo Regular"/>
                <a:cs typeface="Menlo Regular"/>
                <a:sym typeface="Menlo Regular"/>
              </a:rPr>
              <a:t>([</a:t>
            </a:r>
            <a:r>
              <a:rPr lang="en-US" sz="3200" kern="0" dirty="0">
                <a:solidFill>
                  <a:srgbClr val="ABAFB3"/>
                </a:solidFill>
                <a:latin typeface="Menlo Regular"/>
                <a:ea typeface="Menlo Regular"/>
                <a:cs typeface="Menlo Regular"/>
                <a:sym typeface="Menlo Regular"/>
              </a:rPr>
              <a:t>list</a:t>
            </a:r>
            <a:r>
              <a:rPr lang="en-US" sz="3200" kern="0" dirty="0">
                <a:latin typeface="Menlo Regular"/>
                <a:ea typeface="Menlo Regular"/>
                <a:cs typeface="Menlo Regular"/>
                <a:sym typeface="Menlo Regular"/>
              </a:rPr>
              <a:t>: 1, -2]) </a:t>
            </a:r>
            <a:r>
              <a:rPr lang="en-US" sz="3200" kern="0" dirty="0">
                <a:solidFill>
                  <a:srgbClr val="ABAFB3"/>
                </a:solidFill>
                <a:latin typeface="Menlo Regular"/>
                <a:ea typeface="Menlo Regular"/>
                <a:cs typeface="Menlo Regular"/>
                <a:sym typeface="Menlo Regular"/>
              </a:rPr>
              <a:t>is</a:t>
            </a:r>
            <a:r>
              <a:rPr lang="en-US" sz="3200" kern="0" dirty="0">
                <a:latin typeface="Menlo Regular"/>
                <a:ea typeface="Menlo Regular"/>
                <a:cs typeface="Menlo Regular"/>
                <a:sym typeface="Menlo Regular"/>
              </a:rPr>
              <a:t> [</a:t>
            </a:r>
            <a:r>
              <a:rPr lang="en-US" sz="3200" kern="0" dirty="0">
                <a:solidFill>
                  <a:srgbClr val="ABAFB3"/>
                </a:solidFill>
                <a:latin typeface="Menlo Regular"/>
                <a:ea typeface="Menlo Regular"/>
                <a:cs typeface="Menlo Regular"/>
                <a:sym typeface="Menlo Regular"/>
              </a:rPr>
              <a:t>list</a:t>
            </a:r>
            <a:r>
              <a:rPr lang="en-US" sz="3200" kern="0" dirty="0">
                <a:latin typeface="Menlo Regular"/>
                <a:ea typeface="Menlo Regular"/>
                <a:cs typeface="Menlo Regular"/>
                <a:sym typeface="Menlo Regular"/>
              </a:rPr>
              <a:t>: 1]</a:t>
            </a:r>
          </a:p>
          <a:p>
            <a:pPr defTabSz="1828800">
              <a:lnSpc>
                <a:spcPct val="120000"/>
              </a:lnSpc>
              <a:spcBef>
                <a:spcPts val="0"/>
              </a:spcBef>
              <a:defRPr sz="3200">
                <a:latin typeface="Menlo Regular"/>
                <a:ea typeface="Menlo Regular"/>
                <a:cs typeface="Menlo Regular"/>
                <a:sym typeface="Menlo Regular"/>
              </a:defRPr>
            </a:pPr>
            <a:r>
              <a:rPr lang="en-US" sz="3200" kern="0" dirty="0">
                <a:latin typeface="Menlo Regular"/>
                <a:ea typeface="Menlo Regular"/>
                <a:cs typeface="Menlo Regular"/>
                <a:sym typeface="Menlo Regular"/>
              </a:rPr>
              <a:t>  pos-</a:t>
            </a:r>
            <a:r>
              <a:rPr lang="en-US" sz="3200" kern="0" dirty="0" err="1">
                <a:latin typeface="Menlo Regular"/>
                <a:ea typeface="Menlo Regular"/>
                <a:cs typeface="Menlo Regular"/>
                <a:sym typeface="Menlo Regular"/>
              </a:rPr>
              <a:t>nums</a:t>
            </a:r>
            <a:r>
              <a:rPr lang="en-US" sz="3200" kern="0" dirty="0">
                <a:latin typeface="Menlo Regular"/>
                <a:ea typeface="Menlo Regular"/>
                <a:cs typeface="Menlo Regular"/>
                <a:sym typeface="Menlo Regular"/>
              </a:rPr>
              <a:t>([</a:t>
            </a:r>
            <a:r>
              <a:rPr lang="en-US" sz="3200" kern="0" dirty="0">
                <a:solidFill>
                  <a:srgbClr val="ABAFB3"/>
                </a:solidFill>
                <a:latin typeface="Menlo Regular"/>
                <a:ea typeface="Menlo Regular"/>
                <a:cs typeface="Menlo Regular"/>
                <a:sym typeface="Menlo Regular"/>
              </a:rPr>
              <a:t>list</a:t>
            </a:r>
            <a:r>
              <a:rPr lang="en-US" sz="3200" kern="0" dirty="0">
                <a:latin typeface="Menlo Regular"/>
                <a:ea typeface="Menlo Regular"/>
                <a:cs typeface="Menlo Regular"/>
                <a:sym typeface="Menlo Regular"/>
              </a:rPr>
              <a:t>: -1, 2]) </a:t>
            </a:r>
            <a:r>
              <a:rPr lang="en-US" sz="3200" kern="0" dirty="0">
                <a:solidFill>
                  <a:srgbClr val="ABAFB3"/>
                </a:solidFill>
                <a:latin typeface="Menlo Regular"/>
                <a:ea typeface="Menlo Regular"/>
                <a:cs typeface="Menlo Regular"/>
                <a:sym typeface="Menlo Regular"/>
              </a:rPr>
              <a:t>is</a:t>
            </a:r>
            <a:r>
              <a:rPr lang="en-US" sz="3200" kern="0" dirty="0">
                <a:latin typeface="Menlo Regular"/>
                <a:ea typeface="Menlo Regular"/>
                <a:cs typeface="Menlo Regular"/>
                <a:sym typeface="Menlo Regular"/>
              </a:rPr>
              <a:t> [</a:t>
            </a:r>
            <a:r>
              <a:rPr lang="en-US" sz="3200" kern="0" dirty="0">
                <a:solidFill>
                  <a:srgbClr val="ABAFB3"/>
                </a:solidFill>
                <a:latin typeface="Menlo Regular"/>
                <a:ea typeface="Menlo Regular"/>
                <a:cs typeface="Menlo Regular"/>
                <a:sym typeface="Menlo Regular"/>
              </a:rPr>
              <a:t>list</a:t>
            </a:r>
            <a:r>
              <a:rPr lang="en-US" sz="3200" kern="0" dirty="0">
                <a:latin typeface="Menlo Regular"/>
                <a:ea typeface="Menlo Regular"/>
                <a:cs typeface="Menlo Regular"/>
                <a:sym typeface="Menlo Regular"/>
              </a:rPr>
              <a:t>: 2]</a:t>
            </a:r>
          </a:p>
          <a:p>
            <a:pPr defTabSz="1828800">
              <a:lnSpc>
                <a:spcPct val="120000"/>
              </a:lnSpc>
              <a:spcBef>
                <a:spcPts val="0"/>
              </a:spcBef>
              <a:defRPr sz="3200">
                <a:latin typeface="Menlo Regular"/>
                <a:ea typeface="Menlo Regular"/>
                <a:cs typeface="Menlo Regular"/>
                <a:sym typeface="Menlo Regular"/>
              </a:defRPr>
            </a:pPr>
            <a:r>
              <a:rPr lang="en-US" sz="3200" kern="0" dirty="0">
                <a:latin typeface="Menlo Regular"/>
                <a:ea typeface="Menlo Regular"/>
                <a:cs typeface="Menlo Regular"/>
                <a:sym typeface="Menlo Regular"/>
              </a:rPr>
              <a:t>  pos-</a:t>
            </a:r>
            <a:r>
              <a:rPr lang="en-US" sz="3200" kern="0" dirty="0" err="1">
                <a:latin typeface="Menlo Regular"/>
                <a:ea typeface="Menlo Regular"/>
                <a:cs typeface="Menlo Regular"/>
                <a:sym typeface="Menlo Regular"/>
              </a:rPr>
              <a:t>nums</a:t>
            </a:r>
            <a:r>
              <a:rPr lang="en-US" sz="3200" kern="0" dirty="0">
                <a:latin typeface="Menlo Regular"/>
                <a:ea typeface="Menlo Regular"/>
                <a:cs typeface="Menlo Regular"/>
                <a:sym typeface="Menlo Regular"/>
              </a:rPr>
              <a:t>([</a:t>
            </a:r>
            <a:r>
              <a:rPr lang="en-US" sz="3200" kern="0" dirty="0">
                <a:solidFill>
                  <a:srgbClr val="ABAFB3"/>
                </a:solidFill>
                <a:latin typeface="Menlo Regular"/>
                <a:ea typeface="Menlo Regular"/>
                <a:cs typeface="Menlo Regular"/>
                <a:sym typeface="Menlo Regular"/>
              </a:rPr>
              <a:t>list</a:t>
            </a:r>
            <a:r>
              <a:rPr lang="en-US" sz="3200" kern="0" dirty="0">
                <a:latin typeface="Menlo Regular"/>
                <a:ea typeface="Menlo Regular"/>
                <a:cs typeface="Menlo Regular"/>
                <a:sym typeface="Menlo Regular"/>
              </a:rPr>
              <a:t>: 1, -2, -3, -4]) </a:t>
            </a:r>
            <a:r>
              <a:rPr lang="en-US" sz="3200" kern="0" dirty="0">
                <a:solidFill>
                  <a:srgbClr val="ABAFB3"/>
                </a:solidFill>
                <a:latin typeface="Menlo Regular"/>
                <a:ea typeface="Menlo Regular"/>
                <a:cs typeface="Menlo Regular"/>
                <a:sym typeface="Menlo Regular"/>
              </a:rPr>
              <a:t>is</a:t>
            </a:r>
            <a:r>
              <a:rPr lang="en-US" sz="3200" kern="0" dirty="0">
                <a:latin typeface="Menlo Regular"/>
                <a:ea typeface="Menlo Regular"/>
                <a:cs typeface="Menlo Regular"/>
                <a:sym typeface="Menlo Regular"/>
              </a:rPr>
              <a:t> [</a:t>
            </a:r>
            <a:r>
              <a:rPr lang="en-US" sz="3200" kern="0" dirty="0">
                <a:solidFill>
                  <a:srgbClr val="ABAFB3"/>
                </a:solidFill>
                <a:latin typeface="Menlo Regular"/>
                <a:ea typeface="Menlo Regular"/>
                <a:cs typeface="Menlo Regular"/>
                <a:sym typeface="Menlo Regular"/>
              </a:rPr>
              <a:t>list</a:t>
            </a:r>
            <a:r>
              <a:rPr lang="en-US" sz="3200" kern="0" dirty="0">
                <a:latin typeface="Menlo Regular"/>
                <a:ea typeface="Menlo Regular"/>
                <a:cs typeface="Menlo Regular"/>
                <a:sym typeface="Menlo Regular"/>
              </a:rPr>
              <a:t>: 1]</a:t>
            </a:r>
          </a:p>
          <a:p>
            <a:pPr defTabSz="1828800">
              <a:lnSpc>
                <a:spcPct val="120000"/>
              </a:lnSpc>
              <a:spcBef>
                <a:spcPts val="0"/>
              </a:spcBef>
              <a:defRPr sz="3200">
                <a:latin typeface="Menlo Regular"/>
                <a:ea typeface="Menlo Regular"/>
                <a:cs typeface="Menlo Regular"/>
                <a:sym typeface="Menlo Regular"/>
              </a:defRPr>
            </a:pPr>
            <a:r>
              <a:rPr lang="en-US" sz="3200" kern="0" dirty="0">
                <a:latin typeface="Menlo Regular"/>
                <a:ea typeface="Menlo Regular"/>
                <a:cs typeface="Menlo Regular"/>
                <a:sym typeface="Menlo Regular"/>
              </a:rPr>
              <a:t>  pos-</a:t>
            </a:r>
            <a:r>
              <a:rPr lang="en-US" sz="3200" kern="0" dirty="0" err="1">
                <a:latin typeface="Menlo Regular"/>
                <a:ea typeface="Menlo Regular"/>
                <a:cs typeface="Menlo Regular"/>
                <a:sym typeface="Menlo Regular"/>
              </a:rPr>
              <a:t>nums</a:t>
            </a:r>
            <a:r>
              <a:rPr lang="en-US" sz="3200" kern="0" dirty="0">
                <a:latin typeface="Menlo Regular"/>
                <a:ea typeface="Menlo Regular"/>
                <a:cs typeface="Menlo Regular"/>
                <a:sym typeface="Menlo Regular"/>
              </a:rPr>
              <a:t>([</a:t>
            </a:r>
            <a:r>
              <a:rPr lang="en-US" sz="3200" kern="0" dirty="0">
                <a:solidFill>
                  <a:srgbClr val="ABAFB3"/>
                </a:solidFill>
                <a:latin typeface="Menlo Regular"/>
                <a:ea typeface="Menlo Regular"/>
                <a:cs typeface="Menlo Regular"/>
                <a:sym typeface="Menlo Regular"/>
              </a:rPr>
              <a:t>list</a:t>
            </a:r>
            <a:r>
              <a:rPr lang="en-US" sz="3200" kern="0" dirty="0">
                <a:latin typeface="Menlo Regular"/>
                <a:ea typeface="Menlo Regular"/>
                <a:cs typeface="Menlo Regular"/>
                <a:sym typeface="Menlo Regular"/>
              </a:rPr>
              <a:t>: -1, 2, -3, -4]) </a:t>
            </a:r>
            <a:r>
              <a:rPr lang="en-US" sz="3200" kern="0" dirty="0">
                <a:solidFill>
                  <a:srgbClr val="ABAFB3"/>
                </a:solidFill>
                <a:latin typeface="Menlo Regular"/>
                <a:ea typeface="Menlo Regular"/>
                <a:cs typeface="Menlo Regular"/>
                <a:sym typeface="Menlo Regular"/>
              </a:rPr>
              <a:t>is</a:t>
            </a:r>
            <a:r>
              <a:rPr lang="en-US" sz="3200" kern="0" dirty="0">
                <a:latin typeface="Menlo Regular"/>
                <a:ea typeface="Menlo Regular"/>
                <a:cs typeface="Menlo Regular"/>
                <a:sym typeface="Menlo Regular"/>
              </a:rPr>
              <a:t> [</a:t>
            </a:r>
            <a:r>
              <a:rPr lang="en-US" sz="3200" kern="0" dirty="0">
                <a:solidFill>
                  <a:srgbClr val="ABAFB3"/>
                </a:solidFill>
                <a:latin typeface="Menlo Regular"/>
                <a:ea typeface="Menlo Regular"/>
                <a:cs typeface="Menlo Regular"/>
                <a:sym typeface="Menlo Regular"/>
              </a:rPr>
              <a:t>list</a:t>
            </a:r>
            <a:r>
              <a:rPr lang="en-US" sz="3200" kern="0" dirty="0">
                <a:latin typeface="Menlo Regular"/>
                <a:ea typeface="Menlo Regular"/>
                <a:cs typeface="Menlo Regular"/>
                <a:sym typeface="Menlo Regular"/>
              </a:rPr>
              <a:t>: 2]</a:t>
            </a:r>
          </a:p>
          <a:p>
            <a:pPr defTabSz="1828800">
              <a:lnSpc>
                <a:spcPct val="120000"/>
              </a:lnSpc>
              <a:spcBef>
                <a:spcPts val="0"/>
              </a:spcBef>
              <a:defRPr sz="3200">
                <a:latin typeface="Menlo Regular"/>
                <a:ea typeface="Menlo Regular"/>
                <a:cs typeface="Menlo Regular"/>
                <a:sym typeface="Menlo Regular"/>
              </a:defRPr>
            </a:pPr>
            <a:r>
              <a:rPr lang="en-US" sz="3200" kern="0" dirty="0">
                <a:latin typeface="Menlo Regular"/>
                <a:ea typeface="Menlo Regular"/>
                <a:cs typeface="Menlo Regular"/>
                <a:sym typeface="Menlo Regular"/>
              </a:rPr>
              <a:t>  pos-</a:t>
            </a:r>
            <a:r>
              <a:rPr lang="en-US" sz="3200" kern="0" dirty="0" err="1">
                <a:latin typeface="Menlo Regular"/>
                <a:ea typeface="Menlo Regular"/>
                <a:cs typeface="Menlo Regular"/>
                <a:sym typeface="Menlo Regular"/>
              </a:rPr>
              <a:t>nums</a:t>
            </a:r>
            <a:r>
              <a:rPr lang="en-US" sz="3200" kern="0" dirty="0">
                <a:latin typeface="Menlo Regular"/>
                <a:ea typeface="Menlo Regular"/>
                <a:cs typeface="Menlo Regular"/>
                <a:sym typeface="Menlo Regular"/>
              </a:rPr>
              <a:t>([</a:t>
            </a:r>
            <a:r>
              <a:rPr lang="en-US" sz="3200" kern="0" dirty="0">
                <a:solidFill>
                  <a:srgbClr val="ABAFB3"/>
                </a:solidFill>
                <a:latin typeface="Menlo Regular"/>
                <a:ea typeface="Menlo Regular"/>
                <a:cs typeface="Menlo Regular"/>
                <a:sym typeface="Menlo Regular"/>
              </a:rPr>
              <a:t>list</a:t>
            </a:r>
            <a:r>
              <a:rPr lang="en-US" sz="3200" kern="0" dirty="0">
                <a:latin typeface="Menlo Regular"/>
                <a:ea typeface="Menlo Regular"/>
                <a:cs typeface="Menlo Regular"/>
                <a:sym typeface="Menlo Regular"/>
              </a:rPr>
              <a:t>: 1, -2, 3, 4]) </a:t>
            </a:r>
            <a:r>
              <a:rPr lang="en-US" sz="3200" kern="0" dirty="0">
                <a:solidFill>
                  <a:srgbClr val="ABAFB3"/>
                </a:solidFill>
                <a:latin typeface="Menlo Regular"/>
                <a:ea typeface="Menlo Regular"/>
                <a:cs typeface="Menlo Regular"/>
                <a:sym typeface="Menlo Regular"/>
              </a:rPr>
              <a:t>is</a:t>
            </a:r>
            <a:r>
              <a:rPr lang="en-US" sz="3200" kern="0" dirty="0">
                <a:latin typeface="Menlo Regular"/>
                <a:ea typeface="Menlo Regular"/>
                <a:cs typeface="Menlo Regular"/>
                <a:sym typeface="Menlo Regular"/>
              </a:rPr>
              <a:t> [</a:t>
            </a:r>
            <a:r>
              <a:rPr lang="en-US" sz="3200" kern="0" dirty="0">
                <a:solidFill>
                  <a:srgbClr val="ABAFB3"/>
                </a:solidFill>
                <a:latin typeface="Menlo Regular"/>
                <a:ea typeface="Menlo Regular"/>
                <a:cs typeface="Menlo Regular"/>
                <a:sym typeface="Menlo Regular"/>
              </a:rPr>
              <a:t>list</a:t>
            </a:r>
            <a:r>
              <a:rPr lang="en-US" sz="3200" kern="0" dirty="0">
                <a:latin typeface="Menlo Regular"/>
                <a:ea typeface="Menlo Regular"/>
                <a:cs typeface="Menlo Regular"/>
                <a:sym typeface="Menlo Regular"/>
              </a:rPr>
              <a:t>: 1, 3, 4]</a:t>
            </a:r>
          </a:p>
          <a:p>
            <a:pPr defTabSz="1828800">
              <a:lnSpc>
                <a:spcPct val="120000"/>
              </a:lnSpc>
              <a:spcBef>
                <a:spcPts val="0"/>
              </a:spcBef>
              <a:defRPr sz="3200">
                <a:latin typeface="Menlo Regular"/>
                <a:ea typeface="Menlo Regular"/>
                <a:cs typeface="Menlo Regular"/>
                <a:sym typeface="Menlo Regular"/>
              </a:defRPr>
            </a:pPr>
            <a:r>
              <a:rPr lang="en-US" sz="3200" kern="0" dirty="0">
                <a:solidFill>
                  <a:srgbClr val="ABAFB3"/>
                </a:solidFill>
                <a:latin typeface="Menlo Regular"/>
                <a:ea typeface="Menlo Regular"/>
                <a:cs typeface="Menlo Regular"/>
                <a:sym typeface="Menlo Regular"/>
              </a:rPr>
              <a:t>end</a:t>
            </a:r>
          </a:p>
        </p:txBody>
      </p:sp>
    </p:spTree>
    <p:extLst>
      <p:ext uri="{BB962C8B-B14F-4D97-AF65-F5344CB8AC3E}">
        <p14:creationId xmlns:p14="http://schemas.microsoft.com/office/powerpoint/2010/main" val="28663808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5FDF4-9089-2ACB-AF87-0DE354D0657A}"/>
              </a:ext>
            </a:extLst>
          </p:cNvPr>
          <p:cNvSpPr>
            <a:spLocks noGrp="1"/>
          </p:cNvSpPr>
          <p:nvPr>
            <p:ph type="title"/>
          </p:nvPr>
        </p:nvSpPr>
        <p:spPr/>
        <p:txBody>
          <a:bodyPr/>
          <a:lstStyle/>
          <a:p>
            <a:r>
              <a:rPr lang="en-US" dirty="0"/>
              <a:t>My-filter: with generic predicate (1)</a:t>
            </a:r>
          </a:p>
        </p:txBody>
      </p:sp>
      <p:sp>
        <p:nvSpPr>
          <p:cNvPr id="3" name="Date Placeholder 2">
            <a:extLst>
              <a:ext uri="{FF2B5EF4-FFF2-40B4-BE49-F238E27FC236}">
                <a16:creationId xmlns:a16="http://schemas.microsoft.com/office/drawing/2014/main" id="{2B53DF2E-426F-04CC-82D7-7A3111207C7F}"/>
              </a:ext>
            </a:extLst>
          </p:cNvPr>
          <p:cNvSpPr>
            <a:spLocks noGrp="1"/>
          </p:cNvSpPr>
          <p:nvPr>
            <p:ph type="dt" sz="half" idx="10"/>
          </p:nvPr>
        </p:nvSpPr>
        <p:spPr/>
        <p:txBody>
          <a:bodyPr/>
          <a:lstStyle/>
          <a:p>
            <a:fld id="{6CA6D3AF-BE8D-064E-9797-F02A4399C2F0}" type="datetime1">
              <a:rPr lang="en-US" smtClean="0"/>
              <a:pPr/>
              <a:t>10/9/2022</a:t>
            </a:fld>
            <a:endParaRPr lang="en-US" dirty="0"/>
          </a:p>
        </p:txBody>
      </p:sp>
      <p:sp>
        <p:nvSpPr>
          <p:cNvPr id="4" name="Footer Placeholder 3">
            <a:extLst>
              <a:ext uri="{FF2B5EF4-FFF2-40B4-BE49-F238E27FC236}">
                <a16:creationId xmlns:a16="http://schemas.microsoft.com/office/drawing/2014/main" id="{45FE674C-0C4B-6517-16B1-216CE8C5F326}"/>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08C1EDCE-99DF-7850-A12D-721D3FCC5595}"/>
              </a:ext>
            </a:extLst>
          </p:cNvPr>
          <p:cNvSpPr>
            <a:spLocks noGrp="1"/>
          </p:cNvSpPr>
          <p:nvPr>
            <p:ph type="sldNum" sz="quarter" idx="12"/>
          </p:nvPr>
        </p:nvSpPr>
        <p:spPr/>
        <p:txBody>
          <a:bodyPr/>
          <a:lstStyle/>
          <a:p>
            <a:fld id="{AF258EE5-C1BC-DE43-BFBA-383C466B32E1}" type="slidenum">
              <a:rPr lang="en-US" smtClean="0"/>
              <a:pPr/>
              <a:t>34</a:t>
            </a:fld>
            <a:endParaRPr lang="en-US"/>
          </a:p>
        </p:txBody>
      </p:sp>
      <p:sp>
        <p:nvSpPr>
          <p:cNvPr id="6" name="fun pos-nums(lst :: List&lt;Number&gt;) -&gt; List&lt;Number&gt;:…">
            <a:extLst>
              <a:ext uri="{FF2B5EF4-FFF2-40B4-BE49-F238E27FC236}">
                <a16:creationId xmlns:a16="http://schemas.microsoft.com/office/drawing/2014/main" id="{0A4E05E7-6F7F-7F5D-1C38-E8EA6CF34374}"/>
              </a:ext>
            </a:extLst>
          </p:cNvPr>
          <p:cNvSpPr txBox="1">
            <a:spLocks/>
          </p:cNvSpPr>
          <p:nvPr/>
        </p:nvSpPr>
        <p:spPr>
          <a:xfrm>
            <a:off x="1456362" y="1095829"/>
            <a:ext cx="9995409" cy="51997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normAutofit fontScale="70000" lnSpcReduction="20000"/>
          </a:bodyPr>
          <a:lstStyle>
            <a:lvl1pPr marL="0" marR="0" indent="0" algn="l" defTabSz="821531" rtl="0" latinLnBrk="0">
              <a:lnSpc>
                <a:spcPts val="7300"/>
              </a:lnSpc>
              <a:spcBef>
                <a:spcPts val="3700"/>
              </a:spcBef>
              <a:spcAft>
                <a:spcPts val="0"/>
              </a:spcAft>
              <a:buClrTx/>
              <a:buSzTx/>
              <a:buFontTx/>
              <a:buNone/>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1pPr>
            <a:lvl2pPr marL="0" marR="0" indent="4445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2pPr>
            <a:lvl3pPr marL="0" marR="0" indent="8890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3pPr>
            <a:lvl4pPr marL="0" marR="0" indent="13335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4pPr>
            <a:lvl5pPr marL="0" marR="0" indent="17780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5pPr>
            <a:lvl6pPr marL="3028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6pPr>
            <a:lvl7pPr marL="3472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7pPr>
            <a:lvl8pPr marL="3917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8pPr>
            <a:lvl9pPr marL="4361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9pPr>
          </a:lstStyle>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lang="en-US" sz="3200" kern="0" dirty="0">
                <a:solidFill>
                  <a:srgbClr val="ABAFB3"/>
                </a:solidFill>
                <a:latin typeface="Menlo Regular"/>
                <a:ea typeface="Menlo Regular"/>
                <a:cs typeface="Menlo Regular"/>
                <a:sym typeface="Menlo Regular"/>
              </a:rPr>
              <a:t>fun</a:t>
            </a:r>
            <a:r>
              <a:rPr lang="en-US" sz="3200" kern="0" dirty="0">
                <a:latin typeface="Menlo Regular"/>
                <a:ea typeface="Menlo Regular"/>
                <a:cs typeface="Menlo Regular"/>
                <a:sym typeface="Menlo Regular"/>
              </a:rPr>
              <a:t> </a:t>
            </a:r>
            <a:r>
              <a:rPr kumimoji="0" lang="en-US" sz="3200" b="1" i="0" u="none" strike="noStrike" kern="0" cap="none" spc="0" normalizeH="0" baseline="0" noProof="0" dirty="0">
                <a:ln>
                  <a:noFill/>
                </a:ln>
                <a:solidFill>
                  <a:srgbClr val="9F59B3"/>
                </a:solidFill>
                <a:effectLst/>
                <a:uLnTx/>
                <a:uFillTx/>
                <a:latin typeface="Menlo Regular"/>
                <a:sym typeface="Menlo Regular"/>
              </a:rPr>
              <a:t>my-filter</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(predicate :: Function, </a:t>
            </a:r>
            <a:r>
              <a:rPr kumimoji="0" lang="en-US" sz="3200" b="0" i="0" u="none" strike="noStrike" kern="0" cap="none" spc="0" normalizeH="0" baseline="0" noProof="0" dirty="0" err="1">
                <a:ln>
                  <a:noFill/>
                </a:ln>
                <a:solidFill>
                  <a:srgbClr val="BBE0E3">
                    <a:hueOff val="-11070000"/>
                    <a:satOff val="-41666"/>
                    <a:lumOff val="-81176"/>
                  </a:srgbClr>
                </a:solidFill>
                <a:effectLst/>
                <a:uLnTx/>
                <a:uFillTx/>
                <a:latin typeface="Menlo Regular"/>
                <a:sym typeface="Menlo Regular"/>
              </a:rPr>
              <a:t>lst</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 List&lt;Number&gt;) -&gt; List&lt;Number&gt;:</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ABAFB3"/>
                </a:solidFill>
                <a:effectLst/>
                <a:uLnTx/>
                <a:uFillTx/>
                <a:latin typeface="Menlo Regular"/>
                <a:sym typeface="Menlo Regular"/>
              </a:rPr>
              <a:t>doc</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507EB3"/>
                </a:solidFill>
                <a:effectLst/>
                <a:uLnTx/>
                <a:uFillTx/>
                <a:latin typeface="Menlo Regular"/>
                <a:sym typeface="Menlo Regular"/>
              </a:rPr>
              <a:t>"Filter a list to only items where predicate returns true"</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ABAFB3"/>
                </a:solidFill>
                <a:effectLst/>
                <a:uLnTx/>
                <a:uFillTx/>
                <a:latin typeface="Menlo Regular"/>
                <a:sym typeface="Menlo Regular"/>
              </a:rPr>
              <a:t>cases</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(List) </a:t>
            </a:r>
            <a:r>
              <a:rPr kumimoji="0" lang="en-US" sz="3200" b="0" i="0" u="none" strike="noStrike" kern="0" cap="none" spc="0" normalizeH="0" baseline="0" noProof="0" dirty="0" err="1">
                <a:ln>
                  <a:noFill/>
                </a:ln>
                <a:solidFill>
                  <a:srgbClr val="BBE0E3">
                    <a:hueOff val="-11070000"/>
                    <a:satOff val="-41666"/>
                    <a:lumOff val="-81176"/>
                  </a:srgbClr>
                </a:solidFill>
                <a:effectLst/>
                <a:uLnTx/>
                <a:uFillTx/>
                <a:latin typeface="Menlo Regular"/>
                <a:sym typeface="Menlo Regular"/>
              </a:rPr>
              <a:t>lst</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 empty =&gt; empty</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 link(f, r) =&gt;</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ABAFB3"/>
                </a:solidFill>
                <a:effectLst/>
                <a:uLnTx/>
                <a:uFillTx/>
                <a:latin typeface="Menlo Regular"/>
                <a:sym typeface="Menlo Regular"/>
              </a:rPr>
              <a:t>if</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predicate(f):</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link(f, my-filter(predicate, r))</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ABAFB3"/>
                </a:solidFill>
                <a:effectLst/>
                <a:uLnTx/>
                <a:uFillTx/>
                <a:latin typeface="Menlo Regular"/>
                <a:sym typeface="Menlo Regular"/>
              </a:rPr>
              <a:t>else</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my-filter(predicate, r)</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ABAFB3"/>
                </a:solidFill>
                <a:effectLst/>
                <a:uLnTx/>
                <a:uFillTx/>
                <a:latin typeface="Menlo Regular"/>
                <a:sym typeface="Menlo Regular"/>
              </a:rPr>
              <a:t>end</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ABAFB3"/>
                </a:solidFill>
                <a:effectLst/>
                <a:uLnTx/>
                <a:uFillTx/>
                <a:latin typeface="Menlo Regular"/>
                <a:sym typeface="Menlo Regular"/>
              </a:rPr>
              <a:t>end</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ABAFB3"/>
                </a:solidFill>
                <a:effectLst/>
                <a:uLnTx/>
                <a:uFillTx/>
                <a:latin typeface="Menlo Regular"/>
                <a:sym typeface="Menlo Regular"/>
              </a:rPr>
              <a:t>where</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 we can define the predicate in our test case. Let’s replicate </a:t>
            </a:r>
            <a:r>
              <a:rPr kumimoji="0" lang="en-US" sz="3200" b="0" i="0" u="none" strike="noStrike" kern="0" cap="none" spc="0" normalizeH="0" baseline="0" noProof="0" dirty="0">
                <a:ln>
                  <a:noFill/>
                </a:ln>
                <a:solidFill>
                  <a:srgbClr val="BBE0E3">
                    <a:hueOff val="-11070000"/>
                    <a:satOff val="-41666"/>
                    <a:lumOff val="-81176"/>
                  </a:srgbClr>
                </a:solidFill>
                <a:effectLst>
                  <a:outerShdw blurRad="38100" dist="38100" dir="2700000" algn="tl">
                    <a:srgbClr val="000000">
                      <a:alpha val="43137"/>
                    </a:srgbClr>
                  </a:outerShdw>
                </a:effectLst>
                <a:uLnTx/>
                <a:uFillTx/>
                <a:latin typeface="Menlo Regular"/>
                <a:sym typeface="Menlo Regular"/>
              </a:rPr>
              <a:t>pos-</a:t>
            </a:r>
            <a:r>
              <a:rPr kumimoji="0" lang="en-US" sz="3200" b="0" i="0" u="none" strike="noStrike" kern="0" cap="none" spc="0" normalizeH="0" baseline="0" noProof="0" dirty="0" err="1">
                <a:ln>
                  <a:noFill/>
                </a:ln>
                <a:solidFill>
                  <a:srgbClr val="BBE0E3">
                    <a:hueOff val="-11070000"/>
                    <a:satOff val="-41666"/>
                    <a:lumOff val="-81176"/>
                  </a:srgbClr>
                </a:solidFill>
                <a:effectLst>
                  <a:outerShdw blurRad="38100" dist="38100" dir="2700000" algn="tl">
                    <a:srgbClr val="000000">
                      <a:alpha val="43137"/>
                    </a:srgbClr>
                  </a:outerShdw>
                </a:effectLst>
                <a:uLnTx/>
                <a:uFillTx/>
                <a:latin typeface="Menlo Regular"/>
                <a:sym typeface="Menlo Regular"/>
              </a:rPr>
              <a:t>nums</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functionality</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lang="en-US" sz="3200" kern="0" dirty="0">
                <a:solidFill>
                  <a:srgbClr val="BBE0E3">
                    <a:hueOff val="-11070000"/>
                    <a:satOff val="-41666"/>
                    <a:lumOff val="-81176"/>
                  </a:srgbClr>
                </a:solidFill>
                <a:latin typeface="Menlo Regular"/>
                <a:sym typeface="Menlo Regular"/>
              </a:rPr>
              <a:t> </a:t>
            </a:r>
            <a:endPar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endParaRP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ABAFB3"/>
                </a:solidFill>
                <a:effectLst/>
                <a:uLnTx/>
                <a:uFillTx/>
                <a:latin typeface="Menlo Regular"/>
                <a:sym typeface="Menlo Regular"/>
              </a:rPr>
              <a:t>end</a:t>
            </a:r>
          </a:p>
          <a:p>
            <a:pPr defTabSz="1828800">
              <a:lnSpc>
                <a:spcPct val="120000"/>
              </a:lnSpc>
              <a:spcBef>
                <a:spcPts val="0"/>
              </a:spcBef>
              <a:defRPr sz="3200">
                <a:latin typeface="Menlo Regular"/>
                <a:ea typeface="Menlo Regular"/>
                <a:cs typeface="Menlo Regular"/>
                <a:sym typeface="Menlo Regular"/>
              </a:defRPr>
            </a:pPr>
            <a:endParaRPr lang="en-US" sz="3200" kern="0" dirty="0">
              <a:solidFill>
                <a:srgbClr val="ABAFB3"/>
              </a:solidFill>
              <a:latin typeface="Menlo Regular"/>
              <a:ea typeface="Menlo Regular"/>
              <a:cs typeface="Menlo Regular"/>
              <a:sym typeface="Menlo Regular"/>
            </a:endParaRPr>
          </a:p>
        </p:txBody>
      </p:sp>
    </p:spTree>
    <p:extLst>
      <p:ext uri="{BB962C8B-B14F-4D97-AF65-F5344CB8AC3E}">
        <p14:creationId xmlns:p14="http://schemas.microsoft.com/office/powerpoint/2010/main" val="28144017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5FDF4-9089-2ACB-AF87-0DE354D0657A}"/>
              </a:ext>
            </a:extLst>
          </p:cNvPr>
          <p:cNvSpPr>
            <a:spLocks noGrp="1"/>
          </p:cNvSpPr>
          <p:nvPr>
            <p:ph type="title"/>
          </p:nvPr>
        </p:nvSpPr>
        <p:spPr/>
        <p:txBody>
          <a:bodyPr/>
          <a:lstStyle/>
          <a:p>
            <a:r>
              <a:rPr lang="en-US" dirty="0"/>
              <a:t>My-filter: with generic predicate (2)</a:t>
            </a:r>
          </a:p>
        </p:txBody>
      </p:sp>
      <p:sp>
        <p:nvSpPr>
          <p:cNvPr id="3" name="Date Placeholder 2">
            <a:extLst>
              <a:ext uri="{FF2B5EF4-FFF2-40B4-BE49-F238E27FC236}">
                <a16:creationId xmlns:a16="http://schemas.microsoft.com/office/drawing/2014/main" id="{2B53DF2E-426F-04CC-82D7-7A3111207C7F}"/>
              </a:ext>
            </a:extLst>
          </p:cNvPr>
          <p:cNvSpPr>
            <a:spLocks noGrp="1"/>
          </p:cNvSpPr>
          <p:nvPr>
            <p:ph type="dt" sz="half" idx="10"/>
          </p:nvPr>
        </p:nvSpPr>
        <p:spPr/>
        <p:txBody>
          <a:bodyPr/>
          <a:lstStyle/>
          <a:p>
            <a:fld id="{6CA6D3AF-BE8D-064E-9797-F02A4399C2F0}" type="datetime1">
              <a:rPr lang="en-US" smtClean="0"/>
              <a:pPr/>
              <a:t>10/9/2022</a:t>
            </a:fld>
            <a:endParaRPr lang="en-US" dirty="0"/>
          </a:p>
        </p:txBody>
      </p:sp>
      <p:sp>
        <p:nvSpPr>
          <p:cNvPr id="4" name="Footer Placeholder 3">
            <a:extLst>
              <a:ext uri="{FF2B5EF4-FFF2-40B4-BE49-F238E27FC236}">
                <a16:creationId xmlns:a16="http://schemas.microsoft.com/office/drawing/2014/main" id="{45FE674C-0C4B-6517-16B1-216CE8C5F326}"/>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08C1EDCE-99DF-7850-A12D-721D3FCC5595}"/>
              </a:ext>
            </a:extLst>
          </p:cNvPr>
          <p:cNvSpPr>
            <a:spLocks noGrp="1"/>
          </p:cNvSpPr>
          <p:nvPr>
            <p:ph type="sldNum" sz="quarter" idx="12"/>
          </p:nvPr>
        </p:nvSpPr>
        <p:spPr/>
        <p:txBody>
          <a:bodyPr/>
          <a:lstStyle/>
          <a:p>
            <a:fld id="{AF258EE5-C1BC-DE43-BFBA-383C466B32E1}" type="slidenum">
              <a:rPr lang="en-US" smtClean="0"/>
              <a:pPr/>
              <a:t>35</a:t>
            </a:fld>
            <a:endParaRPr lang="en-US"/>
          </a:p>
        </p:txBody>
      </p:sp>
      <p:sp>
        <p:nvSpPr>
          <p:cNvPr id="6" name="fun pos-nums(lst :: List&lt;Number&gt;) -&gt; List&lt;Number&gt;:…">
            <a:extLst>
              <a:ext uri="{FF2B5EF4-FFF2-40B4-BE49-F238E27FC236}">
                <a16:creationId xmlns:a16="http://schemas.microsoft.com/office/drawing/2014/main" id="{0A4E05E7-6F7F-7F5D-1C38-E8EA6CF34374}"/>
              </a:ext>
            </a:extLst>
          </p:cNvPr>
          <p:cNvSpPr txBox="1">
            <a:spLocks/>
          </p:cNvSpPr>
          <p:nvPr/>
        </p:nvSpPr>
        <p:spPr>
          <a:xfrm>
            <a:off x="1456362" y="1095829"/>
            <a:ext cx="9995409" cy="51997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normAutofit fontScale="70000" lnSpcReduction="20000"/>
          </a:bodyPr>
          <a:lstStyle>
            <a:lvl1pPr marL="0" marR="0" indent="0" algn="l" defTabSz="821531" rtl="0" latinLnBrk="0">
              <a:lnSpc>
                <a:spcPts val="7300"/>
              </a:lnSpc>
              <a:spcBef>
                <a:spcPts val="3700"/>
              </a:spcBef>
              <a:spcAft>
                <a:spcPts val="0"/>
              </a:spcAft>
              <a:buClrTx/>
              <a:buSzTx/>
              <a:buFontTx/>
              <a:buNone/>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1pPr>
            <a:lvl2pPr marL="0" marR="0" indent="4445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2pPr>
            <a:lvl3pPr marL="0" marR="0" indent="8890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3pPr>
            <a:lvl4pPr marL="0" marR="0" indent="13335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4pPr>
            <a:lvl5pPr marL="0" marR="0" indent="17780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5pPr>
            <a:lvl6pPr marL="3028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6pPr>
            <a:lvl7pPr marL="3472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7pPr>
            <a:lvl8pPr marL="3917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8pPr>
            <a:lvl9pPr marL="4361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9pPr>
          </a:lstStyle>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lang="en-US" sz="3200" kern="0" dirty="0">
                <a:solidFill>
                  <a:srgbClr val="ABAFB3"/>
                </a:solidFill>
                <a:latin typeface="Menlo Regular"/>
                <a:ea typeface="Menlo Regular"/>
                <a:cs typeface="Menlo Regular"/>
                <a:sym typeface="Menlo Regular"/>
              </a:rPr>
              <a:t>fun</a:t>
            </a:r>
            <a:r>
              <a:rPr lang="en-US" sz="3200" kern="0" dirty="0">
                <a:latin typeface="Menlo Regular"/>
                <a:ea typeface="Menlo Regular"/>
                <a:cs typeface="Menlo Regular"/>
                <a:sym typeface="Menlo Regular"/>
              </a:rPr>
              <a:t> </a:t>
            </a:r>
            <a:r>
              <a:rPr kumimoji="0" lang="en-US" sz="3200" b="1" i="0" u="none" strike="noStrike" kern="0" cap="none" spc="0" normalizeH="0" baseline="0" noProof="0" dirty="0">
                <a:ln>
                  <a:noFill/>
                </a:ln>
                <a:solidFill>
                  <a:srgbClr val="9F59B3"/>
                </a:solidFill>
                <a:effectLst/>
                <a:uLnTx/>
                <a:uFillTx/>
                <a:latin typeface="Menlo Regular"/>
                <a:sym typeface="Menlo Regular"/>
              </a:rPr>
              <a:t>my-filter</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(predicate :: Function, </a:t>
            </a:r>
            <a:r>
              <a:rPr kumimoji="0" lang="en-US" sz="3200" b="0" i="0" u="none" strike="noStrike" kern="0" cap="none" spc="0" normalizeH="0" baseline="0" noProof="0" dirty="0" err="1">
                <a:ln>
                  <a:noFill/>
                </a:ln>
                <a:solidFill>
                  <a:srgbClr val="BBE0E3">
                    <a:hueOff val="-11070000"/>
                    <a:satOff val="-41666"/>
                    <a:lumOff val="-81176"/>
                  </a:srgbClr>
                </a:solidFill>
                <a:effectLst/>
                <a:uLnTx/>
                <a:uFillTx/>
                <a:latin typeface="Menlo Regular"/>
                <a:sym typeface="Menlo Regular"/>
              </a:rPr>
              <a:t>lst</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 List&lt;Number&gt;) -&gt; List&lt;Number&gt;:</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ABAFB3"/>
                </a:solidFill>
                <a:effectLst/>
                <a:uLnTx/>
                <a:uFillTx/>
                <a:latin typeface="Menlo Regular"/>
                <a:sym typeface="Menlo Regular"/>
              </a:rPr>
              <a:t>doc</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507EB3"/>
                </a:solidFill>
                <a:effectLst/>
                <a:uLnTx/>
                <a:uFillTx/>
                <a:latin typeface="Menlo Regular"/>
                <a:sym typeface="Menlo Regular"/>
              </a:rPr>
              <a:t>"Filter a list to only items where predicate returns true"</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ABAFB3"/>
                </a:solidFill>
                <a:effectLst/>
                <a:uLnTx/>
                <a:uFillTx/>
                <a:latin typeface="Menlo Regular"/>
                <a:sym typeface="Menlo Regular"/>
              </a:rPr>
              <a:t>cases</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(List) </a:t>
            </a:r>
            <a:r>
              <a:rPr kumimoji="0" lang="en-US" sz="3200" b="0" i="0" u="none" strike="noStrike" kern="0" cap="none" spc="0" normalizeH="0" baseline="0" noProof="0" dirty="0" err="1">
                <a:ln>
                  <a:noFill/>
                </a:ln>
                <a:solidFill>
                  <a:srgbClr val="BBE0E3">
                    <a:hueOff val="-11070000"/>
                    <a:satOff val="-41666"/>
                    <a:lumOff val="-81176"/>
                  </a:srgbClr>
                </a:solidFill>
                <a:effectLst/>
                <a:uLnTx/>
                <a:uFillTx/>
                <a:latin typeface="Menlo Regular"/>
                <a:sym typeface="Menlo Regular"/>
              </a:rPr>
              <a:t>lst</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 empty =&gt; empty</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 link(f, r) =&gt;</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ABAFB3"/>
                </a:solidFill>
                <a:effectLst/>
                <a:uLnTx/>
                <a:uFillTx/>
                <a:latin typeface="Menlo Regular"/>
                <a:sym typeface="Menlo Regular"/>
              </a:rPr>
              <a:t>if</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predicate(f):</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link(f, my-filter(predicate, r))</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ABAFB3"/>
                </a:solidFill>
                <a:effectLst/>
                <a:uLnTx/>
                <a:uFillTx/>
                <a:latin typeface="Menlo Regular"/>
                <a:sym typeface="Menlo Regular"/>
              </a:rPr>
              <a:t>else</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my-filter(predicate, r)</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ABAFB3"/>
                </a:solidFill>
                <a:effectLst/>
                <a:uLnTx/>
                <a:uFillTx/>
                <a:latin typeface="Menlo Regular"/>
                <a:sym typeface="Menlo Regular"/>
              </a:rPr>
              <a:t>end</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ABAFB3"/>
                </a:solidFill>
                <a:effectLst/>
                <a:uLnTx/>
                <a:uFillTx/>
                <a:latin typeface="Menlo Regular"/>
                <a:sym typeface="Menlo Regular"/>
              </a:rPr>
              <a:t>end</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ABAFB3"/>
                </a:solidFill>
                <a:effectLst/>
                <a:uLnTx/>
                <a:uFillTx/>
                <a:latin typeface="Menlo Regular"/>
                <a:sym typeface="Menlo Regular"/>
              </a:rPr>
              <a:t>where</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 we can define the predicate in our test case. Let’s replicate </a:t>
            </a:r>
            <a:r>
              <a:rPr kumimoji="0" lang="en-US" sz="3200" b="0" i="0" u="none" strike="noStrike" kern="0" cap="none" spc="0" normalizeH="0" baseline="0" noProof="0" dirty="0">
                <a:ln>
                  <a:noFill/>
                </a:ln>
                <a:solidFill>
                  <a:srgbClr val="BBE0E3">
                    <a:hueOff val="-11070000"/>
                    <a:satOff val="-41666"/>
                    <a:lumOff val="-81176"/>
                  </a:srgbClr>
                </a:solidFill>
                <a:effectLst>
                  <a:outerShdw blurRad="38100" dist="38100" dir="2700000" algn="tl">
                    <a:srgbClr val="000000">
                      <a:alpha val="43137"/>
                    </a:srgbClr>
                  </a:outerShdw>
                </a:effectLst>
                <a:uLnTx/>
                <a:uFillTx/>
                <a:latin typeface="Menlo Regular"/>
                <a:sym typeface="Menlo Regular"/>
              </a:rPr>
              <a:t>pos-</a:t>
            </a:r>
            <a:r>
              <a:rPr kumimoji="0" lang="en-US" sz="3200" b="0" i="0" u="none" strike="noStrike" kern="0" cap="none" spc="0" normalizeH="0" baseline="0" noProof="0" dirty="0" err="1">
                <a:ln>
                  <a:noFill/>
                </a:ln>
                <a:solidFill>
                  <a:srgbClr val="BBE0E3">
                    <a:hueOff val="-11070000"/>
                    <a:satOff val="-41666"/>
                    <a:lumOff val="-81176"/>
                  </a:srgbClr>
                </a:solidFill>
                <a:effectLst>
                  <a:outerShdw blurRad="38100" dist="38100" dir="2700000" algn="tl">
                    <a:srgbClr val="000000">
                      <a:alpha val="43137"/>
                    </a:srgbClr>
                  </a:outerShdw>
                </a:effectLst>
                <a:uLnTx/>
                <a:uFillTx/>
                <a:latin typeface="Menlo Regular"/>
                <a:sym typeface="Menlo Regular"/>
              </a:rPr>
              <a:t>nums</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functionality</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lang="en-US" sz="3200" kern="0" dirty="0">
                <a:solidFill>
                  <a:srgbClr val="BBE0E3">
                    <a:hueOff val="-11070000"/>
                    <a:satOff val="-41666"/>
                    <a:lumOff val="-81176"/>
                  </a:srgbClr>
                </a:solidFill>
                <a:latin typeface="Menlo Regular"/>
                <a:sym typeface="Menlo Regular"/>
              </a:rPr>
              <a:t> # we can use lambda for this purpose too: format: lam(x): ??? end</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ABAFB3"/>
                </a:solidFill>
                <a:effectLst/>
                <a:uLnTx/>
                <a:uFillTx/>
                <a:latin typeface="Menlo Regular"/>
                <a:sym typeface="Menlo Regular"/>
              </a:rPr>
              <a:t>end</a:t>
            </a:r>
          </a:p>
          <a:p>
            <a:pPr defTabSz="1828800">
              <a:lnSpc>
                <a:spcPct val="120000"/>
              </a:lnSpc>
              <a:spcBef>
                <a:spcPts val="0"/>
              </a:spcBef>
              <a:defRPr sz="3200">
                <a:latin typeface="Menlo Regular"/>
                <a:ea typeface="Menlo Regular"/>
                <a:cs typeface="Menlo Regular"/>
                <a:sym typeface="Menlo Regular"/>
              </a:defRPr>
            </a:pPr>
            <a:endParaRPr lang="en-US" sz="3200" kern="0" dirty="0">
              <a:solidFill>
                <a:srgbClr val="ABAFB3"/>
              </a:solidFill>
              <a:latin typeface="Menlo Regular"/>
              <a:ea typeface="Menlo Regular"/>
              <a:cs typeface="Menlo Regular"/>
              <a:sym typeface="Menlo Regular"/>
            </a:endParaRPr>
          </a:p>
        </p:txBody>
      </p:sp>
    </p:spTree>
    <p:extLst>
      <p:ext uri="{BB962C8B-B14F-4D97-AF65-F5344CB8AC3E}">
        <p14:creationId xmlns:p14="http://schemas.microsoft.com/office/powerpoint/2010/main" val="2105930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5FDF4-9089-2ACB-AF87-0DE354D0657A}"/>
              </a:ext>
            </a:extLst>
          </p:cNvPr>
          <p:cNvSpPr>
            <a:spLocks noGrp="1"/>
          </p:cNvSpPr>
          <p:nvPr>
            <p:ph type="title"/>
          </p:nvPr>
        </p:nvSpPr>
        <p:spPr/>
        <p:txBody>
          <a:bodyPr/>
          <a:lstStyle/>
          <a:p>
            <a:r>
              <a:rPr lang="en-US" dirty="0"/>
              <a:t>My-filter: with generic predicate (3)</a:t>
            </a:r>
          </a:p>
        </p:txBody>
      </p:sp>
      <p:sp>
        <p:nvSpPr>
          <p:cNvPr id="3" name="Date Placeholder 2">
            <a:extLst>
              <a:ext uri="{FF2B5EF4-FFF2-40B4-BE49-F238E27FC236}">
                <a16:creationId xmlns:a16="http://schemas.microsoft.com/office/drawing/2014/main" id="{2B53DF2E-426F-04CC-82D7-7A3111207C7F}"/>
              </a:ext>
            </a:extLst>
          </p:cNvPr>
          <p:cNvSpPr>
            <a:spLocks noGrp="1"/>
          </p:cNvSpPr>
          <p:nvPr>
            <p:ph type="dt" sz="half" idx="10"/>
          </p:nvPr>
        </p:nvSpPr>
        <p:spPr/>
        <p:txBody>
          <a:bodyPr/>
          <a:lstStyle/>
          <a:p>
            <a:fld id="{6CA6D3AF-BE8D-064E-9797-F02A4399C2F0}" type="datetime1">
              <a:rPr lang="en-US" smtClean="0"/>
              <a:pPr/>
              <a:t>10/9/2022</a:t>
            </a:fld>
            <a:endParaRPr lang="en-US" dirty="0"/>
          </a:p>
        </p:txBody>
      </p:sp>
      <p:sp>
        <p:nvSpPr>
          <p:cNvPr id="4" name="Footer Placeholder 3">
            <a:extLst>
              <a:ext uri="{FF2B5EF4-FFF2-40B4-BE49-F238E27FC236}">
                <a16:creationId xmlns:a16="http://schemas.microsoft.com/office/drawing/2014/main" id="{45FE674C-0C4B-6517-16B1-216CE8C5F326}"/>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08C1EDCE-99DF-7850-A12D-721D3FCC5595}"/>
              </a:ext>
            </a:extLst>
          </p:cNvPr>
          <p:cNvSpPr>
            <a:spLocks noGrp="1"/>
          </p:cNvSpPr>
          <p:nvPr>
            <p:ph type="sldNum" sz="quarter" idx="12"/>
          </p:nvPr>
        </p:nvSpPr>
        <p:spPr/>
        <p:txBody>
          <a:bodyPr/>
          <a:lstStyle/>
          <a:p>
            <a:fld id="{AF258EE5-C1BC-DE43-BFBA-383C466B32E1}" type="slidenum">
              <a:rPr lang="en-US" smtClean="0"/>
              <a:pPr/>
              <a:t>36</a:t>
            </a:fld>
            <a:endParaRPr lang="en-US"/>
          </a:p>
        </p:txBody>
      </p:sp>
      <p:sp>
        <p:nvSpPr>
          <p:cNvPr id="6" name="fun pos-nums(lst :: List&lt;Number&gt;) -&gt; List&lt;Number&gt;:…">
            <a:extLst>
              <a:ext uri="{FF2B5EF4-FFF2-40B4-BE49-F238E27FC236}">
                <a16:creationId xmlns:a16="http://schemas.microsoft.com/office/drawing/2014/main" id="{0A4E05E7-6F7F-7F5D-1C38-E8EA6CF34374}"/>
              </a:ext>
            </a:extLst>
          </p:cNvPr>
          <p:cNvSpPr txBox="1">
            <a:spLocks/>
          </p:cNvSpPr>
          <p:nvPr/>
        </p:nvSpPr>
        <p:spPr>
          <a:xfrm>
            <a:off x="1456363" y="1095829"/>
            <a:ext cx="9031874" cy="51997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normAutofit fontScale="70000" lnSpcReduction="20000"/>
          </a:bodyPr>
          <a:lstStyle>
            <a:lvl1pPr marL="0" marR="0" indent="0" algn="l" defTabSz="821531" rtl="0" latinLnBrk="0">
              <a:lnSpc>
                <a:spcPts val="7300"/>
              </a:lnSpc>
              <a:spcBef>
                <a:spcPts val="3700"/>
              </a:spcBef>
              <a:spcAft>
                <a:spcPts val="0"/>
              </a:spcAft>
              <a:buClrTx/>
              <a:buSzTx/>
              <a:buFontTx/>
              <a:buNone/>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1pPr>
            <a:lvl2pPr marL="0" marR="0" indent="4445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2pPr>
            <a:lvl3pPr marL="0" marR="0" indent="8890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3pPr>
            <a:lvl4pPr marL="0" marR="0" indent="13335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4pPr>
            <a:lvl5pPr marL="0" marR="0" indent="17780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5pPr>
            <a:lvl6pPr marL="3028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6pPr>
            <a:lvl7pPr marL="3472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7pPr>
            <a:lvl8pPr marL="3917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8pPr>
            <a:lvl9pPr marL="4361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9pPr>
          </a:lstStyle>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lang="en-US" sz="3200" kern="0" dirty="0">
                <a:solidFill>
                  <a:srgbClr val="ABAFB3"/>
                </a:solidFill>
                <a:latin typeface="Menlo Regular"/>
                <a:ea typeface="Menlo Regular"/>
                <a:cs typeface="Menlo Regular"/>
                <a:sym typeface="Menlo Regular"/>
              </a:rPr>
              <a:t>fun</a:t>
            </a:r>
            <a:r>
              <a:rPr lang="en-US" sz="3200" kern="0" dirty="0">
                <a:latin typeface="Menlo Regular"/>
                <a:ea typeface="Menlo Regular"/>
                <a:cs typeface="Menlo Regular"/>
                <a:sym typeface="Menlo Regular"/>
              </a:rPr>
              <a:t> </a:t>
            </a:r>
            <a:r>
              <a:rPr kumimoji="0" lang="en-US" sz="3200" b="1" i="0" u="none" strike="noStrike" kern="0" cap="none" spc="0" normalizeH="0" baseline="0" noProof="0" dirty="0">
                <a:ln>
                  <a:noFill/>
                </a:ln>
                <a:solidFill>
                  <a:srgbClr val="9F59B3"/>
                </a:solidFill>
                <a:effectLst/>
                <a:uLnTx/>
                <a:uFillTx/>
                <a:latin typeface="Menlo Regular"/>
                <a:sym typeface="Menlo Regular"/>
              </a:rPr>
              <a:t>my-filter</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(predicate :: Function, </a:t>
            </a:r>
            <a:r>
              <a:rPr kumimoji="0" lang="en-US" sz="3200" b="0" i="0" u="none" strike="noStrike" kern="0" cap="none" spc="0" normalizeH="0" baseline="0" noProof="0" dirty="0" err="1">
                <a:ln>
                  <a:noFill/>
                </a:ln>
                <a:solidFill>
                  <a:srgbClr val="BBE0E3">
                    <a:hueOff val="-11070000"/>
                    <a:satOff val="-41666"/>
                    <a:lumOff val="-81176"/>
                  </a:srgbClr>
                </a:solidFill>
                <a:effectLst/>
                <a:uLnTx/>
                <a:uFillTx/>
                <a:latin typeface="Menlo Regular"/>
                <a:sym typeface="Menlo Regular"/>
              </a:rPr>
              <a:t>lst</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 List&lt;Number&gt;) -&gt; List&lt;Number&gt;:</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ABAFB3"/>
                </a:solidFill>
                <a:effectLst/>
                <a:uLnTx/>
                <a:uFillTx/>
                <a:latin typeface="Menlo Regular"/>
                <a:sym typeface="Menlo Regular"/>
              </a:rPr>
              <a:t>doc</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507EB3"/>
                </a:solidFill>
                <a:effectLst/>
                <a:uLnTx/>
                <a:uFillTx/>
                <a:latin typeface="Menlo Regular"/>
                <a:sym typeface="Menlo Regular"/>
              </a:rPr>
              <a:t>"Filter a list to only items where predicate returns true"</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ABAFB3"/>
                </a:solidFill>
                <a:effectLst/>
                <a:uLnTx/>
                <a:uFillTx/>
                <a:latin typeface="Menlo Regular"/>
                <a:sym typeface="Menlo Regular"/>
              </a:rPr>
              <a:t>cases</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(List) </a:t>
            </a:r>
            <a:r>
              <a:rPr kumimoji="0" lang="en-US" sz="3200" b="0" i="0" u="none" strike="noStrike" kern="0" cap="none" spc="0" normalizeH="0" baseline="0" noProof="0" dirty="0" err="1">
                <a:ln>
                  <a:noFill/>
                </a:ln>
                <a:solidFill>
                  <a:srgbClr val="BBE0E3">
                    <a:hueOff val="-11070000"/>
                    <a:satOff val="-41666"/>
                    <a:lumOff val="-81176"/>
                  </a:srgbClr>
                </a:solidFill>
                <a:effectLst/>
                <a:uLnTx/>
                <a:uFillTx/>
                <a:latin typeface="Menlo Regular"/>
                <a:sym typeface="Menlo Regular"/>
              </a:rPr>
              <a:t>lst</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 empty =&gt; empty</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 link(f, r) =&gt;</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ABAFB3"/>
                </a:solidFill>
                <a:effectLst/>
                <a:uLnTx/>
                <a:uFillTx/>
                <a:latin typeface="Menlo Regular"/>
                <a:sym typeface="Menlo Regular"/>
              </a:rPr>
              <a:t>if</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predicate(f):</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link(f, my-filter(predicate, r))</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ABAFB3"/>
                </a:solidFill>
                <a:effectLst/>
                <a:uLnTx/>
                <a:uFillTx/>
                <a:latin typeface="Menlo Regular"/>
                <a:sym typeface="Menlo Regular"/>
              </a:rPr>
              <a:t>else</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my-filter(predicate, r)</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ABAFB3"/>
                </a:solidFill>
                <a:effectLst/>
                <a:uLnTx/>
                <a:uFillTx/>
                <a:latin typeface="Menlo Regular"/>
                <a:sym typeface="Menlo Regular"/>
              </a:rPr>
              <a:t>end</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ABAFB3"/>
                </a:solidFill>
                <a:effectLst/>
                <a:uLnTx/>
                <a:uFillTx/>
                <a:latin typeface="Menlo Regular"/>
                <a:sym typeface="Menlo Regular"/>
              </a:rPr>
              <a:t>end</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ABAFB3"/>
                </a:solidFill>
                <a:effectLst/>
                <a:uLnTx/>
                <a:uFillTx/>
                <a:latin typeface="Menlo Regular"/>
                <a:sym typeface="Menlo Regular"/>
              </a:rPr>
              <a:t>where</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my-filter(</a:t>
            </a:r>
            <a:r>
              <a:rPr kumimoji="0" lang="en-US" sz="3200" b="0" i="0" u="none" strike="noStrike" kern="0" cap="none" spc="0" normalizeH="0" baseline="0" noProof="0" dirty="0">
                <a:ln>
                  <a:noFill/>
                </a:ln>
                <a:solidFill>
                  <a:srgbClr val="ABAFB3"/>
                </a:solidFill>
                <a:effectLst/>
                <a:uLnTx/>
                <a:uFillTx/>
                <a:latin typeface="Menlo Regular"/>
                <a:sym typeface="Menlo Regular"/>
              </a:rPr>
              <a:t>lam</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(x): x &gt; 0 </a:t>
            </a:r>
            <a:r>
              <a:rPr kumimoji="0" lang="en-US" sz="3200" b="0" i="0" u="none" strike="noStrike" kern="0" cap="none" spc="0" normalizeH="0" baseline="0" noProof="0" dirty="0">
                <a:ln>
                  <a:noFill/>
                </a:ln>
                <a:solidFill>
                  <a:srgbClr val="ABAFB3"/>
                </a:solidFill>
                <a:effectLst/>
                <a:uLnTx/>
                <a:uFillTx/>
                <a:latin typeface="Menlo Regular"/>
                <a:sym typeface="Menlo Regular"/>
              </a:rPr>
              <a:t>end</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ABAFB3"/>
                </a:solidFill>
                <a:effectLst/>
                <a:uLnTx/>
                <a:uFillTx/>
                <a:latin typeface="Menlo Regular"/>
                <a:sym typeface="Menlo Regular"/>
              </a:rPr>
              <a:t>list</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1, -2, 3, 4]) </a:t>
            </a:r>
            <a:r>
              <a:rPr kumimoji="0" lang="en-US" sz="3200" b="0" i="0" u="none" strike="noStrike" kern="0" cap="none" spc="0" normalizeH="0" baseline="0" noProof="0" dirty="0">
                <a:ln>
                  <a:noFill/>
                </a:ln>
                <a:solidFill>
                  <a:srgbClr val="ABAFB3"/>
                </a:solidFill>
                <a:effectLst/>
                <a:uLnTx/>
                <a:uFillTx/>
                <a:latin typeface="Menlo Regular"/>
                <a:sym typeface="Menlo Regular"/>
              </a:rPr>
              <a:t>is</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a:t>
            </a:r>
            <a:r>
              <a:rPr kumimoji="0" lang="en-US" sz="3200" b="0" i="0" u="none" strike="noStrike" kern="0" cap="none" spc="0" normalizeH="0" baseline="0" noProof="0" dirty="0">
                <a:ln>
                  <a:noFill/>
                </a:ln>
                <a:solidFill>
                  <a:srgbClr val="ABAFB3"/>
                </a:solidFill>
                <a:effectLst/>
                <a:uLnTx/>
                <a:uFillTx/>
                <a:latin typeface="Menlo Regular"/>
                <a:sym typeface="Menlo Regular"/>
              </a:rPr>
              <a:t>list</a:t>
            </a:r>
            <a:r>
              <a:rPr kumimoji="0" lang="en-US" sz="3200" b="0" i="0" u="none" strike="noStrike" kern="0" cap="none" spc="0" normalizeH="0" baseline="0" noProof="0" dirty="0">
                <a:ln>
                  <a:noFill/>
                </a:ln>
                <a:solidFill>
                  <a:srgbClr val="BBE0E3">
                    <a:hueOff val="-11070000"/>
                    <a:satOff val="-41666"/>
                    <a:lumOff val="-81176"/>
                  </a:srgbClr>
                </a:solidFill>
                <a:effectLst/>
                <a:uLnTx/>
                <a:uFillTx/>
                <a:latin typeface="Menlo Regular"/>
                <a:sym typeface="Menlo Regular"/>
              </a:rPr>
              <a:t>: 1, 3, 4]</a:t>
            </a:r>
          </a:p>
          <a:p>
            <a:pPr marL="0" marR="0" lvl="0" indent="0" algn="l" defTabSz="1828800" rtl="0" eaLnBrk="1" fontAlgn="auto" latinLnBrk="0" hangingPunct="1">
              <a:lnSpc>
                <a:spcPct val="120000"/>
              </a:lnSpc>
              <a:spcBef>
                <a:spcPts val="0"/>
              </a:spcBef>
              <a:spcAft>
                <a:spcPts val="0"/>
              </a:spcAft>
              <a:buClrTx/>
              <a:buSzTx/>
              <a:buFontTx/>
              <a:buNone/>
              <a:tabLst/>
              <a:defRPr sz="3200">
                <a:latin typeface="Menlo Regular"/>
                <a:ea typeface="Menlo Regular"/>
                <a:cs typeface="Menlo Regular"/>
                <a:sym typeface="Menlo Regular"/>
              </a:defRPr>
            </a:pPr>
            <a:r>
              <a:rPr kumimoji="0" lang="en-US" sz="3200" b="0" i="0" u="none" strike="noStrike" kern="0" cap="none" spc="0" normalizeH="0" baseline="0" noProof="0" dirty="0">
                <a:ln>
                  <a:noFill/>
                </a:ln>
                <a:solidFill>
                  <a:srgbClr val="ABAFB3"/>
                </a:solidFill>
                <a:effectLst/>
                <a:uLnTx/>
                <a:uFillTx/>
                <a:latin typeface="Menlo Regular"/>
                <a:sym typeface="Menlo Regular"/>
              </a:rPr>
              <a:t>end</a:t>
            </a:r>
          </a:p>
          <a:p>
            <a:pPr defTabSz="1828800">
              <a:lnSpc>
                <a:spcPct val="120000"/>
              </a:lnSpc>
              <a:spcBef>
                <a:spcPts val="0"/>
              </a:spcBef>
              <a:defRPr sz="3200">
                <a:latin typeface="Menlo Regular"/>
                <a:ea typeface="Menlo Regular"/>
                <a:cs typeface="Menlo Regular"/>
                <a:sym typeface="Menlo Regular"/>
              </a:defRPr>
            </a:pPr>
            <a:endParaRPr lang="en-US" sz="3200" kern="0" dirty="0">
              <a:solidFill>
                <a:srgbClr val="ABAFB3"/>
              </a:solidFill>
              <a:latin typeface="Menlo Regular"/>
              <a:ea typeface="Menlo Regular"/>
              <a:cs typeface="Menlo Regular"/>
              <a:sym typeface="Menlo Regular"/>
            </a:endParaRPr>
          </a:p>
        </p:txBody>
      </p:sp>
    </p:spTree>
    <p:extLst>
      <p:ext uri="{BB962C8B-B14F-4D97-AF65-F5344CB8AC3E}">
        <p14:creationId xmlns:p14="http://schemas.microsoft.com/office/powerpoint/2010/main" val="30816853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59824-CA8B-DED6-F0E5-A8748B865FB0}"/>
              </a:ext>
            </a:extLst>
          </p:cNvPr>
          <p:cNvSpPr>
            <a:spLocks noGrp="1"/>
          </p:cNvSpPr>
          <p:nvPr>
            <p:ph type="title"/>
          </p:nvPr>
        </p:nvSpPr>
        <p:spPr/>
        <p:txBody>
          <a:bodyPr/>
          <a:lstStyle/>
          <a:p>
            <a:r>
              <a:rPr lang="en-US" dirty="0"/>
              <a:t>Even more generic: The List Aggregation Pattern</a:t>
            </a:r>
          </a:p>
        </p:txBody>
      </p:sp>
      <p:sp>
        <p:nvSpPr>
          <p:cNvPr id="4" name="Date Placeholder 3">
            <a:extLst>
              <a:ext uri="{FF2B5EF4-FFF2-40B4-BE49-F238E27FC236}">
                <a16:creationId xmlns:a16="http://schemas.microsoft.com/office/drawing/2014/main" id="{C65B1CA4-A05B-B424-6076-2C196876A232}"/>
              </a:ext>
            </a:extLst>
          </p:cNvPr>
          <p:cNvSpPr>
            <a:spLocks noGrp="1"/>
          </p:cNvSpPr>
          <p:nvPr>
            <p:ph type="dt" sz="half" idx="10"/>
          </p:nvPr>
        </p:nvSpPr>
        <p:spPr/>
        <p:txBody>
          <a:bodyPr/>
          <a:lstStyle/>
          <a:p>
            <a:fld id="{6C5B1023-DAC9-2C44-89BC-529E54AB457B}" type="datetime1">
              <a:rPr lang="en-US" smtClean="0"/>
              <a:pPr/>
              <a:t>10/9/2022</a:t>
            </a:fld>
            <a:endParaRPr lang="en-US" dirty="0"/>
          </a:p>
        </p:txBody>
      </p:sp>
      <p:sp>
        <p:nvSpPr>
          <p:cNvPr id="5" name="Footer Placeholder 4">
            <a:extLst>
              <a:ext uri="{FF2B5EF4-FFF2-40B4-BE49-F238E27FC236}">
                <a16:creationId xmlns:a16="http://schemas.microsoft.com/office/drawing/2014/main" id="{6B7A4259-53A6-1A7B-2D3D-A3BAC8656D15}"/>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6" name="Slide Number Placeholder 5">
            <a:extLst>
              <a:ext uri="{FF2B5EF4-FFF2-40B4-BE49-F238E27FC236}">
                <a16:creationId xmlns:a16="http://schemas.microsoft.com/office/drawing/2014/main" id="{944FB69C-DA07-1F92-96F4-0156B1FF3D8B}"/>
              </a:ext>
            </a:extLst>
          </p:cNvPr>
          <p:cNvSpPr>
            <a:spLocks noGrp="1"/>
          </p:cNvSpPr>
          <p:nvPr>
            <p:ph type="sldNum" sz="quarter" idx="12"/>
          </p:nvPr>
        </p:nvSpPr>
        <p:spPr/>
        <p:txBody>
          <a:bodyPr/>
          <a:lstStyle/>
          <a:p>
            <a:fld id="{AF258EE5-C1BC-DE43-BFBA-383C466B32E1}" type="slidenum">
              <a:rPr lang="en-US" smtClean="0"/>
              <a:pPr/>
              <a:t>37</a:t>
            </a:fld>
            <a:endParaRPr lang="en-US"/>
          </a:p>
        </p:txBody>
      </p:sp>
      <p:sp>
        <p:nvSpPr>
          <p:cNvPr id="7" name="fun ⟨function-name⟩(⟨arguments, incl. lst⟩) -&gt; ⟨return type⟩:…">
            <a:extLst>
              <a:ext uri="{FF2B5EF4-FFF2-40B4-BE49-F238E27FC236}">
                <a16:creationId xmlns:a16="http://schemas.microsoft.com/office/drawing/2014/main" id="{530AFB32-1BD5-722C-C989-1C937E4801AE}"/>
              </a:ext>
            </a:extLst>
          </p:cNvPr>
          <p:cNvSpPr txBox="1">
            <a:spLocks/>
          </p:cNvSpPr>
          <p:nvPr/>
        </p:nvSpPr>
        <p:spPr>
          <a:xfrm>
            <a:off x="2450592" y="252019"/>
            <a:ext cx="9427028" cy="6377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normAutofit/>
          </a:bodyPr>
          <a:lstStyle>
            <a:lvl1pPr marL="0" marR="0" indent="0" algn="l" defTabSz="821531" rtl="0" latinLnBrk="0">
              <a:lnSpc>
                <a:spcPts val="7300"/>
              </a:lnSpc>
              <a:spcBef>
                <a:spcPts val="3700"/>
              </a:spcBef>
              <a:spcAft>
                <a:spcPts val="0"/>
              </a:spcAft>
              <a:buClrTx/>
              <a:buSzTx/>
              <a:buFontTx/>
              <a:buNone/>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1pPr>
            <a:lvl2pPr marL="0" marR="0" indent="4445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2pPr>
            <a:lvl3pPr marL="0" marR="0" indent="8890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3pPr>
            <a:lvl4pPr marL="0" marR="0" indent="13335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4pPr>
            <a:lvl5pPr marL="0" marR="0" indent="17780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5pPr>
            <a:lvl6pPr marL="3028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6pPr>
            <a:lvl7pPr marL="3472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7pPr>
            <a:lvl8pPr marL="3917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8pPr>
            <a:lvl9pPr marL="4361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9pPr>
          </a:lstStyle>
          <a:p>
            <a:pPr marL="0" marR="0" lvl="0" indent="0" algn="l" defTabSz="1828800" rtl="0" eaLnBrk="1" fontAlgn="auto" latinLnBrk="0" hangingPunct="1">
              <a:lnSpc>
                <a:spcPct val="120000"/>
              </a:lnSpc>
              <a:spcBef>
                <a:spcPts val="0"/>
              </a:spcBef>
              <a:spcAft>
                <a:spcPts val="0"/>
              </a:spcAft>
              <a:buClrTx/>
              <a:buSzTx/>
              <a:buFontTx/>
              <a:buNone/>
              <a:tabLst/>
              <a:defRPr sz="4600">
                <a:latin typeface="Menlo Regular"/>
                <a:ea typeface="Menlo Regular"/>
                <a:cs typeface="Menlo Regular"/>
                <a:sym typeface="Menlo Regular"/>
              </a:defRPr>
            </a:pPr>
            <a:r>
              <a:rPr kumimoji="0" lang="en-US" sz="2400" b="0" i="0" u="none" strike="noStrike" kern="0" cap="none" spc="0" normalizeH="0" baseline="0" noProof="0" dirty="0">
                <a:ln>
                  <a:noFill/>
                </a:ln>
                <a:solidFill>
                  <a:srgbClr val="ABAFB3"/>
                </a:solidFill>
                <a:effectLst/>
                <a:uLnTx/>
                <a:uFillTx/>
                <a:latin typeface="Menlo Regular"/>
                <a:ea typeface="Menlo Regular"/>
                <a:cs typeface="Menlo Regular"/>
                <a:sym typeface="Menlo Regular"/>
              </a:rPr>
              <a:t>fun</a:t>
            </a:r>
            <a:r>
              <a:rPr kumimoji="0" lang="en-US" sz="2400" b="0" i="0" u="none" strike="noStrike" kern="0" cap="none" spc="0" normalizeH="0" baseline="0" noProof="0" dirty="0">
                <a:ln>
                  <a:noFill/>
                </a:ln>
                <a:solidFill>
                  <a:srgbClr val="BBE0E3">
                    <a:hueOff val="-11070000"/>
                    <a:satOff val="-41666"/>
                    <a:lumOff val="-81176"/>
                  </a:srgbClr>
                </a:solidFill>
                <a:effectLst/>
                <a:uLnTx/>
                <a:uFillTx/>
                <a:latin typeface="Menlo Regular"/>
                <a:ea typeface="Menlo Regular"/>
                <a:cs typeface="Menlo Regular"/>
                <a:sym typeface="Menlo Regular"/>
              </a:rPr>
              <a:t> </a:t>
            </a:r>
            <a:r>
              <a:rPr kumimoji="0" lang="en-US" sz="2400" b="1" i="1" u="none" strike="noStrike" kern="0" cap="none" spc="0" normalizeH="0" baseline="0" noProof="0" dirty="0">
                <a:ln>
                  <a:noFill/>
                </a:ln>
                <a:solidFill>
                  <a:srgbClr val="333399"/>
                </a:solidFill>
                <a:effectLst/>
                <a:uLnTx/>
                <a:uFillTx/>
                <a:latin typeface="Menlo Regular"/>
                <a:sym typeface="Menlo Regular"/>
              </a:rPr>
              <a:t>⟨function-name⟩</a:t>
            </a:r>
            <a:r>
              <a:rPr kumimoji="0" lang="en-US" sz="2400" b="0" i="0" u="none" strike="noStrike" kern="0" cap="none" spc="0" normalizeH="0" baseline="0" noProof="0" dirty="0">
                <a:ln>
                  <a:noFill/>
                </a:ln>
                <a:solidFill>
                  <a:srgbClr val="BBE0E3">
                    <a:hueOff val="-11070000"/>
                    <a:satOff val="-41666"/>
                    <a:lumOff val="-81176"/>
                  </a:srgbClr>
                </a:solidFill>
                <a:effectLst/>
                <a:uLnTx/>
                <a:uFillTx/>
                <a:latin typeface="Menlo Regular"/>
                <a:ea typeface="Menlo Regular"/>
                <a:cs typeface="Menlo Regular"/>
                <a:sym typeface="Menlo Regular"/>
              </a:rPr>
              <a:t>(</a:t>
            </a:r>
            <a:r>
              <a:rPr kumimoji="0" lang="en-US" sz="2400" b="1" i="1" u="none" strike="noStrike" kern="0" cap="none" spc="0" normalizeH="0" baseline="0" noProof="0" dirty="0">
                <a:ln>
                  <a:noFill/>
                </a:ln>
                <a:solidFill>
                  <a:srgbClr val="333399"/>
                </a:solidFill>
                <a:effectLst/>
                <a:uLnTx/>
                <a:uFillTx/>
                <a:latin typeface="Menlo Regular"/>
                <a:sym typeface="Menlo Regular"/>
              </a:rPr>
              <a:t>⟨arguments, incl. </a:t>
            </a:r>
            <a:r>
              <a:rPr kumimoji="0" lang="en-US" sz="2400" b="0" i="0" u="none" strike="noStrike" kern="0" cap="none" spc="0" normalizeH="0" baseline="0" noProof="0" dirty="0" err="1">
                <a:ln>
                  <a:noFill/>
                </a:ln>
                <a:solidFill>
                  <a:srgbClr val="BBE0E3">
                    <a:hueOff val="-11070000"/>
                    <a:satOff val="-41666"/>
                    <a:lumOff val="-81176"/>
                  </a:srgbClr>
                </a:solidFill>
                <a:effectLst/>
                <a:uLnTx/>
                <a:uFillTx/>
                <a:latin typeface="Menlo Regular"/>
                <a:ea typeface="Menlo Regular"/>
                <a:cs typeface="Menlo Regular"/>
                <a:sym typeface="Menlo Regular"/>
              </a:rPr>
              <a:t>lst</a:t>
            </a:r>
            <a:r>
              <a:rPr kumimoji="0" lang="en-US" sz="2400" b="1" i="1" u="none" strike="noStrike" kern="0" cap="none" spc="0" normalizeH="0" baseline="0" noProof="0" dirty="0">
                <a:ln>
                  <a:noFill/>
                </a:ln>
                <a:solidFill>
                  <a:srgbClr val="333399"/>
                </a:solidFill>
                <a:effectLst/>
                <a:uLnTx/>
                <a:uFillTx/>
                <a:latin typeface="Menlo Regular"/>
                <a:sym typeface="Menlo Regular"/>
              </a:rPr>
              <a:t>⟩</a:t>
            </a:r>
            <a:r>
              <a:rPr kumimoji="0" lang="en-US" sz="2400" b="0" i="0" u="none" strike="noStrike" kern="0" cap="none" spc="0" normalizeH="0" baseline="0" noProof="0" dirty="0">
                <a:ln>
                  <a:noFill/>
                </a:ln>
                <a:solidFill>
                  <a:srgbClr val="BBE0E3">
                    <a:hueOff val="-11070000"/>
                    <a:satOff val="-41666"/>
                    <a:lumOff val="-81176"/>
                  </a:srgbClr>
                </a:solidFill>
                <a:effectLst/>
                <a:uLnTx/>
                <a:uFillTx/>
                <a:latin typeface="Menlo Regular"/>
                <a:ea typeface="Menlo Regular"/>
                <a:cs typeface="Menlo Regular"/>
                <a:sym typeface="Menlo Regular"/>
              </a:rPr>
              <a:t>) -&gt; </a:t>
            </a:r>
            <a:r>
              <a:rPr kumimoji="0" lang="en-US" sz="2400" b="1" i="1" u="none" strike="noStrike" kern="0" cap="none" spc="0" normalizeH="0" baseline="0" noProof="0" dirty="0">
                <a:ln>
                  <a:noFill/>
                </a:ln>
                <a:solidFill>
                  <a:srgbClr val="333399"/>
                </a:solidFill>
                <a:effectLst/>
                <a:uLnTx/>
                <a:uFillTx/>
                <a:latin typeface="Menlo Regular"/>
                <a:sym typeface="Menlo Regular"/>
              </a:rPr>
              <a:t>⟨return type⟩</a:t>
            </a:r>
            <a:r>
              <a:rPr kumimoji="0" lang="en-US" sz="2400" b="0" i="0" u="none" strike="noStrike" kern="0" cap="none" spc="0" normalizeH="0" baseline="0" noProof="0" dirty="0">
                <a:ln>
                  <a:noFill/>
                </a:ln>
                <a:solidFill>
                  <a:srgbClr val="BBE0E3">
                    <a:hueOff val="-11070000"/>
                    <a:satOff val="-41666"/>
                    <a:lumOff val="-81176"/>
                  </a:srgbClr>
                </a:solidFill>
                <a:effectLst/>
                <a:uLnTx/>
                <a:uFillTx/>
                <a:latin typeface="Menlo Regular"/>
                <a:ea typeface="Menlo Regular"/>
                <a:cs typeface="Menlo Regular"/>
                <a:sym typeface="Menlo Regular"/>
              </a:rPr>
              <a:t>:</a:t>
            </a:r>
          </a:p>
          <a:p>
            <a:pPr marL="0" marR="0" lvl="0" indent="0" algn="l" defTabSz="1828800" rtl="0" eaLnBrk="1" fontAlgn="auto" latinLnBrk="0" hangingPunct="1">
              <a:lnSpc>
                <a:spcPct val="120000"/>
              </a:lnSpc>
              <a:spcBef>
                <a:spcPts val="0"/>
              </a:spcBef>
              <a:spcAft>
                <a:spcPts val="0"/>
              </a:spcAft>
              <a:buClrTx/>
              <a:buSzTx/>
              <a:buFontTx/>
              <a:buNone/>
              <a:tabLst/>
              <a:defRPr sz="4600">
                <a:latin typeface="Menlo Regular"/>
                <a:ea typeface="Menlo Regular"/>
                <a:cs typeface="Menlo Regular"/>
                <a:sym typeface="Menlo Regular"/>
              </a:defRPr>
            </a:pPr>
            <a:r>
              <a:rPr kumimoji="0" lang="en-US" sz="2400" b="0" i="0" u="none" strike="noStrike" kern="0" cap="none" spc="0" normalizeH="0" baseline="0" noProof="0" dirty="0">
                <a:ln>
                  <a:noFill/>
                </a:ln>
                <a:solidFill>
                  <a:srgbClr val="BBE0E3">
                    <a:hueOff val="-11070000"/>
                    <a:satOff val="-41666"/>
                    <a:lumOff val="-81176"/>
                  </a:srgbClr>
                </a:solidFill>
                <a:effectLst/>
                <a:uLnTx/>
                <a:uFillTx/>
                <a:latin typeface="Menlo Regular"/>
                <a:ea typeface="Menlo Regular"/>
                <a:cs typeface="Menlo Regular"/>
                <a:sym typeface="Menlo Regular"/>
              </a:rPr>
              <a:t>  </a:t>
            </a:r>
            <a:r>
              <a:rPr kumimoji="0" lang="en-US" sz="2400" b="0" i="0" u="none" strike="noStrike" kern="0" cap="none" spc="0" normalizeH="0" baseline="0" noProof="0" dirty="0">
                <a:ln>
                  <a:noFill/>
                </a:ln>
                <a:solidFill>
                  <a:srgbClr val="ABAFB3"/>
                </a:solidFill>
                <a:effectLst/>
                <a:uLnTx/>
                <a:uFillTx/>
                <a:latin typeface="Menlo Regular"/>
                <a:ea typeface="Menlo Regular"/>
                <a:cs typeface="Menlo Regular"/>
                <a:sym typeface="Menlo Regular"/>
              </a:rPr>
              <a:t>cases</a:t>
            </a:r>
            <a:r>
              <a:rPr kumimoji="0" lang="en-US" sz="2400" b="0" i="0" u="none" strike="noStrike" kern="0" cap="none" spc="0" normalizeH="0" baseline="0" noProof="0" dirty="0">
                <a:ln>
                  <a:noFill/>
                </a:ln>
                <a:solidFill>
                  <a:srgbClr val="BBE0E3">
                    <a:hueOff val="-11070000"/>
                    <a:satOff val="-41666"/>
                    <a:lumOff val="-81176"/>
                  </a:srgbClr>
                </a:solidFill>
                <a:effectLst/>
                <a:uLnTx/>
                <a:uFillTx/>
                <a:latin typeface="Menlo Regular"/>
                <a:ea typeface="Menlo Regular"/>
                <a:cs typeface="Menlo Regular"/>
                <a:sym typeface="Menlo Regular"/>
              </a:rPr>
              <a:t> (List) </a:t>
            </a:r>
            <a:r>
              <a:rPr kumimoji="0" lang="en-US" sz="2400" b="0" i="0" u="none" strike="noStrike" kern="0" cap="none" spc="0" normalizeH="0" baseline="0" noProof="0" dirty="0" err="1">
                <a:ln>
                  <a:noFill/>
                </a:ln>
                <a:solidFill>
                  <a:srgbClr val="BBE0E3">
                    <a:hueOff val="-11070000"/>
                    <a:satOff val="-41666"/>
                    <a:lumOff val="-81176"/>
                  </a:srgbClr>
                </a:solidFill>
                <a:effectLst/>
                <a:uLnTx/>
                <a:uFillTx/>
                <a:latin typeface="Menlo Regular"/>
                <a:ea typeface="Menlo Regular"/>
                <a:cs typeface="Menlo Regular"/>
                <a:sym typeface="Menlo Regular"/>
              </a:rPr>
              <a:t>lst</a:t>
            </a:r>
            <a:r>
              <a:rPr kumimoji="0" lang="en-US" sz="2400" b="0" i="0" u="none" strike="noStrike" kern="0" cap="none" spc="0" normalizeH="0" baseline="0" noProof="0" dirty="0">
                <a:ln>
                  <a:noFill/>
                </a:ln>
                <a:solidFill>
                  <a:srgbClr val="BBE0E3">
                    <a:hueOff val="-11070000"/>
                    <a:satOff val="-41666"/>
                    <a:lumOff val="-81176"/>
                  </a:srgbClr>
                </a:solidFill>
                <a:effectLst/>
                <a:uLnTx/>
                <a:uFillTx/>
                <a:latin typeface="Menlo Regular"/>
                <a:ea typeface="Menlo Regular"/>
                <a:cs typeface="Menlo Regular"/>
                <a:sym typeface="Menlo Regular"/>
              </a:rPr>
              <a:t>:</a:t>
            </a:r>
          </a:p>
          <a:p>
            <a:pPr marL="0" marR="0" lvl="0" indent="0" algn="l" defTabSz="1828800" rtl="0" eaLnBrk="1" fontAlgn="auto" latinLnBrk="0" hangingPunct="1">
              <a:lnSpc>
                <a:spcPct val="120000"/>
              </a:lnSpc>
              <a:spcBef>
                <a:spcPts val="0"/>
              </a:spcBef>
              <a:spcAft>
                <a:spcPts val="0"/>
              </a:spcAft>
              <a:buClrTx/>
              <a:buSzTx/>
              <a:buFontTx/>
              <a:buNone/>
              <a:tabLst/>
              <a:defRPr sz="4600">
                <a:latin typeface="Menlo Regular"/>
                <a:ea typeface="Menlo Regular"/>
                <a:cs typeface="Menlo Regular"/>
                <a:sym typeface="Menlo Regular"/>
              </a:defRPr>
            </a:pPr>
            <a:r>
              <a:rPr kumimoji="0" lang="en-US" sz="2400" b="0" i="0" u="none" strike="noStrike" kern="0" cap="none" spc="0" normalizeH="0" baseline="0" noProof="0" dirty="0">
                <a:ln>
                  <a:noFill/>
                </a:ln>
                <a:solidFill>
                  <a:srgbClr val="BBE0E3">
                    <a:hueOff val="-11070000"/>
                    <a:satOff val="-41666"/>
                    <a:lumOff val="-81176"/>
                  </a:srgbClr>
                </a:solidFill>
                <a:effectLst/>
                <a:uLnTx/>
                <a:uFillTx/>
                <a:latin typeface="Menlo Regular"/>
                <a:ea typeface="Menlo Regular"/>
                <a:cs typeface="Menlo Regular"/>
                <a:sym typeface="Menlo Regular"/>
              </a:rPr>
              <a:t>    | empty =&gt; </a:t>
            </a:r>
            <a:r>
              <a:rPr kumimoji="0" lang="en-US" sz="2400" b="1" i="1" u="none" strike="noStrike" kern="0" cap="none" spc="0" normalizeH="0" baseline="0" noProof="0" dirty="0">
                <a:ln>
                  <a:noFill/>
                </a:ln>
                <a:solidFill>
                  <a:srgbClr val="333399"/>
                </a:solidFill>
                <a:effectLst/>
                <a:uLnTx/>
                <a:uFillTx/>
                <a:latin typeface="Menlo Regular"/>
                <a:sym typeface="Menlo Regular"/>
              </a:rPr>
              <a:t>⟨empty case⟩</a:t>
            </a:r>
          </a:p>
          <a:p>
            <a:pPr marL="0" marR="0" lvl="0" indent="0" algn="l" defTabSz="1828800" rtl="0" eaLnBrk="1" fontAlgn="auto" latinLnBrk="0" hangingPunct="1">
              <a:lnSpc>
                <a:spcPct val="120000"/>
              </a:lnSpc>
              <a:spcBef>
                <a:spcPts val="0"/>
              </a:spcBef>
              <a:spcAft>
                <a:spcPts val="0"/>
              </a:spcAft>
              <a:buClrTx/>
              <a:buSzTx/>
              <a:buFontTx/>
              <a:buNone/>
              <a:tabLst/>
              <a:defRPr sz="4600">
                <a:latin typeface="Menlo Regular"/>
                <a:ea typeface="Menlo Regular"/>
                <a:cs typeface="Menlo Regular"/>
                <a:sym typeface="Menlo Regular"/>
              </a:defRPr>
            </a:pPr>
            <a:r>
              <a:rPr kumimoji="0" lang="en-US" sz="2400" b="0" i="0" u="none" strike="noStrike" kern="0" cap="none" spc="0" normalizeH="0" baseline="0" noProof="0" dirty="0">
                <a:ln>
                  <a:noFill/>
                </a:ln>
                <a:solidFill>
                  <a:srgbClr val="BBE0E3">
                    <a:hueOff val="-11070000"/>
                    <a:satOff val="-41666"/>
                    <a:lumOff val="-81176"/>
                  </a:srgbClr>
                </a:solidFill>
                <a:effectLst/>
                <a:uLnTx/>
                <a:uFillTx/>
                <a:latin typeface="Menlo Regular"/>
                <a:ea typeface="Menlo Regular"/>
                <a:cs typeface="Menlo Regular"/>
                <a:sym typeface="Menlo Regular"/>
              </a:rPr>
              <a:t>    | link(f, r) =&gt;</a:t>
            </a:r>
          </a:p>
          <a:p>
            <a:pPr marL="0" marR="0" lvl="0" indent="0" algn="l" defTabSz="1828800" rtl="0" eaLnBrk="1" fontAlgn="auto" latinLnBrk="0" hangingPunct="1">
              <a:lnSpc>
                <a:spcPct val="120000"/>
              </a:lnSpc>
              <a:spcBef>
                <a:spcPts val="0"/>
              </a:spcBef>
              <a:spcAft>
                <a:spcPts val="0"/>
              </a:spcAft>
              <a:buClrTx/>
              <a:buSzTx/>
              <a:buFontTx/>
              <a:buNone/>
              <a:tabLst/>
              <a:defRPr sz="4600">
                <a:latin typeface="Menlo Regular"/>
                <a:ea typeface="Menlo Regular"/>
                <a:cs typeface="Menlo Regular"/>
                <a:sym typeface="Menlo Regular"/>
              </a:defRPr>
            </a:pPr>
            <a:r>
              <a:rPr kumimoji="0" lang="en-US" sz="2400" b="0" i="0" u="none" strike="noStrike" kern="0" cap="none" spc="0" normalizeH="0" baseline="0" noProof="0" dirty="0">
                <a:ln>
                  <a:noFill/>
                </a:ln>
                <a:solidFill>
                  <a:srgbClr val="BBE0E3">
                    <a:hueOff val="-11070000"/>
                    <a:satOff val="-41666"/>
                    <a:lumOff val="-81176"/>
                  </a:srgbClr>
                </a:solidFill>
                <a:effectLst/>
                <a:uLnTx/>
                <a:uFillTx/>
                <a:latin typeface="Menlo Regular"/>
                <a:ea typeface="Menlo Regular"/>
                <a:cs typeface="Menlo Regular"/>
                <a:sym typeface="Menlo Regular"/>
              </a:rPr>
              <a:t>      </a:t>
            </a:r>
            <a:r>
              <a:rPr kumimoji="0" lang="en-US" sz="2400" b="1" i="1" u="none" strike="noStrike" kern="0" cap="none" spc="0" normalizeH="0" baseline="0" noProof="0" dirty="0">
                <a:ln>
                  <a:noFill/>
                </a:ln>
                <a:solidFill>
                  <a:srgbClr val="333399"/>
                </a:solidFill>
                <a:effectLst/>
                <a:uLnTx/>
                <a:uFillTx/>
                <a:latin typeface="Menlo Regular"/>
                <a:sym typeface="Menlo Regular"/>
              </a:rPr>
              <a:t>⟨some processing on </a:t>
            </a:r>
            <a:r>
              <a:rPr kumimoji="0" lang="en-US" sz="2400" b="0" i="0" u="none" strike="noStrike" kern="0" cap="none" spc="0" normalizeH="0" baseline="0" noProof="0" dirty="0">
                <a:ln>
                  <a:noFill/>
                </a:ln>
                <a:solidFill>
                  <a:srgbClr val="BBE0E3">
                    <a:hueOff val="-11070000"/>
                    <a:satOff val="-41666"/>
                    <a:lumOff val="-81176"/>
                  </a:srgbClr>
                </a:solidFill>
                <a:effectLst/>
                <a:uLnTx/>
                <a:uFillTx/>
                <a:latin typeface="Menlo Regular"/>
                <a:ea typeface="Menlo Regular"/>
                <a:cs typeface="Menlo Regular"/>
                <a:sym typeface="Menlo Regular"/>
              </a:rPr>
              <a:t>f</a:t>
            </a:r>
            <a:r>
              <a:rPr kumimoji="0" lang="en-US" sz="2400" b="1" i="1" u="none" strike="noStrike" kern="0" cap="none" spc="0" normalizeH="0" baseline="0" noProof="0" dirty="0">
                <a:ln>
                  <a:noFill/>
                </a:ln>
                <a:solidFill>
                  <a:srgbClr val="333399"/>
                </a:solidFill>
                <a:effectLst/>
                <a:uLnTx/>
                <a:uFillTx/>
                <a:latin typeface="Menlo Regular"/>
                <a:sym typeface="Menlo Regular"/>
              </a:rPr>
              <a:t>⟩</a:t>
            </a:r>
          </a:p>
          <a:p>
            <a:pPr marL="0" marR="0" lvl="0" indent="0" algn="l" defTabSz="1828800" rtl="0" eaLnBrk="1" fontAlgn="auto" latinLnBrk="0" hangingPunct="1">
              <a:lnSpc>
                <a:spcPct val="120000"/>
              </a:lnSpc>
              <a:spcBef>
                <a:spcPts val="0"/>
              </a:spcBef>
              <a:spcAft>
                <a:spcPts val="0"/>
              </a:spcAft>
              <a:buClrTx/>
              <a:buSzTx/>
              <a:buFontTx/>
              <a:buNone/>
              <a:tabLst/>
              <a:defRPr sz="4600">
                <a:latin typeface="Menlo Regular"/>
                <a:ea typeface="Menlo Regular"/>
                <a:cs typeface="Menlo Regular"/>
                <a:sym typeface="Menlo Regular"/>
              </a:defRPr>
            </a:pPr>
            <a:r>
              <a:rPr kumimoji="0" lang="en-US" sz="2400" b="1" i="1" u="none" strike="noStrike" kern="0" cap="none" spc="0" normalizeH="0" baseline="0" noProof="0" dirty="0">
                <a:ln>
                  <a:noFill/>
                </a:ln>
                <a:solidFill>
                  <a:srgbClr val="333399"/>
                </a:solidFill>
                <a:effectLst/>
                <a:uLnTx/>
                <a:uFillTx/>
                <a:latin typeface="Menlo Regular"/>
                <a:sym typeface="Menlo Regular"/>
              </a:rPr>
              <a:t>          ⟨combined with⟩</a:t>
            </a:r>
          </a:p>
          <a:p>
            <a:pPr marL="0" marR="0" lvl="0" indent="0" algn="l" defTabSz="1828800" rtl="0" eaLnBrk="1" fontAlgn="auto" latinLnBrk="0" hangingPunct="1">
              <a:lnSpc>
                <a:spcPct val="120000"/>
              </a:lnSpc>
              <a:spcBef>
                <a:spcPts val="0"/>
              </a:spcBef>
              <a:spcAft>
                <a:spcPts val="0"/>
              </a:spcAft>
              <a:buClrTx/>
              <a:buSzTx/>
              <a:buFontTx/>
              <a:buNone/>
              <a:tabLst/>
              <a:defRPr sz="4600">
                <a:latin typeface="Menlo Regular"/>
                <a:ea typeface="Menlo Regular"/>
                <a:cs typeface="Menlo Regular"/>
                <a:sym typeface="Menlo Regular"/>
              </a:defRPr>
            </a:pPr>
            <a:r>
              <a:rPr kumimoji="0" lang="en-US" sz="2400" b="1" i="1" u="none" strike="noStrike" kern="0" cap="none" spc="0" normalizeH="0" baseline="0" noProof="0" dirty="0">
                <a:ln>
                  <a:noFill/>
                </a:ln>
                <a:solidFill>
                  <a:srgbClr val="333399"/>
                </a:solidFill>
                <a:effectLst/>
                <a:uLnTx/>
                <a:uFillTx/>
                <a:latin typeface="Menlo Regular"/>
                <a:sym typeface="Menlo Regular"/>
              </a:rPr>
              <a:t>          </a:t>
            </a:r>
            <a:r>
              <a:rPr kumimoji="0" lang="en-US" sz="2400" b="0" i="0" u="none" strike="noStrike" kern="0" cap="none" spc="0" normalizeH="0" baseline="0" noProof="0" dirty="0">
                <a:ln>
                  <a:noFill/>
                </a:ln>
                <a:solidFill>
                  <a:srgbClr val="BBE0E3">
                    <a:hueOff val="-11070000"/>
                    <a:satOff val="-41666"/>
                    <a:lumOff val="-81176"/>
                  </a:srgbClr>
                </a:solidFill>
                <a:effectLst/>
                <a:uLnTx/>
                <a:uFillTx/>
                <a:latin typeface="Menlo Regular"/>
                <a:ea typeface="Menlo Regular"/>
                <a:cs typeface="Menlo Regular"/>
                <a:sym typeface="Menlo Regular"/>
              </a:rPr>
              <a:t>function-name(r)</a:t>
            </a:r>
          </a:p>
          <a:p>
            <a:pPr marL="0" marR="0" lvl="0" indent="0" algn="l" defTabSz="1828800" rtl="0" eaLnBrk="1" fontAlgn="auto" latinLnBrk="0" hangingPunct="1">
              <a:lnSpc>
                <a:spcPct val="120000"/>
              </a:lnSpc>
              <a:spcBef>
                <a:spcPts val="0"/>
              </a:spcBef>
              <a:spcAft>
                <a:spcPts val="0"/>
              </a:spcAft>
              <a:buClrTx/>
              <a:buSzTx/>
              <a:buFontTx/>
              <a:buNone/>
              <a:tabLst/>
              <a:defRPr sz="4600">
                <a:latin typeface="Menlo Regular"/>
                <a:ea typeface="Menlo Regular"/>
                <a:cs typeface="Menlo Regular"/>
                <a:sym typeface="Menlo Regular"/>
              </a:defRPr>
            </a:pPr>
            <a:r>
              <a:rPr kumimoji="0" lang="en-US" sz="2400" b="0" i="0" u="none" strike="noStrike" kern="0" cap="none" spc="0" normalizeH="0" baseline="0" noProof="0" dirty="0">
                <a:ln>
                  <a:noFill/>
                </a:ln>
                <a:solidFill>
                  <a:srgbClr val="BBE0E3">
                    <a:hueOff val="-11070000"/>
                    <a:satOff val="-41666"/>
                    <a:lumOff val="-81176"/>
                  </a:srgbClr>
                </a:solidFill>
                <a:effectLst/>
                <a:uLnTx/>
                <a:uFillTx/>
                <a:latin typeface="Menlo Regular"/>
                <a:ea typeface="Menlo Regular"/>
                <a:cs typeface="Menlo Regular"/>
                <a:sym typeface="Menlo Regular"/>
              </a:rPr>
              <a:t>  </a:t>
            </a:r>
            <a:r>
              <a:rPr kumimoji="0" lang="en-US" sz="2400" b="0" i="0" u="none" strike="noStrike" kern="0" cap="none" spc="0" normalizeH="0" baseline="0" noProof="0" dirty="0">
                <a:ln>
                  <a:noFill/>
                </a:ln>
                <a:solidFill>
                  <a:srgbClr val="ABAFB3"/>
                </a:solidFill>
                <a:effectLst/>
                <a:uLnTx/>
                <a:uFillTx/>
                <a:latin typeface="Menlo Regular"/>
                <a:ea typeface="Menlo Regular"/>
                <a:cs typeface="Menlo Regular"/>
                <a:sym typeface="Menlo Regular"/>
              </a:rPr>
              <a:t>end</a:t>
            </a:r>
          </a:p>
          <a:p>
            <a:pPr marL="0" marR="0" lvl="0" indent="0" algn="l" defTabSz="1828800" rtl="0" eaLnBrk="1" fontAlgn="auto" latinLnBrk="0" hangingPunct="1">
              <a:lnSpc>
                <a:spcPct val="120000"/>
              </a:lnSpc>
              <a:spcBef>
                <a:spcPts val="0"/>
              </a:spcBef>
              <a:spcAft>
                <a:spcPts val="0"/>
              </a:spcAft>
              <a:buClrTx/>
              <a:buSzTx/>
              <a:buFontTx/>
              <a:buNone/>
              <a:tabLst/>
              <a:defRPr sz="4600">
                <a:latin typeface="Menlo Regular"/>
                <a:ea typeface="Menlo Regular"/>
                <a:cs typeface="Menlo Regular"/>
                <a:sym typeface="Menlo Regular"/>
              </a:defRPr>
            </a:pPr>
            <a:r>
              <a:rPr kumimoji="0" lang="en-US" sz="2400" b="0" i="0" u="none" strike="noStrike" kern="0" cap="none" spc="0" normalizeH="0" baseline="0" noProof="0" dirty="0">
                <a:ln>
                  <a:noFill/>
                </a:ln>
                <a:solidFill>
                  <a:srgbClr val="ABAFB3"/>
                </a:solidFill>
                <a:effectLst/>
                <a:uLnTx/>
                <a:uFillTx/>
                <a:latin typeface="Menlo Regular"/>
                <a:ea typeface="Menlo Regular"/>
                <a:cs typeface="Menlo Regular"/>
                <a:sym typeface="Menlo Regular"/>
              </a:rPr>
              <a:t>end</a:t>
            </a:r>
          </a:p>
        </p:txBody>
      </p:sp>
    </p:spTree>
    <p:extLst>
      <p:ext uri="{BB962C8B-B14F-4D97-AF65-F5344CB8AC3E}">
        <p14:creationId xmlns:p14="http://schemas.microsoft.com/office/powerpoint/2010/main" val="25325788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6D563-9C22-6D86-388C-5FB34D42B295}"/>
              </a:ext>
            </a:extLst>
          </p:cNvPr>
          <p:cNvSpPr>
            <a:spLocks noGrp="1"/>
          </p:cNvSpPr>
          <p:nvPr>
            <p:ph type="title"/>
          </p:nvPr>
        </p:nvSpPr>
        <p:spPr/>
        <p:txBody>
          <a:bodyPr/>
          <a:lstStyle/>
          <a:p>
            <a:r>
              <a:rPr lang="en-US" dirty="0"/>
              <a:t>Writing your own recursive list functions</a:t>
            </a:r>
          </a:p>
        </p:txBody>
      </p:sp>
      <p:sp>
        <p:nvSpPr>
          <p:cNvPr id="3" name="Content Placeholder 2">
            <a:extLst>
              <a:ext uri="{FF2B5EF4-FFF2-40B4-BE49-F238E27FC236}">
                <a16:creationId xmlns:a16="http://schemas.microsoft.com/office/drawing/2014/main" id="{AAD97669-D891-6C37-176A-BFFA70B350DA}"/>
              </a:ext>
            </a:extLst>
          </p:cNvPr>
          <p:cNvSpPr>
            <a:spLocks noGrp="1"/>
          </p:cNvSpPr>
          <p:nvPr>
            <p:ph idx="1"/>
          </p:nvPr>
        </p:nvSpPr>
        <p:spPr/>
        <p:txBody>
          <a:bodyPr/>
          <a:lstStyle/>
          <a:p>
            <a:r>
              <a:rPr lang="en-US" dirty="0"/>
              <a:t>Here are the procedures for writing your list functions:</a:t>
            </a:r>
          </a:p>
          <a:p>
            <a:pPr marL="0" indent="0">
              <a:buNone/>
            </a:pPr>
            <a:endParaRPr lang="en-US" dirty="0"/>
          </a:p>
          <a:p>
            <a:pPr marL="901700" lvl="1" indent="-457200">
              <a:buFont typeface="+mj-lt"/>
              <a:buAutoNum type="arabicPeriod"/>
            </a:pPr>
            <a:r>
              <a:rPr lang="en-US" dirty="0"/>
              <a:t>Write the name, inputs, input types, &amp; output type for the function.</a:t>
            </a:r>
          </a:p>
          <a:p>
            <a:pPr marL="901700" lvl="1" indent="-457200">
              <a:buFont typeface="+mj-lt"/>
              <a:buAutoNum type="arabicPeriod"/>
            </a:pPr>
            <a:r>
              <a:rPr lang="en-US" dirty="0"/>
              <a:t>Write some examples of what the function should produce and should cover all structural cases: </a:t>
            </a:r>
          </a:p>
          <a:p>
            <a:pPr marL="1358900" lvl="2" indent="-457200">
              <a:buFont typeface="+mj-lt"/>
              <a:buAutoNum type="alphaLcPeriod"/>
            </a:pPr>
            <a:r>
              <a:rPr lang="en-US" dirty="0"/>
              <a:t>i.e., empty vs non-empty lists</a:t>
            </a:r>
          </a:p>
          <a:p>
            <a:pPr marL="1358900" lvl="2" indent="-457200">
              <a:buFont typeface="+mj-lt"/>
              <a:buAutoNum type="alphaLcPeriod"/>
            </a:pPr>
            <a:r>
              <a:rPr lang="en-US" dirty="0"/>
              <a:t>as well as </a:t>
            </a:r>
            <a:r>
              <a:rPr lang="en-US" i="1" dirty="0"/>
              <a:t>interesting</a:t>
            </a:r>
            <a:r>
              <a:rPr lang="en-US" dirty="0"/>
              <a:t> scenarios within the problem.</a:t>
            </a:r>
          </a:p>
          <a:p>
            <a:pPr marL="901700" lvl="1" indent="-457200">
              <a:buFont typeface="+mj-lt"/>
              <a:buAutoNum type="arabicPeriod"/>
            </a:pPr>
            <a:r>
              <a:rPr lang="en-US" dirty="0"/>
              <a:t>Write out the list aggregation template</a:t>
            </a:r>
          </a:p>
          <a:p>
            <a:pPr marL="901700" lvl="1" indent="-457200">
              <a:buFont typeface="+mj-lt"/>
              <a:buAutoNum type="arabicPeriod"/>
            </a:pPr>
            <a:r>
              <a:rPr lang="en-US" dirty="0"/>
              <a:t>Implement the function so that it handles the examples correctly</a:t>
            </a:r>
          </a:p>
          <a:p>
            <a:pPr marL="517922" lvl="1" indent="-73422"/>
            <a:endParaRPr lang="en-US" dirty="0"/>
          </a:p>
        </p:txBody>
      </p:sp>
      <p:sp>
        <p:nvSpPr>
          <p:cNvPr id="4" name="Date Placeholder 3">
            <a:extLst>
              <a:ext uri="{FF2B5EF4-FFF2-40B4-BE49-F238E27FC236}">
                <a16:creationId xmlns:a16="http://schemas.microsoft.com/office/drawing/2014/main" id="{16A1A1A9-3A32-AACD-AD5B-2F35E1015322}"/>
              </a:ext>
            </a:extLst>
          </p:cNvPr>
          <p:cNvSpPr>
            <a:spLocks noGrp="1"/>
          </p:cNvSpPr>
          <p:nvPr>
            <p:ph type="dt" sz="half" idx="10"/>
          </p:nvPr>
        </p:nvSpPr>
        <p:spPr/>
        <p:txBody>
          <a:bodyPr/>
          <a:lstStyle/>
          <a:p>
            <a:fld id="{6C5B1023-DAC9-2C44-89BC-529E54AB457B}" type="datetime1">
              <a:rPr lang="en-US" smtClean="0"/>
              <a:pPr/>
              <a:t>10/9/2022</a:t>
            </a:fld>
            <a:endParaRPr lang="en-US" dirty="0"/>
          </a:p>
        </p:txBody>
      </p:sp>
      <p:sp>
        <p:nvSpPr>
          <p:cNvPr id="5" name="Footer Placeholder 4">
            <a:extLst>
              <a:ext uri="{FF2B5EF4-FFF2-40B4-BE49-F238E27FC236}">
                <a16:creationId xmlns:a16="http://schemas.microsoft.com/office/drawing/2014/main" id="{EAC0CCA3-0D3D-56BE-25DC-2C0F788FEB04}"/>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6" name="Slide Number Placeholder 5">
            <a:extLst>
              <a:ext uri="{FF2B5EF4-FFF2-40B4-BE49-F238E27FC236}">
                <a16:creationId xmlns:a16="http://schemas.microsoft.com/office/drawing/2014/main" id="{F5D0DF37-1B82-8373-292B-54042E23BF9A}"/>
              </a:ext>
            </a:extLst>
          </p:cNvPr>
          <p:cNvSpPr>
            <a:spLocks noGrp="1"/>
          </p:cNvSpPr>
          <p:nvPr>
            <p:ph type="sldNum" sz="quarter" idx="12"/>
          </p:nvPr>
        </p:nvSpPr>
        <p:spPr/>
        <p:txBody>
          <a:bodyPr/>
          <a:lstStyle/>
          <a:p>
            <a:fld id="{AF258EE5-C1BC-DE43-BFBA-383C466B32E1}" type="slidenum">
              <a:rPr lang="en-US" smtClean="0"/>
              <a:pPr/>
              <a:t>38</a:t>
            </a:fld>
            <a:endParaRPr lang="en-US"/>
          </a:p>
        </p:txBody>
      </p:sp>
    </p:spTree>
    <p:extLst>
      <p:ext uri="{BB962C8B-B14F-4D97-AF65-F5344CB8AC3E}">
        <p14:creationId xmlns:p14="http://schemas.microsoft.com/office/powerpoint/2010/main" val="27979753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6D563-9C22-6D86-388C-5FB34D42B295}"/>
              </a:ext>
            </a:extLst>
          </p:cNvPr>
          <p:cNvSpPr>
            <a:spLocks noGrp="1"/>
          </p:cNvSpPr>
          <p:nvPr>
            <p:ph type="title"/>
          </p:nvPr>
        </p:nvSpPr>
        <p:spPr/>
        <p:txBody>
          <a:bodyPr/>
          <a:lstStyle/>
          <a:p>
            <a:r>
              <a:rPr lang="en-US" dirty="0"/>
              <a:t>Writing your own recursive list functions</a:t>
            </a:r>
          </a:p>
        </p:txBody>
      </p:sp>
      <p:sp>
        <p:nvSpPr>
          <p:cNvPr id="3" name="Content Placeholder 2">
            <a:extLst>
              <a:ext uri="{FF2B5EF4-FFF2-40B4-BE49-F238E27FC236}">
                <a16:creationId xmlns:a16="http://schemas.microsoft.com/office/drawing/2014/main" id="{AAD97669-D891-6C37-176A-BFFA70B350DA}"/>
              </a:ext>
            </a:extLst>
          </p:cNvPr>
          <p:cNvSpPr>
            <a:spLocks noGrp="1"/>
          </p:cNvSpPr>
          <p:nvPr>
            <p:ph idx="1"/>
          </p:nvPr>
        </p:nvSpPr>
        <p:spPr/>
        <p:txBody>
          <a:bodyPr/>
          <a:lstStyle/>
          <a:p>
            <a:r>
              <a:rPr lang="en-US" dirty="0"/>
              <a:t>Here are the procedures for writing your list functions:</a:t>
            </a:r>
          </a:p>
          <a:p>
            <a:pPr marL="0" indent="0">
              <a:buNone/>
            </a:pPr>
            <a:endParaRPr lang="en-US" dirty="0"/>
          </a:p>
          <a:p>
            <a:pPr marL="901700" lvl="1" indent="-457200">
              <a:buFont typeface="+mj-lt"/>
              <a:buAutoNum type="arabicPeriod"/>
            </a:pPr>
            <a:r>
              <a:rPr lang="en-US" dirty="0"/>
              <a:t>Write the name, inputs, input types, &amp; output type for the function.</a:t>
            </a:r>
          </a:p>
          <a:p>
            <a:pPr marL="901700" lvl="1" indent="-457200">
              <a:buFont typeface="+mj-lt"/>
              <a:buAutoNum type="arabicPeriod"/>
            </a:pPr>
            <a:r>
              <a:rPr lang="en-US" dirty="0"/>
              <a:t>Write some examples of what the function should produce and should cover all structural cases: </a:t>
            </a:r>
          </a:p>
          <a:p>
            <a:pPr marL="1358900" lvl="2" indent="-457200">
              <a:buFont typeface="+mj-lt"/>
              <a:buAutoNum type="alphaLcPeriod"/>
            </a:pPr>
            <a:r>
              <a:rPr lang="en-US" dirty="0"/>
              <a:t>i.e., empty vs non-empty lists</a:t>
            </a:r>
          </a:p>
          <a:p>
            <a:pPr marL="1358900" lvl="2" indent="-457200">
              <a:buFont typeface="+mj-lt"/>
              <a:buAutoNum type="alphaLcPeriod"/>
            </a:pPr>
            <a:r>
              <a:rPr lang="en-US" dirty="0"/>
              <a:t>as well as </a:t>
            </a:r>
            <a:r>
              <a:rPr lang="en-US" i="1" dirty="0"/>
              <a:t>interesting</a:t>
            </a:r>
            <a:r>
              <a:rPr lang="en-US" dirty="0"/>
              <a:t> scenarios within the problem.</a:t>
            </a:r>
          </a:p>
          <a:p>
            <a:pPr marL="901700" lvl="1" indent="-457200">
              <a:buFont typeface="+mj-lt"/>
              <a:buAutoNum type="arabicPeriod"/>
            </a:pPr>
            <a:r>
              <a:rPr lang="en-US" dirty="0"/>
              <a:t>Write out the list aggregation template</a:t>
            </a:r>
          </a:p>
          <a:p>
            <a:pPr marL="901700" lvl="1" indent="-457200">
              <a:buFont typeface="+mj-lt"/>
              <a:buAutoNum type="arabicPeriod"/>
            </a:pPr>
            <a:r>
              <a:rPr lang="en-US" dirty="0"/>
              <a:t>Implement the function so that it handles the examples correctly</a:t>
            </a:r>
          </a:p>
          <a:p>
            <a:pPr marL="444500" lvl="1" indent="0">
              <a:buNone/>
            </a:pPr>
            <a:endParaRPr lang="en-US" dirty="0"/>
          </a:p>
          <a:p>
            <a:pPr marL="444500" lvl="1" indent="0">
              <a:buNone/>
            </a:pPr>
            <a:r>
              <a:rPr lang="en-US" dirty="0"/>
              <a:t>One final recommendation: Don’t skip steps!</a:t>
            </a:r>
          </a:p>
          <a:p>
            <a:pPr marL="517922" lvl="1" indent="-73422"/>
            <a:endParaRPr lang="en-US" dirty="0"/>
          </a:p>
        </p:txBody>
      </p:sp>
      <p:sp>
        <p:nvSpPr>
          <p:cNvPr id="4" name="Date Placeholder 3">
            <a:extLst>
              <a:ext uri="{FF2B5EF4-FFF2-40B4-BE49-F238E27FC236}">
                <a16:creationId xmlns:a16="http://schemas.microsoft.com/office/drawing/2014/main" id="{16A1A1A9-3A32-AACD-AD5B-2F35E1015322}"/>
              </a:ext>
            </a:extLst>
          </p:cNvPr>
          <p:cNvSpPr>
            <a:spLocks noGrp="1"/>
          </p:cNvSpPr>
          <p:nvPr>
            <p:ph type="dt" sz="half" idx="10"/>
          </p:nvPr>
        </p:nvSpPr>
        <p:spPr/>
        <p:txBody>
          <a:bodyPr/>
          <a:lstStyle/>
          <a:p>
            <a:fld id="{6C5B1023-DAC9-2C44-89BC-529E54AB457B}" type="datetime1">
              <a:rPr lang="en-US" smtClean="0"/>
              <a:pPr/>
              <a:t>10/9/2022</a:t>
            </a:fld>
            <a:endParaRPr lang="en-US" dirty="0"/>
          </a:p>
        </p:txBody>
      </p:sp>
      <p:sp>
        <p:nvSpPr>
          <p:cNvPr id="5" name="Footer Placeholder 4">
            <a:extLst>
              <a:ext uri="{FF2B5EF4-FFF2-40B4-BE49-F238E27FC236}">
                <a16:creationId xmlns:a16="http://schemas.microsoft.com/office/drawing/2014/main" id="{EAC0CCA3-0D3D-56BE-25DC-2C0F788FEB04}"/>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6" name="Slide Number Placeholder 5">
            <a:extLst>
              <a:ext uri="{FF2B5EF4-FFF2-40B4-BE49-F238E27FC236}">
                <a16:creationId xmlns:a16="http://schemas.microsoft.com/office/drawing/2014/main" id="{F5D0DF37-1B82-8373-292B-54042E23BF9A}"/>
              </a:ext>
            </a:extLst>
          </p:cNvPr>
          <p:cNvSpPr>
            <a:spLocks noGrp="1"/>
          </p:cNvSpPr>
          <p:nvPr>
            <p:ph type="sldNum" sz="quarter" idx="12"/>
          </p:nvPr>
        </p:nvSpPr>
        <p:spPr/>
        <p:txBody>
          <a:bodyPr/>
          <a:lstStyle/>
          <a:p>
            <a:fld id="{AF258EE5-C1BC-DE43-BFBA-383C466B32E1}" type="slidenum">
              <a:rPr lang="en-US" smtClean="0"/>
              <a:pPr/>
              <a:t>39</a:t>
            </a:fld>
            <a:endParaRPr lang="en-US"/>
          </a:p>
        </p:txBody>
      </p:sp>
    </p:spTree>
    <p:extLst>
      <p:ext uri="{BB962C8B-B14F-4D97-AF65-F5344CB8AC3E}">
        <p14:creationId xmlns:p14="http://schemas.microsoft.com/office/powerpoint/2010/main" val="241692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EC3FDA7-ECC7-E9FE-0313-8531D150492F}"/>
              </a:ext>
            </a:extLst>
          </p:cNvPr>
          <p:cNvSpPr>
            <a:spLocks noGrp="1"/>
          </p:cNvSpPr>
          <p:nvPr>
            <p:ph type="dt" sz="half" idx="10"/>
          </p:nvPr>
        </p:nvSpPr>
        <p:spPr/>
        <p:txBody>
          <a:bodyPr/>
          <a:lstStyle/>
          <a:p>
            <a:fld id="{6CA6D3AF-BE8D-064E-9797-F02A4399C2F0}" type="datetime1">
              <a:rPr lang="en-US" smtClean="0"/>
              <a:pPr/>
              <a:t>10/8/2022</a:t>
            </a:fld>
            <a:endParaRPr lang="en-US" dirty="0"/>
          </a:p>
        </p:txBody>
      </p:sp>
      <p:sp>
        <p:nvSpPr>
          <p:cNvPr id="4" name="Footer Placeholder 3">
            <a:extLst>
              <a:ext uri="{FF2B5EF4-FFF2-40B4-BE49-F238E27FC236}">
                <a16:creationId xmlns:a16="http://schemas.microsoft.com/office/drawing/2014/main" id="{F78185CC-4DBB-4211-6016-60CFBB050FDD}"/>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76E7408A-DF76-7893-CA49-F2BD9A0BED6E}"/>
              </a:ext>
            </a:extLst>
          </p:cNvPr>
          <p:cNvSpPr>
            <a:spLocks noGrp="1"/>
          </p:cNvSpPr>
          <p:nvPr>
            <p:ph type="sldNum" sz="quarter" idx="12"/>
          </p:nvPr>
        </p:nvSpPr>
        <p:spPr/>
        <p:txBody>
          <a:bodyPr/>
          <a:lstStyle/>
          <a:p>
            <a:fld id="{AF258EE5-C1BC-DE43-BFBA-383C466B32E1}" type="slidenum">
              <a:rPr lang="en-US" smtClean="0"/>
              <a:pPr/>
              <a:t>4</a:t>
            </a:fld>
            <a:endParaRPr lang="en-US"/>
          </a:p>
        </p:txBody>
      </p:sp>
      <p:pic>
        <p:nvPicPr>
          <p:cNvPr id="8" name="Picture 7">
            <a:extLst>
              <a:ext uri="{FF2B5EF4-FFF2-40B4-BE49-F238E27FC236}">
                <a16:creationId xmlns:a16="http://schemas.microsoft.com/office/drawing/2014/main" id="{098492BA-3650-BAB2-AEA1-8DC096D034E6}"/>
              </a:ext>
            </a:extLst>
          </p:cNvPr>
          <p:cNvPicPr>
            <a:picLocks noChangeAspect="1"/>
          </p:cNvPicPr>
          <p:nvPr/>
        </p:nvPicPr>
        <p:blipFill>
          <a:blip r:embed="rId2"/>
          <a:stretch>
            <a:fillRect/>
          </a:stretch>
        </p:blipFill>
        <p:spPr>
          <a:xfrm>
            <a:off x="969898" y="0"/>
            <a:ext cx="10252203" cy="6858000"/>
          </a:xfrm>
          <a:prstGeom prst="rect">
            <a:avLst/>
          </a:prstGeom>
        </p:spPr>
      </p:pic>
      <p:sp>
        <p:nvSpPr>
          <p:cNvPr id="2" name="Title 1">
            <a:extLst>
              <a:ext uri="{FF2B5EF4-FFF2-40B4-BE49-F238E27FC236}">
                <a16:creationId xmlns:a16="http://schemas.microsoft.com/office/drawing/2014/main" id="{EDB5D289-FAAD-4392-1809-6063115353F4}"/>
              </a:ext>
            </a:extLst>
          </p:cNvPr>
          <p:cNvSpPr>
            <a:spLocks noGrp="1"/>
          </p:cNvSpPr>
          <p:nvPr>
            <p:ph type="title"/>
          </p:nvPr>
        </p:nvSpPr>
        <p:spPr/>
        <p:txBody>
          <a:bodyPr/>
          <a:lstStyle/>
          <a:p>
            <a:r>
              <a:rPr lang="en-US" dirty="0"/>
              <a:t>Splitting up a list recursively: </a:t>
            </a:r>
            <a:r>
              <a:rPr lang="en-US" u="sng" dirty="0">
                <a:effectLst>
                  <a:outerShdw blurRad="38100" dist="38100" dir="2700000" algn="tl">
                    <a:srgbClr val="000000">
                      <a:alpha val="43137"/>
                    </a:srgbClr>
                  </a:outerShdw>
                </a:effectLst>
              </a:rPr>
              <a:t>F</a:t>
            </a:r>
            <a:r>
              <a:rPr lang="en-US" dirty="0"/>
              <a:t>irst and </a:t>
            </a:r>
            <a:r>
              <a:rPr lang="en-US" u="sng" dirty="0">
                <a:effectLst>
                  <a:outerShdw blurRad="38100" dist="38100" dir="2700000" algn="tl">
                    <a:srgbClr val="000000">
                      <a:alpha val="43137"/>
                    </a:srgbClr>
                  </a:outerShdw>
                </a:effectLst>
              </a:rPr>
              <a:t>R</a:t>
            </a:r>
            <a:r>
              <a:rPr lang="en-US" dirty="0"/>
              <a:t>est</a:t>
            </a:r>
          </a:p>
        </p:txBody>
      </p:sp>
    </p:spTree>
    <p:extLst>
      <p:ext uri="{BB962C8B-B14F-4D97-AF65-F5344CB8AC3E}">
        <p14:creationId xmlns:p14="http://schemas.microsoft.com/office/powerpoint/2010/main" val="29886960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09FF6-C678-EA8E-7C47-A77F8346D1AB}"/>
              </a:ext>
            </a:extLst>
          </p:cNvPr>
          <p:cNvSpPr>
            <a:spLocks noGrp="1"/>
          </p:cNvSpPr>
          <p:nvPr>
            <p:ph type="title"/>
          </p:nvPr>
        </p:nvSpPr>
        <p:spPr/>
        <p:txBody>
          <a:bodyPr/>
          <a:lstStyle/>
          <a:p>
            <a:r>
              <a:rPr lang="en-US" dirty="0"/>
              <a:t>Link to code</a:t>
            </a:r>
          </a:p>
        </p:txBody>
      </p:sp>
      <p:sp>
        <p:nvSpPr>
          <p:cNvPr id="3" name="Content Placeholder 2">
            <a:extLst>
              <a:ext uri="{FF2B5EF4-FFF2-40B4-BE49-F238E27FC236}">
                <a16:creationId xmlns:a16="http://schemas.microsoft.com/office/drawing/2014/main" id="{ACA4295C-5CE8-7091-0CA8-71285E06225F}"/>
              </a:ext>
            </a:extLst>
          </p:cNvPr>
          <p:cNvSpPr>
            <a:spLocks noGrp="1"/>
          </p:cNvSpPr>
          <p:nvPr>
            <p:ph idx="1"/>
          </p:nvPr>
        </p:nvSpPr>
        <p:spPr/>
        <p:txBody>
          <a:bodyPr/>
          <a:lstStyle/>
          <a:p>
            <a:r>
              <a:rPr lang="en-US" dirty="0">
                <a:hlinkClick r:id="rId2"/>
              </a:rPr>
              <a:t>pos-</a:t>
            </a:r>
            <a:r>
              <a:rPr lang="en-US" dirty="0" err="1">
                <a:hlinkClick r:id="rId2"/>
              </a:rPr>
              <a:t>nums</a:t>
            </a:r>
            <a:endParaRPr lang="en-US" dirty="0"/>
          </a:p>
          <a:p>
            <a:r>
              <a:rPr lang="en-US" dirty="0">
                <a:hlinkClick r:id="rId3"/>
              </a:rPr>
              <a:t>add-1-all</a:t>
            </a:r>
            <a:endParaRPr lang="en-US" dirty="0"/>
          </a:p>
          <a:p>
            <a:r>
              <a:rPr lang="en-US" dirty="0">
                <a:hlinkClick r:id="rId4"/>
              </a:rPr>
              <a:t>my-filter</a:t>
            </a:r>
            <a:endParaRPr lang="en-US" dirty="0"/>
          </a:p>
          <a:p>
            <a:endParaRPr lang="en-US" dirty="0"/>
          </a:p>
          <a:p>
            <a:r>
              <a:rPr lang="en-US" dirty="0">
                <a:hlinkClick r:id="rId5"/>
              </a:rPr>
              <a:t>And, lecture 11 code</a:t>
            </a:r>
            <a:r>
              <a:rPr lang="en-US" dirty="0"/>
              <a:t> (any-below-10, any-in-list, all-in-list)</a:t>
            </a:r>
          </a:p>
        </p:txBody>
      </p:sp>
      <p:sp>
        <p:nvSpPr>
          <p:cNvPr id="4" name="Date Placeholder 3">
            <a:extLst>
              <a:ext uri="{FF2B5EF4-FFF2-40B4-BE49-F238E27FC236}">
                <a16:creationId xmlns:a16="http://schemas.microsoft.com/office/drawing/2014/main" id="{42888103-766D-1D54-32A1-12B055EB3998}"/>
              </a:ext>
            </a:extLst>
          </p:cNvPr>
          <p:cNvSpPr>
            <a:spLocks noGrp="1"/>
          </p:cNvSpPr>
          <p:nvPr>
            <p:ph type="dt" sz="half" idx="10"/>
          </p:nvPr>
        </p:nvSpPr>
        <p:spPr/>
        <p:txBody>
          <a:bodyPr/>
          <a:lstStyle/>
          <a:p>
            <a:fld id="{6C5B1023-DAC9-2C44-89BC-529E54AB457B}" type="datetime1">
              <a:rPr lang="en-US" smtClean="0"/>
              <a:pPr/>
              <a:t>10/8/2022</a:t>
            </a:fld>
            <a:endParaRPr lang="en-US" dirty="0"/>
          </a:p>
        </p:txBody>
      </p:sp>
      <p:sp>
        <p:nvSpPr>
          <p:cNvPr id="5" name="Footer Placeholder 4">
            <a:extLst>
              <a:ext uri="{FF2B5EF4-FFF2-40B4-BE49-F238E27FC236}">
                <a16:creationId xmlns:a16="http://schemas.microsoft.com/office/drawing/2014/main" id="{5603C4ED-F833-D275-195D-F91BC99AE066}"/>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6" name="Slide Number Placeholder 5">
            <a:extLst>
              <a:ext uri="{FF2B5EF4-FFF2-40B4-BE49-F238E27FC236}">
                <a16:creationId xmlns:a16="http://schemas.microsoft.com/office/drawing/2014/main" id="{7945421B-4AA6-C750-F27C-0D0DD54B9290}"/>
              </a:ext>
            </a:extLst>
          </p:cNvPr>
          <p:cNvSpPr>
            <a:spLocks noGrp="1"/>
          </p:cNvSpPr>
          <p:nvPr>
            <p:ph type="sldNum" sz="quarter" idx="12"/>
          </p:nvPr>
        </p:nvSpPr>
        <p:spPr/>
        <p:txBody>
          <a:bodyPr/>
          <a:lstStyle/>
          <a:p>
            <a:fld id="{AF258EE5-C1BC-DE43-BFBA-383C466B32E1}" type="slidenum">
              <a:rPr lang="en-US" smtClean="0"/>
              <a:pPr/>
              <a:t>40</a:t>
            </a:fld>
            <a:endParaRPr lang="en-US"/>
          </a:p>
        </p:txBody>
      </p:sp>
    </p:spTree>
    <p:extLst>
      <p:ext uri="{BB962C8B-B14F-4D97-AF65-F5344CB8AC3E}">
        <p14:creationId xmlns:p14="http://schemas.microsoft.com/office/powerpoint/2010/main" val="28191170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684A7-3788-5461-D2D7-00E89FFD0646}"/>
              </a:ext>
            </a:extLst>
          </p:cNvPr>
          <p:cNvSpPr>
            <a:spLocks noGrp="1"/>
          </p:cNvSpPr>
          <p:nvPr>
            <p:ph type="title"/>
          </p:nvPr>
        </p:nvSpPr>
        <p:spPr/>
        <p:txBody>
          <a:bodyPr/>
          <a:lstStyle/>
          <a:p>
            <a:r>
              <a:rPr lang="en-US" dirty="0"/>
              <a:t>Acknowledgements	</a:t>
            </a:r>
          </a:p>
        </p:txBody>
      </p:sp>
      <p:sp>
        <p:nvSpPr>
          <p:cNvPr id="4" name="Date Placeholder 3">
            <a:extLst>
              <a:ext uri="{FF2B5EF4-FFF2-40B4-BE49-F238E27FC236}">
                <a16:creationId xmlns:a16="http://schemas.microsoft.com/office/drawing/2014/main" id="{5A1669F6-A212-45DF-8A57-A83B14867827}"/>
              </a:ext>
            </a:extLst>
          </p:cNvPr>
          <p:cNvSpPr>
            <a:spLocks noGrp="1"/>
          </p:cNvSpPr>
          <p:nvPr>
            <p:ph type="dt" sz="half" idx="10"/>
          </p:nvPr>
        </p:nvSpPr>
        <p:spPr/>
        <p:txBody>
          <a:bodyPr/>
          <a:lstStyle/>
          <a:p>
            <a:fld id="{6C5B1023-DAC9-2C44-89BC-529E54AB457B}" type="datetime1">
              <a:rPr lang="en-US" smtClean="0"/>
              <a:pPr/>
              <a:t>10/8/2022</a:t>
            </a:fld>
            <a:endParaRPr lang="en-US" dirty="0"/>
          </a:p>
        </p:txBody>
      </p:sp>
      <p:sp>
        <p:nvSpPr>
          <p:cNvPr id="5" name="Footer Placeholder 4">
            <a:extLst>
              <a:ext uri="{FF2B5EF4-FFF2-40B4-BE49-F238E27FC236}">
                <a16:creationId xmlns:a16="http://schemas.microsoft.com/office/drawing/2014/main" id="{5D81B066-B9B6-AF0E-EB14-C3FF30C8446F}"/>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6" name="Slide Number Placeholder 5">
            <a:extLst>
              <a:ext uri="{FF2B5EF4-FFF2-40B4-BE49-F238E27FC236}">
                <a16:creationId xmlns:a16="http://schemas.microsoft.com/office/drawing/2014/main" id="{3892C4A5-19C6-282F-834E-639E3974B2CB}"/>
              </a:ext>
            </a:extLst>
          </p:cNvPr>
          <p:cNvSpPr>
            <a:spLocks noGrp="1"/>
          </p:cNvSpPr>
          <p:nvPr>
            <p:ph type="sldNum" sz="quarter" idx="12"/>
          </p:nvPr>
        </p:nvSpPr>
        <p:spPr/>
        <p:txBody>
          <a:bodyPr/>
          <a:lstStyle/>
          <a:p>
            <a:fld id="{AF258EE5-C1BC-DE43-BFBA-383C466B32E1}" type="slidenum">
              <a:rPr lang="en-US" smtClean="0"/>
              <a:pPr/>
              <a:t>41</a:t>
            </a:fld>
            <a:endParaRPr lang="en-US"/>
          </a:p>
        </p:txBody>
      </p:sp>
      <p:sp>
        <p:nvSpPr>
          <p:cNvPr id="7" name="Content Placeholder 6">
            <a:extLst>
              <a:ext uri="{FF2B5EF4-FFF2-40B4-BE49-F238E27FC236}">
                <a16:creationId xmlns:a16="http://schemas.microsoft.com/office/drawing/2014/main" id="{EF1DFB83-2E7A-1BC8-C2F2-05E32EC588A4}"/>
              </a:ext>
            </a:extLst>
          </p:cNvPr>
          <p:cNvSpPr txBox="1">
            <a:spLocks noGrp="1"/>
          </p:cNvSpPr>
          <p:nvPr>
            <p:ph idx="1"/>
          </p:nvPr>
        </p:nvSpPr>
        <p:spPr>
          <a:xfrm>
            <a:off x="457200" y="1143000"/>
            <a:ext cx="11274425" cy="2028248"/>
          </a:xfrm>
          <a:prstGeom prst="rect">
            <a:avLst/>
          </a:prstGeom>
          <a:noFill/>
        </p:spPr>
        <p:txBody>
          <a:bodyPr wrap="square" rtlCol="0">
            <a:spAutoFit/>
          </a:bodyPr>
          <a:lstStyle/>
          <a:p>
            <a:r>
              <a:rPr lang="en-US" dirty="0"/>
              <a:t>This lecture incorporates material from: </a:t>
            </a:r>
          </a:p>
          <a:p>
            <a:r>
              <a:rPr lang="en-US" dirty="0"/>
              <a:t>Kathi </a:t>
            </a:r>
            <a:r>
              <a:rPr lang="en-US" dirty="0" err="1"/>
              <a:t>Fisler</a:t>
            </a:r>
            <a:r>
              <a:rPr lang="en-US" dirty="0"/>
              <a:t>, Brown University,</a:t>
            </a:r>
          </a:p>
          <a:p>
            <a:r>
              <a:rPr lang="en-US" dirty="0"/>
              <a:t>Marc Smith, Vassar College</a:t>
            </a:r>
          </a:p>
          <a:p>
            <a:r>
              <a:rPr lang="en-US" dirty="0"/>
              <a:t>And, Jonathan Gordon, Vassar College</a:t>
            </a:r>
          </a:p>
        </p:txBody>
      </p:sp>
    </p:spTree>
    <p:extLst>
      <p:ext uri="{BB962C8B-B14F-4D97-AF65-F5344CB8AC3E}">
        <p14:creationId xmlns:p14="http://schemas.microsoft.com/office/powerpoint/2010/main" val="1181962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5D289-FAAD-4392-1809-6063115353F4}"/>
              </a:ext>
            </a:extLst>
          </p:cNvPr>
          <p:cNvSpPr>
            <a:spLocks noGrp="1"/>
          </p:cNvSpPr>
          <p:nvPr>
            <p:ph type="title"/>
          </p:nvPr>
        </p:nvSpPr>
        <p:spPr/>
        <p:txBody>
          <a:bodyPr/>
          <a:lstStyle/>
          <a:p>
            <a:r>
              <a:rPr lang="en-US" dirty="0"/>
              <a:t>First/Rest in my-sum</a:t>
            </a:r>
          </a:p>
        </p:txBody>
      </p:sp>
      <p:sp>
        <p:nvSpPr>
          <p:cNvPr id="3" name="Date Placeholder 2">
            <a:extLst>
              <a:ext uri="{FF2B5EF4-FFF2-40B4-BE49-F238E27FC236}">
                <a16:creationId xmlns:a16="http://schemas.microsoft.com/office/drawing/2014/main" id="{3EC3FDA7-ECC7-E9FE-0313-8531D150492F}"/>
              </a:ext>
            </a:extLst>
          </p:cNvPr>
          <p:cNvSpPr>
            <a:spLocks noGrp="1"/>
          </p:cNvSpPr>
          <p:nvPr>
            <p:ph type="dt" sz="half" idx="10"/>
          </p:nvPr>
        </p:nvSpPr>
        <p:spPr/>
        <p:txBody>
          <a:bodyPr/>
          <a:lstStyle/>
          <a:p>
            <a:fld id="{6CA6D3AF-BE8D-064E-9797-F02A4399C2F0}" type="datetime1">
              <a:rPr lang="en-US" smtClean="0"/>
              <a:pPr/>
              <a:t>10/8/2022</a:t>
            </a:fld>
            <a:endParaRPr lang="en-US" dirty="0"/>
          </a:p>
        </p:txBody>
      </p:sp>
      <p:sp>
        <p:nvSpPr>
          <p:cNvPr id="4" name="Footer Placeholder 3">
            <a:extLst>
              <a:ext uri="{FF2B5EF4-FFF2-40B4-BE49-F238E27FC236}">
                <a16:creationId xmlns:a16="http://schemas.microsoft.com/office/drawing/2014/main" id="{F78185CC-4DBB-4211-6016-60CFBB050FDD}"/>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76E7408A-DF76-7893-CA49-F2BD9A0BED6E}"/>
              </a:ext>
            </a:extLst>
          </p:cNvPr>
          <p:cNvSpPr>
            <a:spLocks noGrp="1"/>
          </p:cNvSpPr>
          <p:nvPr>
            <p:ph type="sldNum" sz="quarter" idx="12"/>
          </p:nvPr>
        </p:nvSpPr>
        <p:spPr/>
        <p:txBody>
          <a:bodyPr/>
          <a:lstStyle/>
          <a:p>
            <a:fld id="{AF258EE5-C1BC-DE43-BFBA-383C466B32E1}" type="slidenum">
              <a:rPr lang="en-US" smtClean="0"/>
              <a:pPr/>
              <a:t>5</a:t>
            </a:fld>
            <a:endParaRPr lang="en-US"/>
          </a:p>
        </p:txBody>
      </p:sp>
      <p:sp>
        <p:nvSpPr>
          <p:cNvPr id="7" name="TextBox 6">
            <a:extLst>
              <a:ext uri="{FF2B5EF4-FFF2-40B4-BE49-F238E27FC236}">
                <a16:creationId xmlns:a16="http://schemas.microsoft.com/office/drawing/2014/main" id="{1C7A8A55-7657-F177-57F3-C40B78AC052F}"/>
              </a:ext>
            </a:extLst>
          </p:cNvPr>
          <p:cNvSpPr txBox="1"/>
          <p:nvPr/>
        </p:nvSpPr>
        <p:spPr>
          <a:xfrm>
            <a:off x="399143" y="1248229"/>
            <a:ext cx="11792857" cy="2616101"/>
          </a:xfrm>
          <a:prstGeom prst="rect">
            <a:avLst/>
          </a:prstGeom>
          <a:noFill/>
        </p:spPr>
        <p:txBody>
          <a:bodyPr wrap="square">
            <a:spAutoFit/>
          </a:bodyPr>
          <a:lstStyle/>
          <a:p>
            <a:pPr defTabSz="1828800">
              <a:lnSpc>
                <a:spcPts val="5600"/>
              </a:lnSpc>
              <a:spcBef>
                <a:spcPts val="0"/>
              </a:spcBef>
              <a:defRPr sz="4600">
                <a:latin typeface="Menlo Regular"/>
                <a:ea typeface="Menlo Regular"/>
                <a:cs typeface="Menlo Regular"/>
                <a:sym typeface="Menlo Regular"/>
              </a:defRPr>
            </a:pPr>
            <a:r>
              <a:rPr lang="en-US" sz="2400" dirty="0"/>
              <a:t>link(f, r) =&gt; f + my-sum(r)</a:t>
            </a:r>
          </a:p>
          <a:p>
            <a:pPr marL="342900" indent="-342900" defTabSz="1828800">
              <a:lnSpc>
                <a:spcPts val="5600"/>
              </a:lnSpc>
              <a:spcBef>
                <a:spcPts val="0"/>
              </a:spcBef>
              <a:buFont typeface="Arial" panose="020B0604020202020204" pitchFamily="34" charset="0"/>
              <a:buChar char="•"/>
              <a:defRPr sz="4600">
                <a:latin typeface="Menlo Regular"/>
                <a:ea typeface="Menlo Regular"/>
                <a:cs typeface="Menlo Regular"/>
                <a:sym typeface="Menlo Regular"/>
              </a:defRPr>
            </a:pPr>
            <a:r>
              <a:rPr lang="en-US" sz="2400" dirty="0">
                <a:solidFill>
                  <a:srgbClr val="FF0000"/>
                </a:solidFill>
              </a:rPr>
              <a:t>f</a:t>
            </a:r>
            <a:r>
              <a:rPr lang="en-US" sz="2400" dirty="0"/>
              <a:t>irst of the list is… </a:t>
            </a:r>
            <a:r>
              <a:rPr lang="en-US" sz="2400" dirty="0">
                <a:solidFill>
                  <a:srgbClr val="FF0000"/>
                </a:solidFill>
              </a:rPr>
              <a:t>f</a:t>
            </a:r>
          </a:p>
          <a:p>
            <a:pPr marL="342900" indent="-342900" defTabSz="1828800">
              <a:lnSpc>
                <a:spcPts val="5600"/>
              </a:lnSpc>
              <a:spcBef>
                <a:spcPts val="0"/>
              </a:spcBef>
              <a:buFont typeface="Arial" panose="020B0604020202020204" pitchFamily="34" charset="0"/>
              <a:buChar char="•"/>
              <a:defRPr sz="4600">
                <a:latin typeface="Menlo Regular"/>
                <a:ea typeface="Menlo Regular"/>
                <a:cs typeface="Menlo Regular"/>
                <a:sym typeface="Menlo Regular"/>
              </a:defRPr>
            </a:pPr>
            <a:r>
              <a:rPr lang="en-US" sz="2400" dirty="0">
                <a:solidFill>
                  <a:srgbClr val="FF0000"/>
                </a:solidFill>
              </a:rPr>
              <a:t>r</a:t>
            </a:r>
            <a:r>
              <a:rPr lang="en-US" sz="2400" dirty="0"/>
              <a:t>est of the list is… my-sum(</a:t>
            </a:r>
            <a:r>
              <a:rPr lang="en-US" sz="2400" dirty="0">
                <a:solidFill>
                  <a:srgbClr val="FF0000"/>
                </a:solidFill>
              </a:rPr>
              <a:t>r</a:t>
            </a:r>
            <a:r>
              <a:rPr lang="en-US" sz="2400" dirty="0"/>
              <a:t>)</a:t>
            </a:r>
          </a:p>
          <a:p>
            <a:pPr marL="742950" lvl="1"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127069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5D289-FAAD-4392-1809-6063115353F4}"/>
              </a:ext>
            </a:extLst>
          </p:cNvPr>
          <p:cNvSpPr>
            <a:spLocks noGrp="1"/>
          </p:cNvSpPr>
          <p:nvPr>
            <p:ph type="title"/>
          </p:nvPr>
        </p:nvSpPr>
        <p:spPr/>
        <p:txBody>
          <a:bodyPr/>
          <a:lstStyle/>
          <a:p>
            <a:r>
              <a:rPr lang="en-US" dirty="0"/>
              <a:t>What if…</a:t>
            </a:r>
          </a:p>
        </p:txBody>
      </p:sp>
      <p:sp>
        <p:nvSpPr>
          <p:cNvPr id="3" name="Date Placeholder 2">
            <a:extLst>
              <a:ext uri="{FF2B5EF4-FFF2-40B4-BE49-F238E27FC236}">
                <a16:creationId xmlns:a16="http://schemas.microsoft.com/office/drawing/2014/main" id="{3EC3FDA7-ECC7-E9FE-0313-8531D150492F}"/>
              </a:ext>
            </a:extLst>
          </p:cNvPr>
          <p:cNvSpPr>
            <a:spLocks noGrp="1"/>
          </p:cNvSpPr>
          <p:nvPr>
            <p:ph type="dt" sz="half" idx="10"/>
          </p:nvPr>
        </p:nvSpPr>
        <p:spPr/>
        <p:txBody>
          <a:bodyPr/>
          <a:lstStyle/>
          <a:p>
            <a:fld id="{6CA6D3AF-BE8D-064E-9797-F02A4399C2F0}" type="datetime1">
              <a:rPr lang="en-US" smtClean="0"/>
              <a:pPr/>
              <a:t>10/8/2022</a:t>
            </a:fld>
            <a:endParaRPr lang="en-US" dirty="0"/>
          </a:p>
        </p:txBody>
      </p:sp>
      <p:sp>
        <p:nvSpPr>
          <p:cNvPr id="4" name="Footer Placeholder 3">
            <a:extLst>
              <a:ext uri="{FF2B5EF4-FFF2-40B4-BE49-F238E27FC236}">
                <a16:creationId xmlns:a16="http://schemas.microsoft.com/office/drawing/2014/main" id="{F78185CC-4DBB-4211-6016-60CFBB050FDD}"/>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76E7408A-DF76-7893-CA49-F2BD9A0BED6E}"/>
              </a:ext>
            </a:extLst>
          </p:cNvPr>
          <p:cNvSpPr>
            <a:spLocks noGrp="1"/>
          </p:cNvSpPr>
          <p:nvPr>
            <p:ph type="sldNum" sz="quarter" idx="12"/>
          </p:nvPr>
        </p:nvSpPr>
        <p:spPr/>
        <p:txBody>
          <a:bodyPr/>
          <a:lstStyle/>
          <a:p>
            <a:fld id="{AF258EE5-C1BC-DE43-BFBA-383C466B32E1}" type="slidenum">
              <a:rPr lang="en-US" smtClean="0"/>
              <a:pPr/>
              <a:t>6</a:t>
            </a:fld>
            <a:endParaRPr lang="en-US"/>
          </a:p>
        </p:txBody>
      </p:sp>
      <p:sp>
        <p:nvSpPr>
          <p:cNvPr id="7" name="TextBox 6">
            <a:extLst>
              <a:ext uri="{FF2B5EF4-FFF2-40B4-BE49-F238E27FC236}">
                <a16:creationId xmlns:a16="http://schemas.microsoft.com/office/drawing/2014/main" id="{1C7A8A55-7657-F177-57F3-C40B78AC052F}"/>
              </a:ext>
            </a:extLst>
          </p:cNvPr>
          <p:cNvSpPr txBox="1"/>
          <p:nvPr/>
        </p:nvSpPr>
        <p:spPr>
          <a:xfrm>
            <a:off x="399143" y="1248229"/>
            <a:ext cx="11792857" cy="3334246"/>
          </a:xfrm>
          <a:prstGeom prst="rect">
            <a:avLst/>
          </a:prstGeom>
          <a:noFill/>
        </p:spPr>
        <p:txBody>
          <a:bodyPr wrap="square">
            <a:spAutoFit/>
          </a:bodyPr>
          <a:lstStyle/>
          <a:p>
            <a:pPr defTabSz="1828800">
              <a:lnSpc>
                <a:spcPts val="5600"/>
              </a:lnSpc>
              <a:defRPr sz="4600">
                <a:latin typeface="Menlo Regular"/>
                <a:ea typeface="Menlo Regular"/>
                <a:cs typeface="Menlo Regular"/>
                <a:sym typeface="Menlo Regular"/>
              </a:defRPr>
            </a:pPr>
            <a:r>
              <a:rPr lang="en-US" sz="2400" dirty="0"/>
              <a:t>… we made a recursive call on the original input list?</a:t>
            </a:r>
          </a:p>
          <a:p>
            <a:pPr defTabSz="1828800">
              <a:lnSpc>
                <a:spcPts val="5600"/>
              </a:lnSpc>
              <a:spcBef>
                <a:spcPts val="0"/>
              </a:spcBef>
              <a:defRPr sz="4600">
                <a:latin typeface="Menlo Regular"/>
                <a:ea typeface="Menlo Regular"/>
                <a:cs typeface="Menlo Regular"/>
                <a:sym typeface="Menlo Regular"/>
              </a:defRPr>
            </a:pPr>
            <a:r>
              <a:rPr lang="en-US" sz="2400" dirty="0"/>
              <a:t>link(f, r) =&gt; f + my-sum(</a:t>
            </a:r>
            <a:r>
              <a:rPr lang="en-US" sz="2400" dirty="0" err="1">
                <a:highlight>
                  <a:srgbClr val="00FFFF"/>
                </a:highlight>
              </a:rPr>
              <a:t>lst</a:t>
            </a:r>
            <a:r>
              <a:rPr lang="en-US" sz="2400" dirty="0"/>
              <a:t>)</a:t>
            </a:r>
          </a:p>
          <a:p>
            <a:pPr marL="342900" indent="-342900" defTabSz="1828800">
              <a:lnSpc>
                <a:spcPts val="5600"/>
              </a:lnSpc>
              <a:spcBef>
                <a:spcPts val="0"/>
              </a:spcBef>
              <a:buFont typeface="Arial" panose="020B0604020202020204" pitchFamily="34" charset="0"/>
              <a:buChar char="•"/>
              <a:defRPr sz="4600">
                <a:latin typeface="Menlo Regular"/>
                <a:ea typeface="Menlo Regular"/>
                <a:cs typeface="Menlo Regular"/>
                <a:sym typeface="Menlo Regular"/>
              </a:defRPr>
            </a:pPr>
            <a:r>
              <a:rPr lang="en-US" sz="2400" dirty="0"/>
              <a:t>first of the list is… f</a:t>
            </a:r>
          </a:p>
          <a:p>
            <a:pPr marL="342900" indent="-342900" defTabSz="1828800">
              <a:lnSpc>
                <a:spcPts val="5600"/>
              </a:lnSpc>
              <a:spcBef>
                <a:spcPts val="0"/>
              </a:spcBef>
              <a:buFont typeface="Arial" panose="020B0604020202020204" pitchFamily="34" charset="0"/>
              <a:buChar char="•"/>
              <a:defRPr sz="4600">
                <a:latin typeface="Menlo Regular"/>
                <a:ea typeface="Menlo Regular"/>
                <a:cs typeface="Menlo Regular"/>
                <a:sym typeface="Menlo Regular"/>
              </a:defRPr>
            </a:pPr>
            <a:r>
              <a:rPr lang="en-US" sz="2400" dirty="0"/>
              <a:t>rest of the list is… my-sum(</a:t>
            </a:r>
            <a:r>
              <a:rPr lang="en-US" sz="2400" dirty="0" err="1">
                <a:highlight>
                  <a:srgbClr val="00FFFF"/>
                </a:highlight>
              </a:rPr>
              <a:t>lst</a:t>
            </a:r>
            <a:r>
              <a:rPr lang="en-US" sz="2400" dirty="0"/>
              <a:t>)</a:t>
            </a:r>
          </a:p>
          <a:p>
            <a:pPr marL="742950" lvl="1"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3416710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EC6FD-8597-3442-40F5-87271508A029}"/>
              </a:ext>
            </a:extLst>
          </p:cNvPr>
          <p:cNvSpPr>
            <a:spLocks noGrp="1"/>
          </p:cNvSpPr>
          <p:nvPr>
            <p:ph type="title"/>
          </p:nvPr>
        </p:nvSpPr>
        <p:spPr/>
        <p:txBody>
          <a:bodyPr/>
          <a:lstStyle/>
          <a:p>
            <a:r>
              <a:rPr lang="en-US" dirty="0"/>
              <a:t>Let’s try writing another recursive function</a:t>
            </a:r>
          </a:p>
        </p:txBody>
      </p:sp>
      <p:sp>
        <p:nvSpPr>
          <p:cNvPr id="3" name="Date Placeholder 2">
            <a:extLst>
              <a:ext uri="{FF2B5EF4-FFF2-40B4-BE49-F238E27FC236}">
                <a16:creationId xmlns:a16="http://schemas.microsoft.com/office/drawing/2014/main" id="{5A8A709B-1039-B8EF-ACAF-3D6C08B160DB}"/>
              </a:ext>
            </a:extLst>
          </p:cNvPr>
          <p:cNvSpPr>
            <a:spLocks noGrp="1"/>
          </p:cNvSpPr>
          <p:nvPr>
            <p:ph type="dt" sz="half" idx="10"/>
          </p:nvPr>
        </p:nvSpPr>
        <p:spPr/>
        <p:txBody>
          <a:bodyPr/>
          <a:lstStyle/>
          <a:p>
            <a:fld id="{6CA6D3AF-BE8D-064E-9797-F02A4399C2F0}" type="datetime1">
              <a:rPr lang="en-US" smtClean="0"/>
              <a:pPr/>
              <a:t>10/8/2022</a:t>
            </a:fld>
            <a:endParaRPr lang="en-US" dirty="0"/>
          </a:p>
        </p:txBody>
      </p:sp>
      <p:sp>
        <p:nvSpPr>
          <p:cNvPr id="4" name="Footer Placeholder 3">
            <a:extLst>
              <a:ext uri="{FF2B5EF4-FFF2-40B4-BE49-F238E27FC236}">
                <a16:creationId xmlns:a16="http://schemas.microsoft.com/office/drawing/2014/main" id="{0EA17C10-3BE0-4A26-ED6A-2A1038F3C3B2}"/>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A5A0E47C-09D3-200E-C9E3-DE03211FA10B}"/>
              </a:ext>
            </a:extLst>
          </p:cNvPr>
          <p:cNvSpPr>
            <a:spLocks noGrp="1"/>
          </p:cNvSpPr>
          <p:nvPr>
            <p:ph type="sldNum" sz="quarter" idx="12"/>
          </p:nvPr>
        </p:nvSpPr>
        <p:spPr/>
        <p:txBody>
          <a:bodyPr/>
          <a:lstStyle/>
          <a:p>
            <a:fld id="{AF258EE5-C1BC-DE43-BFBA-383C466B32E1}" type="slidenum">
              <a:rPr lang="en-US" smtClean="0"/>
              <a:pPr/>
              <a:t>7</a:t>
            </a:fld>
            <a:endParaRPr lang="en-US"/>
          </a:p>
        </p:txBody>
      </p:sp>
      <p:sp>
        <p:nvSpPr>
          <p:cNvPr id="9" name="The function any-below-10 should return true if any member of the list is less than 10 and false otherwise.">
            <a:extLst>
              <a:ext uri="{FF2B5EF4-FFF2-40B4-BE49-F238E27FC236}">
                <a16:creationId xmlns:a16="http://schemas.microsoft.com/office/drawing/2014/main" id="{5E7FDDCF-B0D3-BE0C-53F3-D9A6CE99EE1C}"/>
              </a:ext>
            </a:extLst>
          </p:cNvPr>
          <p:cNvSpPr txBox="1">
            <a:spLocks/>
          </p:cNvSpPr>
          <p:nvPr/>
        </p:nvSpPr>
        <p:spPr>
          <a:xfrm>
            <a:off x="457200" y="1523999"/>
            <a:ext cx="10472792" cy="47396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normAutofit/>
          </a:bodyPr>
          <a:lstStyle>
            <a:lvl1pPr marL="0" marR="0" indent="0" algn="l" defTabSz="821531" rtl="0" latinLnBrk="0">
              <a:lnSpc>
                <a:spcPts val="7300"/>
              </a:lnSpc>
              <a:spcBef>
                <a:spcPts val="3700"/>
              </a:spcBef>
              <a:spcAft>
                <a:spcPts val="0"/>
              </a:spcAft>
              <a:buClrTx/>
              <a:buSzTx/>
              <a:buFontTx/>
              <a:buNone/>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1pPr>
            <a:lvl2pPr marL="0" marR="0" indent="4445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2pPr>
            <a:lvl3pPr marL="0" marR="0" indent="8890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3pPr>
            <a:lvl4pPr marL="0" marR="0" indent="13335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4pPr>
            <a:lvl5pPr marL="0" marR="0" indent="17780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5pPr>
            <a:lvl6pPr marL="3028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6pPr>
            <a:lvl7pPr marL="3472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7pPr>
            <a:lvl8pPr marL="3917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8pPr>
            <a:lvl9pPr marL="4361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9pPr>
          </a:lstStyle>
          <a:p>
            <a:pPr marL="0" marR="0" lvl="0" indent="0" algn="l" defTabSz="821531" rtl="0" eaLnBrk="1" fontAlgn="auto" latinLnBrk="0" hangingPunct="1">
              <a:lnSpc>
                <a:spcPts val="7300"/>
              </a:lnSpc>
              <a:spcBef>
                <a:spcPts val="3700"/>
              </a:spcBef>
              <a:spcAft>
                <a:spcPts val="0"/>
              </a:spcAft>
              <a:buClrTx/>
              <a:buSzTx/>
              <a:buFontTx/>
              <a:buNone/>
              <a:tabLst/>
              <a:defRPr/>
            </a:pPr>
            <a:r>
              <a:rPr kumimoji="0" lang="en-US" sz="3600" b="0" i="0" u="none" strike="noStrike" kern="0" cap="none" spc="0" normalizeH="0" baseline="0" noProof="0" dirty="0">
                <a:ln>
                  <a:noFill/>
                </a:ln>
                <a:solidFill>
                  <a:srgbClr val="BBE0E3">
                    <a:hueOff val="-11070000"/>
                    <a:satOff val="-41666"/>
                    <a:lumOff val="-81176"/>
                  </a:srgbClr>
                </a:solidFill>
                <a:effectLst/>
                <a:uLnTx/>
                <a:uFillTx/>
                <a:latin typeface="Helvetica"/>
                <a:cs typeface="Helvetica"/>
                <a:sym typeface="Helvetica"/>
              </a:rPr>
              <a:t>Given: a list of numbers…</a:t>
            </a:r>
          </a:p>
          <a:p>
            <a:pPr marL="0" marR="0" lvl="0" indent="0" algn="l" defTabSz="821531" rtl="0" eaLnBrk="1" fontAlgn="auto" latinLnBrk="0" hangingPunct="1">
              <a:lnSpc>
                <a:spcPts val="7300"/>
              </a:lnSpc>
              <a:spcBef>
                <a:spcPts val="3700"/>
              </a:spcBef>
              <a:spcAft>
                <a:spcPts val="0"/>
              </a:spcAft>
              <a:buClrTx/>
              <a:buSzTx/>
              <a:buFontTx/>
              <a:buNone/>
              <a:tabLst/>
              <a:defRPr/>
            </a:pPr>
            <a:r>
              <a:rPr kumimoji="0" lang="en-US" sz="3600" b="0" i="0" u="none" strike="noStrike" kern="0" cap="none" spc="0" normalizeH="0" baseline="0" noProof="0" dirty="0">
                <a:ln>
                  <a:noFill/>
                </a:ln>
                <a:solidFill>
                  <a:srgbClr val="BBE0E3">
                    <a:hueOff val="-11070000"/>
                    <a:satOff val="-41666"/>
                    <a:lumOff val="-81176"/>
                  </a:srgbClr>
                </a:solidFill>
                <a:effectLst/>
                <a:uLnTx/>
                <a:uFillTx/>
                <a:latin typeface="Helvetica"/>
                <a:cs typeface="Helvetica"/>
                <a:sym typeface="Helvetica"/>
              </a:rPr>
              <a:t>The function </a:t>
            </a:r>
            <a:r>
              <a:rPr kumimoji="0" lang="en-US" sz="3600" b="1" i="0" u="none" strike="noStrike" kern="0" cap="none" spc="0" normalizeH="0" baseline="0" noProof="0" dirty="0">
                <a:ln>
                  <a:noFill/>
                </a:ln>
                <a:solidFill>
                  <a:srgbClr val="BBE0E3">
                    <a:hueOff val="-11070000"/>
                    <a:satOff val="-41666"/>
                    <a:lumOff val="-81176"/>
                  </a:srgbClr>
                </a:solidFill>
                <a:effectLst/>
                <a:uLnTx/>
                <a:uFillTx/>
                <a:latin typeface="Menlo Regular"/>
                <a:ea typeface="Menlo Regular"/>
                <a:cs typeface="Menlo Regular"/>
                <a:sym typeface="Menlo Regular"/>
              </a:rPr>
              <a:t>any-below-10</a:t>
            </a:r>
            <a:r>
              <a:rPr kumimoji="0" lang="en-US" sz="3600" b="0" i="0" u="none" strike="noStrike" kern="0" cap="none" spc="0" normalizeH="0" baseline="0" noProof="0" dirty="0">
                <a:ln>
                  <a:noFill/>
                </a:ln>
                <a:solidFill>
                  <a:srgbClr val="BBE0E3">
                    <a:hueOff val="-11070000"/>
                    <a:satOff val="-41666"/>
                    <a:lumOff val="-81176"/>
                  </a:srgbClr>
                </a:solidFill>
                <a:effectLst/>
                <a:uLnTx/>
                <a:uFillTx/>
                <a:latin typeface="Helvetica"/>
                <a:cs typeface="Helvetica"/>
                <a:sym typeface="Helvetica"/>
              </a:rPr>
              <a:t> should return </a:t>
            </a:r>
            <a:r>
              <a:rPr kumimoji="0" lang="en-US" sz="3600" b="0" i="0" u="none" strike="noStrike" kern="0" cap="none" spc="0" normalizeH="0" baseline="0" noProof="0" dirty="0">
                <a:ln>
                  <a:noFill/>
                </a:ln>
                <a:solidFill>
                  <a:srgbClr val="BBE0E3">
                    <a:hueOff val="-8871857"/>
                    <a:satOff val="48702"/>
                    <a:lumOff val="-29814"/>
                  </a:srgbClr>
                </a:solidFill>
                <a:effectLst/>
                <a:uLnTx/>
                <a:uFillTx/>
                <a:latin typeface="Menlo Regular"/>
                <a:ea typeface="Menlo Regular"/>
                <a:cs typeface="Menlo Regular"/>
                <a:sym typeface="Menlo Regular"/>
              </a:rPr>
              <a:t>true</a:t>
            </a:r>
            <a:r>
              <a:rPr kumimoji="0" lang="en-US" sz="3600" b="0" i="0" u="none" strike="noStrike" kern="0" cap="none" spc="0" normalizeH="0" baseline="0" noProof="0" dirty="0">
                <a:ln>
                  <a:noFill/>
                </a:ln>
                <a:solidFill>
                  <a:srgbClr val="BBE0E3">
                    <a:hueOff val="-11070000"/>
                    <a:satOff val="-41666"/>
                    <a:lumOff val="-81176"/>
                  </a:srgbClr>
                </a:solidFill>
                <a:effectLst/>
                <a:uLnTx/>
                <a:uFillTx/>
                <a:latin typeface="Helvetica"/>
                <a:cs typeface="Helvetica"/>
                <a:sym typeface="Helvetica"/>
              </a:rPr>
              <a:t> if any member of the list is less than 10 and </a:t>
            </a:r>
            <a:r>
              <a:rPr kumimoji="0" lang="en-US" sz="3600" b="0" i="0" u="none" strike="noStrike" kern="0" cap="none" spc="0" normalizeH="0" baseline="0" noProof="0" dirty="0">
                <a:ln>
                  <a:noFill/>
                </a:ln>
                <a:solidFill>
                  <a:srgbClr val="BBE0E3">
                    <a:hueOff val="-8871857"/>
                    <a:satOff val="48702"/>
                    <a:lumOff val="-29814"/>
                  </a:srgbClr>
                </a:solidFill>
                <a:effectLst/>
                <a:uLnTx/>
                <a:uFillTx/>
                <a:latin typeface="Menlo Regular"/>
                <a:ea typeface="Menlo Regular"/>
                <a:cs typeface="Menlo Regular"/>
                <a:sym typeface="Menlo Regular"/>
              </a:rPr>
              <a:t>false</a:t>
            </a:r>
            <a:r>
              <a:rPr kumimoji="0" lang="en-US" sz="3600" b="0" i="0" u="none" strike="noStrike" kern="0" cap="none" spc="0" normalizeH="0" baseline="0" noProof="0" dirty="0">
                <a:ln>
                  <a:noFill/>
                </a:ln>
                <a:solidFill>
                  <a:srgbClr val="BBE0E3">
                    <a:hueOff val="-11070000"/>
                    <a:satOff val="-41666"/>
                    <a:lumOff val="-81176"/>
                  </a:srgbClr>
                </a:solidFill>
                <a:effectLst/>
                <a:uLnTx/>
                <a:uFillTx/>
                <a:latin typeface="Helvetica"/>
                <a:cs typeface="Helvetica"/>
                <a:sym typeface="Helvetica"/>
              </a:rPr>
              <a:t> otherwise.</a:t>
            </a:r>
          </a:p>
        </p:txBody>
      </p:sp>
    </p:spTree>
    <p:extLst>
      <p:ext uri="{BB962C8B-B14F-4D97-AF65-F5344CB8AC3E}">
        <p14:creationId xmlns:p14="http://schemas.microsoft.com/office/powerpoint/2010/main" val="3635156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EC6FD-8597-3442-40F5-87271508A029}"/>
              </a:ext>
            </a:extLst>
          </p:cNvPr>
          <p:cNvSpPr>
            <a:spLocks noGrp="1"/>
          </p:cNvSpPr>
          <p:nvPr>
            <p:ph type="title"/>
          </p:nvPr>
        </p:nvSpPr>
        <p:spPr/>
        <p:txBody>
          <a:bodyPr/>
          <a:lstStyle/>
          <a:p>
            <a:r>
              <a:rPr lang="en-US" dirty="0"/>
              <a:t>Writing any-below-10</a:t>
            </a:r>
          </a:p>
        </p:txBody>
      </p:sp>
      <p:sp>
        <p:nvSpPr>
          <p:cNvPr id="3" name="Date Placeholder 2">
            <a:extLst>
              <a:ext uri="{FF2B5EF4-FFF2-40B4-BE49-F238E27FC236}">
                <a16:creationId xmlns:a16="http://schemas.microsoft.com/office/drawing/2014/main" id="{5A8A709B-1039-B8EF-ACAF-3D6C08B160DB}"/>
              </a:ext>
            </a:extLst>
          </p:cNvPr>
          <p:cNvSpPr>
            <a:spLocks noGrp="1"/>
          </p:cNvSpPr>
          <p:nvPr>
            <p:ph type="dt" sz="half" idx="10"/>
          </p:nvPr>
        </p:nvSpPr>
        <p:spPr/>
        <p:txBody>
          <a:bodyPr/>
          <a:lstStyle/>
          <a:p>
            <a:fld id="{6CA6D3AF-BE8D-064E-9797-F02A4399C2F0}" type="datetime1">
              <a:rPr lang="en-US" smtClean="0"/>
              <a:pPr/>
              <a:t>10/8/2022</a:t>
            </a:fld>
            <a:endParaRPr lang="en-US" dirty="0"/>
          </a:p>
        </p:txBody>
      </p:sp>
      <p:sp>
        <p:nvSpPr>
          <p:cNvPr id="4" name="Footer Placeholder 3">
            <a:extLst>
              <a:ext uri="{FF2B5EF4-FFF2-40B4-BE49-F238E27FC236}">
                <a16:creationId xmlns:a16="http://schemas.microsoft.com/office/drawing/2014/main" id="{0EA17C10-3BE0-4A26-ED6A-2A1038F3C3B2}"/>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A5A0E47C-09D3-200E-C9E3-DE03211FA10B}"/>
              </a:ext>
            </a:extLst>
          </p:cNvPr>
          <p:cNvSpPr>
            <a:spLocks noGrp="1"/>
          </p:cNvSpPr>
          <p:nvPr>
            <p:ph type="sldNum" sz="quarter" idx="12"/>
          </p:nvPr>
        </p:nvSpPr>
        <p:spPr/>
        <p:txBody>
          <a:bodyPr/>
          <a:lstStyle/>
          <a:p>
            <a:fld id="{AF258EE5-C1BC-DE43-BFBA-383C466B32E1}" type="slidenum">
              <a:rPr lang="en-US" smtClean="0"/>
              <a:pPr/>
              <a:t>8</a:t>
            </a:fld>
            <a:endParaRPr lang="en-US"/>
          </a:p>
        </p:txBody>
      </p:sp>
      <p:sp>
        <p:nvSpPr>
          <p:cNvPr id="7" name="plural-nouns = [list: &quot;gazebos&quot;, &quot;avocados&quot;, &quot;pandas&quot;]…">
            <a:extLst>
              <a:ext uri="{FF2B5EF4-FFF2-40B4-BE49-F238E27FC236}">
                <a16:creationId xmlns:a16="http://schemas.microsoft.com/office/drawing/2014/main" id="{0B655D86-1ADD-B820-979C-6F9864637527}"/>
              </a:ext>
            </a:extLst>
          </p:cNvPr>
          <p:cNvSpPr txBox="1">
            <a:spLocks/>
          </p:cNvSpPr>
          <p:nvPr/>
        </p:nvSpPr>
        <p:spPr>
          <a:xfrm>
            <a:off x="1001487" y="1175657"/>
            <a:ext cx="9891516" cy="44558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normAutofit fontScale="85000" lnSpcReduction="20000"/>
          </a:bodyPr>
          <a:lstStyle>
            <a:lvl1pPr marL="0" marR="0" indent="0" algn="l" defTabSz="821531" rtl="0" latinLnBrk="0">
              <a:lnSpc>
                <a:spcPts val="7300"/>
              </a:lnSpc>
              <a:spcBef>
                <a:spcPts val="3700"/>
              </a:spcBef>
              <a:spcAft>
                <a:spcPts val="0"/>
              </a:spcAft>
              <a:buClrTx/>
              <a:buSzTx/>
              <a:buFontTx/>
              <a:buNone/>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1pPr>
            <a:lvl2pPr marL="0" marR="0" indent="4445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2pPr>
            <a:lvl3pPr marL="0" marR="0" indent="8890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3pPr>
            <a:lvl4pPr marL="0" marR="0" indent="13335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4pPr>
            <a:lvl5pPr marL="0" marR="0" indent="17780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5pPr>
            <a:lvl6pPr marL="3028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6pPr>
            <a:lvl7pPr marL="3472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7pPr>
            <a:lvl8pPr marL="3917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8pPr>
            <a:lvl9pPr marL="4361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9pPr>
          </a:lstStyle>
          <a:p>
            <a:pPr defTabSz="1828800">
              <a:lnSpc>
                <a:spcPct val="120000"/>
              </a:lnSpc>
              <a:spcBef>
                <a:spcPts val="0"/>
              </a:spcBef>
              <a:defRPr sz="4600">
                <a:latin typeface="Menlo Regular"/>
                <a:ea typeface="Menlo Regular"/>
                <a:cs typeface="Menlo Regular"/>
                <a:sym typeface="Menlo Regular"/>
              </a:defRPr>
            </a:pPr>
            <a:r>
              <a:rPr lang="en-US" sz="4600" i="1" kern="0" dirty="0">
                <a:solidFill>
                  <a:srgbClr val="9F59B3"/>
                </a:solidFill>
                <a:latin typeface="Menlo Regular"/>
                <a:ea typeface="Menlo Regular"/>
                <a:cs typeface="Menlo Regular"/>
                <a:sym typeface="Menlo Regular"/>
              </a:rPr>
              <a:t>#Start with the test cases first!</a:t>
            </a:r>
            <a:endParaRPr lang="en-US" sz="4600" kern="0" dirty="0">
              <a:latin typeface="Menlo Regular"/>
              <a:ea typeface="Menlo Regular"/>
              <a:cs typeface="Menlo Regular"/>
              <a:sym typeface="Menlo Regular"/>
            </a:endParaRPr>
          </a:p>
          <a:p>
            <a:pPr defTabSz="1828800">
              <a:lnSpc>
                <a:spcPct val="120000"/>
              </a:lnSpc>
              <a:spcBef>
                <a:spcPts val="0"/>
              </a:spcBef>
              <a:defRPr sz="3200">
                <a:latin typeface="Menlo Regular"/>
                <a:ea typeface="Menlo Regular"/>
                <a:cs typeface="Menlo Regular"/>
                <a:sym typeface="Menlo Regular"/>
              </a:defRPr>
            </a:pPr>
            <a:r>
              <a:rPr lang="en-US" dirty="0">
                <a:solidFill>
                  <a:srgbClr val="ABAFB3"/>
                </a:solidFill>
              </a:rPr>
              <a:t>fun</a:t>
            </a:r>
            <a:r>
              <a:rPr lang="en-US" dirty="0"/>
              <a:t> </a:t>
            </a:r>
            <a:r>
              <a:rPr lang="en-US" b="1" dirty="0">
                <a:solidFill>
                  <a:srgbClr val="9F59B3"/>
                </a:solidFill>
              </a:rPr>
              <a:t>any-below-10</a:t>
            </a:r>
            <a:r>
              <a:rPr lang="en-US" dirty="0"/>
              <a:t>(</a:t>
            </a:r>
            <a:r>
              <a:rPr lang="en-US" dirty="0" err="1"/>
              <a:t>lst</a:t>
            </a:r>
            <a:r>
              <a:rPr lang="en-US" dirty="0"/>
              <a:t> :: List&lt;Number&gt;) -&gt; Boolean:</a:t>
            </a:r>
          </a:p>
          <a:p>
            <a:pPr defTabSz="1828800">
              <a:lnSpc>
                <a:spcPct val="120000"/>
              </a:lnSpc>
              <a:spcBef>
                <a:spcPts val="0"/>
              </a:spcBef>
              <a:defRPr sz="3200">
                <a:latin typeface="Menlo Regular"/>
                <a:ea typeface="Menlo Regular"/>
                <a:cs typeface="Menlo Regular"/>
                <a:sym typeface="Menlo Regular"/>
              </a:defRPr>
            </a:pPr>
            <a:r>
              <a:rPr lang="en-US" dirty="0"/>
              <a:t>  </a:t>
            </a:r>
            <a:r>
              <a:rPr lang="en-US" dirty="0">
                <a:solidFill>
                  <a:srgbClr val="ABAFB3"/>
                </a:solidFill>
              </a:rPr>
              <a:t>doc</a:t>
            </a:r>
            <a:r>
              <a:rPr lang="en-US" dirty="0"/>
              <a:t>: </a:t>
            </a:r>
            <a:r>
              <a:rPr lang="en-US" dirty="0">
                <a:solidFill>
                  <a:srgbClr val="507EB3"/>
                </a:solidFill>
              </a:rPr>
              <a:t>"Return true if any number in the list is less than 10"</a:t>
            </a:r>
          </a:p>
          <a:p>
            <a:pPr defTabSz="1828800">
              <a:lnSpc>
                <a:spcPct val="120000"/>
              </a:lnSpc>
              <a:spcBef>
                <a:spcPts val="0"/>
              </a:spcBef>
              <a:defRPr sz="3200">
                <a:latin typeface="Menlo Regular"/>
                <a:ea typeface="Menlo Regular"/>
                <a:cs typeface="Menlo Regular"/>
                <a:sym typeface="Menlo Regular"/>
              </a:defRPr>
            </a:pPr>
            <a:r>
              <a:rPr lang="en-US" dirty="0"/>
              <a:t>  ...</a:t>
            </a:r>
          </a:p>
          <a:p>
            <a:pPr defTabSz="1828800">
              <a:lnSpc>
                <a:spcPct val="120000"/>
              </a:lnSpc>
              <a:spcBef>
                <a:spcPts val="0"/>
              </a:spcBef>
              <a:defRPr sz="3200">
                <a:latin typeface="Menlo Regular"/>
                <a:ea typeface="Menlo Regular"/>
                <a:cs typeface="Menlo Regular"/>
                <a:sym typeface="Menlo Regular"/>
              </a:defRPr>
            </a:pPr>
            <a:r>
              <a:rPr lang="en-US" dirty="0">
                <a:solidFill>
                  <a:srgbClr val="ABAFB3"/>
                </a:solidFill>
              </a:rPr>
              <a:t>where</a:t>
            </a:r>
            <a:r>
              <a:rPr lang="en-US" dirty="0"/>
              <a:t>:</a:t>
            </a:r>
          </a:p>
          <a:p>
            <a:pPr defTabSz="1828800">
              <a:lnSpc>
                <a:spcPct val="120000"/>
              </a:lnSpc>
              <a:spcBef>
                <a:spcPts val="0"/>
              </a:spcBef>
              <a:defRPr sz="3200">
                <a:latin typeface="Menlo Regular"/>
                <a:ea typeface="Menlo Regular"/>
                <a:cs typeface="Menlo Regular"/>
                <a:sym typeface="Menlo Regular"/>
              </a:defRPr>
            </a:pPr>
            <a:r>
              <a:rPr lang="en-US" dirty="0"/>
              <a:t>  any-below-10([</a:t>
            </a:r>
            <a:r>
              <a:rPr lang="en-US" dirty="0">
                <a:solidFill>
                  <a:srgbClr val="ABAFB3"/>
                </a:solidFill>
              </a:rPr>
              <a:t>list</a:t>
            </a:r>
            <a:r>
              <a:rPr lang="en-US" dirty="0"/>
              <a:t>: 3, 1, 4]) </a:t>
            </a:r>
            <a:r>
              <a:rPr lang="en-US" dirty="0">
                <a:solidFill>
                  <a:srgbClr val="ABAFB3"/>
                </a:solidFill>
              </a:rPr>
              <a:t>is</a:t>
            </a:r>
            <a:r>
              <a:rPr lang="en-US" dirty="0"/>
              <a:t> (3 &lt; 10) </a:t>
            </a:r>
            <a:r>
              <a:rPr lang="en-US" dirty="0">
                <a:solidFill>
                  <a:srgbClr val="ABAFB3"/>
                </a:solidFill>
              </a:rPr>
              <a:t>or</a:t>
            </a:r>
            <a:r>
              <a:rPr lang="en-US" dirty="0"/>
              <a:t> (1 &lt; 10) </a:t>
            </a:r>
            <a:r>
              <a:rPr lang="en-US" dirty="0">
                <a:solidFill>
                  <a:srgbClr val="ABAFB3"/>
                </a:solidFill>
              </a:rPr>
              <a:t>or</a:t>
            </a:r>
            <a:r>
              <a:rPr lang="en-US" dirty="0"/>
              <a:t> (4 &lt; 10)</a:t>
            </a:r>
          </a:p>
          <a:p>
            <a:pPr defTabSz="1828800">
              <a:lnSpc>
                <a:spcPct val="120000"/>
              </a:lnSpc>
              <a:spcBef>
                <a:spcPts val="0"/>
              </a:spcBef>
              <a:defRPr sz="3200">
                <a:latin typeface="Menlo Regular"/>
                <a:ea typeface="Menlo Regular"/>
                <a:cs typeface="Menlo Regular"/>
                <a:sym typeface="Menlo Regular"/>
              </a:defRPr>
            </a:pPr>
            <a:r>
              <a:rPr lang="en-US" dirty="0"/>
              <a:t>  any-below-10([</a:t>
            </a:r>
            <a:r>
              <a:rPr lang="en-US" dirty="0">
                <a:solidFill>
                  <a:srgbClr val="ABAFB3"/>
                </a:solidFill>
              </a:rPr>
              <a:t>list</a:t>
            </a:r>
            <a:r>
              <a:rPr lang="en-US" dirty="0"/>
              <a:t>: 1, 4]) </a:t>
            </a:r>
            <a:r>
              <a:rPr lang="en-US" dirty="0">
                <a:solidFill>
                  <a:srgbClr val="ABAFB3"/>
                </a:solidFill>
              </a:rPr>
              <a:t>is</a:t>
            </a:r>
            <a:r>
              <a:rPr lang="en-US" dirty="0"/>
              <a:t> (1 &lt; 10) </a:t>
            </a:r>
            <a:r>
              <a:rPr lang="en-US" dirty="0">
                <a:solidFill>
                  <a:srgbClr val="ABAFB3"/>
                </a:solidFill>
              </a:rPr>
              <a:t>or</a:t>
            </a:r>
            <a:r>
              <a:rPr lang="en-US" dirty="0"/>
              <a:t> (4 &lt; 10)</a:t>
            </a:r>
          </a:p>
          <a:p>
            <a:pPr defTabSz="1828800">
              <a:lnSpc>
                <a:spcPct val="120000"/>
              </a:lnSpc>
              <a:spcBef>
                <a:spcPts val="0"/>
              </a:spcBef>
              <a:defRPr sz="3200">
                <a:latin typeface="Menlo Regular"/>
                <a:ea typeface="Menlo Regular"/>
                <a:cs typeface="Menlo Regular"/>
                <a:sym typeface="Menlo Regular"/>
              </a:defRPr>
            </a:pPr>
            <a:r>
              <a:rPr lang="en-US" dirty="0"/>
              <a:t>  any-below-10([</a:t>
            </a:r>
            <a:r>
              <a:rPr lang="en-US" dirty="0">
                <a:solidFill>
                  <a:srgbClr val="ABAFB3"/>
                </a:solidFill>
              </a:rPr>
              <a:t>list</a:t>
            </a:r>
            <a:r>
              <a:rPr lang="en-US" dirty="0"/>
              <a:t>: 4]) </a:t>
            </a:r>
            <a:r>
              <a:rPr lang="en-US" dirty="0">
                <a:solidFill>
                  <a:srgbClr val="ABAFB3"/>
                </a:solidFill>
              </a:rPr>
              <a:t>is</a:t>
            </a:r>
            <a:r>
              <a:rPr lang="en-US" dirty="0"/>
              <a:t> (4 &lt; 10)</a:t>
            </a:r>
          </a:p>
          <a:p>
            <a:pPr defTabSz="1828800">
              <a:lnSpc>
                <a:spcPct val="120000"/>
              </a:lnSpc>
              <a:spcBef>
                <a:spcPts val="0"/>
              </a:spcBef>
              <a:defRPr sz="3200">
                <a:latin typeface="Menlo Regular"/>
                <a:ea typeface="Menlo Regular"/>
                <a:cs typeface="Menlo Regular"/>
                <a:sym typeface="Menlo Regular"/>
              </a:defRPr>
            </a:pPr>
            <a:r>
              <a:rPr lang="en-US" dirty="0"/>
              <a:t>  any-below-10([</a:t>
            </a:r>
            <a:r>
              <a:rPr lang="en-US" dirty="0">
                <a:solidFill>
                  <a:srgbClr val="ABAFB3"/>
                </a:solidFill>
              </a:rPr>
              <a:t>list</a:t>
            </a:r>
            <a:r>
              <a:rPr lang="en-US" dirty="0"/>
              <a:t>: ]) </a:t>
            </a:r>
            <a:r>
              <a:rPr lang="en-US" dirty="0">
                <a:solidFill>
                  <a:srgbClr val="ABAFB3"/>
                </a:solidFill>
              </a:rPr>
              <a:t>is</a:t>
            </a:r>
            <a:r>
              <a:rPr lang="en-US" dirty="0"/>
              <a:t> ...</a:t>
            </a:r>
          </a:p>
          <a:p>
            <a:pPr defTabSz="1828800">
              <a:lnSpc>
                <a:spcPct val="120000"/>
              </a:lnSpc>
              <a:spcBef>
                <a:spcPts val="0"/>
              </a:spcBef>
              <a:defRPr sz="3200">
                <a:latin typeface="Menlo Regular"/>
                <a:ea typeface="Menlo Regular"/>
                <a:cs typeface="Menlo Regular"/>
                <a:sym typeface="Menlo Regular"/>
              </a:defRPr>
            </a:pPr>
            <a:r>
              <a:rPr lang="en-US" dirty="0">
                <a:solidFill>
                  <a:srgbClr val="ABAFB3"/>
                </a:solidFill>
              </a:rPr>
              <a:t>end</a:t>
            </a:r>
            <a:endParaRPr lang="en-US" sz="4600" kern="0" dirty="0">
              <a:solidFill>
                <a:srgbClr val="ABAFB3"/>
              </a:solidFill>
              <a:latin typeface="Menlo Regular"/>
              <a:ea typeface="Menlo Regular"/>
              <a:cs typeface="Menlo Regular"/>
              <a:sym typeface="Menlo Regular"/>
            </a:endParaRPr>
          </a:p>
        </p:txBody>
      </p:sp>
      <p:pic>
        <p:nvPicPr>
          <p:cNvPr id="6" name="Picture 5">
            <a:extLst>
              <a:ext uri="{FF2B5EF4-FFF2-40B4-BE49-F238E27FC236}">
                <a16:creationId xmlns:a16="http://schemas.microsoft.com/office/drawing/2014/main" id="{BC27E9DE-963F-C2B2-012A-4C59203A31CF}"/>
              </a:ext>
            </a:extLst>
          </p:cNvPr>
          <p:cNvPicPr>
            <a:picLocks noGrp="1" noRot="1" noChangeAspect="1" noMove="1" noResize="1" noEditPoints="1" noAdjustHandles="1" noChangeArrowheads="1" noChangeShapeType="1" noCrop="1"/>
          </p:cNvPicPr>
          <p:nvPr/>
        </p:nvPicPr>
        <p:blipFill>
          <a:blip r:embed="rId3"/>
          <a:stretch>
            <a:fillRect/>
          </a:stretch>
        </p:blipFill>
        <p:spPr>
          <a:xfrm>
            <a:off x="749426" y="4770120"/>
            <a:ext cx="8803387" cy="434340"/>
          </a:xfrm>
          <a:prstGeom prst="rect">
            <a:avLst/>
          </a:prstGeom>
        </p:spPr>
      </p:pic>
      <p:sp>
        <p:nvSpPr>
          <p:cNvPr id="8" name="Rectangle: Rounded Corners 7">
            <a:extLst>
              <a:ext uri="{FF2B5EF4-FFF2-40B4-BE49-F238E27FC236}">
                <a16:creationId xmlns:a16="http://schemas.microsoft.com/office/drawing/2014/main" id="{8B405CCF-8DC9-A531-3C53-AFAA51B0C08F}"/>
              </a:ext>
            </a:extLst>
          </p:cNvPr>
          <p:cNvSpPr>
            <a:spLocks noGrp="1" noRot="1" noMove="1" noResize="1" noEditPoints="1" noAdjustHandles="1" noChangeArrowheads="1" noChangeShapeType="1"/>
          </p:cNvSpPr>
          <p:nvPr/>
        </p:nvSpPr>
        <p:spPr>
          <a:xfrm>
            <a:off x="749425" y="3429000"/>
            <a:ext cx="8803387" cy="1274036"/>
          </a:xfrm>
          <a:prstGeom prst="roundRect">
            <a:avLst>
              <a:gd name="adj" fmla="val 16667"/>
            </a:avLst>
          </a:prstGeom>
          <a:solidFill>
            <a:srgbClr val="00B0F0">
              <a:alpha val="2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9036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EC6FD-8597-3442-40F5-87271508A029}"/>
              </a:ext>
            </a:extLst>
          </p:cNvPr>
          <p:cNvSpPr>
            <a:spLocks noGrp="1"/>
          </p:cNvSpPr>
          <p:nvPr>
            <p:ph type="title"/>
          </p:nvPr>
        </p:nvSpPr>
        <p:spPr/>
        <p:txBody>
          <a:bodyPr/>
          <a:lstStyle/>
          <a:p>
            <a:r>
              <a:rPr lang="en-US" dirty="0"/>
              <a:t>Writing any-below-10: base case test case</a:t>
            </a:r>
          </a:p>
        </p:txBody>
      </p:sp>
      <p:sp>
        <p:nvSpPr>
          <p:cNvPr id="3" name="Date Placeholder 2">
            <a:extLst>
              <a:ext uri="{FF2B5EF4-FFF2-40B4-BE49-F238E27FC236}">
                <a16:creationId xmlns:a16="http://schemas.microsoft.com/office/drawing/2014/main" id="{5A8A709B-1039-B8EF-ACAF-3D6C08B160DB}"/>
              </a:ext>
            </a:extLst>
          </p:cNvPr>
          <p:cNvSpPr>
            <a:spLocks noGrp="1"/>
          </p:cNvSpPr>
          <p:nvPr>
            <p:ph type="dt" sz="half" idx="10"/>
          </p:nvPr>
        </p:nvSpPr>
        <p:spPr/>
        <p:txBody>
          <a:bodyPr/>
          <a:lstStyle/>
          <a:p>
            <a:fld id="{6CA6D3AF-BE8D-064E-9797-F02A4399C2F0}" type="datetime1">
              <a:rPr lang="en-US" smtClean="0"/>
              <a:pPr/>
              <a:t>10/8/2022</a:t>
            </a:fld>
            <a:endParaRPr lang="en-US" dirty="0"/>
          </a:p>
        </p:txBody>
      </p:sp>
      <p:sp>
        <p:nvSpPr>
          <p:cNvPr id="4" name="Footer Placeholder 3">
            <a:extLst>
              <a:ext uri="{FF2B5EF4-FFF2-40B4-BE49-F238E27FC236}">
                <a16:creationId xmlns:a16="http://schemas.microsoft.com/office/drawing/2014/main" id="{0EA17C10-3BE0-4A26-ED6A-2A1038F3C3B2}"/>
              </a:ext>
            </a:extLst>
          </p:cNvPr>
          <p:cNvSpPr>
            <a:spLocks noGrp="1"/>
          </p:cNvSpPr>
          <p:nvPr>
            <p:ph type="ftr" sz="quarter" idx="11"/>
          </p:nvPr>
        </p:nvSpPr>
        <p:spPr/>
        <p:txBody>
          <a:bodyPr/>
          <a:lstStyle/>
          <a:p>
            <a:r>
              <a:rPr lang="en-US"/>
              <a:t>CMPU 101:</a:t>
            </a:r>
            <a:r>
              <a:rPr lang="en-US" sz="1400"/>
              <a:t> </a:t>
            </a:r>
            <a:r>
              <a:rPr lang="en-US"/>
              <a:t>Problem Solving and Abstraction</a:t>
            </a:r>
            <a:endParaRPr lang="en-US" sz="1400" dirty="0"/>
          </a:p>
        </p:txBody>
      </p:sp>
      <p:sp>
        <p:nvSpPr>
          <p:cNvPr id="5" name="Slide Number Placeholder 4">
            <a:extLst>
              <a:ext uri="{FF2B5EF4-FFF2-40B4-BE49-F238E27FC236}">
                <a16:creationId xmlns:a16="http://schemas.microsoft.com/office/drawing/2014/main" id="{A5A0E47C-09D3-200E-C9E3-DE03211FA10B}"/>
              </a:ext>
            </a:extLst>
          </p:cNvPr>
          <p:cNvSpPr>
            <a:spLocks noGrp="1"/>
          </p:cNvSpPr>
          <p:nvPr>
            <p:ph type="sldNum" sz="quarter" idx="12"/>
          </p:nvPr>
        </p:nvSpPr>
        <p:spPr/>
        <p:txBody>
          <a:bodyPr/>
          <a:lstStyle/>
          <a:p>
            <a:fld id="{AF258EE5-C1BC-DE43-BFBA-383C466B32E1}" type="slidenum">
              <a:rPr lang="en-US" smtClean="0"/>
              <a:pPr/>
              <a:t>9</a:t>
            </a:fld>
            <a:endParaRPr lang="en-US"/>
          </a:p>
        </p:txBody>
      </p:sp>
      <p:sp>
        <p:nvSpPr>
          <p:cNvPr id="7" name="plural-nouns = [list: &quot;gazebos&quot;, &quot;avocados&quot;, &quot;pandas&quot;]…">
            <a:extLst>
              <a:ext uri="{FF2B5EF4-FFF2-40B4-BE49-F238E27FC236}">
                <a16:creationId xmlns:a16="http://schemas.microsoft.com/office/drawing/2014/main" id="{0B655D86-1ADD-B820-979C-6F9864637527}"/>
              </a:ext>
            </a:extLst>
          </p:cNvPr>
          <p:cNvSpPr txBox="1">
            <a:spLocks/>
          </p:cNvSpPr>
          <p:nvPr/>
        </p:nvSpPr>
        <p:spPr>
          <a:xfrm>
            <a:off x="1001487" y="1175657"/>
            <a:ext cx="9891516" cy="44558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normAutofit fontScale="85000" lnSpcReduction="20000"/>
          </a:bodyPr>
          <a:lstStyle>
            <a:lvl1pPr marL="0" marR="0" indent="0" algn="l" defTabSz="821531" rtl="0" latinLnBrk="0">
              <a:lnSpc>
                <a:spcPts val="7300"/>
              </a:lnSpc>
              <a:spcBef>
                <a:spcPts val="3700"/>
              </a:spcBef>
              <a:spcAft>
                <a:spcPts val="0"/>
              </a:spcAft>
              <a:buClrTx/>
              <a:buSzTx/>
              <a:buFontTx/>
              <a:buNone/>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1pPr>
            <a:lvl2pPr marL="0" marR="0" indent="4445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2pPr>
            <a:lvl3pPr marL="0" marR="0" indent="889000" algn="l" defTabSz="821531" rtl="0" latinLnBrk="0">
              <a:lnSpc>
                <a:spcPts val="5700"/>
              </a:lnSpc>
              <a:spcBef>
                <a:spcPts val="1200"/>
              </a:spcBef>
              <a:spcAft>
                <a:spcPts val="0"/>
              </a:spcAft>
              <a:buClrTx/>
              <a:buSzTx/>
              <a:buFontTx/>
              <a:buNone/>
              <a:tabLst/>
              <a:defRPr sz="4200" b="0" i="0" u="none" strike="noStrike" cap="none" spc="0" baseline="0">
                <a:solidFill>
                  <a:schemeClr val="accent1">
                    <a:hueOff val="-11070000"/>
                    <a:satOff val="-41666"/>
                    <a:lumOff val="-81176"/>
                  </a:schemeClr>
                </a:solidFill>
                <a:uFillTx/>
                <a:latin typeface="+mn-lt"/>
                <a:ea typeface="+mn-ea"/>
                <a:cs typeface="+mn-cs"/>
                <a:sym typeface="Helvetica"/>
              </a:defRPr>
            </a:lvl3pPr>
            <a:lvl4pPr marL="0" marR="0" indent="13335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4pPr>
            <a:lvl5pPr marL="0" marR="0" indent="1778000" algn="l" defTabSz="821531" rtl="0" latinLnBrk="0">
              <a:lnSpc>
                <a:spcPts val="4000"/>
              </a:lnSpc>
              <a:spcBef>
                <a:spcPts val="1200"/>
              </a:spcBef>
              <a:spcAft>
                <a:spcPts val="0"/>
              </a:spcAft>
              <a:buClrTx/>
              <a:buSzTx/>
              <a:buFontTx/>
              <a:buNone/>
              <a:tabLst/>
              <a:defRPr sz="2400" b="0" i="0" u="none" strike="noStrike" cap="none" spc="0" baseline="0">
                <a:solidFill>
                  <a:schemeClr val="accent1">
                    <a:hueOff val="-11070000"/>
                    <a:satOff val="-41666"/>
                    <a:lumOff val="-81176"/>
                  </a:schemeClr>
                </a:solidFill>
                <a:uFillTx/>
                <a:latin typeface="+mn-lt"/>
                <a:ea typeface="+mn-ea"/>
                <a:cs typeface="+mn-cs"/>
                <a:sym typeface="Helvetica"/>
              </a:defRPr>
            </a:lvl5pPr>
            <a:lvl6pPr marL="3028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6pPr>
            <a:lvl7pPr marL="3472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7pPr>
            <a:lvl8pPr marL="3917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8pPr>
            <a:lvl9pPr marL="4361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9pPr>
          </a:lstStyle>
          <a:p>
            <a:pPr defTabSz="1828800">
              <a:lnSpc>
                <a:spcPct val="120000"/>
              </a:lnSpc>
              <a:spcBef>
                <a:spcPts val="0"/>
              </a:spcBef>
              <a:defRPr sz="4600">
                <a:latin typeface="Menlo Regular"/>
                <a:ea typeface="Menlo Regular"/>
                <a:cs typeface="Menlo Regular"/>
                <a:sym typeface="Menlo Regular"/>
              </a:defRPr>
            </a:pPr>
            <a:endParaRPr lang="en-US" sz="4600" kern="0" dirty="0">
              <a:latin typeface="Menlo Regular"/>
              <a:ea typeface="Menlo Regular"/>
              <a:cs typeface="Menlo Regular"/>
              <a:sym typeface="Menlo Regular"/>
            </a:endParaRPr>
          </a:p>
          <a:p>
            <a:pPr defTabSz="1828800">
              <a:lnSpc>
                <a:spcPct val="120000"/>
              </a:lnSpc>
              <a:spcBef>
                <a:spcPts val="0"/>
              </a:spcBef>
              <a:defRPr sz="3200">
                <a:latin typeface="Menlo Regular"/>
                <a:ea typeface="Menlo Regular"/>
                <a:cs typeface="Menlo Regular"/>
                <a:sym typeface="Menlo Regular"/>
              </a:defRPr>
            </a:pPr>
            <a:r>
              <a:rPr lang="en-US" dirty="0">
                <a:solidFill>
                  <a:srgbClr val="ABAFB3"/>
                </a:solidFill>
              </a:rPr>
              <a:t>fun</a:t>
            </a:r>
            <a:r>
              <a:rPr lang="en-US" dirty="0"/>
              <a:t> </a:t>
            </a:r>
            <a:r>
              <a:rPr lang="en-US" b="1" dirty="0">
                <a:solidFill>
                  <a:srgbClr val="9F59B3"/>
                </a:solidFill>
              </a:rPr>
              <a:t>any-below-10</a:t>
            </a:r>
            <a:r>
              <a:rPr lang="en-US" dirty="0"/>
              <a:t>(</a:t>
            </a:r>
            <a:r>
              <a:rPr lang="en-US" dirty="0" err="1"/>
              <a:t>lst</a:t>
            </a:r>
            <a:r>
              <a:rPr lang="en-US" dirty="0"/>
              <a:t> :: List&lt;Number&gt;) -&gt; Boolean:</a:t>
            </a:r>
          </a:p>
          <a:p>
            <a:pPr defTabSz="1828800">
              <a:lnSpc>
                <a:spcPct val="120000"/>
              </a:lnSpc>
              <a:spcBef>
                <a:spcPts val="0"/>
              </a:spcBef>
              <a:defRPr sz="3200">
                <a:latin typeface="Menlo Regular"/>
                <a:ea typeface="Menlo Regular"/>
                <a:cs typeface="Menlo Regular"/>
                <a:sym typeface="Menlo Regular"/>
              </a:defRPr>
            </a:pPr>
            <a:r>
              <a:rPr lang="en-US" dirty="0"/>
              <a:t>  </a:t>
            </a:r>
            <a:r>
              <a:rPr lang="en-US" dirty="0">
                <a:solidFill>
                  <a:srgbClr val="ABAFB3"/>
                </a:solidFill>
              </a:rPr>
              <a:t>doc</a:t>
            </a:r>
            <a:r>
              <a:rPr lang="en-US" dirty="0"/>
              <a:t>: </a:t>
            </a:r>
            <a:r>
              <a:rPr lang="en-US" dirty="0">
                <a:solidFill>
                  <a:srgbClr val="507EB3"/>
                </a:solidFill>
              </a:rPr>
              <a:t>"Return true if any number in the list is less than 10"</a:t>
            </a:r>
          </a:p>
          <a:p>
            <a:pPr defTabSz="1828800">
              <a:lnSpc>
                <a:spcPct val="120000"/>
              </a:lnSpc>
              <a:spcBef>
                <a:spcPts val="0"/>
              </a:spcBef>
              <a:defRPr sz="3200">
                <a:latin typeface="Menlo Regular"/>
                <a:ea typeface="Menlo Regular"/>
                <a:cs typeface="Menlo Regular"/>
                <a:sym typeface="Menlo Regular"/>
              </a:defRPr>
            </a:pPr>
            <a:r>
              <a:rPr lang="en-US" dirty="0"/>
              <a:t>  ...</a:t>
            </a:r>
          </a:p>
          <a:p>
            <a:pPr defTabSz="1828800">
              <a:lnSpc>
                <a:spcPct val="120000"/>
              </a:lnSpc>
              <a:spcBef>
                <a:spcPts val="0"/>
              </a:spcBef>
              <a:defRPr sz="3200">
                <a:latin typeface="Menlo Regular"/>
                <a:ea typeface="Menlo Regular"/>
                <a:cs typeface="Menlo Regular"/>
                <a:sym typeface="Menlo Regular"/>
              </a:defRPr>
            </a:pPr>
            <a:r>
              <a:rPr lang="en-US" dirty="0">
                <a:solidFill>
                  <a:srgbClr val="ABAFB3"/>
                </a:solidFill>
              </a:rPr>
              <a:t>where</a:t>
            </a:r>
            <a:r>
              <a:rPr lang="en-US" dirty="0"/>
              <a:t>:</a:t>
            </a:r>
          </a:p>
          <a:p>
            <a:pPr defTabSz="1828800">
              <a:lnSpc>
                <a:spcPct val="120000"/>
              </a:lnSpc>
              <a:spcBef>
                <a:spcPts val="0"/>
              </a:spcBef>
              <a:defRPr sz="3200">
                <a:latin typeface="Menlo Regular"/>
                <a:ea typeface="Menlo Regular"/>
                <a:cs typeface="Menlo Regular"/>
                <a:sym typeface="Menlo Regular"/>
              </a:defRPr>
            </a:pPr>
            <a:r>
              <a:rPr lang="en-US" dirty="0"/>
              <a:t>  any-below-10([</a:t>
            </a:r>
            <a:r>
              <a:rPr lang="en-US" dirty="0">
                <a:solidFill>
                  <a:srgbClr val="ABAFB3"/>
                </a:solidFill>
              </a:rPr>
              <a:t>list</a:t>
            </a:r>
            <a:r>
              <a:rPr lang="en-US" dirty="0"/>
              <a:t>: 3, 1, 4]) </a:t>
            </a:r>
            <a:r>
              <a:rPr lang="en-US" dirty="0">
                <a:solidFill>
                  <a:srgbClr val="ABAFB3"/>
                </a:solidFill>
              </a:rPr>
              <a:t>is</a:t>
            </a:r>
            <a:r>
              <a:rPr lang="en-US" dirty="0"/>
              <a:t> (3 &lt; 10) </a:t>
            </a:r>
            <a:r>
              <a:rPr lang="en-US" dirty="0">
                <a:solidFill>
                  <a:srgbClr val="ABAFB3"/>
                </a:solidFill>
              </a:rPr>
              <a:t>or</a:t>
            </a:r>
            <a:r>
              <a:rPr lang="en-US" dirty="0"/>
              <a:t> (1 &lt; 10) </a:t>
            </a:r>
            <a:r>
              <a:rPr lang="en-US" dirty="0">
                <a:solidFill>
                  <a:srgbClr val="ABAFB3"/>
                </a:solidFill>
              </a:rPr>
              <a:t>or</a:t>
            </a:r>
            <a:r>
              <a:rPr lang="en-US" dirty="0"/>
              <a:t> (4 &lt; 10)</a:t>
            </a:r>
          </a:p>
          <a:p>
            <a:pPr defTabSz="1828800">
              <a:lnSpc>
                <a:spcPct val="120000"/>
              </a:lnSpc>
              <a:spcBef>
                <a:spcPts val="0"/>
              </a:spcBef>
              <a:defRPr sz="3200">
                <a:latin typeface="Menlo Regular"/>
                <a:ea typeface="Menlo Regular"/>
                <a:cs typeface="Menlo Regular"/>
                <a:sym typeface="Menlo Regular"/>
              </a:defRPr>
            </a:pPr>
            <a:r>
              <a:rPr lang="en-US" dirty="0"/>
              <a:t>  any-below-10([</a:t>
            </a:r>
            <a:r>
              <a:rPr lang="en-US" dirty="0">
                <a:solidFill>
                  <a:srgbClr val="ABAFB3"/>
                </a:solidFill>
              </a:rPr>
              <a:t>list</a:t>
            </a:r>
            <a:r>
              <a:rPr lang="en-US" dirty="0"/>
              <a:t>: 1, 4]) </a:t>
            </a:r>
            <a:r>
              <a:rPr lang="en-US" dirty="0">
                <a:solidFill>
                  <a:srgbClr val="ABAFB3"/>
                </a:solidFill>
              </a:rPr>
              <a:t>is</a:t>
            </a:r>
            <a:r>
              <a:rPr lang="en-US" dirty="0"/>
              <a:t> (1 &lt; 10) </a:t>
            </a:r>
            <a:r>
              <a:rPr lang="en-US" dirty="0">
                <a:solidFill>
                  <a:srgbClr val="ABAFB3"/>
                </a:solidFill>
              </a:rPr>
              <a:t>or</a:t>
            </a:r>
            <a:r>
              <a:rPr lang="en-US" dirty="0"/>
              <a:t> (4 &lt; 10)</a:t>
            </a:r>
          </a:p>
          <a:p>
            <a:pPr defTabSz="1828800">
              <a:lnSpc>
                <a:spcPct val="120000"/>
              </a:lnSpc>
              <a:spcBef>
                <a:spcPts val="0"/>
              </a:spcBef>
              <a:defRPr sz="3200">
                <a:latin typeface="Menlo Regular"/>
                <a:ea typeface="Menlo Regular"/>
                <a:cs typeface="Menlo Regular"/>
                <a:sym typeface="Menlo Regular"/>
              </a:defRPr>
            </a:pPr>
            <a:r>
              <a:rPr lang="en-US" dirty="0"/>
              <a:t>  any-below-10([</a:t>
            </a:r>
            <a:r>
              <a:rPr lang="en-US" dirty="0">
                <a:solidFill>
                  <a:srgbClr val="ABAFB3"/>
                </a:solidFill>
              </a:rPr>
              <a:t>list</a:t>
            </a:r>
            <a:r>
              <a:rPr lang="en-US" dirty="0"/>
              <a:t>: 4]) </a:t>
            </a:r>
            <a:r>
              <a:rPr lang="en-US" dirty="0">
                <a:solidFill>
                  <a:srgbClr val="ABAFB3"/>
                </a:solidFill>
              </a:rPr>
              <a:t>is</a:t>
            </a:r>
            <a:r>
              <a:rPr lang="en-US" dirty="0"/>
              <a:t> (4 &lt; 10)</a:t>
            </a:r>
          </a:p>
          <a:p>
            <a:pPr defTabSz="1828800">
              <a:lnSpc>
                <a:spcPct val="120000"/>
              </a:lnSpc>
              <a:spcBef>
                <a:spcPts val="0"/>
              </a:spcBef>
              <a:defRPr sz="3200">
                <a:latin typeface="Menlo Regular"/>
                <a:ea typeface="Menlo Regular"/>
                <a:cs typeface="Menlo Regular"/>
                <a:sym typeface="Menlo Regular"/>
              </a:defRPr>
            </a:pPr>
            <a:r>
              <a:rPr lang="en-US" dirty="0"/>
              <a:t>  any-below-10([</a:t>
            </a:r>
            <a:r>
              <a:rPr lang="en-US" dirty="0">
                <a:solidFill>
                  <a:srgbClr val="ABAFB3"/>
                </a:solidFill>
              </a:rPr>
              <a:t>list</a:t>
            </a:r>
            <a:r>
              <a:rPr lang="en-US" dirty="0"/>
              <a:t>: ]) </a:t>
            </a:r>
            <a:r>
              <a:rPr lang="en-US" dirty="0">
                <a:solidFill>
                  <a:srgbClr val="ABAFB3"/>
                </a:solidFill>
              </a:rPr>
              <a:t>is</a:t>
            </a:r>
            <a:r>
              <a:rPr lang="en-US" dirty="0"/>
              <a:t> false</a:t>
            </a:r>
          </a:p>
          <a:p>
            <a:pPr defTabSz="1828800">
              <a:lnSpc>
                <a:spcPct val="120000"/>
              </a:lnSpc>
              <a:spcBef>
                <a:spcPts val="0"/>
              </a:spcBef>
              <a:defRPr sz="3200">
                <a:latin typeface="Menlo Regular"/>
                <a:ea typeface="Menlo Regular"/>
                <a:cs typeface="Menlo Regular"/>
                <a:sym typeface="Menlo Regular"/>
              </a:defRPr>
            </a:pPr>
            <a:r>
              <a:rPr lang="en-US" dirty="0">
                <a:solidFill>
                  <a:srgbClr val="ABAFB3"/>
                </a:solidFill>
              </a:rPr>
              <a:t>end</a:t>
            </a:r>
            <a:endParaRPr lang="en-US" sz="4600" kern="0" dirty="0">
              <a:solidFill>
                <a:srgbClr val="ABAFB3"/>
              </a:solidFill>
              <a:latin typeface="Menlo Regular"/>
              <a:ea typeface="Menlo Regular"/>
              <a:cs typeface="Menlo Regular"/>
              <a:sym typeface="Menlo Regular"/>
            </a:endParaRPr>
          </a:p>
        </p:txBody>
      </p:sp>
      <p:pic>
        <p:nvPicPr>
          <p:cNvPr id="6" name="Picture 5">
            <a:extLst>
              <a:ext uri="{FF2B5EF4-FFF2-40B4-BE49-F238E27FC236}">
                <a16:creationId xmlns:a16="http://schemas.microsoft.com/office/drawing/2014/main" id="{BC27E9DE-963F-C2B2-012A-4C59203A31CF}"/>
              </a:ext>
            </a:extLst>
          </p:cNvPr>
          <p:cNvPicPr>
            <a:picLocks noGrp="1" noRot="1" noChangeAspect="1" noMove="1" noResize="1" noEditPoints="1" noAdjustHandles="1" noChangeArrowheads="1" noChangeShapeType="1" noCrop="1"/>
          </p:cNvPicPr>
          <p:nvPr/>
        </p:nvPicPr>
        <p:blipFill>
          <a:blip r:embed="rId3"/>
          <a:stretch>
            <a:fillRect/>
          </a:stretch>
        </p:blipFill>
        <p:spPr>
          <a:xfrm>
            <a:off x="749426" y="4770120"/>
            <a:ext cx="8803387" cy="434340"/>
          </a:xfrm>
          <a:prstGeom prst="rect">
            <a:avLst/>
          </a:prstGeom>
        </p:spPr>
      </p:pic>
      <p:sp>
        <p:nvSpPr>
          <p:cNvPr id="8" name="Rectangle: Rounded Corners 7">
            <a:extLst>
              <a:ext uri="{FF2B5EF4-FFF2-40B4-BE49-F238E27FC236}">
                <a16:creationId xmlns:a16="http://schemas.microsoft.com/office/drawing/2014/main" id="{8B405CCF-8DC9-A531-3C53-AFAA51B0C08F}"/>
              </a:ext>
            </a:extLst>
          </p:cNvPr>
          <p:cNvSpPr>
            <a:spLocks noGrp="1" noRot="1" noMove="1" noResize="1" noEditPoints="1" noAdjustHandles="1" noChangeArrowheads="1" noChangeShapeType="1"/>
          </p:cNvSpPr>
          <p:nvPr/>
        </p:nvSpPr>
        <p:spPr>
          <a:xfrm>
            <a:off x="749425" y="3429000"/>
            <a:ext cx="8803387" cy="1274036"/>
          </a:xfrm>
          <a:prstGeom prst="roundRect">
            <a:avLst/>
          </a:prstGeom>
          <a:solidFill>
            <a:srgbClr val="00B0F0">
              <a:alpha val="2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55047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1945D6E6-34E2-7949-B496-89CBF20EEB2E}" vid="{9C19798D-23BC-0E4D-838D-6C433C511F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CMPU_334_Template</Template>
  <TotalTime>35655</TotalTime>
  <Words>3816</Words>
  <Application>Microsoft Office PowerPoint</Application>
  <PresentationFormat>Widescreen</PresentationFormat>
  <Paragraphs>500</Paragraphs>
  <Slides>41</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41</vt:i4>
      </vt:variant>
    </vt:vector>
  </HeadingPairs>
  <TitlesOfParts>
    <vt:vector size="49" baseType="lpstr">
      <vt:lpstr>Arial</vt:lpstr>
      <vt:lpstr>Calibri</vt:lpstr>
      <vt:lpstr>Calibri Light</vt:lpstr>
      <vt:lpstr>Courier</vt:lpstr>
      <vt:lpstr>Gigi</vt:lpstr>
      <vt:lpstr>Helvetica</vt:lpstr>
      <vt:lpstr>Menlo Regular</vt:lpstr>
      <vt:lpstr>Office Theme</vt:lpstr>
      <vt:lpstr>Recursion (continued)</vt:lpstr>
      <vt:lpstr>Picking up from last week: When is a recursive solution appropriate?</vt:lpstr>
      <vt:lpstr>The two cases we need to solve</vt:lpstr>
      <vt:lpstr>Splitting up a list recursively: First and Rest</vt:lpstr>
      <vt:lpstr>First/Rest in my-sum</vt:lpstr>
      <vt:lpstr>What if…</vt:lpstr>
      <vt:lpstr>Let’s try writing another recursive function</vt:lpstr>
      <vt:lpstr>Writing any-below-10</vt:lpstr>
      <vt:lpstr>Writing any-below-10: base case test case</vt:lpstr>
      <vt:lpstr>Writing any-below-10: rewrite the recursive tests </vt:lpstr>
      <vt:lpstr>Writing any-below-10: rewrite the recursive tests </vt:lpstr>
      <vt:lpstr>Writing any-below-10: lastly, the function itself</vt:lpstr>
      <vt:lpstr>Writing a Recursive Predicate</vt:lpstr>
      <vt:lpstr>Writing my-any</vt:lpstr>
      <vt:lpstr>Compare with “any-below-10”</vt:lpstr>
      <vt:lpstr>Writing my-all</vt:lpstr>
      <vt:lpstr>Let’s try some practice examples together</vt:lpstr>
      <vt:lpstr>PowerPoint Presentation</vt:lpstr>
      <vt:lpstr>PowerPoint Presentation</vt:lpstr>
      <vt:lpstr>PowerPoint Presentation</vt:lpstr>
      <vt:lpstr>PowerPoint Presentation</vt:lpstr>
      <vt:lpstr>PowerPoint Presentation</vt:lpstr>
      <vt:lpstr>PowerPoint Presentation</vt:lpstr>
      <vt:lpstr>Next up: fn that adds 1 to every number in a list.</vt:lpstr>
      <vt:lpstr>add 1 to every number in a list: test cases</vt:lpstr>
      <vt:lpstr>add 1 to every number in a list: alternate format</vt:lpstr>
      <vt:lpstr>add 1 to every number in a list: mod’ed test cases</vt:lpstr>
      <vt:lpstr>add 1 to every number in a list: code</vt:lpstr>
      <vt:lpstr>diff</vt:lpstr>
      <vt:lpstr>add 1 to every number in a list: code</vt:lpstr>
      <vt:lpstr>my-map function:</vt:lpstr>
      <vt:lpstr>Pattern</vt:lpstr>
      <vt:lpstr>pos-nums</vt:lpstr>
      <vt:lpstr>My-filter: with generic predicate (1)</vt:lpstr>
      <vt:lpstr>My-filter: with generic predicate (2)</vt:lpstr>
      <vt:lpstr>My-filter: with generic predicate (3)</vt:lpstr>
      <vt:lpstr>Even more generic: The List Aggregation Pattern</vt:lpstr>
      <vt:lpstr>Writing your own recursive list functions</vt:lpstr>
      <vt:lpstr>Writing your own recursive list functions</vt:lpstr>
      <vt:lpstr>Link to code</vt:lpstr>
      <vt:lpstr>Acknowledgements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Pete Lemieszewski</dc:creator>
  <cp:lastModifiedBy>olga Lemieszewski</cp:lastModifiedBy>
  <cp:revision>101</cp:revision>
  <cp:lastPrinted>2022-08-31T12:53:30Z</cp:lastPrinted>
  <dcterms:created xsi:type="dcterms:W3CDTF">2017-08-29T15:50:50Z</dcterms:created>
  <dcterms:modified xsi:type="dcterms:W3CDTF">2022-10-10T00:17:29Z</dcterms:modified>
</cp:coreProperties>
</file>