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525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53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526" r:id="rId40"/>
    <p:sldId id="527" r:id="rId41"/>
    <p:sldId id="528" r:id="rId42"/>
    <p:sldId id="298" r:id="rId43"/>
    <p:sldId id="529" r:id="rId44"/>
    <p:sldId id="300" r:id="rId45"/>
    <p:sldId id="530" r:id="rId46"/>
    <p:sldId id="531" r:id="rId47"/>
    <p:sldId id="464" r:id="rId48"/>
    <p:sldId id="532" r:id="rId49"/>
    <p:sldId id="351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/>
    <p:restoredTop sz="93998" autoAdjust="0"/>
  </p:normalViewPr>
  <p:slideViewPr>
    <p:cSldViewPr snapToGrid="0" snapToObjects="1">
      <p:cViewPr varScale="1">
        <p:scale>
          <a:sx n="63" d="100"/>
          <a:sy n="63" d="100"/>
        </p:scale>
        <p:origin x="57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25E3F-1326-48D0-AD83-1457BB02EF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65DE94-D90D-44FB-859A-3944196B2C06}">
      <dgm:prSet/>
      <dgm:spPr/>
      <dgm:t>
        <a:bodyPr/>
        <a:lstStyle/>
        <a:p>
          <a:r>
            <a:rPr lang="en-US"/>
            <a:t>alternating([list: 1, 2, 3, 4, 5])</a:t>
          </a:r>
        </a:p>
      </dgm:t>
    </dgm:pt>
    <dgm:pt modelId="{37647C36-E9FB-4D9F-B169-66BC1706258A}" type="parTrans" cxnId="{2596F6A0-8D80-4555-877D-995FE9DB6079}">
      <dgm:prSet/>
      <dgm:spPr/>
      <dgm:t>
        <a:bodyPr/>
        <a:lstStyle/>
        <a:p>
          <a:endParaRPr lang="en-US"/>
        </a:p>
      </dgm:t>
    </dgm:pt>
    <dgm:pt modelId="{DD94FA37-FF3A-4D5E-B7FC-2F2A11FF48BA}" type="sibTrans" cxnId="{2596F6A0-8D80-4555-877D-995FE9DB6079}">
      <dgm:prSet/>
      <dgm:spPr/>
      <dgm:t>
        <a:bodyPr/>
        <a:lstStyle/>
        <a:p>
          <a:endParaRPr lang="en-US"/>
        </a:p>
      </dgm:t>
    </dgm:pt>
    <dgm:pt modelId="{53517ACE-67AC-471E-845D-CDB3E2966E43}">
      <dgm:prSet/>
      <dgm:spPr/>
      <dgm:t>
        <a:bodyPr/>
        <a:lstStyle/>
        <a:p>
          <a:r>
            <a:rPr lang="en-US" i="1"/>
            <a:t>→	</a:t>
          </a:r>
          <a:r>
            <a:rPr lang="en-US"/>
            <a:t>link(1, </a:t>
          </a:r>
          <a:br>
            <a:rPr lang="en-US"/>
          </a:br>
          <a:r>
            <a:rPr lang="en-US"/>
            <a:t>	  alternating([list: 3, 4, 5]))</a:t>
          </a:r>
        </a:p>
      </dgm:t>
    </dgm:pt>
    <dgm:pt modelId="{0F9A3EF5-964F-4E75-BE4B-A906FB0138C8}" type="parTrans" cxnId="{357B6480-FE3B-44B9-AF83-0DFA00F7734F}">
      <dgm:prSet/>
      <dgm:spPr/>
      <dgm:t>
        <a:bodyPr/>
        <a:lstStyle/>
        <a:p>
          <a:endParaRPr lang="en-US"/>
        </a:p>
      </dgm:t>
    </dgm:pt>
    <dgm:pt modelId="{F8B2A0B8-883F-44E8-AD21-8B55BC3F9968}" type="sibTrans" cxnId="{357B6480-FE3B-44B9-AF83-0DFA00F7734F}">
      <dgm:prSet/>
      <dgm:spPr/>
      <dgm:t>
        <a:bodyPr/>
        <a:lstStyle/>
        <a:p>
          <a:endParaRPr lang="en-US"/>
        </a:p>
      </dgm:t>
    </dgm:pt>
    <dgm:pt modelId="{712FA0C6-EF02-4BE8-8D12-A3656E3F9B1F}">
      <dgm:prSet/>
      <dgm:spPr/>
      <dgm:t>
        <a:bodyPr/>
        <a:lstStyle/>
        <a:p>
          <a:r>
            <a:rPr lang="en-US" i="1" dirty="0"/>
            <a:t>→</a:t>
          </a:r>
          <a:r>
            <a:rPr lang="en-US" dirty="0"/>
            <a:t>	link(1, </a:t>
          </a:r>
          <a:br>
            <a:rPr lang="en-US" dirty="0"/>
          </a:br>
          <a:r>
            <a:rPr lang="en-US" dirty="0"/>
            <a:t>	  link(3, alternating([list: 5])))</a:t>
          </a:r>
        </a:p>
      </dgm:t>
    </dgm:pt>
    <dgm:pt modelId="{9457AF02-A4B3-4ED6-BF50-443E1B319495}" type="parTrans" cxnId="{2CBD6349-30BD-4A3D-AA80-2C267C2EF505}">
      <dgm:prSet/>
      <dgm:spPr/>
      <dgm:t>
        <a:bodyPr/>
        <a:lstStyle/>
        <a:p>
          <a:endParaRPr lang="en-US"/>
        </a:p>
      </dgm:t>
    </dgm:pt>
    <dgm:pt modelId="{2010BD43-DBE4-475B-8817-D653BB79A244}" type="sibTrans" cxnId="{2CBD6349-30BD-4A3D-AA80-2C267C2EF505}">
      <dgm:prSet/>
      <dgm:spPr/>
      <dgm:t>
        <a:bodyPr/>
        <a:lstStyle/>
        <a:p>
          <a:endParaRPr lang="en-US"/>
        </a:p>
      </dgm:t>
    </dgm:pt>
    <dgm:pt modelId="{D73F27ED-48DF-48F2-8E75-A3D655A1863F}">
      <dgm:prSet/>
      <dgm:spPr/>
      <dgm:t>
        <a:bodyPr/>
        <a:lstStyle/>
        <a:p>
          <a:endParaRPr lang="en-US" dirty="0"/>
        </a:p>
      </dgm:t>
    </dgm:pt>
    <dgm:pt modelId="{00E3ADCF-B847-4F20-83D8-A54B72C88534}" type="parTrans" cxnId="{745123F7-80C7-4EA1-A11E-E7E2226E76C4}">
      <dgm:prSet/>
      <dgm:spPr/>
      <dgm:t>
        <a:bodyPr/>
        <a:lstStyle/>
        <a:p>
          <a:endParaRPr lang="en-US"/>
        </a:p>
      </dgm:t>
    </dgm:pt>
    <dgm:pt modelId="{EC8D08B3-E326-415E-BA31-7B29FBA87E0A}" type="sibTrans" cxnId="{745123F7-80C7-4EA1-A11E-E7E2226E76C4}">
      <dgm:prSet/>
      <dgm:spPr/>
      <dgm:t>
        <a:bodyPr/>
        <a:lstStyle/>
        <a:p>
          <a:endParaRPr lang="en-US"/>
        </a:p>
      </dgm:t>
    </dgm:pt>
    <dgm:pt modelId="{F58602BF-989F-43DB-8819-BD56FB48D2C3}">
      <dgm:prSet/>
      <dgm:spPr/>
      <dgm:t>
        <a:bodyPr/>
        <a:lstStyle/>
        <a:p>
          <a:r>
            <a:rPr lang="en-US" i="1" dirty="0"/>
            <a:t>→</a:t>
          </a:r>
          <a:r>
            <a:rPr lang="en-US" dirty="0"/>
            <a:t>	link(1, </a:t>
          </a:r>
          <a:br>
            <a:rPr lang="en-US" dirty="0"/>
          </a:br>
          <a:r>
            <a:rPr lang="en-US" dirty="0"/>
            <a:t>	  link(3, [list: 5 ]))</a:t>
          </a:r>
        </a:p>
      </dgm:t>
    </dgm:pt>
    <dgm:pt modelId="{8E962CC0-2BF1-4604-BB95-5FB5FCF6DC20}" type="parTrans" cxnId="{A2063E7E-96D2-43E9-91B7-2441B40CEEBC}">
      <dgm:prSet/>
      <dgm:spPr/>
      <dgm:t>
        <a:bodyPr/>
        <a:lstStyle/>
        <a:p>
          <a:endParaRPr lang="en-US"/>
        </a:p>
      </dgm:t>
    </dgm:pt>
    <dgm:pt modelId="{711BE9F0-DAA7-4E02-8322-8D2478F7015A}" type="sibTrans" cxnId="{A2063E7E-96D2-43E9-91B7-2441B40CEEBC}">
      <dgm:prSet/>
      <dgm:spPr/>
      <dgm:t>
        <a:bodyPr/>
        <a:lstStyle/>
        <a:p>
          <a:endParaRPr lang="en-US"/>
        </a:p>
      </dgm:t>
    </dgm:pt>
    <dgm:pt modelId="{A8E7C9EE-FFC7-4303-B835-669CD4C883F8}">
      <dgm:prSet/>
      <dgm:spPr/>
      <dgm:t>
        <a:bodyPr/>
        <a:lstStyle/>
        <a:p>
          <a:endParaRPr lang="en-US" dirty="0"/>
        </a:p>
      </dgm:t>
    </dgm:pt>
    <dgm:pt modelId="{B0EB406B-4325-4669-9760-52BEE4A97F92}" type="parTrans" cxnId="{2204F6FA-6DEF-42C1-B99B-85AA6F581C1A}">
      <dgm:prSet/>
      <dgm:spPr/>
      <dgm:t>
        <a:bodyPr/>
        <a:lstStyle/>
        <a:p>
          <a:endParaRPr lang="en-US"/>
        </a:p>
      </dgm:t>
    </dgm:pt>
    <dgm:pt modelId="{771CC084-004F-4EEA-B0B8-4999BB2BD359}" type="sibTrans" cxnId="{2204F6FA-6DEF-42C1-B99B-85AA6F581C1A}">
      <dgm:prSet/>
      <dgm:spPr/>
      <dgm:t>
        <a:bodyPr/>
        <a:lstStyle/>
        <a:p>
          <a:endParaRPr lang="en-US"/>
        </a:p>
      </dgm:t>
    </dgm:pt>
    <dgm:pt modelId="{FEC4959D-A5EE-4C1E-98AD-D9B8F689E33B}">
      <dgm:prSet/>
      <dgm:spPr/>
      <dgm:t>
        <a:bodyPr/>
        <a:lstStyle/>
        <a:p>
          <a:r>
            <a:rPr lang="en-US" i="1"/>
            <a:t>→</a:t>
          </a:r>
          <a:r>
            <a:rPr lang="en-US"/>
            <a:t>	[list: 1, 3, 5]</a:t>
          </a:r>
        </a:p>
      </dgm:t>
    </dgm:pt>
    <dgm:pt modelId="{2684D6E2-F3DA-4828-90A0-E301F9E2E06E}" type="parTrans" cxnId="{82D569BF-5FEA-4B72-A14B-DDBFC92F73D2}">
      <dgm:prSet/>
      <dgm:spPr/>
      <dgm:t>
        <a:bodyPr/>
        <a:lstStyle/>
        <a:p>
          <a:endParaRPr lang="en-US"/>
        </a:p>
      </dgm:t>
    </dgm:pt>
    <dgm:pt modelId="{D09A9D7F-82FB-4445-BF14-97C23903216B}" type="sibTrans" cxnId="{82D569BF-5FEA-4B72-A14B-DDBFC92F73D2}">
      <dgm:prSet/>
      <dgm:spPr/>
      <dgm:t>
        <a:bodyPr/>
        <a:lstStyle/>
        <a:p>
          <a:endParaRPr lang="en-US"/>
        </a:p>
      </dgm:t>
    </dgm:pt>
    <dgm:pt modelId="{BECDA97F-559F-4D7D-A511-1753E87E21CE}" type="pres">
      <dgm:prSet presAssocID="{E3A25E3F-1326-48D0-AD83-1457BB02EF50}" presName="linear" presStyleCnt="0">
        <dgm:presLayoutVars>
          <dgm:animLvl val="lvl"/>
          <dgm:resizeHandles val="exact"/>
        </dgm:presLayoutVars>
      </dgm:prSet>
      <dgm:spPr/>
    </dgm:pt>
    <dgm:pt modelId="{39FE6AD8-3BE3-4661-89C0-C33A1A26423B}" type="pres">
      <dgm:prSet presAssocID="{8C65DE94-D90D-44FB-859A-3944196B2C0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A715E7B-12E1-4E22-8B9B-8B93E77ADCFA}" type="pres">
      <dgm:prSet presAssocID="{DD94FA37-FF3A-4D5E-B7FC-2F2A11FF48BA}" presName="spacer" presStyleCnt="0"/>
      <dgm:spPr/>
    </dgm:pt>
    <dgm:pt modelId="{3397DC0E-97E4-4347-B643-66DD09F15E92}" type="pres">
      <dgm:prSet presAssocID="{53517ACE-67AC-471E-845D-CDB3E2966E4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39A8950-DC73-4E57-B20E-4A7BA83205AF}" type="pres">
      <dgm:prSet presAssocID="{F8B2A0B8-883F-44E8-AD21-8B55BC3F9968}" presName="spacer" presStyleCnt="0"/>
      <dgm:spPr/>
    </dgm:pt>
    <dgm:pt modelId="{DD15CD47-A730-4EAB-95F7-8C6995973BE6}" type="pres">
      <dgm:prSet presAssocID="{712FA0C6-EF02-4BE8-8D12-A3656E3F9B1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CD1C042-BDDC-4325-8EEB-29B23ECC3C05}" type="pres">
      <dgm:prSet presAssocID="{712FA0C6-EF02-4BE8-8D12-A3656E3F9B1F}" presName="childText" presStyleLbl="revTx" presStyleIdx="0" presStyleCnt="2">
        <dgm:presLayoutVars>
          <dgm:bulletEnabled val="1"/>
        </dgm:presLayoutVars>
      </dgm:prSet>
      <dgm:spPr/>
    </dgm:pt>
    <dgm:pt modelId="{E5D243AD-2550-4029-A4C4-EBE53A3D4308}" type="pres">
      <dgm:prSet presAssocID="{F58602BF-989F-43DB-8819-BD56FB48D2C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6517163-178D-4C5C-B10E-277E79945C17}" type="pres">
      <dgm:prSet presAssocID="{F58602BF-989F-43DB-8819-BD56FB48D2C3}" presName="childText" presStyleLbl="revTx" presStyleIdx="1" presStyleCnt="2">
        <dgm:presLayoutVars>
          <dgm:bulletEnabled val="1"/>
        </dgm:presLayoutVars>
      </dgm:prSet>
      <dgm:spPr/>
    </dgm:pt>
    <dgm:pt modelId="{5F39636D-75A3-402D-90BE-873AF8BACFE5}" type="pres">
      <dgm:prSet presAssocID="{FEC4959D-A5EE-4C1E-98AD-D9B8F689E33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2B3E105-8E85-4BC4-989B-5E71BD941E3F}" type="presOf" srcId="{FEC4959D-A5EE-4C1E-98AD-D9B8F689E33B}" destId="{5F39636D-75A3-402D-90BE-873AF8BACFE5}" srcOrd="0" destOrd="0" presId="urn:microsoft.com/office/officeart/2005/8/layout/vList2"/>
    <dgm:cxn modelId="{CABDC50E-CA0D-445D-A30F-8199BBDCA19E}" type="presOf" srcId="{A8E7C9EE-FFC7-4303-B835-669CD4C883F8}" destId="{96517163-178D-4C5C-B10E-277E79945C17}" srcOrd="0" destOrd="0" presId="urn:microsoft.com/office/officeart/2005/8/layout/vList2"/>
    <dgm:cxn modelId="{8E18F432-B656-46A7-8810-7CC720C7F52D}" type="presOf" srcId="{D73F27ED-48DF-48F2-8E75-A3D655A1863F}" destId="{1CD1C042-BDDC-4325-8EEB-29B23ECC3C05}" srcOrd="0" destOrd="0" presId="urn:microsoft.com/office/officeart/2005/8/layout/vList2"/>
    <dgm:cxn modelId="{2CBD6349-30BD-4A3D-AA80-2C267C2EF505}" srcId="{E3A25E3F-1326-48D0-AD83-1457BB02EF50}" destId="{712FA0C6-EF02-4BE8-8D12-A3656E3F9B1F}" srcOrd="2" destOrd="0" parTransId="{9457AF02-A4B3-4ED6-BF50-443E1B319495}" sibTransId="{2010BD43-DBE4-475B-8817-D653BB79A244}"/>
    <dgm:cxn modelId="{A2063E7E-96D2-43E9-91B7-2441B40CEEBC}" srcId="{E3A25E3F-1326-48D0-AD83-1457BB02EF50}" destId="{F58602BF-989F-43DB-8819-BD56FB48D2C3}" srcOrd="3" destOrd="0" parTransId="{8E962CC0-2BF1-4604-BB95-5FB5FCF6DC20}" sibTransId="{711BE9F0-DAA7-4E02-8322-8D2478F7015A}"/>
    <dgm:cxn modelId="{357B6480-FE3B-44B9-AF83-0DFA00F7734F}" srcId="{E3A25E3F-1326-48D0-AD83-1457BB02EF50}" destId="{53517ACE-67AC-471E-845D-CDB3E2966E43}" srcOrd="1" destOrd="0" parTransId="{0F9A3EF5-964F-4E75-BE4B-A906FB0138C8}" sibTransId="{F8B2A0B8-883F-44E8-AD21-8B55BC3F9968}"/>
    <dgm:cxn modelId="{4B23329A-A31F-472F-B35C-B24E089BC7D9}" type="presOf" srcId="{53517ACE-67AC-471E-845D-CDB3E2966E43}" destId="{3397DC0E-97E4-4347-B643-66DD09F15E92}" srcOrd="0" destOrd="0" presId="urn:microsoft.com/office/officeart/2005/8/layout/vList2"/>
    <dgm:cxn modelId="{2596F6A0-8D80-4555-877D-995FE9DB6079}" srcId="{E3A25E3F-1326-48D0-AD83-1457BB02EF50}" destId="{8C65DE94-D90D-44FB-859A-3944196B2C06}" srcOrd="0" destOrd="0" parTransId="{37647C36-E9FB-4D9F-B169-66BC1706258A}" sibTransId="{DD94FA37-FF3A-4D5E-B7FC-2F2A11FF48BA}"/>
    <dgm:cxn modelId="{DAEB61A8-A172-4ADF-8E81-5538051346CC}" type="presOf" srcId="{E3A25E3F-1326-48D0-AD83-1457BB02EF50}" destId="{BECDA97F-559F-4D7D-A511-1753E87E21CE}" srcOrd="0" destOrd="0" presId="urn:microsoft.com/office/officeart/2005/8/layout/vList2"/>
    <dgm:cxn modelId="{03DE46AA-DC73-43EC-AAD1-A0B67A5CA7CA}" type="presOf" srcId="{F58602BF-989F-43DB-8819-BD56FB48D2C3}" destId="{E5D243AD-2550-4029-A4C4-EBE53A3D4308}" srcOrd="0" destOrd="0" presId="urn:microsoft.com/office/officeart/2005/8/layout/vList2"/>
    <dgm:cxn modelId="{82D569BF-5FEA-4B72-A14B-DDBFC92F73D2}" srcId="{E3A25E3F-1326-48D0-AD83-1457BB02EF50}" destId="{FEC4959D-A5EE-4C1E-98AD-D9B8F689E33B}" srcOrd="4" destOrd="0" parTransId="{2684D6E2-F3DA-4828-90A0-E301F9E2E06E}" sibTransId="{D09A9D7F-82FB-4445-BF14-97C23903216B}"/>
    <dgm:cxn modelId="{8F5B52C6-3558-4D34-8A70-D9A0880D05DB}" type="presOf" srcId="{8C65DE94-D90D-44FB-859A-3944196B2C06}" destId="{39FE6AD8-3BE3-4661-89C0-C33A1A26423B}" srcOrd="0" destOrd="0" presId="urn:microsoft.com/office/officeart/2005/8/layout/vList2"/>
    <dgm:cxn modelId="{CE7617EF-97AF-4766-ACBD-D75F403CA074}" type="presOf" srcId="{712FA0C6-EF02-4BE8-8D12-A3656E3F9B1F}" destId="{DD15CD47-A730-4EAB-95F7-8C6995973BE6}" srcOrd="0" destOrd="0" presId="urn:microsoft.com/office/officeart/2005/8/layout/vList2"/>
    <dgm:cxn modelId="{745123F7-80C7-4EA1-A11E-E7E2226E76C4}" srcId="{712FA0C6-EF02-4BE8-8D12-A3656E3F9B1F}" destId="{D73F27ED-48DF-48F2-8E75-A3D655A1863F}" srcOrd="0" destOrd="0" parTransId="{00E3ADCF-B847-4F20-83D8-A54B72C88534}" sibTransId="{EC8D08B3-E326-415E-BA31-7B29FBA87E0A}"/>
    <dgm:cxn modelId="{2204F6FA-6DEF-42C1-B99B-85AA6F581C1A}" srcId="{F58602BF-989F-43DB-8819-BD56FB48D2C3}" destId="{A8E7C9EE-FFC7-4303-B835-669CD4C883F8}" srcOrd="0" destOrd="0" parTransId="{B0EB406B-4325-4669-9760-52BEE4A97F92}" sibTransId="{771CC084-004F-4EEA-B0B8-4999BB2BD359}"/>
    <dgm:cxn modelId="{0F27DCAC-089A-4E37-9F62-5A1FEA795BF2}" type="presParOf" srcId="{BECDA97F-559F-4D7D-A511-1753E87E21CE}" destId="{39FE6AD8-3BE3-4661-89C0-C33A1A26423B}" srcOrd="0" destOrd="0" presId="urn:microsoft.com/office/officeart/2005/8/layout/vList2"/>
    <dgm:cxn modelId="{F6A272BC-8FC5-4ED8-910D-6C765550900E}" type="presParOf" srcId="{BECDA97F-559F-4D7D-A511-1753E87E21CE}" destId="{4A715E7B-12E1-4E22-8B9B-8B93E77ADCFA}" srcOrd="1" destOrd="0" presId="urn:microsoft.com/office/officeart/2005/8/layout/vList2"/>
    <dgm:cxn modelId="{D937C87E-2E92-45DE-AC4C-E2CD63155576}" type="presParOf" srcId="{BECDA97F-559F-4D7D-A511-1753E87E21CE}" destId="{3397DC0E-97E4-4347-B643-66DD09F15E92}" srcOrd="2" destOrd="0" presId="urn:microsoft.com/office/officeart/2005/8/layout/vList2"/>
    <dgm:cxn modelId="{136B2A14-4F42-48A3-8BB8-6BBCF601AAA3}" type="presParOf" srcId="{BECDA97F-559F-4D7D-A511-1753E87E21CE}" destId="{639A8950-DC73-4E57-B20E-4A7BA83205AF}" srcOrd="3" destOrd="0" presId="urn:microsoft.com/office/officeart/2005/8/layout/vList2"/>
    <dgm:cxn modelId="{D18B8A46-17D1-4CE6-A874-DC0185BB3D87}" type="presParOf" srcId="{BECDA97F-559F-4D7D-A511-1753E87E21CE}" destId="{DD15CD47-A730-4EAB-95F7-8C6995973BE6}" srcOrd="4" destOrd="0" presId="urn:microsoft.com/office/officeart/2005/8/layout/vList2"/>
    <dgm:cxn modelId="{9860CF03-F129-41AE-8A27-50687D8C803E}" type="presParOf" srcId="{BECDA97F-559F-4D7D-A511-1753E87E21CE}" destId="{1CD1C042-BDDC-4325-8EEB-29B23ECC3C05}" srcOrd="5" destOrd="0" presId="urn:microsoft.com/office/officeart/2005/8/layout/vList2"/>
    <dgm:cxn modelId="{2447399E-0F67-438C-93EE-89A293EA3E37}" type="presParOf" srcId="{BECDA97F-559F-4D7D-A511-1753E87E21CE}" destId="{E5D243AD-2550-4029-A4C4-EBE53A3D4308}" srcOrd="6" destOrd="0" presId="urn:microsoft.com/office/officeart/2005/8/layout/vList2"/>
    <dgm:cxn modelId="{EB08F4DF-AA6C-4B74-8998-F0BA7236BE25}" type="presParOf" srcId="{BECDA97F-559F-4D7D-A511-1753E87E21CE}" destId="{96517163-178D-4C5C-B10E-277E79945C17}" srcOrd="7" destOrd="0" presId="urn:microsoft.com/office/officeart/2005/8/layout/vList2"/>
    <dgm:cxn modelId="{2F044C61-77AA-4263-9F93-CEACE4203F72}" type="presParOf" srcId="{BECDA97F-559F-4D7D-A511-1753E87E21CE}" destId="{5F39636D-75A3-402D-90BE-873AF8BACFE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E6AD8-3BE3-4661-89C0-C33A1A26423B}">
      <dsp:nvSpPr>
        <dsp:cNvPr id="0" name=""/>
        <dsp:cNvSpPr/>
      </dsp:nvSpPr>
      <dsp:spPr>
        <a:xfrm>
          <a:off x="0" y="61754"/>
          <a:ext cx="61721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alternating([list: 1, 2, 3, 4, 5])</a:t>
          </a:r>
        </a:p>
      </dsp:txBody>
      <dsp:txXfrm>
        <a:off x="38784" y="100538"/>
        <a:ext cx="6094631" cy="716935"/>
      </dsp:txXfrm>
    </dsp:sp>
    <dsp:sp modelId="{3397DC0E-97E4-4347-B643-66DD09F15E92}">
      <dsp:nvSpPr>
        <dsp:cNvPr id="0" name=""/>
        <dsp:cNvSpPr/>
      </dsp:nvSpPr>
      <dsp:spPr>
        <a:xfrm>
          <a:off x="0" y="913857"/>
          <a:ext cx="61721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→	</a:t>
          </a:r>
          <a:r>
            <a:rPr lang="en-US" sz="2000" kern="1200"/>
            <a:t>link(1, </a:t>
          </a:r>
          <a:br>
            <a:rPr lang="en-US" sz="2000" kern="1200"/>
          </a:br>
          <a:r>
            <a:rPr lang="en-US" sz="2000" kern="1200"/>
            <a:t>	  alternating([list: 3, 4, 5]))</a:t>
          </a:r>
        </a:p>
      </dsp:txBody>
      <dsp:txXfrm>
        <a:off x="38784" y="952641"/>
        <a:ext cx="6094631" cy="716935"/>
      </dsp:txXfrm>
    </dsp:sp>
    <dsp:sp modelId="{DD15CD47-A730-4EAB-95F7-8C6995973BE6}">
      <dsp:nvSpPr>
        <dsp:cNvPr id="0" name=""/>
        <dsp:cNvSpPr/>
      </dsp:nvSpPr>
      <dsp:spPr>
        <a:xfrm>
          <a:off x="0" y="1765960"/>
          <a:ext cx="61721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/>
            <a:t>→</a:t>
          </a:r>
          <a:r>
            <a:rPr lang="en-US" sz="2000" kern="1200" dirty="0"/>
            <a:t>	link(1, </a:t>
          </a:r>
          <a:br>
            <a:rPr lang="en-US" sz="2000" kern="1200" dirty="0"/>
          </a:br>
          <a:r>
            <a:rPr lang="en-US" sz="2000" kern="1200" dirty="0"/>
            <a:t>	  link(3, alternating([list: 5])))</a:t>
          </a:r>
        </a:p>
      </dsp:txBody>
      <dsp:txXfrm>
        <a:off x="38784" y="1804744"/>
        <a:ext cx="6094631" cy="716935"/>
      </dsp:txXfrm>
    </dsp:sp>
    <dsp:sp modelId="{1CD1C042-BDDC-4325-8EEB-29B23ECC3C05}">
      <dsp:nvSpPr>
        <dsp:cNvPr id="0" name=""/>
        <dsp:cNvSpPr/>
      </dsp:nvSpPr>
      <dsp:spPr>
        <a:xfrm>
          <a:off x="0" y="2560464"/>
          <a:ext cx="6172199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600" kern="1200" dirty="0"/>
        </a:p>
      </dsp:txBody>
      <dsp:txXfrm>
        <a:off x="0" y="2560464"/>
        <a:ext cx="6172199" cy="331200"/>
      </dsp:txXfrm>
    </dsp:sp>
    <dsp:sp modelId="{E5D243AD-2550-4029-A4C4-EBE53A3D4308}">
      <dsp:nvSpPr>
        <dsp:cNvPr id="0" name=""/>
        <dsp:cNvSpPr/>
      </dsp:nvSpPr>
      <dsp:spPr>
        <a:xfrm>
          <a:off x="0" y="2891664"/>
          <a:ext cx="61721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/>
            <a:t>→</a:t>
          </a:r>
          <a:r>
            <a:rPr lang="en-US" sz="2000" kern="1200" dirty="0"/>
            <a:t>	link(1, </a:t>
          </a:r>
          <a:br>
            <a:rPr lang="en-US" sz="2000" kern="1200" dirty="0"/>
          </a:br>
          <a:r>
            <a:rPr lang="en-US" sz="2000" kern="1200" dirty="0"/>
            <a:t>	  link(3, [list: 5 ]))</a:t>
          </a:r>
        </a:p>
      </dsp:txBody>
      <dsp:txXfrm>
        <a:off x="38784" y="2930448"/>
        <a:ext cx="6094631" cy="716935"/>
      </dsp:txXfrm>
    </dsp:sp>
    <dsp:sp modelId="{96517163-178D-4C5C-B10E-277E79945C17}">
      <dsp:nvSpPr>
        <dsp:cNvPr id="0" name=""/>
        <dsp:cNvSpPr/>
      </dsp:nvSpPr>
      <dsp:spPr>
        <a:xfrm>
          <a:off x="0" y="3686167"/>
          <a:ext cx="6172199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600" kern="1200" dirty="0"/>
        </a:p>
      </dsp:txBody>
      <dsp:txXfrm>
        <a:off x="0" y="3686167"/>
        <a:ext cx="6172199" cy="331200"/>
      </dsp:txXfrm>
    </dsp:sp>
    <dsp:sp modelId="{5F39636D-75A3-402D-90BE-873AF8BACFE5}">
      <dsp:nvSpPr>
        <dsp:cNvPr id="0" name=""/>
        <dsp:cNvSpPr/>
      </dsp:nvSpPr>
      <dsp:spPr>
        <a:xfrm>
          <a:off x="0" y="4017367"/>
          <a:ext cx="61721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→</a:t>
          </a:r>
          <a:r>
            <a:rPr lang="en-US" sz="2000" kern="1200"/>
            <a:t>	[list: 1, 3, 5]</a:t>
          </a:r>
        </a:p>
      </dsp:txBody>
      <dsp:txXfrm>
        <a:off x="38784" y="4056151"/>
        <a:ext cx="6094631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adding above the existing stripe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44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try it out if we can’t “see” the error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7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cases within cases, and we’ll skip over the initial case when calling “alternating” recursively…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5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Body Level One…"/>
          <p:cNvSpPr txBox="1">
            <a:spLocks noGrp="1"/>
          </p:cNvSpPr>
          <p:nvPr>
            <p:ph type="body" idx="1"/>
          </p:nvPr>
        </p:nvSpPr>
        <p:spPr>
          <a:xfrm>
            <a:off x="1225296" y="126009"/>
            <a:ext cx="7804547" cy="6605982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139560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25296" y="1284724"/>
            <a:ext cx="9738360" cy="1538406"/>
          </a:xfrm>
          <a:prstGeom prst="rect">
            <a:avLst/>
          </a:prstGeom>
        </p:spPr>
        <p:txBody>
          <a:bodyPr/>
          <a:lstStyle>
            <a:lvl1pPr>
              <a:defRPr sz="4700"/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63682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Z0roHgpQK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pyret.org/editor#share=1LVmzVS8cpxUIdAAAOX-bDOOvDyol11cD&amp;v=31c9aa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163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/>
              <a:t>Recursion</a:t>
            </a:r>
            <a:br>
              <a:rPr lang="en-US" b="1" dirty="0"/>
            </a:br>
            <a:r>
              <a:rPr lang="en-US" b="1" dirty="0"/>
              <a:t>(continued)</a:t>
            </a:r>
            <a:endParaRPr lang="en-US" dirty="0">
              <a:latin typeface="Gigi" panose="04040504061007020D02" pitchFamily="8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2ED441-AEBF-723A-C1A3-9CEAAEA79A7E}"/>
              </a:ext>
            </a:extLst>
          </p:cNvPr>
          <p:cNvSpPr txBox="1">
            <a:spLocks/>
          </p:cNvSpPr>
          <p:nvPr/>
        </p:nvSpPr>
        <p:spPr>
          <a:xfrm>
            <a:off x="2322285" y="155053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Recursion</a:t>
            </a:r>
            <a:br>
              <a:rPr lang="en-US" dirty="0"/>
            </a:br>
            <a:r>
              <a:rPr lang="en-US" dirty="0"/>
              <a:t>(continued)</a:t>
            </a:r>
            <a:endParaRPr lang="en-US" dirty="0">
              <a:latin typeface="Gigi" panose="04040504061007020D02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9BB835-4904-7999-6FB9-EDC87CE00CAA}"/>
              </a:ext>
            </a:extLst>
          </p:cNvPr>
          <p:cNvSpPr txBox="1">
            <a:spLocks/>
          </p:cNvSpPr>
          <p:nvPr/>
        </p:nvSpPr>
        <p:spPr>
          <a:xfrm>
            <a:off x="4702629" y="291011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Recursion</a:t>
            </a:r>
            <a:br>
              <a:rPr lang="en-US" dirty="0"/>
            </a:br>
            <a:r>
              <a:rPr lang="en-US" dirty="0"/>
              <a:t>(continued)</a:t>
            </a:r>
            <a:endParaRPr lang="en-US" dirty="0">
              <a:latin typeface="Gigi" panose="04040504061007020D02" pitchFamily="8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5983F47-E3DA-7F22-3120-2FA1551EDBEB}"/>
              </a:ext>
            </a:extLst>
          </p:cNvPr>
          <p:cNvSpPr txBox="1">
            <a:spLocks/>
          </p:cNvSpPr>
          <p:nvPr/>
        </p:nvSpPr>
        <p:spPr>
          <a:xfrm>
            <a:off x="7082973" y="441710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/>
              <a:t>Recursion</a:t>
            </a:r>
            <a:br>
              <a:rPr lang="en-US"/>
            </a:br>
            <a:r>
              <a:rPr lang="en-US"/>
              <a:t>(continued)</a:t>
            </a:r>
            <a:endParaRPr lang="en-US" dirty="0"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FLAG-WIDTH = 120…"/>
          <p:cNvSpPr txBox="1">
            <a:spLocks noGrp="1"/>
          </p:cNvSpPr>
          <p:nvPr>
            <p:ph type="body" idx="1"/>
          </p:nvPr>
        </p:nvSpPr>
        <p:spPr>
          <a:xfrm>
            <a:off x="1225296" y="126009"/>
            <a:ext cx="10838946" cy="660598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>
                <a:solidFill>
                  <a:srgbClr val="9F59B3"/>
                </a:solidFill>
              </a:rPr>
              <a:t>FLAG-WIDTH</a:t>
            </a:r>
            <a:r>
              <a:rPr sz="2400" dirty="0"/>
              <a:t> = 120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>
                <a:solidFill>
                  <a:srgbClr val="9F59B3"/>
                </a:solidFill>
              </a:rPr>
              <a:t>FLAG-HEIGHT</a:t>
            </a:r>
            <a:r>
              <a:rPr sz="2400" dirty="0"/>
              <a:t> = 90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striped-flag</a:t>
            </a:r>
            <a:r>
              <a:rPr sz="2400" dirty="0"/>
              <a:t>(colors :: List&lt;String&gt;) -&gt; Image: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"Produce a flag with horizontal stripes"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colors: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empty-image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link(color, rest) =&gt;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i="1" dirty="0">
                <a:solidFill>
                  <a:srgbClr val="9F59B3"/>
                </a:solidFill>
              </a:rPr>
              <a:t>height</a:t>
            </a:r>
            <a:r>
              <a:rPr sz="2400" dirty="0"/>
              <a:t> = FLAG-HEIGHT / length(colors)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i="1" dirty="0">
                <a:solidFill>
                  <a:srgbClr val="9F59B3"/>
                </a:solidFill>
              </a:rPr>
              <a:t>stripe</a:t>
            </a:r>
            <a:r>
              <a:rPr sz="2400" dirty="0"/>
              <a:t> = rectangle(FLAG-WIDTH, height, </a:t>
            </a:r>
            <a:r>
              <a:rPr sz="2400" dirty="0">
                <a:solidFill>
                  <a:srgbClr val="507EB3"/>
                </a:solidFill>
              </a:rPr>
              <a:t>"solid"</a:t>
            </a:r>
            <a:r>
              <a:rPr sz="2400" dirty="0"/>
              <a:t>, color)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above(stripe, striped-flag(rest))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62" name="What’s wrong with this code?"/>
          <p:cNvSpPr txBox="1"/>
          <p:nvPr/>
        </p:nvSpPr>
        <p:spPr>
          <a:xfrm>
            <a:off x="4469549" y="5784252"/>
            <a:ext cx="3575659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4400">
                <a:solidFill>
                  <a:srgbClr val="A00E15"/>
                </a:solidFill>
              </a:defRPr>
            </a:lvl1pPr>
          </a:lstStyle>
          <a:p>
            <a:r>
              <a:rPr sz="2200"/>
              <a:t>What’s wrong with this code?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ing furth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Going further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Alternating elem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Alternating elements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2B32-7490-E730-22B2-6572926C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Alternating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F7D7-C4D2-995F-082B-22D4F8F43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This should serve as a “demonstration”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10D81-533F-38AF-44A5-03D58DA4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10/10/2022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88301-C2D4-C7CF-E81D-B96FEDC8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FF32A-1D11-E022-C600-EC8F804A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8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What if we want to select every other element of a list?…"/>
          <p:cNvSpPr txBox="1">
            <a:spLocks noGrp="1"/>
          </p:cNvSpPr>
          <p:nvPr>
            <p:ph type="body" idx="1"/>
          </p:nvPr>
        </p:nvSpPr>
        <p:spPr>
          <a:xfrm>
            <a:off x="1225296" y="1095829"/>
            <a:ext cx="7804547" cy="5636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1927800"/>
            <a:r>
              <a:rPr sz="2400" dirty="0"/>
              <a:t>What if we want to select every other element of a list?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b="1" dirty="0"/>
              <a:t>alternating([</a:t>
            </a:r>
            <a:r>
              <a:rPr sz="2400" b="1" dirty="0">
                <a:solidFill>
                  <a:srgbClr val="ABAFB3"/>
                </a:solidFill>
              </a:rPr>
              <a:t>list</a:t>
            </a:r>
            <a:r>
              <a:rPr sz="2400" b="1" dirty="0"/>
              <a:t>: </a:t>
            </a:r>
            <a:r>
              <a:rPr sz="2400" b="1" dirty="0">
                <a:solidFill>
                  <a:srgbClr val="507EB3"/>
                </a:solidFill>
              </a:rPr>
              <a:t>"a"</a:t>
            </a:r>
            <a:r>
              <a:rPr sz="2400" b="1" dirty="0"/>
              <a:t>, </a:t>
            </a:r>
            <a:r>
              <a:rPr sz="2400" b="1" dirty="0">
                <a:solidFill>
                  <a:srgbClr val="507EB3"/>
                </a:solidFill>
              </a:rPr>
              <a:t>"b"</a:t>
            </a:r>
            <a:r>
              <a:rPr sz="2400" b="1" dirty="0"/>
              <a:t>, </a:t>
            </a:r>
            <a:r>
              <a:rPr sz="2400" b="1" dirty="0">
                <a:solidFill>
                  <a:srgbClr val="507EB3"/>
                </a:solidFill>
              </a:rPr>
              <a:t>"c"</a:t>
            </a:r>
            <a:r>
              <a:rPr sz="2400" b="1" dirty="0"/>
              <a:t>, </a:t>
            </a:r>
            <a:r>
              <a:rPr sz="2400" b="1" dirty="0">
                <a:solidFill>
                  <a:srgbClr val="507EB3"/>
                </a:solidFill>
              </a:rPr>
              <a:t>"d"</a:t>
            </a:r>
            <a:r>
              <a:rPr sz="2400" b="1" dirty="0"/>
              <a:t>])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"a"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"c"</a:t>
            </a:r>
            <a:r>
              <a:rPr sz="2400" dirty="0"/>
              <a:t>]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Usually when we want to get just some of the elements of a list, we use L.filter, but it’s hard to think how we could do that for this problem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Usually when we want to get just some of the elements of a list, we use </a:t>
            </a:r>
            <a:r>
              <a:rPr sz="2300" b="1" dirty="0">
                <a:latin typeface="Menlo Regular"/>
                <a:ea typeface="Menlo Regular"/>
                <a:cs typeface="Menlo Regular"/>
                <a:sym typeface="Menlo Regular"/>
              </a:rPr>
              <a:t>filter</a:t>
            </a:r>
            <a:r>
              <a:rPr dirty="0"/>
              <a:t>, but it’s hard to think how we could do that for this problem.</a:t>
            </a:r>
          </a:p>
          <a:p>
            <a:r>
              <a:rPr dirty="0"/>
              <a:t>In this case, it’s easier to use explicit recursion – though we’ll see there’s an interesting difference from the recursive functions we’ve written so far.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fun</a:t>
            </a:r>
            <a:r>
              <a:rPr dirty="0"/>
              <a:t> </a:t>
            </a:r>
            <a:r>
              <a:rPr b="1" dirty="0">
                <a:solidFill>
                  <a:srgbClr val="9F59B3"/>
                </a:solidFill>
              </a:rPr>
              <a:t>alternating</a:t>
            </a:r>
            <a:r>
              <a:rPr dirty="0"/>
              <a:t>(</a:t>
            </a:r>
            <a:r>
              <a:rPr dirty="0" err="1"/>
              <a:t>lst</a:t>
            </a:r>
            <a:r>
              <a:rPr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  <a:r>
              <a:rPr dirty="0">
                <a:solidFill>
                  <a:srgbClr val="ABAFB3"/>
                </a:solidFill>
              </a:rPr>
              <a:t>doc</a:t>
            </a:r>
            <a:r>
              <a:rPr dirty="0"/>
              <a:t>: </a:t>
            </a:r>
            <a:r>
              <a:rPr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  <a:r>
              <a:rPr lang="en-US" dirty="0"/>
              <a:t>#not without tests (first)</a:t>
            </a:r>
            <a:r>
              <a:rPr dirty="0"/>
              <a:t>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  <a:endParaRPr dirty="0">
              <a:solidFill>
                <a:srgbClr val="ABAFB3"/>
              </a:solidFill>
            </a:endParaRP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where</a:t>
            </a:r>
            <a:r>
              <a:rPr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alternating([list:       3, 4, 5, 6]) is [list: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alternating([list:          4, 5, 6]) is [list: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  <a:endParaRPr sz="2400" dirty="0">
              <a:solidFill>
                <a:srgbClr val="ABAFB3"/>
              </a:solidFill>
            </a:endParaRP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  <a:r>
              <a:rPr lang="en-US" sz="2400" dirty="0"/>
              <a:t> #easy to see what we want here…</a:t>
            </a:r>
            <a:endParaRPr sz="2400" dirty="0"/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77" name="Rounded Rectangle"/>
          <p:cNvSpPr/>
          <p:nvPr/>
        </p:nvSpPr>
        <p:spPr>
          <a:xfrm>
            <a:off x="9994839" y="4762653"/>
            <a:ext cx="854064" cy="349769"/>
          </a:xfrm>
          <a:prstGeom prst="roundRect">
            <a:avLst>
              <a:gd name="adj" fmla="val 27232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cxnSp>
        <p:nvCxnSpPr>
          <p:cNvPr id="278" name="Connection Line"/>
          <p:cNvCxnSpPr>
            <a:stCxn id="277" idx="0"/>
            <a:endCxn id="279" idx="0"/>
          </p:cNvCxnSpPr>
          <p:nvPr/>
        </p:nvCxnSpPr>
        <p:spPr>
          <a:xfrm>
            <a:off x="10421870" y="4937538"/>
            <a:ext cx="1" cy="667941"/>
          </a:xfrm>
          <a:prstGeom prst="straightConnector1">
            <a:avLst/>
          </a:prstGeom>
          <a:ln w="63500">
            <a:solidFill>
              <a:srgbClr val="B51700"/>
            </a:solidFill>
            <a:tailEnd type="triangle"/>
          </a:ln>
        </p:spPr>
      </p:cxnSp>
      <p:sp>
        <p:nvSpPr>
          <p:cNvPr id="279" name="Rounded Rectangle"/>
          <p:cNvSpPr/>
          <p:nvPr/>
        </p:nvSpPr>
        <p:spPr>
          <a:xfrm>
            <a:off x="9994839" y="5430594"/>
            <a:ext cx="854064" cy="349769"/>
          </a:xfrm>
          <a:prstGeom prst="roundRect">
            <a:avLst>
              <a:gd name="adj" fmla="val 27232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fun</a:t>
            </a:r>
            <a:r>
              <a:rPr dirty="0"/>
              <a:t> </a:t>
            </a:r>
            <a:r>
              <a:rPr b="1" dirty="0">
                <a:solidFill>
                  <a:srgbClr val="9F59B3"/>
                </a:solidFill>
              </a:rPr>
              <a:t>alternating</a:t>
            </a:r>
            <a:r>
              <a:rPr dirty="0"/>
              <a:t>(</a:t>
            </a:r>
            <a:r>
              <a:rPr dirty="0" err="1"/>
              <a:t>lst</a:t>
            </a:r>
            <a:r>
              <a:rPr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  <a:r>
              <a:rPr dirty="0">
                <a:solidFill>
                  <a:srgbClr val="ABAFB3"/>
                </a:solidFill>
              </a:rPr>
              <a:t>doc</a:t>
            </a:r>
            <a:r>
              <a:rPr dirty="0"/>
              <a:t>: </a:t>
            </a:r>
            <a:r>
              <a:rPr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</a:t>
            </a:r>
            <a:endParaRPr dirty="0">
              <a:solidFill>
                <a:srgbClr val="ABAFB3"/>
              </a:solidFill>
            </a:endParaRP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where</a:t>
            </a:r>
            <a:r>
              <a:rPr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2, 3, 4, 5, 6]) </a:t>
            </a:r>
            <a:r>
              <a:rPr dirty="0">
                <a:solidFill>
                  <a:srgbClr val="ABAFB3"/>
                </a:solidFill>
              </a:rPr>
              <a:t>is</a:t>
            </a:r>
            <a:r>
              <a:rPr dirty="0"/>
              <a:t> 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   2, 3, 4, 5, 6]) </a:t>
            </a:r>
            <a:r>
              <a:rPr dirty="0">
                <a:solidFill>
                  <a:srgbClr val="ABAFB3"/>
                </a:solidFill>
              </a:rPr>
              <a:t>is</a:t>
            </a:r>
            <a:r>
              <a:rPr dirty="0"/>
              <a:t> 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      3, 4, 5, 6]) </a:t>
            </a:r>
            <a:r>
              <a:rPr dirty="0">
                <a:solidFill>
                  <a:srgbClr val="ABAFB3"/>
                </a:solidFill>
              </a:rPr>
              <a:t>is</a:t>
            </a:r>
            <a:r>
              <a:rPr dirty="0"/>
              <a:t> 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         4, 5, 6]) </a:t>
            </a:r>
            <a:r>
              <a:rPr dirty="0">
                <a:solidFill>
                  <a:srgbClr val="ABAFB3"/>
                </a:solidFill>
              </a:rPr>
              <a:t>is</a:t>
            </a:r>
            <a:r>
              <a:rPr dirty="0"/>
              <a:t> 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82" name="Rounded Rectangle"/>
          <p:cNvSpPr/>
          <p:nvPr/>
        </p:nvSpPr>
        <p:spPr>
          <a:xfrm>
            <a:off x="9994839" y="5097422"/>
            <a:ext cx="854064" cy="349769"/>
          </a:xfrm>
          <a:prstGeom prst="roundRect">
            <a:avLst>
              <a:gd name="adj" fmla="val 27232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cxnSp>
        <p:nvCxnSpPr>
          <p:cNvPr id="283" name="Connection Line"/>
          <p:cNvCxnSpPr>
            <a:stCxn id="282" idx="0"/>
            <a:endCxn id="284" idx="0"/>
          </p:cNvCxnSpPr>
          <p:nvPr/>
        </p:nvCxnSpPr>
        <p:spPr>
          <a:xfrm>
            <a:off x="10421870" y="5272306"/>
            <a:ext cx="1" cy="667941"/>
          </a:xfrm>
          <a:prstGeom prst="straightConnector1">
            <a:avLst/>
          </a:prstGeom>
          <a:ln w="63500">
            <a:solidFill>
              <a:srgbClr val="B51700"/>
            </a:solidFill>
            <a:tailEnd type="triangle"/>
          </a:ln>
        </p:spPr>
      </p:cxnSp>
      <p:sp>
        <p:nvSpPr>
          <p:cNvPr id="284" name="Rounded Rectangle"/>
          <p:cNvSpPr/>
          <p:nvPr/>
        </p:nvSpPr>
        <p:spPr>
          <a:xfrm>
            <a:off x="9994839" y="5765362"/>
            <a:ext cx="854064" cy="349769"/>
          </a:xfrm>
          <a:prstGeom prst="roundRect">
            <a:avLst>
              <a:gd name="adj" fmla="val 27232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sp>
        <p:nvSpPr>
          <p:cNvPr id="285" name="The result doesn’t depend on the next smallest case – it depends on the one after that!"/>
          <p:cNvSpPr txBox="1"/>
          <p:nvPr/>
        </p:nvSpPr>
        <p:spPr>
          <a:xfrm>
            <a:off x="3479982" y="2318668"/>
            <a:ext cx="5232037" cy="1107996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>
            <a:spAutoFit/>
          </a:bodyPr>
          <a:lstStyle>
            <a:lvl1pPr>
              <a:defRPr sz="4400">
                <a:solidFill>
                  <a:srgbClr val="A00E15"/>
                </a:solidFill>
              </a:defRPr>
            </a:lvl1pPr>
          </a:lstStyle>
          <a:p>
            <a:r>
              <a:rPr sz="2200"/>
              <a:t>The result doesn’t depend on the next smallest case – it depends on the one after that!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  <a:endParaRPr sz="2400" dirty="0">
              <a:solidFill>
                <a:srgbClr val="ABAFB3"/>
              </a:solidFill>
            </a:endParaRP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CqTRYL8UkAI53Hr.jpg" descr="CqTRYL8UkAI53H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990" y="-1"/>
            <a:ext cx="473202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and lists!"/>
          <p:cNvSpPr txBox="1"/>
          <p:nvPr/>
        </p:nvSpPr>
        <p:spPr>
          <a:xfrm>
            <a:off x="6773234" y="1472976"/>
            <a:ext cx="1210652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4400">
                <a:solidFill>
                  <a:srgbClr val="A00E15"/>
                </a:solidFill>
              </a:defRPr>
            </a:lvl1pPr>
          </a:lstStyle>
          <a:p>
            <a:r>
              <a:rPr sz="2200"/>
              <a:t>and lists!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</a:t>
            </a:r>
            <a:endParaRPr sz="2400" dirty="0">
              <a:solidFill>
                <a:srgbClr val="ABAFB3"/>
              </a:solidFill>
            </a:endParaRP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r: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link(</a:t>
            </a:r>
            <a:r>
              <a:rPr sz="2400" dirty="0" err="1"/>
              <a:t>fr</a:t>
            </a:r>
            <a:r>
              <a:rPr sz="2400" dirty="0"/>
              <a:t>, </a:t>
            </a:r>
            <a:r>
              <a:rPr sz="2400" dirty="0" err="1"/>
              <a:t>rr</a:t>
            </a:r>
            <a:r>
              <a:rPr sz="2400" dirty="0"/>
              <a:t>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r: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f]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link(</a:t>
            </a:r>
            <a:r>
              <a:rPr sz="2400" dirty="0" err="1"/>
              <a:t>fr</a:t>
            </a:r>
            <a:r>
              <a:rPr sz="2400" dirty="0"/>
              <a:t>, </a:t>
            </a:r>
            <a:r>
              <a:rPr sz="2400" dirty="0" err="1"/>
              <a:t>rr</a:t>
            </a:r>
            <a:r>
              <a:rPr sz="2400" dirty="0"/>
              <a:t>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94" name="In this case, the list has an odd number of elements!"/>
          <p:cNvSpPr txBox="1"/>
          <p:nvPr/>
        </p:nvSpPr>
        <p:spPr>
          <a:xfrm>
            <a:off x="5392905" y="2466093"/>
            <a:ext cx="6163739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4400">
                <a:solidFill>
                  <a:srgbClr val="A00E15"/>
                </a:solidFill>
              </a:defRPr>
            </a:lvl1pPr>
          </a:lstStyle>
          <a:p>
            <a:r>
              <a:rPr sz="2200"/>
              <a:t>In this case, the list has an odd number of elements!</a:t>
            </a:r>
          </a:p>
        </p:txBody>
      </p:sp>
      <p:sp>
        <p:nvSpPr>
          <p:cNvPr id="295" name="Rounded Rectangle"/>
          <p:cNvSpPr/>
          <p:nvPr/>
        </p:nvSpPr>
        <p:spPr>
          <a:xfrm>
            <a:off x="2520420" y="2429366"/>
            <a:ext cx="2056264" cy="667077"/>
          </a:xfrm>
          <a:prstGeom prst="roundRect">
            <a:avLst>
              <a:gd name="adj" fmla="val 16658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r: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f]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link(</a:t>
            </a:r>
            <a:r>
              <a:rPr sz="2400" dirty="0" err="1">
                <a:highlight>
                  <a:srgbClr val="FFFF00"/>
                </a:highlight>
              </a:rPr>
              <a:t>fr</a:t>
            </a:r>
            <a:r>
              <a:rPr sz="2400" dirty="0"/>
              <a:t>, </a:t>
            </a:r>
            <a:r>
              <a:rPr sz="2400" dirty="0" err="1"/>
              <a:t>rr</a:t>
            </a:r>
            <a:r>
              <a:rPr sz="2400" dirty="0"/>
              <a:t>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98" name="fr = first of the rest. Skip this!"/>
          <p:cNvSpPr txBox="1"/>
          <p:nvPr/>
        </p:nvSpPr>
        <p:spPr>
          <a:xfrm>
            <a:off x="3343705" y="3616003"/>
            <a:ext cx="3483261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defRPr sz="4400">
                <a:solidFill>
                  <a:srgbClr val="A00E15"/>
                </a:solidFill>
              </a:defRPr>
            </a:pPr>
            <a:r>
              <a:rPr sz="1900">
                <a:latin typeface="Menlo Regular"/>
                <a:ea typeface="Menlo Regular"/>
                <a:cs typeface="Menlo Regular"/>
                <a:sym typeface="Menlo Regular"/>
              </a:rPr>
              <a:t>fr</a:t>
            </a:r>
            <a:r>
              <a:rPr sz="2200"/>
              <a:t> = first of the rest. Skip this!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  <a:highlight>
                  <a:srgbClr val="FFFF00"/>
                </a:highlight>
              </a:rPr>
              <a:t>cases</a:t>
            </a:r>
            <a:r>
              <a:rPr sz="2400" dirty="0">
                <a:highlight>
                  <a:srgbClr val="FFFF00"/>
                </a:highlight>
              </a:rPr>
              <a:t> (List) r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f]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link(</a:t>
            </a:r>
            <a:r>
              <a:rPr sz="2400" dirty="0" err="1"/>
              <a:t>fr</a:t>
            </a:r>
            <a:r>
              <a:rPr sz="2400" dirty="0"/>
              <a:t>, </a:t>
            </a:r>
            <a:r>
              <a:rPr sz="2400" dirty="0" err="1">
                <a:highlight>
                  <a:srgbClr val="FFFF00"/>
                </a:highlight>
              </a:rPr>
              <a:t>rr</a:t>
            </a:r>
            <a:r>
              <a:rPr sz="2400" dirty="0"/>
              <a:t>) =&gt; ...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 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302" name="rr = rest of the rest. This is where we keep going!"/>
          <p:cNvSpPr txBox="1"/>
          <p:nvPr/>
        </p:nvSpPr>
        <p:spPr>
          <a:xfrm>
            <a:off x="3230728" y="3772477"/>
            <a:ext cx="5730543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defRPr sz="4400">
                <a:solidFill>
                  <a:srgbClr val="A00E15"/>
                </a:solidFill>
              </a:defRPr>
            </a:pPr>
            <a:r>
              <a:rPr sz="1900">
                <a:latin typeface="Menlo Regular"/>
                <a:ea typeface="Menlo Regular"/>
                <a:cs typeface="Menlo Regular"/>
                <a:sym typeface="Menlo Regular"/>
              </a:rPr>
              <a:t>rr</a:t>
            </a:r>
            <a:r>
              <a:rPr sz="2200"/>
              <a:t> = rest of the rest. This is where we keep going!</a:t>
            </a:r>
          </a:p>
        </p:txBody>
      </p:sp>
      <p:sp>
        <p:nvSpPr>
          <p:cNvPr id="2" name="rr = rest of the rest. This is where we keep going!">
            <a:extLst>
              <a:ext uri="{FF2B5EF4-FFF2-40B4-BE49-F238E27FC236}">
                <a16:creationId xmlns:a16="http://schemas.microsoft.com/office/drawing/2014/main" id="{2C741A8F-3DD7-A164-74AB-FE8D3520D211}"/>
              </a:ext>
            </a:extLst>
          </p:cNvPr>
          <p:cNvSpPr txBox="1"/>
          <p:nvPr/>
        </p:nvSpPr>
        <p:spPr>
          <a:xfrm>
            <a:off x="3833070" y="2088820"/>
            <a:ext cx="5967980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defRPr sz="4400">
                <a:solidFill>
                  <a:srgbClr val="A00E15"/>
                </a:solidFill>
              </a:defRPr>
            </a:pPr>
            <a:r>
              <a:rPr lang="en-US" sz="1900" dirty="0">
                <a:latin typeface="Menlo Regular"/>
                <a:ea typeface="Menlo Regular"/>
                <a:cs typeface="Menlo Regular"/>
                <a:sym typeface="Menlo Regular"/>
              </a:rPr>
              <a:t>Need to check that </a:t>
            </a:r>
            <a:r>
              <a:rPr sz="2200" dirty="0"/>
              <a:t>rest of the </a:t>
            </a:r>
            <a:r>
              <a:rPr lang="en-US" sz="2200" dirty="0"/>
              <a:t>list is not empty here…</a:t>
            </a:r>
            <a:endParaRPr sz="2200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Up-Down 1">
            <a:extLst>
              <a:ext uri="{FF2B5EF4-FFF2-40B4-BE49-F238E27FC236}">
                <a16:creationId xmlns:a16="http://schemas.microsoft.com/office/drawing/2014/main" id="{E0186530-BCF0-97F9-9135-91E49740D7C0}"/>
              </a:ext>
            </a:extLst>
          </p:cNvPr>
          <p:cNvSpPr/>
          <p:nvPr/>
        </p:nvSpPr>
        <p:spPr>
          <a:xfrm rot="20743635">
            <a:off x="2503148" y="619686"/>
            <a:ext cx="972458" cy="2937294"/>
          </a:xfrm>
          <a:prstGeom prst="upDownArrow">
            <a:avLst/>
          </a:prstGeom>
          <a:solidFill>
            <a:srgbClr val="7030A0">
              <a:alpha val="5000"/>
            </a:srgbClr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5" name="fun alternating(lst :: List&lt;Number&gt;) -&gt; List&lt;Number&gt;:…"/>
          <p:cNvSpPr txBox="1">
            <a:spLocks noGrp="1"/>
          </p:cNvSpPr>
          <p:nvPr>
            <p:ph type="body" idx="1"/>
          </p:nvPr>
        </p:nvSpPr>
        <p:spPr>
          <a:xfrm>
            <a:off x="1225296" y="89723"/>
            <a:ext cx="7804547" cy="660598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List&lt;Number&gt;: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"Select every other element of the list"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r: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f]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link(</a:t>
            </a:r>
            <a:r>
              <a:rPr sz="2400" dirty="0" err="1"/>
              <a:t>fr</a:t>
            </a:r>
            <a:r>
              <a:rPr sz="2400" dirty="0"/>
              <a:t>, </a:t>
            </a:r>
            <a:r>
              <a:rPr sz="2400" dirty="0" err="1"/>
              <a:t>rr</a:t>
            </a:r>
            <a:r>
              <a:rPr sz="2400" dirty="0"/>
              <a:t>) =&gt;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  link(f, </a:t>
            </a:r>
            <a:r>
              <a:rPr sz="2400" dirty="0">
                <a:solidFill>
                  <a:srgbClr val="7030A0"/>
                </a:solidFill>
              </a:rPr>
              <a:t>alternating</a:t>
            </a:r>
            <a:r>
              <a:rPr sz="2400" dirty="0"/>
              <a:t>(</a:t>
            </a:r>
            <a:r>
              <a:rPr sz="2400" dirty="0" err="1"/>
              <a:t>rr</a:t>
            </a:r>
            <a:r>
              <a:rPr sz="2400" dirty="0"/>
              <a:t>))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  end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2,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3, 5]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alternating([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4, 5, 6])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4, 6]</a:t>
            </a:r>
          </a:p>
          <a:p>
            <a:pPr marL="0" indent="0" defTabSz="859536">
              <a:lnSpc>
                <a:spcPts val="2600"/>
              </a:lnSpc>
              <a:spcBef>
                <a:spcPts val="0"/>
              </a:spcBef>
              <a:buNone/>
              <a:defRPr sz="4324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alternating([list: 1, 2, 3, 4, 5])…"/>
          <p:cNvSpPr txBox="1">
            <a:spLocks noGrp="1"/>
          </p:cNvSpPr>
          <p:nvPr>
            <p:ph type="body" idx="1"/>
          </p:nvPr>
        </p:nvSpPr>
        <p:spPr>
          <a:xfrm>
            <a:off x="7016186" y="128016"/>
            <a:ext cx="5080396" cy="6606541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	alternating([</a:t>
            </a:r>
            <a:r>
              <a:rPr>
                <a:solidFill>
                  <a:srgbClr val="ABAFB3"/>
                </a:solidFill>
              </a:rPr>
              <a:t>list</a:t>
            </a:r>
            <a:r>
              <a:t>: 1, 2, 3, 4, 5])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>
                <a:latin typeface="+mn-lt"/>
                <a:ea typeface="+mn-ea"/>
                <a:cs typeface="+mn-cs"/>
                <a:sym typeface="Helvetica"/>
              </a:rPr>
              <a:t>→	</a:t>
            </a:r>
            <a:r>
              <a:t>link(1, </a:t>
            </a:r>
            <a:br/>
            <a:r>
              <a:t>	  alternating([list: 3, 4, 5]))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t>	link(1, </a:t>
            </a:r>
            <a:br/>
            <a:r>
              <a:t>	  link(3,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	    alternating([list: 5])))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t>	link(1, </a:t>
            </a:r>
            <a:br/>
            <a:r>
              <a:t>	  link(3,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	    [list: 5 ]))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t>	[list: 1, 3, 5]</a:t>
            </a:r>
          </a:p>
        </p:txBody>
      </p:sp>
      <p:sp>
        <p:nvSpPr>
          <p:cNvPr id="308" name="fun alternating(lst :: List&lt;Number&gt;) -&gt; List&lt;Number&gt;:…"/>
          <p:cNvSpPr txBox="1"/>
          <p:nvPr/>
        </p:nvSpPr>
        <p:spPr>
          <a:xfrm>
            <a:off x="136884" y="1554649"/>
            <a:ext cx="4616841" cy="3762825"/>
          </a:xfrm>
          <a:prstGeom prst="rect">
            <a:avLst/>
          </a:prstGeom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fun</a:t>
            </a:r>
            <a:r>
              <a:rPr sz="1600"/>
              <a:t> </a:t>
            </a:r>
            <a:r>
              <a:rPr sz="1600" b="1">
                <a:solidFill>
                  <a:srgbClr val="9F59B3"/>
                </a:solidFill>
              </a:rPr>
              <a:t>alternating</a:t>
            </a:r>
            <a:r>
              <a:rPr sz="1600"/>
              <a:t>(lst :: List&lt;Number&gt;) -&gt; List&lt;Number&gt;: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lst: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empty =&gt; empty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link(f, 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r: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empty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[</a:t>
            </a:r>
            <a:r>
              <a:rPr sz="1600">
                <a:solidFill>
                  <a:srgbClr val="ABAFB3"/>
                </a:solidFill>
              </a:rPr>
              <a:t>list</a:t>
            </a:r>
            <a:r>
              <a:rPr sz="1600"/>
              <a:t>: f]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link(fr, rr)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link(f, alternating(rr))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  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end</a:t>
            </a:r>
          </a:p>
        </p:txBody>
      </p:sp>
      <p:grpSp>
        <p:nvGrpSpPr>
          <p:cNvPr id="314" name="Group"/>
          <p:cNvGrpSpPr/>
          <p:nvPr/>
        </p:nvGrpSpPr>
        <p:grpSpPr>
          <a:xfrm>
            <a:off x="203200" y="1357040"/>
            <a:ext cx="11650353" cy="3741473"/>
            <a:chOff x="0" y="0"/>
            <a:chExt cx="21550330" cy="7482945"/>
          </a:xfrm>
        </p:grpSpPr>
        <p:sp>
          <p:nvSpPr>
            <p:cNvPr id="309" name="Rounded Rectangle"/>
            <p:cNvSpPr/>
            <p:nvPr/>
          </p:nvSpPr>
          <p:spPr>
            <a:xfrm>
              <a:off x="18140222" y="756488"/>
              <a:ext cx="530726" cy="454760"/>
            </a:xfrm>
            <a:prstGeom prst="roundRect">
              <a:avLst>
                <a:gd name="adj" fmla="val 15000"/>
              </a:avLst>
            </a:prstGeom>
            <a:noFill/>
            <a:ln w="63500" cap="flat">
              <a:solidFill>
                <a:srgbClr val="B51700"/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10" name="Rounded Rectangle"/>
            <p:cNvSpPr/>
            <p:nvPr/>
          </p:nvSpPr>
          <p:spPr>
            <a:xfrm>
              <a:off x="0" y="3054046"/>
              <a:ext cx="8216173" cy="4428899"/>
            </a:xfrm>
            <a:prstGeom prst="roundRect">
              <a:avLst>
                <a:gd name="adj" fmla="val 14245"/>
              </a:avLst>
            </a:prstGeom>
            <a:noFill/>
            <a:ln w="63500" cap="flat">
              <a:solidFill>
                <a:srgbClr val="B51700"/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11" name="f"/>
            <p:cNvSpPr txBox="1"/>
            <p:nvPr/>
          </p:nvSpPr>
          <p:spPr>
            <a:xfrm>
              <a:off x="18162520" y="0"/>
              <a:ext cx="332142" cy="769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20" tIns="45720" rIns="45720" bIns="45720" numCol="1" anchor="t">
              <a:spAutoFit/>
            </a:bodyPr>
            <a:lstStyle>
              <a:lvl1pPr>
                <a:defRPr sz="3800" b="1" i="0">
                  <a:solidFill>
                    <a:srgbClr val="B51700"/>
                  </a:solidFill>
                  <a:latin typeface="Menlo Regular"/>
                  <a:ea typeface="Menlo Regular"/>
                  <a:cs typeface="Menlo Regular"/>
                  <a:sym typeface="Menlo Regular"/>
                </a:defRPr>
              </a:lvl1pPr>
            </a:lstStyle>
            <a:p>
              <a:pPr>
                <a:defRPr sz="4600" b="0" i="1">
                  <a:latin typeface="+mn-lt"/>
                  <a:ea typeface="+mn-ea"/>
                  <a:cs typeface="+mn-cs"/>
                  <a:sym typeface="Helvetica"/>
                </a:defRPr>
              </a:pPr>
              <a:r>
                <a:rPr sz="1900"/>
                <a:t>f</a:t>
              </a:r>
            </a:p>
          </p:txBody>
        </p:sp>
        <p:sp>
          <p:nvSpPr>
            <p:cNvPr id="312" name="Rounded Rectangle"/>
            <p:cNvSpPr/>
            <p:nvPr/>
          </p:nvSpPr>
          <p:spPr>
            <a:xfrm>
              <a:off x="18915468" y="756488"/>
              <a:ext cx="2634862" cy="454760"/>
            </a:xfrm>
            <a:prstGeom prst="roundRect">
              <a:avLst>
                <a:gd name="adj" fmla="val 15000"/>
              </a:avLst>
            </a:prstGeom>
            <a:noFill/>
            <a:ln w="63500" cap="flat">
              <a:solidFill>
                <a:srgbClr val="B51700"/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13" name="r"/>
            <p:cNvSpPr txBox="1"/>
            <p:nvPr/>
          </p:nvSpPr>
          <p:spPr>
            <a:xfrm>
              <a:off x="19989834" y="0"/>
              <a:ext cx="351378" cy="769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20" tIns="45720" rIns="45720" bIns="45720" numCol="1" anchor="t">
              <a:spAutoFit/>
            </a:bodyPr>
            <a:lstStyle>
              <a:lvl1pPr>
                <a:defRPr sz="3800" b="1" i="0">
                  <a:solidFill>
                    <a:srgbClr val="B51700"/>
                  </a:solidFill>
                  <a:latin typeface="Menlo Regular"/>
                  <a:ea typeface="Menlo Regular"/>
                  <a:cs typeface="Menlo Regular"/>
                  <a:sym typeface="Menlo Regular"/>
                </a:defRPr>
              </a:lvl1pPr>
            </a:lstStyle>
            <a:p>
              <a:pPr>
                <a:defRPr sz="4600" b="0" i="1">
                  <a:latin typeface="+mn-lt"/>
                  <a:ea typeface="+mn-ea"/>
                  <a:cs typeface="+mn-cs"/>
                  <a:sym typeface="Helvetica"/>
                </a:defRPr>
              </a:pPr>
              <a:r>
                <a:rPr sz="1900"/>
                <a:t>r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" grpId="0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alternating([list: 1, 2, 3, 4, 5])…"/>
          <p:cNvSpPr txBox="1">
            <a:spLocks noGrp="1"/>
          </p:cNvSpPr>
          <p:nvPr>
            <p:ph type="body" idx="1"/>
          </p:nvPr>
        </p:nvSpPr>
        <p:spPr>
          <a:xfrm>
            <a:off x="6993554" y="128016"/>
            <a:ext cx="5289886" cy="6606541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2, 3, 4, 5])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	</a:t>
            </a:r>
            <a:r>
              <a:rPr dirty="0"/>
              <a:t>link(1, </a:t>
            </a:r>
            <a:br>
              <a:rPr dirty="0"/>
            </a:br>
            <a:r>
              <a:rPr dirty="0"/>
              <a:t>	  alternating([list: 3, 4, 5]))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alternating([list: 5])))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[list: 5 ]))</a:t>
            </a:r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400"/>
              </a:lnSpc>
              <a:spcBef>
                <a:spcPts val="0"/>
              </a:spcBef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[list: 1, 3, 5]</a:t>
            </a:r>
          </a:p>
        </p:txBody>
      </p:sp>
      <p:sp>
        <p:nvSpPr>
          <p:cNvPr id="317" name="fun alternating(lst :: List&lt;Number&gt;) -&gt; List&lt;Number&gt;:…"/>
          <p:cNvSpPr txBox="1"/>
          <p:nvPr/>
        </p:nvSpPr>
        <p:spPr>
          <a:xfrm>
            <a:off x="136884" y="1554649"/>
            <a:ext cx="4616841" cy="3762825"/>
          </a:xfrm>
          <a:prstGeom prst="rect">
            <a:avLst/>
          </a:prstGeom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>
                <a:solidFill>
                  <a:srgbClr val="ABAFB3"/>
                </a:solidFill>
              </a:rPr>
              <a:t>fun</a:t>
            </a:r>
            <a:r>
              <a:rPr sz="1600" dirty="0"/>
              <a:t> </a:t>
            </a:r>
            <a:r>
              <a:rPr sz="1600" b="1" dirty="0">
                <a:solidFill>
                  <a:srgbClr val="9F59B3"/>
                </a:solidFill>
              </a:rPr>
              <a:t>alternating</a:t>
            </a:r>
            <a:r>
              <a:rPr sz="1600" dirty="0"/>
              <a:t>(</a:t>
            </a:r>
            <a:r>
              <a:rPr sz="1600" dirty="0" err="1"/>
              <a:t>lst</a:t>
            </a:r>
            <a:r>
              <a:rPr sz="1600" dirty="0"/>
              <a:t> :: List&lt;Number&gt;) -&gt; List&lt;Number&gt;: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</a:t>
            </a:r>
            <a:r>
              <a:rPr sz="1600" dirty="0">
                <a:solidFill>
                  <a:srgbClr val="ABAFB3"/>
                </a:solidFill>
              </a:rPr>
              <a:t>cases</a:t>
            </a:r>
            <a:r>
              <a:rPr sz="1600" dirty="0"/>
              <a:t> (List) </a:t>
            </a:r>
            <a:r>
              <a:rPr sz="1600" dirty="0" err="1"/>
              <a:t>lst</a:t>
            </a:r>
            <a:r>
              <a:rPr sz="1600" dirty="0"/>
              <a:t>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| empty =&gt; empty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| link(f, 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</a:t>
            </a:r>
            <a:r>
              <a:rPr sz="1600" dirty="0">
                <a:solidFill>
                  <a:srgbClr val="ABAFB3"/>
                </a:solidFill>
              </a:rPr>
              <a:t>cases</a:t>
            </a:r>
            <a:r>
              <a:rPr sz="1600" dirty="0"/>
              <a:t> (List) r: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  | empty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    [</a:t>
            </a:r>
            <a:r>
              <a:rPr sz="1600" dirty="0">
                <a:solidFill>
                  <a:srgbClr val="ABAFB3"/>
                </a:solidFill>
              </a:rPr>
              <a:t>list</a:t>
            </a:r>
            <a:r>
              <a:rPr sz="1600" dirty="0"/>
              <a:t>: f]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  | link(</a:t>
            </a:r>
            <a:r>
              <a:rPr sz="1600" dirty="0" err="1"/>
              <a:t>fr</a:t>
            </a:r>
            <a:r>
              <a:rPr sz="1600" dirty="0"/>
              <a:t>, </a:t>
            </a:r>
            <a:r>
              <a:rPr sz="1600" dirty="0" err="1"/>
              <a:t>rr</a:t>
            </a:r>
            <a:r>
              <a:rPr sz="1600" dirty="0"/>
              <a:t>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    link(f, alternating(</a:t>
            </a:r>
            <a:r>
              <a:rPr sz="1600" dirty="0" err="1"/>
              <a:t>rr</a:t>
            </a:r>
            <a:r>
              <a:rPr sz="1600" dirty="0"/>
              <a:t>))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/>
              <a:t>      </a:t>
            </a:r>
            <a:r>
              <a:rPr sz="1600" dirty="0">
                <a:solidFill>
                  <a:srgbClr val="ABAFB3"/>
                </a:solidFill>
              </a:rPr>
              <a:t>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>
                <a:solidFill>
                  <a:srgbClr val="ABAFB3"/>
                </a:solidFill>
              </a:rPr>
              <a:t>  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 dirty="0">
                <a:solidFill>
                  <a:srgbClr val="ABAFB3"/>
                </a:solidFill>
              </a:rPr>
              <a:t>end</a:t>
            </a:r>
          </a:p>
        </p:txBody>
      </p:sp>
      <p:grpSp>
        <p:nvGrpSpPr>
          <p:cNvPr id="323" name="Group"/>
          <p:cNvGrpSpPr/>
          <p:nvPr/>
        </p:nvGrpSpPr>
        <p:grpSpPr>
          <a:xfrm>
            <a:off x="320041" y="896353"/>
            <a:ext cx="11431186" cy="3741473"/>
            <a:chOff x="-1312040" y="0"/>
            <a:chExt cx="22862370" cy="7482945"/>
          </a:xfrm>
        </p:grpSpPr>
        <p:sp>
          <p:nvSpPr>
            <p:cNvPr id="318" name="Rounded Rectangle"/>
            <p:cNvSpPr/>
            <p:nvPr/>
          </p:nvSpPr>
          <p:spPr>
            <a:xfrm>
              <a:off x="18140222" y="756488"/>
              <a:ext cx="530726" cy="454760"/>
            </a:xfrm>
            <a:prstGeom prst="roundRect">
              <a:avLst>
                <a:gd name="adj" fmla="val 15000"/>
              </a:avLst>
            </a:prstGeom>
            <a:noFill/>
            <a:ln w="63500" cap="flat">
              <a:solidFill>
                <a:srgbClr val="B51700">
                  <a:alpha val="30000"/>
                </a:srgbClr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19" name="Rounded Rectangle"/>
            <p:cNvSpPr/>
            <p:nvPr/>
          </p:nvSpPr>
          <p:spPr>
            <a:xfrm>
              <a:off x="-1312040" y="3054046"/>
              <a:ext cx="9528215" cy="4428899"/>
            </a:xfrm>
            <a:prstGeom prst="roundRect">
              <a:avLst>
                <a:gd name="adj" fmla="val 14245"/>
              </a:avLst>
            </a:prstGeom>
            <a:noFill/>
            <a:ln w="63500" cap="flat">
              <a:solidFill>
                <a:srgbClr val="B51700">
                  <a:alpha val="50000"/>
                </a:srgbClr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20" name="f"/>
            <p:cNvSpPr txBox="1"/>
            <p:nvPr/>
          </p:nvSpPr>
          <p:spPr>
            <a:xfrm>
              <a:off x="18162520" y="0"/>
              <a:ext cx="332142" cy="769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20" tIns="45720" rIns="45720" bIns="45720" numCol="1" anchor="t">
              <a:spAutoFit/>
            </a:bodyPr>
            <a:lstStyle>
              <a:lvl1pPr>
                <a:defRPr sz="3800" b="1" i="0">
                  <a:solidFill>
                    <a:srgbClr val="B51700"/>
                  </a:solidFill>
                  <a:latin typeface="Menlo Regular"/>
                  <a:ea typeface="Menlo Regular"/>
                  <a:cs typeface="Menlo Regular"/>
                  <a:sym typeface="Menlo Regular"/>
                </a:defRPr>
              </a:lvl1pPr>
            </a:lstStyle>
            <a:p>
              <a:pPr>
                <a:defRPr sz="4600" b="0" i="1">
                  <a:latin typeface="+mn-lt"/>
                  <a:ea typeface="+mn-ea"/>
                  <a:cs typeface="+mn-cs"/>
                  <a:sym typeface="Helvetica"/>
                </a:defRPr>
              </a:pPr>
              <a:r>
                <a:rPr sz="1900" dirty="0"/>
                <a:t>f</a:t>
              </a:r>
            </a:p>
          </p:txBody>
        </p:sp>
        <p:sp>
          <p:nvSpPr>
            <p:cNvPr id="321" name="Rounded Rectangle"/>
            <p:cNvSpPr/>
            <p:nvPr/>
          </p:nvSpPr>
          <p:spPr>
            <a:xfrm>
              <a:off x="18915468" y="756488"/>
              <a:ext cx="2634862" cy="454760"/>
            </a:xfrm>
            <a:prstGeom prst="roundRect">
              <a:avLst>
                <a:gd name="adj" fmla="val 15000"/>
              </a:avLst>
            </a:prstGeom>
            <a:noFill/>
            <a:ln w="63500" cap="flat">
              <a:solidFill>
                <a:srgbClr val="B51700">
                  <a:alpha val="30000"/>
                </a:srgbClr>
              </a:solidFill>
              <a:prstDash val="solid"/>
              <a:round/>
            </a:ln>
            <a:effectLst/>
          </p:spPr>
          <p:txBody>
            <a:bodyPr wrap="square" lIns="89297" tIns="89297" rIns="89297" bIns="89297" numCol="1" anchor="ctr">
              <a:noAutofit/>
            </a:bodyPr>
            <a:lstStyle/>
            <a:p>
              <a:pPr algn="ctr">
                <a:lnSpc>
                  <a:spcPts val="2400"/>
                </a:lnSpc>
                <a:defRPr sz="4200"/>
              </a:pPr>
              <a:endParaRPr sz="2100"/>
            </a:p>
          </p:txBody>
        </p:sp>
        <p:sp>
          <p:nvSpPr>
            <p:cNvPr id="322" name="r"/>
            <p:cNvSpPr txBox="1"/>
            <p:nvPr/>
          </p:nvSpPr>
          <p:spPr>
            <a:xfrm>
              <a:off x="19989834" y="0"/>
              <a:ext cx="351378" cy="769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20" tIns="45720" rIns="45720" bIns="45720" numCol="1" anchor="t">
              <a:spAutoFit/>
            </a:bodyPr>
            <a:lstStyle>
              <a:lvl1pPr>
                <a:defRPr sz="3800" b="1" i="0">
                  <a:solidFill>
                    <a:srgbClr val="B51700"/>
                  </a:solidFill>
                  <a:latin typeface="Menlo Regular"/>
                  <a:ea typeface="Menlo Regular"/>
                  <a:cs typeface="Menlo Regular"/>
                  <a:sym typeface="Menlo Regular"/>
                </a:defRPr>
              </a:lvl1pPr>
            </a:lstStyle>
            <a:p>
              <a:pPr>
                <a:defRPr sz="4600" b="0" i="1">
                  <a:latin typeface="+mn-lt"/>
                  <a:ea typeface="+mn-ea"/>
                  <a:cs typeface="+mn-cs"/>
                  <a:sym typeface="Helvetica"/>
                </a:defRPr>
              </a:pPr>
              <a:r>
                <a:rPr sz="1900"/>
                <a:t>r</a:t>
              </a:r>
            </a:p>
          </p:txBody>
        </p:sp>
      </p:grpSp>
      <p:sp>
        <p:nvSpPr>
          <p:cNvPr id="324" name="Rounded Rectangle"/>
          <p:cNvSpPr/>
          <p:nvPr/>
        </p:nvSpPr>
        <p:spPr>
          <a:xfrm>
            <a:off x="501663" y="3707096"/>
            <a:ext cx="3214055" cy="635001"/>
          </a:xfrm>
          <a:prstGeom prst="roundRect">
            <a:avLst>
              <a:gd name="adj" fmla="val 15000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sp>
        <p:nvSpPr>
          <p:cNvPr id="325" name="Rounded Rectangle"/>
          <p:cNvSpPr/>
          <p:nvPr/>
        </p:nvSpPr>
        <p:spPr>
          <a:xfrm>
            <a:off x="10944751" y="1579560"/>
            <a:ext cx="916790" cy="226801"/>
          </a:xfrm>
          <a:prstGeom prst="roundRect">
            <a:avLst>
              <a:gd name="adj" fmla="val 13999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sp>
        <p:nvSpPr>
          <p:cNvPr id="326" name="Rounded Rectangle"/>
          <p:cNvSpPr/>
          <p:nvPr/>
        </p:nvSpPr>
        <p:spPr>
          <a:xfrm>
            <a:off x="10435648" y="1565553"/>
            <a:ext cx="285816" cy="226801"/>
          </a:xfrm>
          <a:prstGeom prst="roundRect">
            <a:avLst>
              <a:gd name="adj" fmla="val 13999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sp>
        <p:nvSpPr>
          <p:cNvPr id="327" name="fr"/>
          <p:cNvSpPr txBox="1"/>
          <p:nvPr/>
        </p:nvSpPr>
        <p:spPr>
          <a:xfrm>
            <a:off x="10428823" y="1804914"/>
            <a:ext cx="341760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3800" b="1" i="0">
                <a:solidFill>
                  <a:srgbClr val="B51700"/>
                </a:solidFill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>
              <a:defRPr sz="4600" b="0" i="1">
                <a:latin typeface="+mn-lt"/>
                <a:ea typeface="+mn-ea"/>
                <a:cs typeface="+mn-cs"/>
                <a:sym typeface="Helvetica"/>
              </a:defRPr>
            </a:pPr>
            <a:r>
              <a:rPr sz="1900" dirty="0" err="1"/>
              <a:t>fr</a:t>
            </a:r>
            <a:endParaRPr sz="1900" dirty="0"/>
          </a:p>
        </p:txBody>
      </p:sp>
      <p:sp>
        <p:nvSpPr>
          <p:cNvPr id="328" name="rr"/>
          <p:cNvSpPr txBox="1"/>
          <p:nvPr/>
        </p:nvSpPr>
        <p:spPr>
          <a:xfrm>
            <a:off x="11227457" y="1839812"/>
            <a:ext cx="351378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3800" b="1" i="0">
                <a:solidFill>
                  <a:srgbClr val="B51700"/>
                </a:solidFill>
                <a:latin typeface="Menlo Regular"/>
                <a:ea typeface="Menlo Regular"/>
                <a:cs typeface="Menlo Regular"/>
                <a:sym typeface="Menlo Regular"/>
              </a:defRPr>
            </a:lvl1pPr>
          </a:lstStyle>
          <a:p>
            <a:pPr>
              <a:defRPr sz="4600" b="0" i="1">
                <a:latin typeface="+mn-lt"/>
                <a:ea typeface="+mn-ea"/>
                <a:cs typeface="+mn-cs"/>
                <a:sym typeface="Helvetica"/>
              </a:defRPr>
            </a:pPr>
            <a:r>
              <a:rPr sz="1900" dirty="0" err="1"/>
              <a:t>rr</a:t>
            </a:r>
            <a:endParaRPr sz="1900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89183-FCB3-46F2-86E3-DD8C59D91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case previous slide doesn’t look quite </a:t>
            </a:r>
            <a:r>
              <a:rPr lang="en-US" dirty="0" err="1"/>
              <a:t>righet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8E0FC-B735-3D34-AF1F-C254EF95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3BB0F-D5AE-4086-3E1D-F81DEFD3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DB847F-BE46-5B4D-9B11-9F169392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256FE3-814E-B256-111F-AFEB4CE5B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17" y="1036320"/>
            <a:ext cx="10595010" cy="479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48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alternating([list: 1, 2, 3, 4, 5])…"/>
          <p:cNvSpPr txBox="1">
            <a:spLocks noGrp="1"/>
          </p:cNvSpPr>
          <p:nvPr>
            <p:ph type="body" idx="1"/>
          </p:nvPr>
        </p:nvSpPr>
        <p:spPr>
          <a:xfrm>
            <a:off x="6697980" y="128016"/>
            <a:ext cx="5398602" cy="660654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2, 3, 4, 5])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	</a:t>
            </a:r>
            <a:r>
              <a:rPr dirty="0">
                <a:highlight>
                  <a:srgbClr val="FFFF00"/>
                </a:highlight>
              </a:rPr>
              <a:t>link(1, </a:t>
            </a:r>
            <a:br>
              <a:rPr dirty="0">
                <a:highlight>
                  <a:srgbClr val="FFFF00"/>
                </a:highlight>
              </a:rPr>
            </a:br>
            <a:r>
              <a:rPr dirty="0">
                <a:highlight>
                  <a:srgbClr val="FFFF00"/>
                </a:highlight>
              </a:rPr>
              <a:t>	  alternating([</a:t>
            </a:r>
            <a:r>
              <a:rPr dirty="0">
                <a:solidFill>
                  <a:srgbClr val="ABAFB3"/>
                </a:solidFill>
                <a:highlight>
                  <a:srgbClr val="FFFF00"/>
                </a:highlight>
              </a:rPr>
              <a:t>list</a:t>
            </a:r>
            <a:r>
              <a:rPr dirty="0">
                <a:highlight>
                  <a:srgbClr val="FFFF00"/>
                </a:highlight>
              </a:rPr>
              <a:t>: 3, 4, 5]))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alternating([list: 5])))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[list: 5 ]))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[list: 1, 3, 5]</a:t>
            </a:r>
          </a:p>
        </p:txBody>
      </p:sp>
      <p:sp>
        <p:nvSpPr>
          <p:cNvPr id="331" name="fun alternating(lst :: List&lt;Number&gt;) -&gt; List&lt;Number&gt;:…"/>
          <p:cNvSpPr txBox="1"/>
          <p:nvPr/>
        </p:nvSpPr>
        <p:spPr>
          <a:xfrm>
            <a:off x="136884" y="1554649"/>
            <a:ext cx="4616841" cy="3762825"/>
          </a:xfrm>
          <a:prstGeom prst="rect">
            <a:avLst/>
          </a:prstGeom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45720" bIns="45720">
            <a:spAutoFit/>
          </a:bodyPr>
          <a:lstStyle/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fun</a:t>
            </a:r>
            <a:r>
              <a:rPr sz="1600"/>
              <a:t> </a:t>
            </a:r>
            <a:r>
              <a:rPr sz="1600" b="1">
                <a:solidFill>
                  <a:srgbClr val="9F59B3"/>
                </a:solidFill>
              </a:rPr>
              <a:t>alternating</a:t>
            </a:r>
            <a:r>
              <a:rPr sz="1600"/>
              <a:t>(lst :: List&lt;Number&gt;) -&gt; List&lt;Number&gt;: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lst: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empty =&gt; empty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link(f, 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r: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empty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[</a:t>
            </a:r>
            <a:r>
              <a:rPr sz="1600">
                <a:solidFill>
                  <a:srgbClr val="ABAFB3"/>
                </a:solidFill>
              </a:rPr>
              <a:t>list</a:t>
            </a:r>
            <a:r>
              <a:rPr sz="1600"/>
              <a:t>: f]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link(fr, rr)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link(f, alternating(rr))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  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Flags that are just stripes can be represented as lists of colors, e.g.,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R="1927800"/>
            <a:r>
              <a:rPr dirty="0"/>
              <a:t>Flags that are just stripes can be represented as </a:t>
            </a:r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lists</a:t>
            </a:r>
            <a:r>
              <a:rPr dirty="0"/>
              <a:t> of colors, e.g.,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 err="1">
                <a:solidFill>
                  <a:srgbClr val="9F59B3"/>
                </a:solidFill>
              </a:rPr>
              <a:t>austria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"red"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"white"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"red"</a:t>
            </a:r>
            <a:r>
              <a:rPr sz="2400" dirty="0"/>
              <a:t>]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 err="1">
                <a:solidFill>
                  <a:srgbClr val="9F59B3"/>
                </a:solidFill>
              </a:rPr>
              <a:t>germany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"black"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"red"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"yellow"</a:t>
            </a:r>
            <a:r>
              <a:rPr sz="2400" dirty="0"/>
              <a:t>]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 err="1">
                <a:solidFill>
                  <a:srgbClr val="9F59B3"/>
                </a:solidFill>
              </a:rPr>
              <a:t>yemen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"red"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"white"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"black"</a:t>
            </a:r>
            <a:r>
              <a:rPr sz="2400" dirty="0"/>
              <a:t>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59D14-344D-996B-4C57-AC8270D151D8}"/>
              </a:ext>
            </a:extLst>
          </p:cNvPr>
          <p:cNvSpPr txBox="1">
            <a:spLocks/>
          </p:cNvSpPr>
          <p:nvPr/>
        </p:nvSpPr>
        <p:spPr>
          <a:xfrm>
            <a:off x="1524000" y="396649"/>
            <a:ext cx="9144000" cy="12724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Recursion and flags revisited</a:t>
            </a:r>
            <a:endParaRPr lang="en-US" dirty="0">
              <a:latin typeface="Gigi" panose="04040504061007020D02" pitchFamily="82" charset="0"/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alternating([list: 1, 2, 3, 4, 5])…"/>
          <p:cNvSpPr txBox="1">
            <a:spLocks noGrp="1"/>
          </p:cNvSpPr>
          <p:nvPr>
            <p:ph type="body" idx="1"/>
          </p:nvPr>
        </p:nvSpPr>
        <p:spPr>
          <a:xfrm>
            <a:off x="6598920" y="128016"/>
            <a:ext cx="5497662" cy="660654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2, 3, 4, 5])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	</a:t>
            </a:r>
            <a:r>
              <a:rPr dirty="0"/>
              <a:t>link(1, </a:t>
            </a:r>
            <a:br>
              <a:rPr dirty="0"/>
            </a:br>
            <a:r>
              <a:rPr dirty="0"/>
              <a:t>	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3, 4, 5]))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</a:t>
            </a:r>
            <a:r>
              <a:rPr dirty="0">
                <a:highlight>
                  <a:srgbClr val="FFFF00"/>
                </a:highlight>
              </a:rPr>
              <a:t>link(1, </a:t>
            </a:r>
            <a:br>
              <a:rPr dirty="0">
                <a:highlight>
                  <a:srgbClr val="FFFF00"/>
                </a:highlight>
              </a:rPr>
            </a:br>
            <a:r>
              <a:rPr dirty="0">
                <a:highlight>
                  <a:srgbClr val="FFFF00"/>
                </a:highlight>
              </a:rPr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5])))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[list: 5 ]))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[list: 1, 3, 5]</a:t>
            </a:r>
          </a:p>
        </p:txBody>
      </p:sp>
      <p:sp>
        <p:nvSpPr>
          <p:cNvPr id="334" name="fun alternating(lst :: List&lt;Number&gt;) -&gt; List&lt;Number&gt;:…"/>
          <p:cNvSpPr txBox="1"/>
          <p:nvPr/>
        </p:nvSpPr>
        <p:spPr>
          <a:xfrm>
            <a:off x="136884" y="1554649"/>
            <a:ext cx="4616841" cy="3762825"/>
          </a:xfrm>
          <a:prstGeom prst="rect">
            <a:avLst/>
          </a:prstGeom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fun</a:t>
            </a:r>
            <a:r>
              <a:rPr sz="1600"/>
              <a:t> </a:t>
            </a:r>
            <a:r>
              <a:rPr sz="1600" b="1">
                <a:solidFill>
                  <a:srgbClr val="9F59B3"/>
                </a:solidFill>
              </a:rPr>
              <a:t>alternating</a:t>
            </a:r>
            <a:r>
              <a:rPr sz="1600"/>
              <a:t>(lst :: List&lt;Number&gt;) -&gt; List&lt;Number&gt;: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lst: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empty =&gt; empty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link(f, 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r: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empty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[</a:t>
            </a:r>
            <a:r>
              <a:rPr sz="1600">
                <a:solidFill>
                  <a:srgbClr val="ABAFB3"/>
                </a:solidFill>
              </a:rPr>
              <a:t>list</a:t>
            </a:r>
            <a:r>
              <a:rPr sz="1600"/>
              <a:t>: f]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link(fr, rr)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link(f, alternating(rr))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  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alternating([list: 1, 2, 3, 4, 5])…"/>
          <p:cNvSpPr txBox="1">
            <a:spLocks noGrp="1"/>
          </p:cNvSpPr>
          <p:nvPr>
            <p:ph type="body" idx="1"/>
          </p:nvPr>
        </p:nvSpPr>
        <p:spPr>
          <a:xfrm>
            <a:off x="6667500" y="128016"/>
            <a:ext cx="5429082" cy="660654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1, 2, 3, 4, 5])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	</a:t>
            </a:r>
            <a:r>
              <a:rPr dirty="0"/>
              <a:t>link(1, </a:t>
            </a:r>
            <a:br>
              <a:rPr dirty="0"/>
            </a:br>
            <a:r>
              <a:rPr dirty="0"/>
              <a:t>	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3, 4, 5]))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alternating([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5])))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solidFill>
                  <a:srgbClr val="B51700"/>
                </a:solidFill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link(1, </a:t>
            </a:r>
            <a:br>
              <a:rPr dirty="0"/>
            </a:br>
            <a:r>
              <a:rPr dirty="0"/>
              <a:t>	  link(3,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	    [</a:t>
            </a:r>
            <a:r>
              <a:rPr dirty="0">
                <a:solidFill>
                  <a:srgbClr val="ABAFB3"/>
                </a:solidFill>
              </a:rPr>
              <a:t>list</a:t>
            </a:r>
            <a:r>
              <a:rPr dirty="0"/>
              <a:t>: 5 ]))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  <a:tabLst>
                <a:tab pos="298450" algn="l"/>
              </a:tabLst>
              <a:defRPr sz="3200">
                <a:solidFill>
                  <a:schemeClr val="accent3">
                    <a:lumOff val="44000"/>
                  </a:schemeClr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i="1" dirty="0">
                <a:latin typeface="+mn-lt"/>
                <a:ea typeface="+mn-ea"/>
                <a:cs typeface="+mn-cs"/>
                <a:sym typeface="Helvetica"/>
              </a:rPr>
              <a:t>→</a:t>
            </a:r>
            <a:r>
              <a:rPr dirty="0"/>
              <a:t>	[list: 1, 3, 5]</a:t>
            </a:r>
          </a:p>
        </p:txBody>
      </p:sp>
      <p:sp>
        <p:nvSpPr>
          <p:cNvPr id="337" name="fun alternating(lst :: List&lt;Number&gt;) -&gt; List&lt;Number&gt;:…"/>
          <p:cNvSpPr txBox="1"/>
          <p:nvPr/>
        </p:nvSpPr>
        <p:spPr>
          <a:xfrm>
            <a:off x="136884" y="1554649"/>
            <a:ext cx="4616841" cy="3762825"/>
          </a:xfrm>
          <a:prstGeom prst="rect">
            <a:avLst/>
          </a:prstGeom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fun</a:t>
            </a:r>
            <a:r>
              <a:rPr sz="1600"/>
              <a:t> </a:t>
            </a:r>
            <a:r>
              <a:rPr sz="1600" b="1">
                <a:solidFill>
                  <a:srgbClr val="9F59B3"/>
                </a:solidFill>
              </a:rPr>
              <a:t>alternating</a:t>
            </a:r>
            <a:r>
              <a:rPr sz="1600"/>
              <a:t>(lst :: List&lt;Number&gt;) -&gt; List&lt;Number&gt;: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lst: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empty =&gt; empty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| link(f, 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cases</a:t>
            </a:r>
            <a:r>
              <a:rPr sz="1600"/>
              <a:t> (List) r: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empty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[</a:t>
            </a:r>
            <a:r>
              <a:rPr sz="1600">
                <a:solidFill>
                  <a:srgbClr val="ABAFB3"/>
                </a:solidFill>
              </a:rPr>
              <a:t>list</a:t>
            </a:r>
            <a:r>
              <a:rPr sz="1600"/>
              <a:t>: f]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| link(fr, rr) =&gt;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    link(f, alternating(rr))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/>
              <a:t>      </a:t>
            </a:r>
            <a:r>
              <a:rPr sz="1600">
                <a:solidFill>
                  <a:srgbClr val="ABAFB3"/>
                </a:solidFill>
              </a:rPr>
              <a:t>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  end</a:t>
            </a:r>
          </a:p>
          <a:p>
            <a:pPr>
              <a:lnSpc>
                <a:spcPts val="2400"/>
              </a:lnSpc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160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itle 1">
            <a:extLst>
              <a:ext uri="{FF2B5EF4-FFF2-40B4-BE49-F238E27FC236}">
                <a16:creationId xmlns:a16="http://schemas.microsoft.com/office/drawing/2014/main" id="{04077886-68A1-AB52-A730-E273E6E0D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r>
              <a:rPr lang="en-US" dirty="0"/>
              <a:t>How the list develops:</a:t>
            </a:r>
          </a:p>
        </p:txBody>
      </p:sp>
      <p:sp>
        <p:nvSpPr>
          <p:cNvPr id="340" name="fun alternating(lst :: List&lt;Number&gt;) -&gt; List&lt;Number&gt;:…"/>
          <p:cNvSpPr txBox="1"/>
          <p:nvPr/>
        </p:nvSpPr>
        <p:spPr>
          <a:xfrm>
            <a:off x="839788" y="2057400"/>
            <a:ext cx="3932237" cy="38115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fun </a:t>
            </a:r>
            <a:r>
              <a:rPr lang="en-US" sz="1200" b="1" kern="1200" dirty="0">
                <a:latin typeface="+mn-lt"/>
                <a:ea typeface="+mn-ea"/>
                <a:cs typeface="+mn-cs"/>
              </a:rPr>
              <a:t>alternating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>
                <a:latin typeface="+mn-lt"/>
                <a:ea typeface="+mn-ea"/>
                <a:cs typeface="+mn-cs"/>
              </a:rPr>
              <a:t>lst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 :: List&lt;Number&gt;) -&gt; List&lt;Number&gt;: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cases (List) </a:t>
            </a:r>
            <a:r>
              <a:rPr lang="en-US" sz="1200" kern="1200" dirty="0" err="1">
                <a:latin typeface="+mn-lt"/>
                <a:ea typeface="+mn-ea"/>
                <a:cs typeface="+mn-cs"/>
              </a:rPr>
              <a:t>lst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: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| empty =&gt; empty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| link(f, r) =&gt;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cases (List) r: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  | empty =&gt;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    [list: f]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  | link(</a:t>
            </a:r>
            <a:r>
              <a:rPr lang="en-US" sz="1200" kern="1200" dirty="0" err="1">
                <a:latin typeface="+mn-lt"/>
                <a:ea typeface="+mn-ea"/>
                <a:cs typeface="+mn-cs"/>
              </a:rPr>
              <a:t>fr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latin typeface="+mn-lt"/>
                <a:ea typeface="+mn-ea"/>
                <a:cs typeface="+mn-cs"/>
              </a:rPr>
              <a:t>rr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) =&gt;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    link(f, alternating(</a:t>
            </a:r>
            <a:r>
              <a:rPr lang="en-US" sz="1200" kern="1200" dirty="0" err="1">
                <a:latin typeface="+mn-lt"/>
                <a:ea typeface="+mn-ea"/>
                <a:cs typeface="+mn-cs"/>
              </a:rPr>
              <a:t>rr</a:t>
            </a:r>
            <a:r>
              <a:rPr lang="en-US" sz="1200" kern="1200" dirty="0">
                <a:latin typeface="+mn-lt"/>
                <a:ea typeface="+mn-ea"/>
                <a:cs typeface="+mn-cs"/>
              </a:rPr>
              <a:t>))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    end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  end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9C1431"/>
              </a:buClr>
              <a:defRPr sz="3200" i="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200" kern="1200" dirty="0">
                <a:latin typeface="+mn-lt"/>
                <a:ea typeface="+mn-ea"/>
                <a:cs typeface="+mn-cs"/>
              </a:rPr>
              <a:t>end</a:t>
            </a:r>
          </a:p>
        </p:txBody>
      </p:sp>
      <p:sp>
        <p:nvSpPr>
          <p:cNvPr id="348" name="Date Placeholder 4">
            <a:extLst>
              <a:ext uri="{FF2B5EF4-FFF2-40B4-BE49-F238E27FC236}">
                <a16:creationId xmlns:a16="http://schemas.microsoft.com/office/drawing/2014/main" id="{8CA40462-2877-C098-BD55-80B945080B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F12DE73-ABE4-8F43-AA98-225125B0786A}" type="datetime1">
              <a:rPr lang="en-US" smtClean="0"/>
              <a:pPr>
                <a:spcAft>
                  <a:spcPts val="600"/>
                </a:spcAft>
              </a:pPr>
              <a:t>10/11/2022</a:t>
            </a:fld>
            <a:endParaRPr lang="en-US"/>
          </a:p>
        </p:txBody>
      </p:sp>
      <p:sp>
        <p:nvSpPr>
          <p:cNvPr id="350" name="Footer Placeholder 5">
            <a:extLst>
              <a:ext uri="{FF2B5EF4-FFF2-40B4-BE49-F238E27FC236}">
                <a16:creationId xmlns:a16="http://schemas.microsoft.com/office/drawing/2014/main" id="{6BD1AB7A-5D9B-C011-FA28-10D3929C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/>
          </a:p>
        </p:txBody>
      </p:sp>
      <p:sp>
        <p:nvSpPr>
          <p:cNvPr id="352" name="Slide Number Placeholder 6">
            <a:extLst>
              <a:ext uri="{FF2B5EF4-FFF2-40B4-BE49-F238E27FC236}">
                <a16:creationId xmlns:a16="http://schemas.microsoft.com/office/drawing/2014/main" id="{F8FB1DC4-FED2-5781-82AB-5E9CF498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32</a:t>
            </a:fld>
            <a:endParaRPr lang="en-US"/>
          </a:p>
        </p:txBody>
      </p:sp>
      <p:graphicFrame>
        <p:nvGraphicFramePr>
          <p:cNvPr id="342" name="alternating([list: 1, 2, 3, 4, 5])…">
            <a:extLst>
              <a:ext uri="{FF2B5EF4-FFF2-40B4-BE49-F238E27FC236}">
                <a16:creationId xmlns:a16="http://schemas.microsoft.com/office/drawing/2014/main" id="{847CD90F-2AD4-7F46-1438-4354A45E1A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361992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What if we want the biggest number in a list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R="1927800"/>
            <a:r>
              <a:rPr dirty="0"/>
              <a:t>What if we want the biggest number in a list?</a:t>
            </a:r>
            <a:endParaRPr sz="2400" dirty="0"/>
          </a:p>
          <a:p>
            <a:pPr marL="505955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b="1" dirty="0"/>
              <a:t>max([</a:t>
            </a:r>
            <a:r>
              <a:rPr sz="2400" b="1" dirty="0">
                <a:solidFill>
                  <a:srgbClr val="ABAFB3"/>
                </a:solidFill>
              </a:rPr>
              <a:t>list</a:t>
            </a:r>
            <a:r>
              <a:rPr sz="2400" b="1" dirty="0"/>
              <a:t>: -10, 0, 8, 4])</a:t>
            </a:r>
            <a:endParaRPr lang="en-US" sz="2400" b="1" dirty="0"/>
          </a:p>
          <a:p>
            <a:pPr marL="505955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b="1" dirty="0"/>
          </a:p>
          <a:p>
            <a:pPr marL="505955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71C0E-81E8-28B1-04EF-5964171F5ECD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Max: Largest element in a list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his function is provided by Pyret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R="1927800"/>
            <a:r>
              <a:rPr dirty="0"/>
              <a:t>This function is provided by Pyret:</a:t>
            </a:r>
          </a:p>
          <a:p>
            <a:pPr marL="505955" indent="0">
              <a:lnSpc>
                <a:spcPct val="15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 </a:t>
            </a:r>
            <a:r>
              <a:rPr sz="2400" b="1" dirty="0">
                <a:solidFill>
                  <a:srgbClr val="ABAFB3"/>
                </a:solidFill>
              </a:rPr>
              <a:t>import </a:t>
            </a:r>
            <a:r>
              <a:rPr sz="2400" b="1" dirty="0"/>
              <a:t>math</a:t>
            </a:r>
            <a:r>
              <a:rPr sz="2400" b="1" dirty="0">
                <a:solidFill>
                  <a:srgbClr val="ABAFB3"/>
                </a:solidFill>
              </a:rPr>
              <a:t> as </a:t>
            </a:r>
            <a:r>
              <a:rPr sz="2400" b="1" dirty="0"/>
              <a:t>M</a:t>
            </a:r>
          </a:p>
          <a:p>
            <a:pPr marL="505955" indent="0">
              <a:lnSpc>
                <a:spcPct val="15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b="1" dirty="0" err="1"/>
              <a:t>M.max</a:t>
            </a:r>
            <a:r>
              <a:rPr sz="2400" b="1" dirty="0"/>
              <a:t>([</a:t>
            </a:r>
            <a:r>
              <a:rPr sz="2400" b="1" dirty="0">
                <a:solidFill>
                  <a:srgbClr val="ABAFB3"/>
                </a:solidFill>
              </a:rPr>
              <a:t>list</a:t>
            </a:r>
            <a:r>
              <a:rPr sz="2400" b="1" dirty="0"/>
              <a:t>: -10, 0, 8, 4])</a:t>
            </a:r>
          </a:p>
          <a:p>
            <a:pPr marL="505955" indent="0">
              <a:lnSpc>
                <a:spcPct val="15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8</a:t>
            </a:r>
          </a:p>
          <a:p>
            <a:r>
              <a:rPr dirty="0"/>
              <a:t>But let’s try writing it ourselves!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0D2DEB-5A46-53D1-D736-E1F8E9C2A217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Max: Largest element in a list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fun max(lst :: List&lt;Number&gt;) -&gt; Number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max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Number: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"Return the max number in the list"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</a:t>
            </a:r>
            <a:r>
              <a:rPr sz="2400" dirty="0" err="1"/>
              <a:t>lst</a:t>
            </a:r>
            <a:r>
              <a:rPr sz="2400" dirty="0"/>
              <a:t>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raise(</a:t>
            </a:r>
            <a:r>
              <a:rPr sz="2400" dirty="0">
                <a:solidFill>
                  <a:srgbClr val="507EB3"/>
                </a:solidFill>
              </a:rPr>
              <a:t>"The list is empty"</a:t>
            </a:r>
            <a:r>
              <a:rPr sz="2400" dirty="0"/>
              <a:t>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link(f, r) =&gt;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r: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empty =&gt; f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  | </a:t>
            </a:r>
            <a:r>
              <a:rPr sz="2400" dirty="0">
                <a:solidFill>
                  <a:srgbClr val="ABAFB3"/>
                </a:solidFill>
              </a:rPr>
              <a:t>else</a:t>
            </a:r>
            <a:r>
              <a:rPr sz="2400" dirty="0"/>
              <a:t>  =&gt; num-max(f, max(r))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max([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lang="en-US" sz="2400" dirty="0"/>
              <a:t>3</a:t>
            </a:r>
            <a:r>
              <a:rPr sz="2400" dirty="0"/>
              <a:t>, 2, </a:t>
            </a:r>
            <a:r>
              <a:rPr lang="en-US" sz="2400" dirty="0"/>
              <a:t>1</a:t>
            </a:r>
            <a:r>
              <a:rPr sz="2400" dirty="0"/>
              <a:t>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3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max([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3, 1, 2])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3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max([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3, 2])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3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max([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3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ometimes our functions will need to carry along a little extra information to do its job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Sometimes our functions will need to </a:t>
            </a:r>
            <a:r>
              <a:rPr lang="en-US" dirty="0"/>
              <a:t>remember things… </a:t>
            </a:r>
            <a:r>
              <a:rPr dirty="0"/>
              <a:t>carry along a little extra information to do its job.</a:t>
            </a:r>
          </a:p>
          <a:p>
            <a:r>
              <a:rPr dirty="0"/>
              <a:t>We’ll call this extra memory an </a:t>
            </a:r>
            <a:r>
              <a:rPr i="1" dirty="0">
                <a:solidFill>
                  <a:srgbClr val="B51700"/>
                </a:solidFill>
              </a:rPr>
              <a:t>accumulator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et’s see how we could use an accumulator to write max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Let’s see how we could use an accumulator to write </a:t>
            </a:r>
            <a:r>
              <a:rPr sz="2300" b="1">
                <a:latin typeface="Menlo Regular"/>
                <a:ea typeface="Menlo Regular"/>
                <a:cs typeface="Menlo Regular"/>
                <a:sym typeface="Menlo Regular"/>
              </a:rPr>
              <a:t>max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fun max(lst :: List&lt;Number&gt;) -&gt; Number:…"/>
          <p:cNvSpPr txBox="1">
            <a:spLocks noGrp="1"/>
          </p:cNvSpPr>
          <p:nvPr>
            <p:ph type="body" idx="1"/>
          </p:nvPr>
        </p:nvSpPr>
        <p:spPr>
          <a:xfrm>
            <a:off x="1225296" y="827313"/>
            <a:ext cx="7804547" cy="5904677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fun max(</a:t>
            </a:r>
            <a:r>
              <a:rPr dirty="0" err="1"/>
              <a:t>lst</a:t>
            </a:r>
            <a:r>
              <a:rPr dirty="0"/>
              <a:t> :: List&lt;Number&gt;) -&gt; Number: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doc: "Return the max number in the list"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  <a:r>
              <a:rPr lang="en-US" dirty="0"/>
              <a:t>#embedding the helper function here!</a:t>
            </a:r>
            <a:endParaRPr dirty="0"/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fun helper(l :: List&lt;Number&gt;, max-so-far :: Number) -&gt; Number: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cases (List) l: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| empty =&gt; max-so-far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| link(f, r) =&gt;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if f &gt; max-so-far: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  helper(r, f)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else: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  helper(r, max-so-far)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end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end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end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if </a:t>
            </a:r>
            <a:r>
              <a:rPr dirty="0" err="1"/>
              <a:t>lst</a:t>
            </a:r>
            <a:r>
              <a:rPr dirty="0"/>
              <a:t> == empty: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raise("The list is empty")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else: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helper(</a:t>
            </a:r>
            <a:r>
              <a:rPr dirty="0" err="1"/>
              <a:t>lst</a:t>
            </a:r>
            <a:r>
              <a:rPr dirty="0"/>
              <a:t>, </a:t>
            </a:r>
            <a:r>
              <a:rPr dirty="0" err="1"/>
              <a:t>lst.first</a:t>
            </a:r>
            <a:r>
              <a:rPr dirty="0"/>
              <a:t>)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end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where: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max([list: 1, 2, 3]) is 3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max([list: 3, 1, 2]) is 3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max([list: 1, 3, 2]) is 3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max([list: 1, 2, 3]) is 3</a:t>
            </a:r>
          </a:p>
          <a:p>
            <a:pPr marL="0" indent="0" defTabSz="640080">
              <a:lnSpc>
                <a:spcPct val="120000"/>
              </a:lnSpc>
              <a:spcBef>
                <a:spcPts val="0"/>
              </a:spcBef>
              <a:buNone/>
              <a:defRPr sz="322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end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554E54-A643-0F9F-77BD-52EAC09C37AC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Using an accumulator to find max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537D-65CE-A5DC-6175-B82B20DD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wore it better? (-a)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D49A-3E1F-59C3-AEED-CE6AB499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68C52-6EE9-C977-6733-7DB5A8E1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2F9E7-21A0-B20F-87D7-70AC3604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A845B9-5D9B-1988-2B91-8B4908F81E76}"/>
              </a:ext>
            </a:extLst>
          </p:cNvPr>
          <p:cNvSpPr txBox="1"/>
          <p:nvPr/>
        </p:nvSpPr>
        <p:spPr>
          <a:xfrm>
            <a:off x="3048000" y="1629149"/>
            <a:ext cx="7351486" cy="3599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fun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F59B3"/>
                </a:solidFill>
              </a:rPr>
              <a:t>sum-of-squares-a</a:t>
            </a:r>
            <a:r>
              <a:rPr lang="en-US" sz="1800" dirty="0"/>
              <a:t>(</a:t>
            </a:r>
            <a:r>
              <a:rPr lang="en-US" sz="1800" dirty="0" err="1"/>
              <a:t>lst</a:t>
            </a:r>
            <a:r>
              <a:rPr lang="en-US" sz="1800" dirty="0"/>
              <a:t> :: List&lt;Number&gt;) -&gt; Number: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doc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507EB3"/>
                </a:solidFill>
              </a:rPr>
              <a:t>“Recursively add up the square of each number in the list"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cases</a:t>
            </a:r>
            <a:r>
              <a:rPr lang="en-US" sz="1800" dirty="0"/>
              <a:t> (List) </a:t>
            </a:r>
            <a:r>
              <a:rPr lang="en-US" sz="1800" dirty="0" err="1"/>
              <a:t>lst</a:t>
            </a:r>
            <a:r>
              <a:rPr lang="en-US" sz="1800" dirty="0"/>
              <a:t>: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| empty =&gt; 0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| link(f, r) =&gt; 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(f * f) + sum-of-squares-a(r)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end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where</a:t>
            </a:r>
            <a:r>
              <a:rPr lang="en-US" sz="1800" dirty="0"/>
              <a:t>: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sum-of-squares-a([</a:t>
            </a:r>
            <a:r>
              <a:rPr lang="en-US" sz="1800" dirty="0">
                <a:solidFill>
                  <a:srgbClr val="ABAFB3"/>
                </a:solidFill>
              </a:rPr>
              <a:t>list</a:t>
            </a:r>
            <a:r>
              <a:rPr lang="en-US" sz="1800" dirty="0"/>
              <a:t>: ]) </a:t>
            </a:r>
            <a:r>
              <a:rPr lang="en-US" sz="1800" dirty="0">
                <a:solidFill>
                  <a:srgbClr val="ABAFB3"/>
                </a:solidFill>
              </a:rPr>
              <a:t>is</a:t>
            </a:r>
            <a:r>
              <a:rPr lang="en-US" sz="1800" dirty="0"/>
              <a:t> 0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sum-of-squares-a([</a:t>
            </a:r>
            <a:r>
              <a:rPr lang="en-US" sz="1800" dirty="0">
                <a:solidFill>
                  <a:srgbClr val="ABAFB3"/>
                </a:solidFill>
              </a:rPr>
              <a:t>list</a:t>
            </a:r>
            <a:r>
              <a:rPr lang="en-US" sz="1800" dirty="0"/>
              <a:t>: 1, 2]) </a:t>
            </a:r>
            <a:r>
              <a:rPr lang="en-US" sz="1800" dirty="0">
                <a:solidFill>
                  <a:srgbClr val="ABAFB3"/>
                </a:solidFill>
              </a:rPr>
              <a:t>is</a:t>
            </a:r>
            <a:r>
              <a:rPr lang="en-US" sz="1800" dirty="0"/>
              <a:t> 5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63068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fun striped-flag(colors :: List&lt;String&gt;) -&gt; Image:…"/>
          <p:cNvSpPr txBox="1">
            <a:spLocks noGrp="1"/>
          </p:cNvSpPr>
          <p:nvPr>
            <p:ph type="body" idx="1"/>
          </p:nvPr>
        </p:nvSpPr>
        <p:spPr>
          <a:xfrm>
            <a:off x="1225296" y="1523999"/>
            <a:ext cx="7804547" cy="52079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striped-flag</a:t>
            </a:r>
            <a:r>
              <a:rPr sz="2400" dirty="0"/>
              <a:t>(colors :: List&lt;String&gt;) -&gt; Image: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"Produce a flag with horizontal stripes"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colors: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empty-image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link(color, rest) =&gt;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</a:t>
            </a:r>
            <a:r>
              <a:rPr sz="2400" i="1" dirty="0">
                <a:solidFill>
                  <a:srgbClr val="9F59B3"/>
                </a:solidFill>
              </a:rPr>
              <a:t>stripe</a:t>
            </a:r>
            <a:r>
              <a:rPr sz="2400" dirty="0"/>
              <a:t> = rectangle(120, 30, </a:t>
            </a:r>
            <a:r>
              <a:rPr sz="2400" dirty="0">
                <a:solidFill>
                  <a:srgbClr val="507EB3"/>
                </a:solidFill>
              </a:rPr>
              <a:t>"solid"</a:t>
            </a:r>
            <a:r>
              <a:rPr sz="2400" dirty="0"/>
              <a:t>, color)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above(stripe, striped-flag(rest))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159438-F250-83FA-ADE8-FF0E8A84896D}"/>
              </a:ext>
            </a:extLst>
          </p:cNvPr>
          <p:cNvSpPr txBox="1">
            <a:spLocks/>
          </p:cNvSpPr>
          <p:nvPr/>
        </p:nvSpPr>
        <p:spPr>
          <a:xfrm>
            <a:off x="1524000" y="330199"/>
            <a:ext cx="9144000" cy="84545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Recursive striped-flag</a:t>
            </a:r>
            <a:endParaRPr lang="en-US" dirty="0">
              <a:latin typeface="Gigi" panose="04040504061007020D02" pitchFamily="82" charset="0"/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537D-65CE-A5DC-6175-B82B20DD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wore it better? (-b)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D49A-3E1F-59C3-AEED-CE6AB499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68C52-6EE9-C977-6733-7DB5A8E1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2F9E7-21A0-B20F-87D7-70AC3604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A845B9-5D9B-1988-2B91-8B4908F81E76}"/>
              </a:ext>
            </a:extLst>
          </p:cNvPr>
          <p:cNvSpPr txBox="1"/>
          <p:nvPr/>
        </p:nvSpPr>
        <p:spPr>
          <a:xfrm>
            <a:off x="3047999" y="1629149"/>
            <a:ext cx="7003143" cy="2958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#Use the math library, specifically sum()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import math as M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fun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F59B3"/>
                </a:solidFill>
              </a:rPr>
              <a:t>sum-of-squares-b</a:t>
            </a:r>
            <a:r>
              <a:rPr lang="en-US" sz="1800" dirty="0"/>
              <a:t>(</a:t>
            </a:r>
            <a:r>
              <a:rPr lang="en-US" sz="1800" dirty="0" err="1"/>
              <a:t>lst</a:t>
            </a:r>
            <a:r>
              <a:rPr lang="en-US" sz="1800" dirty="0"/>
              <a:t> :: List&lt;Number&gt;) -&gt; Number: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doc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507EB3"/>
                </a:solidFill>
              </a:rPr>
              <a:t>"Add up the square of each number in the list, NOT recursively!"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 err="1"/>
              <a:t>M.sum</a:t>
            </a:r>
            <a:r>
              <a:rPr lang="en-US" sz="1800" dirty="0"/>
              <a:t>(map(</a:t>
            </a:r>
            <a:r>
              <a:rPr lang="en-US" sz="1800" dirty="0">
                <a:solidFill>
                  <a:srgbClr val="ABAFB3"/>
                </a:solidFill>
              </a:rPr>
              <a:t>lam</a:t>
            </a:r>
            <a:r>
              <a:rPr lang="en-US" sz="1800" dirty="0"/>
              <a:t>(x): x * x </a:t>
            </a:r>
            <a:r>
              <a:rPr lang="en-US" sz="1800" dirty="0">
                <a:solidFill>
                  <a:srgbClr val="ABAFB3"/>
                </a:solidFill>
              </a:rPr>
              <a:t>end</a:t>
            </a:r>
            <a:r>
              <a:rPr lang="en-US" sz="1800" dirty="0"/>
              <a:t>, </a:t>
            </a:r>
            <a:r>
              <a:rPr lang="en-US" sz="1800" dirty="0" err="1"/>
              <a:t>lst</a:t>
            </a:r>
            <a:r>
              <a:rPr lang="en-US" sz="1800" dirty="0"/>
              <a:t>))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where</a:t>
            </a:r>
            <a:r>
              <a:rPr lang="en-US" sz="1800" dirty="0"/>
              <a:t>: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sum-of-squares-b([</a:t>
            </a:r>
            <a:r>
              <a:rPr lang="en-US" sz="1800" dirty="0">
                <a:solidFill>
                  <a:srgbClr val="ABAFB3"/>
                </a:solidFill>
              </a:rPr>
              <a:t>list</a:t>
            </a:r>
            <a:r>
              <a:rPr lang="en-US" sz="1800" dirty="0"/>
              <a:t>: ]) </a:t>
            </a:r>
            <a:r>
              <a:rPr lang="en-US" sz="1800" dirty="0">
                <a:solidFill>
                  <a:srgbClr val="ABAFB3"/>
                </a:solidFill>
              </a:rPr>
              <a:t>is</a:t>
            </a:r>
            <a:r>
              <a:rPr lang="en-US" sz="1800" dirty="0"/>
              <a:t> 0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sum-of-squares-b([</a:t>
            </a:r>
            <a:r>
              <a:rPr lang="en-US" sz="1800" dirty="0">
                <a:solidFill>
                  <a:srgbClr val="ABAFB3"/>
                </a:solidFill>
              </a:rPr>
              <a:t>list</a:t>
            </a:r>
            <a:r>
              <a:rPr lang="en-US" sz="1800" dirty="0"/>
              <a:t>: 1, 2]) </a:t>
            </a:r>
            <a:r>
              <a:rPr lang="en-US" sz="1800" dirty="0">
                <a:solidFill>
                  <a:srgbClr val="ABAFB3"/>
                </a:solidFill>
              </a:rPr>
              <a:t>is</a:t>
            </a:r>
            <a:r>
              <a:rPr lang="en-US" sz="1800" dirty="0"/>
              <a:t> 5</a:t>
            </a:r>
          </a:p>
          <a:p>
            <a:pPr marL="0" indent="0" defTabSz="832104">
              <a:lnSpc>
                <a:spcPts val="2500"/>
              </a:lnSpc>
              <a:spcBef>
                <a:spcPts val="0"/>
              </a:spcBef>
              <a:buNone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2486033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537D-65CE-A5DC-6175-B82B20DD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wore it better?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D49A-3E1F-59C3-AEED-CE6AB499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68C52-6EE9-C977-6733-7DB5A8E1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2F9E7-21A0-B20F-87D7-70AC3604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A845B9-5D9B-1988-2B91-8B4908F81E76}"/>
              </a:ext>
            </a:extLst>
          </p:cNvPr>
          <p:cNvSpPr txBox="1"/>
          <p:nvPr/>
        </p:nvSpPr>
        <p:spPr>
          <a:xfrm>
            <a:off x="1197429" y="1629149"/>
            <a:ext cx="9354457" cy="1355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defTabSz="832104">
              <a:lnSpc>
                <a:spcPts val="25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/>
              <a:t>Lists are structurally recursive data</a:t>
            </a:r>
          </a:p>
          <a:p>
            <a:pPr marL="571500" indent="-571500" defTabSz="832104">
              <a:lnSpc>
                <a:spcPts val="25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/>
              <a:t>Every function that uses a list as a parameter need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800" dirty="0"/>
              <a:t> (!) be recursive!</a:t>
            </a:r>
          </a:p>
          <a:p>
            <a:pPr marL="571500" indent="-571500" defTabSz="832104">
              <a:lnSpc>
                <a:spcPts val="25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4186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80118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fun avg(lst :: List&lt;Number&gt;) -&gt; Number:…"/>
          <p:cNvSpPr txBox="1">
            <a:spLocks noGrp="1"/>
          </p:cNvSpPr>
          <p:nvPr>
            <p:ph type="body" idx="1"/>
          </p:nvPr>
        </p:nvSpPr>
        <p:spPr>
          <a:xfrm>
            <a:off x="1225296" y="1195119"/>
            <a:ext cx="9848358" cy="44677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55DAD"/>
                </a:solidFill>
              </a:rPr>
              <a:t>avg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Number: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"Compute the average of the numbers in </a:t>
            </a:r>
            <a:r>
              <a:rPr sz="2400" dirty="0" err="1">
                <a:solidFill>
                  <a:srgbClr val="507EB3"/>
                </a:solidFill>
              </a:rPr>
              <a:t>lst</a:t>
            </a:r>
            <a:r>
              <a:rPr sz="2400" dirty="0">
                <a:solidFill>
                  <a:srgbClr val="507EB3"/>
                </a:solidFill>
              </a:rPr>
              <a:t>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...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10/4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9/3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7/2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4/1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4F816-2DAB-B7DC-AB54-93804B8BF756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Case in point: computing average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fun avg(lst :: List&lt;Number&gt;) -&gt; Number:…"/>
          <p:cNvSpPr txBox="1">
            <a:spLocks noGrp="1"/>
          </p:cNvSpPr>
          <p:nvPr>
            <p:ph type="body" idx="1"/>
          </p:nvPr>
        </p:nvSpPr>
        <p:spPr>
          <a:xfrm>
            <a:off x="1225296" y="1195119"/>
            <a:ext cx="9848358" cy="44677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55DAD"/>
                </a:solidFill>
              </a:rPr>
              <a:t>avg</a:t>
            </a:r>
            <a:r>
              <a:rPr sz="2400" dirty="0"/>
              <a:t>(</a:t>
            </a:r>
            <a:r>
              <a:rPr sz="2400" dirty="0" err="1"/>
              <a:t>lst</a:t>
            </a:r>
            <a:r>
              <a:rPr sz="2400" dirty="0"/>
              <a:t> :: List&lt;Number&gt;) -&gt; Number: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"Compute the average of the numbers in </a:t>
            </a:r>
            <a:r>
              <a:rPr sz="2400" dirty="0" err="1">
                <a:solidFill>
                  <a:srgbClr val="507EB3"/>
                </a:solidFill>
              </a:rPr>
              <a:t>lst</a:t>
            </a:r>
            <a:r>
              <a:rPr sz="2400" dirty="0">
                <a:solidFill>
                  <a:srgbClr val="507EB3"/>
                </a:solidFill>
              </a:rPr>
              <a:t>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lang="en-US" sz="2400" dirty="0"/>
              <a:t> </a:t>
            </a:r>
            <a:r>
              <a:rPr lang="en-US" sz="2400" dirty="0" err="1"/>
              <a:t>M.sum</a:t>
            </a:r>
            <a:r>
              <a:rPr lang="en-US" sz="2400" dirty="0"/>
              <a:t>(</a:t>
            </a:r>
            <a:r>
              <a:rPr lang="en-US" sz="2400" dirty="0" err="1"/>
              <a:t>lst</a:t>
            </a:r>
            <a:r>
              <a:rPr lang="en-US" sz="2400" dirty="0"/>
              <a:t>) / length(</a:t>
            </a:r>
            <a:r>
              <a:rPr lang="en-US" sz="2400" dirty="0" err="1"/>
              <a:t>lst</a:t>
            </a:r>
            <a:r>
              <a:rPr lang="en-US" sz="24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where</a:t>
            </a:r>
            <a:r>
              <a:rPr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1, 2,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10/4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2,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9/3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3,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7/2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avg([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   4]) </a:t>
            </a:r>
            <a:r>
              <a:rPr sz="2400" dirty="0">
                <a:solidFill>
                  <a:srgbClr val="ABAFB3"/>
                </a:solidFill>
              </a:rPr>
              <a:t>is</a:t>
            </a:r>
            <a:r>
              <a:rPr sz="2400" dirty="0"/>
              <a:t>  4/1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4F816-2DAB-B7DC-AB54-93804B8BF756}"/>
              </a:ext>
            </a:extLst>
          </p:cNvPr>
          <p:cNvSpPr txBox="1">
            <a:spLocks/>
          </p:cNvSpPr>
          <p:nvPr/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9C143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Case in point: computing average, just in case you need this functionality for some reason</a:t>
            </a:r>
          </a:p>
        </p:txBody>
      </p:sp>
    </p:spTree>
    <p:extLst>
      <p:ext uri="{BB962C8B-B14F-4D97-AF65-F5344CB8AC3E}">
        <p14:creationId xmlns:p14="http://schemas.microsoft.com/office/powerpoint/2010/main" val="712147840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Resolu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Meanwhile, back in Ukraine…</a:t>
            </a:r>
            <a:endParaRPr dirty="0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A7CE-E828-2EF1-A421-F8203230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better striped-flag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BDC41-F9CB-2F13-D0C3-AEA88397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D8D52-692C-D574-58CF-F3E9959F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B1B65-39E8-3252-D8CE-BB64ED1F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BA13B1-21FD-89B7-D24A-B4210861C4B5}"/>
              </a:ext>
            </a:extLst>
          </p:cNvPr>
          <p:cNvSpPr txBox="1"/>
          <p:nvPr/>
        </p:nvSpPr>
        <p:spPr>
          <a:xfrm>
            <a:off x="1364343" y="1056691"/>
            <a:ext cx="777965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i="1" dirty="0">
                <a:solidFill>
                  <a:srgbClr val="9F59B3"/>
                </a:solidFill>
              </a:rPr>
              <a:t>FLAG-WIDTH</a:t>
            </a:r>
            <a:r>
              <a:rPr lang="en-US" sz="1800" dirty="0"/>
              <a:t> =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i="1" dirty="0">
                <a:solidFill>
                  <a:srgbClr val="9F59B3"/>
                </a:solidFill>
              </a:rPr>
              <a:t>FLAG-HEIGHT</a:t>
            </a:r>
            <a:r>
              <a:rPr lang="en-US" sz="1800" dirty="0"/>
              <a:t> = 90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fun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F59B3"/>
                </a:solidFill>
              </a:rPr>
              <a:t>striped-flag</a:t>
            </a:r>
            <a:r>
              <a:rPr lang="en-US" sz="1800" dirty="0"/>
              <a:t>(colors :: List&lt;String&gt;) -&gt; Image: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doc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507EB3"/>
                </a:solidFill>
              </a:rPr>
              <a:t>"Produce a flag with horizontal stripes"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cases</a:t>
            </a:r>
            <a:r>
              <a:rPr lang="en-US" sz="1800" dirty="0"/>
              <a:t> (List) colors: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| empty =&gt; empty-image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| link(color, rest) =&gt;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</a:t>
            </a:r>
            <a:r>
              <a:rPr lang="en-US" sz="1800" i="1" dirty="0">
                <a:solidFill>
                  <a:srgbClr val="9F59B3"/>
                </a:solidFill>
                <a:highlight>
                  <a:srgbClr val="00FFFF"/>
                </a:highlight>
              </a:rPr>
              <a:t>height</a:t>
            </a:r>
            <a:r>
              <a:rPr lang="en-US" sz="1800" dirty="0">
                <a:highlight>
                  <a:srgbClr val="00FFFF"/>
                </a:highlight>
              </a:rPr>
              <a:t> = FLAG-HEIGHT / length(colors)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</a:t>
            </a:r>
            <a:r>
              <a:rPr lang="en-US" sz="1800" i="1" dirty="0">
                <a:solidFill>
                  <a:srgbClr val="9F59B3"/>
                </a:solidFill>
              </a:rPr>
              <a:t>stripe</a:t>
            </a:r>
            <a:r>
              <a:rPr lang="en-US" sz="1800" dirty="0"/>
              <a:t> = rectangle(FLAG-WIDTH, height, </a:t>
            </a:r>
            <a:r>
              <a:rPr lang="en-US" sz="1800" dirty="0">
                <a:solidFill>
                  <a:srgbClr val="507EB3"/>
                </a:solidFill>
              </a:rPr>
              <a:t>"solid"</a:t>
            </a:r>
            <a:r>
              <a:rPr lang="en-US" sz="1800" dirty="0"/>
              <a:t>, color)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above(stripe, striped-flag(rest))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end</a:t>
            </a:r>
            <a:endParaRPr lang="en-US" dirty="0"/>
          </a:p>
        </p:txBody>
      </p:sp>
      <p:sp>
        <p:nvSpPr>
          <p:cNvPr id="8" name="This is like the denominator for computing the average!">
            <a:extLst>
              <a:ext uri="{FF2B5EF4-FFF2-40B4-BE49-F238E27FC236}">
                <a16:creationId xmlns:a16="http://schemas.microsoft.com/office/drawing/2014/main" id="{6A095B45-942F-7B04-F58D-296ED4413E5F}"/>
              </a:ext>
            </a:extLst>
          </p:cNvPr>
          <p:cNvSpPr txBox="1"/>
          <p:nvPr/>
        </p:nvSpPr>
        <p:spPr>
          <a:xfrm rot="20911917">
            <a:off x="6739879" y="2826407"/>
            <a:ext cx="4121834" cy="43088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>
              <a:defRPr sz="4400">
                <a:solidFill>
                  <a:srgbClr val="A00E15"/>
                </a:solidFill>
              </a:defRPr>
            </a:lvl1pPr>
          </a:lstStyle>
          <a:p>
            <a:r>
              <a:rPr sz="2200" dirty="0"/>
              <a:t>This is like computing the average!</a:t>
            </a:r>
          </a:p>
        </p:txBody>
      </p:sp>
    </p:spTree>
    <p:extLst>
      <p:ext uri="{BB962C8B-B14F-4D97-AF65-F5344CB8AC3E}">
        <p14:creationId xmlns:p14="http://schemas.microsoft.com/office/powerpoint/2010/main" val="1612763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A7CE-E828-2EF1-A421-F8203230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better striped-flag: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BDC41-F9CB-2F13-D0C3-AEA88397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D8D52-692C-D574-58CF-F3E9959F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B1B65-39E8-3252-D8CE-BB64ED1F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BA13B1-21FD-89B7-D24A-B4210861C4B5}"/>
              </a:ext>
            </a:extLst>
          </p:cNvPr>
          <p:cNvSpPr txBox="1"/>
          <p:nvPr/>
        </p:nvSpPr>
        <p:spPr>
          <a:xfrm>
            <a:off x="1364343" y="1044442"/>
            <a:ext cx="7895771" cy="5610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i="1" dirty="0">
                <a:solidFill>
                  <a:srgbClr val="9F59B3"/>
                </a:solidFill>
              </a:rPr>
              <a:t>FLAG-WIDTH</a:t>
            </a:r>
            <a:r>
              <a:rPr lang="en-US" sz="1800" dirty="0"/>
              <a:t> =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i="1" dirty="0">
                <a:solidFill>
                  <a:srgbClr val="9F59B3"/>
                </a:solidFill>
              </a:rPr>
              <a:t>FLAG-HEIGHT</a:t>
            </a:r>
            <a:r>
              <a:rPr lang="en-US" sz="1800" dirty="0"/>
              <a:t> = 90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fun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F59B3"/>
                </a:solidFill>
              </a:rPr>
              <a:t>striped-flag</a:t>
            </a:r>
            <a:r>
              <a:rPr lang="en-US" sz="1800" dirty="0"/>
              <a:t>(colors :: List&lt;String&gt;) -&gt; Image: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doc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507EB3"/>
                </a:solidFill>
              </a:rPr>
              <a:t>"Produce a flag with horizontal stripes"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800" dirty="0">
              <a:solidFill>
                <a:srgbClr val="507EB3"/>
              </a:solidFill>
            </a:endParaRP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i="1" dirty="0">
                <a:solidFill>
                  <a:srgbClr val="9F59B3"/>
                </a:solidFill>
              </a:rPr>
              <a:t>height</a:t>
            </a:r>
            <a:r>
              <a:rPr lang="en-US" sz="1800" dirty="0"/>
              <a:t> = FLAG-HEIGHT / length(colors) # non-recursive calculation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800" dirty="0"/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ABAFB3"/>
                </a:solidFill>
              </a:rPr>
              <a:t>fun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F59B3"/>
                </a:solidFill>
              </a:rPr>
              <a:t>stripe-helper</a:t>
            </a:r>
            <a:r>
              <a:rPr lang="en-US" sz="1800" dirty="0"/>
              <a:t>(</a:t>
            </a:r>
            <a:r>
              <a:rPr lang="en-US" sz="1800" dirty="0" err="1"/>
              <a:t>lst</a:t>
            </a:r>
            <a:r>
              <a:rPr lang="en-US" sz="1800" dirty="0"/>
              <a:t> :: List&lt;String&gt;) -&gt; Image: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ABAFB3"/>
                </a:solidFill>
              </a:rPr>
              <a:t>cases</a:t>
            </a:r>
            <a:r>
              <a:rPr lang="en-US" sz="1800" dirty="0"/>
              <a:t> (List) colors: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| empty =&gt; empty-image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| link(color, rest) =&gt;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  </a:t>
            </a:r>
            <a:r>
              <a:rPr lang="en-US" sz="1800" i="1" dirty="0">
                <a:solidFill>
                  <a:srgbClr val="9F59B3"/>
                </a:solidFill>
              </a:rPr>
              <a:t>stripe</a:t>
            </a:r>
            <a:r>
              <a:rPr lang="en-US" sz="1800" dirty="0"/>
              <a:t> = rectangle(FLAG-WIDTH, height, </a:t>
            </a:r>
            <a:r>
              <a:rPr lang="en-US" sz="1800" dirty="0">
                <a:solidFill>
                  <a:srgbClr val="507EB3"/>
                </a:solidFill>
              </a:rPr>
              <a:t>"solid"</a:t>
            </a:r>
            <a:r>
              <a:rPr lang="en-US" sz="1800" dirty="0"/>
              <a:t>, color)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    above(stripe, stripe-helper(rest))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ABAFB3"/>
                </a:solidFill>
              </a:rPr>
              <a:t>end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  end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  stripe-helper(colors) # simply call the stripe-helper!</a:t>
            </a:r>
          </a:p>
          <a:p>
            <a:pPr marL="0" indent="0" defTabSz="877824">
              <a:lnSpc>
                <a:spcPct val="120000"/>
              </a:lnSpc>
              <a:spcBef>
                <a:spcPts val="0"/>
              </a:spcBef>
              <a:buNone/>
              <a:defRPr sz="44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>
                <a:solidFill>
                  <a:srgbClr val="ABAFB3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009641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09FF6-C678-EA8E-7C47-A77F8346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Output of better striped-flag: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295C-5CE8-7091-0CA8-71285E062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6949440" cy="5081478"/>
          </a:xfrm>
        </p:spPr>
        <p:txBody>
          <a:bodyPr>
            <a:normAutofit/>
          </a:bodyPr>
          <a:lstStyle/>
          <a:p>
            <a:r>
              <a:rPr lang="en-US" dirty="0"/>
              <a:t>map(striped-flag, [list: </a:t>
            </a:r>
            <a:r>
              <a:rPr lang="en-US" dirty="0" err="1"/>
              <a:t>germany</a:t>
            </a:r>
            <a:r>
              <a:rPr lang="en-US" dirty="0"/>
              <a:t>, </a:t>
            </a:r>
            <a:r>
              <a:rPr lang="en-US" dirty="0" err="1"/>
              <a:t>ukraine</a:t>
            </a:r>
            <a:r>
              <a:rPr lang="en-US" dirty="0"/>
              <a:t>])</a:t>
            </a:r>
          </a:p>
          <a:p>
            <a:r>
              <a:rPr lang="en-US" dirty="0"/>
              <a:t>#list of images built with proper proportions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36E0D-C552-4D39-2F1A-312F1CBAB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823139"/>
            <a:ext cx="5559552" cy="162617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88103-766D-1D54-32A1-12B055EB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C4ED-F833-D275-195D-F91BC99A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5421B-4AA6-C750-F27C-0D0DD54B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70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09FF6-C678-EA8E-7C47-A77F8346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295C-5CE8-7091-0CA8-71285E06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13_flags-ukraine.arr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88103-766D-1D54-32A1-12B055EB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C4ED-F833-D275-195D-F91BC99A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5421B-4AA6-C750-F27C-0D0DD54B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028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84A7-3788-5461-D2D7-00E89FFD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669F6-A212-45DF-8A57-A83B1486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B066-B9B6-AF0E-EB14-C3FF30C8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2C4A5-19C6-282F-834E-639E3974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1DFB83-2E7A-1BC8-C2F2-05E32EC588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143000"/>
            <a:ext cx="11274425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lecture incorporates material from: </a:t>
            </a:r>
          </a:p>
          <a:p>
            <a:r>
              <a:rPr lang="en-US" dirty="0"/>
              <a:t>Kathi </a:t>
            </a:r>
            <a:r>
              <a:rPr lang="en-US" dirty="0" err="1"/>
              <a:t>Fisler</a:t>
            </a:r>
            <a:r>
              <a:rPr lang="en-US" dirty="0"/>
              <a:t>, Brown University,</a:t>
            </a:r>
          </a:p>
          <a:p>
            <a:r>
              <a:rPr lang="en-US" dirty="0"/>
              <a:t>Marc Smith, Vassar College</a:t>
            </a:r>
          </a:p>
          <a:p>
            <a:r>
              <a:rPr lang="en-US" dirty="0"/>
              <a:t>And, Jonathan Gordon, Vassar College</a:t>
            </a:r>
          </a:p>
        </p:txBody>
      </p:sp>
    </p:spTree>
    <p:extLst>
      <p:ext uri="{BB962C8B-B14F-4D97-AF65-F5344CB8AC3E}">
        <p14:creationId xmlns:p14="http://schemas.microsoft.com/office/powerpoint/2010/main" val="118196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››› countries = [list: austria, germany, yemen]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b="1" i="1" dirty="0">
                <a:solidFill>
                  <a:srgbClr val="9F59B3"/>
                </a:solidFill>
              </a:rPr>
              <a:t>countries</a:t>
            </a:r>
            <a:r>
              <a:rPr sz="2400" b="1" dirty="0"/>
              <a:t> = [</a:t>
            </a:r>
            <a:r>
              <a:rPr sz="2400" b="1" dirty="0">
                <a:solidFill>
                  <a:srgbClr val="ABAFB3"/>
                </a:solidFill>
              </a:rPr>
              <a:t>list</a:t>
            </a:r>
            <a:r>
              <a:rPr sz="2400" b="1" dirty="0"/>
              <a:t>: </a:t>
            </a:r>
            <a:r>
              <a:rPr sz="2400" b="1" dirty="0" err="1"/>
              <a:t>austria</a:t>
            </a:r>
            <a:r>
              <a:rPr sz="2400" b="1" dirty="0"/>
              <a:t>, </a:t>
            </a:r>
            <a:r>
              <a:rPr sz="2400" b="1" dirty="0" err="1"/>
              <a:t>germany</a:t>
            </a:r>
            <a:r>
              <a:rPr sz="2400" b="1" dirty="0"/>
              <a:t>, </a:t>
            </a:r>
            <a:r>
              <a:rPr sz="2400" b="1" dirty="0" err="1"/>
              <a:t>yemen</a:t>
            </a:r>
            <a:r>
              <a:rPr sz="2400" b="1" dirty="0"/>
              <a:t>]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b="1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b="1" dirty="0"/>
              <a:t>map(striped-flag, countries)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b="1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b="1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      ,         ,        ]</a:t>
            </a:r>
          </a:p>
        </p:txBody>
      </p:sp>
      <p:pic>
        <p:nvPicPr>
          <p:cNvPr id="243" name="Screen Shot 2022-03-02 at 12.54.29.png" descr="Screen Shot 2022-03-02 at 12.54.2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802" y="3595949"/>
            <a:ext cx="1226343" cy="874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Screen Shot 2022-03-02 at 12.54.43.png" descr="Screen Shot 2022-03-02 at 12.54.4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489" y="3580485"/>
            <a:ext cx="1269709" cy="90552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Screen Shot 2022-03-02 at 12.54.58.png" descr="Screen Shot 2022-03-02 at 12.54.5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543" y="3580485"/>
            <a:ext cx="1269709" cy="9055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A complication"/>
          <p:cNvSpPr txBox="1">
            <a:spLocks noGrp="1"/>
          </p:cNvSpPr>
          <p:nvPr>
            <p:ph type="title"/>
          </p:nvPr>
        </p:nvSpPr>
        <p:spPr>
          <a:xfrm>
            <a:off x="1225296" y="1284724"/>
            <a:ext cx="9738360" cy="1023047"/>
          </a:xfrm>
          <a:prstGeom prst="rect">
            <a:avLst/>
          </a:prstGeom>
        </p:spPr>
        <p:txBody>
          <a:bodyPr/>
          <a:lstStyle/>
          <a:p>
            <a:r>
              <a:rPr dirty="0"/>
              <a:t>A complication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What if we have a different number of stripes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/>
              <a:t>What if we have a different number of stripes?</a:t>
            </a:r>
          </a:p>
          <a:p>
            <a:r>
              <a:rPr sz="2400" dirty="0"/>
              <a:t>Consider Ukraine:</a:t>
            </a:r>
          </a:p>
          <a:p>
            <a:pPr marL="505955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i="1" dirty="0" err="1">
                <a:solidFill>
                  <a:srgbClr val="9F59B3"/>
                </a:solidFill>
              </a:rPr>
              <a:t>ukraine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"blue"</a:t>
            </a:r>
            <a:r>
              <a:rPr sz="2400" dirty="0"/>
              <a:t>,</a:t>
            </a:r>
            <a:r>
              <a:rPr sz="2400" dirty="0">
                <a:solidFill>
                  <a:srgbClr val="507EB3"/>
                </a:solidFill>
              </a:rPr>
              <a:t> "yellow"</a:t>
            </a:r>
            <a:r>
              <a:rPr sz="2400" dirty="0"/>
              <a:t>]</a:t>
            </a:r>
          </a:p>
          <a:p>
            <a:pPr marL="505955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striped-flag(</a:t>
            </a:r>
            <a:r>
              <a:rPr sz="2400" dirty="0" err="1"/>
              <a:t>ukraine</a:t>
            </a:r>
            <a:r>
              <a:rPr sz="2400" dirty="0"/>
              <a:t>)</a:t>
            </a:r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734555"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endParaRPr sz="2400" dirty="0"/>
          </a:p>
          <a:p>
            <a:r>
              <a:rPr sz="2400" dirty="0"/>
              <a:t>Wrong dimensions!</a:t>
            </a:r>
          </a:p>
        </p:txBody>
      </p:sp>
      <p:pic>
        <p:nvPicPr>
          <p:cNvPr id="250" name="Screen Shot 2022-03-02 at 12.57.17.png" descr="Screen Shot 2022-03-02 at 12.57.17.png"/>
          <p:cNvPicPr>
            <a:picLocks noChangeAspect="1"/>
          </p:cNvPicPr>
          <p:nvPr/>
        </p:nvPicPr>
        <p:blipFill>
          <a:blip r:embed="rId2"/>
          <a:srcRect t="11847" b="11847"/>
          <a:stretch>
            <a:fillRect/>
          </a:stretch>
        </p:blipFill>
        <p:spPr>
          <a:xfrm>
            <a:off x="2016947" y="3587582"/>
            <a:ext cx="2071431" cy="1041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FLAG-WIDTH = 120…"/>
          <p:cNvSpPr txBox="1">
            <a:spLocks noGrp="1"/>
          </p:cNvSpPr>
          <p:nvPr>
            <p:ph type="body" idx="1"/>
          </p:nvPr>
        </p:nvSpPr>
        <p:spPr>
          <a:xfrm>
            <a:off x="1225296" y="126009"/>
            <a:ext cx="10838946" cy="660598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>
                <a:solidFill>
                  <a:srgbClr val="9F59B3"/>
                </a:solidFill>
                <a:highlight>
                  <a:srgbClr val="C0C0C0"/>
                </a:highlight>
              </a:rPr>
              <a:t>FLAG-WIDTH</a:t>
            </a:r>
            <a:r>
              <a:rPr sz="2400" dirty="0">
                <a:highlight>
                  <a:srgbClr val="C0C0C0"/>
                </a:highlight>
              </a:rPr>
              <a:t> = 120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i="1" dirty="0">
                <a:solidFill>
                  <a:srgbClr val="9F59B3"/>
                </a:solidFill>
                <a:highlight>
                  <a:srgbClr val="C0C0C0"/>
                </a:highlight>
              </a:rPr>
              <a:t>FLAG-HEIGHT</a:t>
            </a:r>
            <a:r>
              <a:rPr sz="2400" dirty="0">
                <a:highlight>
                  <a:srgbClr val="C0C0C0"/>
                </a:highlight>
              </a:rPr>
              <a:t> = 90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fun</a:t>
            </a:r>
            <a:r>
              <a:rPr sz="2400" dirty="0"/>
              <a:t> </a:t>
            </a:r>
            <a:r>
              <a:rPr sz="2400" b="1" dirty="0">
                <a:solidFill>
                  <a:srgbClr val="9F59B3"/>
                </a:solidFill>
              </a:rPr>
              <a:t>striped-flag</a:t>
            </a:r>
            <a:r>
              <a:rPr sz="2400" dirty="0"/>
              <a:t>(colors :: List&lt;String&gt;) -&gt; Image: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doc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"Produce a flag with horizontal stripes"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cases</a:t>
            </a:r>
            <a:r>
              <a:rPr sz="2400" dirty="0"/>
              <a:t> (List) colors: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empty =&gt; empty-image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| link(color, rest) =&gt;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highlight>
                  <a:srgbClr val="C0C0C0"/>
                </a:highlight>
              </a:rPr>
              <a:t>      </a:t>
            </a:r>
            <a:r>
              <a:rPr sz="2400" i="1" dirty="0">
                <a:solidFill>
                  <a:srgbClr val="9F59B3"/>
                </a:solidFill>
                <a:highlight>
                  <a:srgbClr val="C0C0C0"/>
                </a:highlight>
              </a:rPr>
              <a:t>height</a:t>
            </a:r>
            <a:r>
              <a:rPr sz="2400" dirty="0">
                <a:highlight>
                  <a:srgbClr val="C0C0C0"/>
                </a:highlight>
              </a:rPr>
              <a:t> = FLAG-HEIGHT / length(colors)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highlight>
                  <a:srgbClr val="C0C0C0"/>
                </a:highlight>
              </a:rPr>
              <a:t>      </a:t>
            </a:r>
            <a:r>
              <a:rPr sz="2400" i="1" dirty="0">
                <a:solidFill>
                  <a:srgbClr val="9F59B3"/>
                </a:solidFill>
                <a:highlight>
                  <a:srgbClr val="C0C0C0"/>
                </a:highlight>
              </a:rPr>
              <a:t>stripe</a:t>
            </a:r>
            <a:r>
              <a:rPr sz="2400" dirty="0">
                <a:highlight>
                  <a:srgbClr val="C0C0C0"/>
                </a:highlight>
              </a:rPr>
              <a:t> = rectangle(FLAG-WIDTH, height, </a:t>
            </a:r>
            <a:r>
              <a:rPr sz="2400" dirty="0">
                <a:solidFill>
                  <a:srgbClr val="507EB3"/>
                </a:solidFill>
                <a:highlight>
                  <a:srgbClr val="C0C0C0"/>
                </a:highlight>
              </a:rPr>
              <a:t>"solid"</a:t>
            </a:r>
            <a:r>
              <a:rPr sz="2400" dirty="0">
                <a:highlight>
                  <a:srgbClr val="C0C0C0"/>
                </a:highlight>
              </a:rPr>
              <a:t>, color)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    above(stripe, striped-flag(rest))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/>
              <a:t>  </a:t>
            </a:r>
            <a:r>
              <a:rPr sz="2400" dirty="0">
                <a:solidFill>
                  <a:srgbClr val="ABAFB3"/>
                </a:solidFill>
              </a:rPr>
              <a:t>end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end</a:t>
            </a:r>
          </a:p>
        </p:txBody>
      </p:sp>
      <p:sp>
        <p:nvSpPr>
          <p:cNvPr id="253" name="Rounded Rectangle"/>
          <p:cNvSpPr/>
          <p:nvPr/>
        </p:nvSpPr>
        <p:spPr>
          <a:xfrm>
            <a:off x="1161527" y="4102463"/>
            <a:ext cx="9664477" cy="795749"/>
          </a:xfrm>
          <a:prstGeom prst="roundRect">
            <a:avLst>
              <a:gd name="adj" fmla="val 16651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  <p:sp>
        <p:nvSpPr>
          <p:cNvPr id="254" name="Rounded Rectangle"/>
          <p:cNvSpPr/>
          <p:nvPr/>
        </p:nvSpPr>
        <p:spPr>
          <a:xfrm>
            <a:off x="1161527" y="908722"/>
            <a:ext cx="3015691" cy="795749"/>
          </a:xfrm>
          <a:prstGeom prst="roundRect">
            <a:avLst>
              <a:gd name="adj" fmla="val 11970"/>
            </a:avLst>
          </a:prstGeom>
          <a:ln w="63500">
            <a:solidFill>
              <a:srgbClr val="B51700"/>
            </a:solidFill>
          </a:ln>
        </p:spPr>
        <p:txBody>
          <a:bodyPr lIns="89297" tIns="89297" rIns="89297" bIns="89297" anchor="ctr"/>
          <a:lstStyle/>
          <a:p>
            <a:pPr algn="ctr">
              <a:lnSpc>
                <a:spcPts val="2400"/>
              </a:lnSpc>
              <a:defRPr sz="4200"/>
            </a:pPr>
            <a:endParaRPr sz="210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Screen Shot 2022-03-02 at 13.05.11.png" descr="Screen Shot 2022-03-02 at 13.05.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436" y="4582347"/>
            <a:ext cx="1480474" cy="1985442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Screen Shot 2022-03-02 at 13.04.02.png" descr="Screen Shot 2022-03-02 at 13.04.0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80" y="1703110"/>
            <a:ext cx="1483388" cy="1701871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››› ukraine = [list: &quot;blue&quot;, &quot;yellow&quot;]…"/>
          <p:cNvSpPr txBox="1">
            <a:spLocks noGrp="1"/>
          </p:cNvSpPr>
          <p:nvPr>
            <p:ph type="body" idx="1"/>
          </p:nvPr>
        </p:nvSpPr>
        <p:spPr>
          <a:xfrm>
            <a:off x="1124891" y="126009"/>
            <a:ext cx="9738361" cy="6605982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i="1" dirty="0" err="1">
                <a:solidFill>
                  <a:srgbClr val="9F59B3"/>
                </a:solidFill>
              </a:rPr>
              <a:t>ukraine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"blue"</a:t>
            </a:r>
            <a:r>
              <a:rPr sz="2400" dirty="0"/>
              <a:t>,</a:t>
            </a:r>
            <a:r>
              <a:rPr sz="2400" dirty="0">
                <a:solidFill>
                  <a:srgbClr val="507EB3"/>
                </a:solidFill>
              </a:rPr>
              <a:t> "yellow"</a:t>
            </a:r>
            <a:r>
              <a:rPr sz="2400" dirty="0"/>
              <a:t>]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striped-flag(</a:t>
            </a:r>
            <a:r>
              <a:rPr sz="2400" dirty="0" err="1"/>
              <a:t>ukraine</a:t>
            </a:r>
            <a:r>
              <a:rPr sz="2400" dirty="0"/>
              <a:t>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sz="2400" dirty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</a:t>
            </a:r>
            <a:r>
              <a:rPr sz="2400" i="1" dirty="0" err="1">
                <a:solidFill>
                  <a:srgbClr val="9F59B3"/>
                </a:solidFill>
              </a:rPr>
              <a:t>germany</a:t>
            </a:r>
            <a:r>
              <a:rPr sz="2400" dirty="0"/>
              <a:t> = [</a:t>
            </a:r>
            <a:r>
              <a:rPr sz="2400" dirty="0">
                <a:solidFill>
                  <a:srgbClr val="ABAFB3"/>
                </a:solidFill>
              </a:rPr>
              <a:t>list</a:t>
            </a:r>
            <a:r>
              <a:rPr sz="2400" dirty="0"/>
              <a:t>: </a:t>
            </a:r>
            <a:r>
              <a:rPr sz="2400" dirty="0">
                <a:solidFill>
                  <a:srgbClr val="507EB3"/>
                </a:solidFill>
              </a:rPr>
              <a:t>"black"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"red"</a:t>
            </a:r>
            <a:r>
              <a:rPr sz="2400" dirty="0"/>
              <a:t>, </a:t>
            </a:r>
            <a:r>
              <a:rPr sz="2400" dirty="0">
                <a:solidFill>
                  <a:srgbClr val="507EB3"/>
                </a:solidFill>
              </a:rPr>
              <a:t>"yellow"</a:t>
            </a:r>
            <a:r>
              <a:rPr sz="2400" dirty="0"/>
              <a:t>]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sz="2400" dirty="0">
                <a:solidFill>
                  <a:srgbClr val="ABAFB3"/>
                </a:solidFill>
              </a:rPr>
              <a:t>›››</a:t>
            </a:r>
            <a:r>
              <a:rPr sz="2400" dirty="0"/>
              <a:t> striped-flag(</a:t>
            </a:r>
            <a:r>
              <a:rPr sz="2400" dirty="0" err="1"/>
              <a:t>germany</a:t>
            </a:r>
            <a:r>
              <a:rPr sz="2400" dirty="0"/>
              <a:t>)</a:t>
            </a:r>
          </a:p>
          <a:p>
            <a:pPr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  <a:p>
            <a:pPr>
              <a:lnSpc>
                <a:spcPts val="28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AB8DC4-E202-E2BF-B151-FBBF3C772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4278">
            <a:off x="2984745" y="2313095"/>
            <a:ext cx="828681" cy="12359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C8CE74-3ABB-8461-C45A-1285AD51A0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4278">
            <a:off x="3316488" y="4750326"/>
            <a:ext cx="828681" cy="183320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38627</TotalTime>
  <Words>4389</Words>
  <Application>Microsoft Office PowerPoint</Application>
  <PresentationFormat>Widescreen</PresentationFormat>
  <Paragraphs>598</Paragraphs>
  <Slides>49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Light</vt:lpstr>
      <vt:lpstr>Courier</vt:lpstr>
      <vt:lpstr>Gigi</vt:lpstr>
      <vt:lpstr>Menlo Regular</vt:lpstr>
      <vt:lpstr>Office Theme</vt:lpstr>
      <vt:lpstr>Recursion (continued)</vt:lpstr>
      <vt:lpstr>PowerPoint Presentation</vt:lpstr>
      <vt:lpstr>PowerPoint Presentation</vt:lpstr>
      <vt:lpstr>PowerPoint Presentation</vt:lpstr>
      <vt:lpstr>PowerPoint Presentation</vt:lpstr>
      <vt:lpstr>A complication</vt:lpstr>
      <vt:lpstr>PowerPoint Presentation</vt:lpstr>
      <vt:lpstr>PowerPoint Presentation</vt:lpstr>
      <vt:lpstr>PowerPoint Presentation</vt:lpstr>
      <vt:lpstr>PowerPoint Presentation</vt:lpstr>
      <vt:lpstr>Going further</vt:lpstr>
      <vt:lpstr>Alternating elements</vt:lpstr>
      <vt:lpstr>Alternating Elements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case previous slide doesn’t look quite righet</vt:lpstr>
      <vt:lpstr>PowerPoint Presentation</vt:lpstr>
      <vt:lpstr>PowerPoint Presentation</vt:lpstr>
      <vt:lpstr>PowerPoint Presentation</vt:lpstr>
      <vt:lpstr>How the list develops: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 wore it better? (-a)</vt:lpstr>
      <vt:lpstr>Who wore it better? (-b)</vt:lpstr>
      <vt:lpstr>Who wore it better? </vt:lpstr>
      <vt:lpstr>PowerPoint Presentation</vt:lpstr>
      <vt:lpstr>PowerPoint Presentation</vt:lpstr>
      <vt:lpstr>Meanwhile, back in Ukraine…</vt:lpstr>
      <vt:lpstr>Building a better striped-flag</vt:lpstr>
      <vt:lpstr>Building a better striped-flag: </vt:lpstr>
      <vt:lpstr>Output of better striped-flag:</vt:lpstr>
      <vt:lpstr>Link to code</vt:lpstr>
      <vt:lpstr>Acknowledgements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106</cp:revision>
  <cp:lastPrinted>2022-08-31T12:53:30Z</cp:lastPrinted>
  <dcterms:created xsi:type="dcterms:W3CDTF">2017-08-29T15:50:50Z</dcterms:created>
  <dcterms:modified xsi:type="dcterms:W3CDTF">2022-10-12T01:49:22Z</dcterms:modified>
</cp:coreProperties>
</file>