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533" r:id="rId3"/>
    <p:sldId id="534" r:id="rId4"/>
    <p:sldId id="535" r:id="rId5"/>
    <p:sldId id="536" r:id="rId6"/>
    <p:sldId id="537" r:id="rId7"/>
    <p:sldId id="538" r:id="rId8"/>
    <p:sldId id="539" r:id="rId9"/>
    <p:sldId id="540" r:id="rId10"/>
    <p:sldId id="543" r:id="rId11"/>
    <p:sldId id="541" r:id="rId12"/>
    <p:sldId id="544" r:id="rId13"/>
    <p:sldId id="545" r:id="rId14"/>
    <p:sldId id="546" r:id="rId15"/>
    <p:sldId id="547" r:id="rId16"/>
    <p:sldId id="548" r:id="rId17"/>
    <p:sldId id="549" r:id="rId18"/>
    <p:sldId id="550" r:id="rId19"/>
    <p:sldId id="551" r:id="rId20"/>
    <p:sldId id="552" r:id="rId21"/>
    <p:sldId id="553" r:id="rId22"/>
    <p:sldId id="554" r:id="rId23"/>
    <p:sldId id="555" r:id="rId24"/>
    <p:sldId id="300" r:id="rId25"/>
    <p:sldId id="556" r:id="rId26"/>
    <p:sldId id="557" r:id="rId27"/>
    <p:sldId id="558" r:id="rId28"/>
    <p:sldId id="559" r:id="rId29"/>
    <p:sldId id="560" r:id="rId30"/>
    <p:sldId id="561" r:id="rId31"/>
    <p:sldId id="562" r:id="rId32"/>
    <p:sldId id="563" r:id="rId33"/>
    <p:sldId id="564" r:id="rId34"/>
    <p:sldId id="565" r:id="rId35"/>
    <p:sldId id="532" r:id="rId36"/>
    <p:sldId id="35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/>
    <p:restoredTop sz="93998" autoAdjust="0"/>
  </p:normalViewPr>
  <p:slideViewPr>
    <p:cSldViewPr snapToGrid="0" snapToObjects="1">
      <p:cViewPr varScale="1">
        <p:scale>
          <a:sx n="66" d="100"/>
          <a:sy n="66" d="100"/>
        </p:scale>
        <p:origin x="657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607" y="3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9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create a Date data type, Event data type and… using multiple “stick” keys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3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create a Date data type, Event data type and… using multiple “stick” keys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61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 to the Sun &amp; Moon lab we did a few weeks ago…. At a glance, what does 295 actually mean, though?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30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Perhaps a bit closer to a better solution…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44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90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requires us to access the table 2 times and is not how we naturally think about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63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83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66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create a Date data type, Event data type and..,.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03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create a Date data type, Event data type and… using multiple “stick” keys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3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3999" y="3772693"/>
            <a:ext cx="5334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CMPU 101 – </a:t>
            </a:r>
            <a:r>
              <a:rPr lang="en-US" sz="2000" b="0" dirty="0"/>
              <a:t>Problem Solving and Abstraction</a:t>
            </a:r>
            <a:endParaRPr lang="en-US" sz="2400" b="0" dirty="0"/>
          </a:p>
          <a:p>
            <a:endParaRPr lang="en-US" sz="2400" dirty="0"/>
          </a:p>
          <a:p>
            <a:r>
              <a:rPr lang="en-US" sz="2400" dirty="0"/>
              <a:t>Peter Lemieszewski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D2AA-24B8-7B42-B7D0-AD8DCDBFF6DC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242"/>
            <a:ext cx="4114800" cy="365234"/>
          </a:xfrm>
        </p:spPr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68" y="228603"/>
            <a:ext cx="1166283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50905" y="1362078"/>
            <a:ext cx="5162551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651" y="1362078"/>
            <a:ext cx="5162549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D7FEE7-D302-7779-C1A4-B4C471050CAD}"/>
              </a:ext>
            </a:extLst>
          </p:cNvPr>
          <p:cNvSpPr txBox="1"/>
          <p:nvPr userDrawn="1"/>
        </p:nvSpPr>
        <p:spPr>
          <a:xfrm>
            <a:off x="2566851" y="6475508"/>
            <a:ext cx="61003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CMPU 101: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Problem Solving and Abstraction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9C143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03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25296" y="1284724"/>
            <a:ext cx="9738360" cy="1538406"/>
          </a:xfrm>
          <a:prstGeom prst="rect">
            <a:avLst/>
          </a:prstGeom>
        </p:spPr>
        <p:txBody>
          <a:bodyPr/>
          <a:lstStyle>
            <a:lvl1pPr>
              <a:defRPr sz="4700"/>
            </a:lvl1pPr>
          </a:lstStyle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63682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47D-CDDA-C944-8F6B-5CBF41DC3521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1FE2-2675-A549-85D7-76F40473FA4F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D3AF-BE8D-064E-9797-F02A4399C2F0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981E-F045-DB47-A191-7FD2CAB97CB5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DE73-ABE4-8F43-AA98-225125B0786A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8FE968-2A6C-304D-ADA2-924256330D0F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99EA14-14D5-7448-9E4B-92DE5CAAEC48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C033F4C3-887F-FE48-91B8-BD39CC1473C3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 dirty="0"/>
              <a:t>CMPU 101 – Introduction to Computing</a:t>
            </a:r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gnu.org/old-gnu/Manuals/glibc-2.2.3/html_node/libc_418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.pyret.org/editor#share=1NXQuhQtL_Y2p2egnOA1fwX9hwBcKV97j&amp;v=22f3b65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.org/content/article/your-call-and-text-records-are-far-more-revealing-you-thin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6877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/>
              <a:t>Designing new data types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dirty="0"/>
              <a:t>structures</a:t>
            </a:r>
            <a:r>
              <a:rPr lang="en-US" b="1" dirty="0"/>
              <a:t>)</a:t>
            </a:r>
            <a:endParaRPr lang="en-US" dirty="0">
              <a:latin typeface="Gigi" panose="0404050406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A884-DD47-7B4F-BDE0-A79FD565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We Represent Time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1C46F-9BBF-1E32-4068-CD0DBAA2A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separate column</a:t>
            </a:r>
          </a:p>
          <a:p>
            <a:pPr lvl="1"/>
            <a:r>
              <a:rPr lang="en-US" dirty="0"/>
              <a:t>For hours and minutes?</a:t>
            </a:r>
          </a:p>
          <a:p>
            <a:pPr lvl="2"/>
            <a:r>
              <a:rPr lang="en-US" dirty="0"/>
              <a:t>We can access each number by name (!)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DE5A7-6C40-4F05-4FA1-751C2617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32730-A78A-02D9-6990-5AD66BD5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0FD24-C3AB-6026-C3DC-26A87C8B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C88875-E5DD-E297-6F7B-8E8A98C22D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537735"/>
            <a:ext cx="11338560" cy="178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086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A884-DD47-7B4F-BDE0-A79FD565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GNU represents time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1C46F-9BBF-1E32-4068-CD0DBAA2A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C/C++, via </a:t>
            </a:r>
            <a:r>
              <a:rPr lang="en-US" dirty="0">
                <a:hlinkClick r:id="rId3"/>
              </a:rPr>
              <a:t>GNU manual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DE5A7-6C40-4F05-4FA1-751C2617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32730-A78A-02D9-6990-5AD66BD5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0FD24-C3AB-6026-C3DC-26A87C8B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D26FD72-3633-F1A8-9553-493C582FD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615" y="1865085"/>
            <a:ext cx="11162318" cy="324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861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4106F-82D3-C255-0482-7DA7CF10A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Time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C045C-EBC8-A697-E92B-4E7485682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1828800">
              <a:lnSpc>
                <a:spcPts val="56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600" dirty="0"/>
              <a:t>Provides both: </a:t>
            </a:r>
          </a:p>
          <a:p>
            <a:pPr lvl="1" defTabSz="1828800">
              <a:lnSpc>
                <a:spcPts val="56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600" dirty="0"/>
              <a:t>Easy access aspect of a list along with…</a:t>
            </a:r>
          </a:p>
          <a:p>
            <a:pPr lvl="1" defTabSz="1828800">
              <a:lnSpc>
                <a:spcPts val="56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600" dirty="0"/>
              <a:t>Individual names provided by separate columns</a:t>
            </a:r>
          </a:p>
          <a:p>
            <a:pPr marL="0" indent="0" defTabSz="1828800">
              <a:lnSpc>
                <a:spcPts val="56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solidFill>
                  <a:srgbClr val="ABAFB3"/>
                </a:solidFill>
              </a:rPr>
              <a:t>data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9F59B3"/>
                </a:solidFill>
              </a:rPr>
              <a:t>Time</a:t>
            </a:r>
            <a:r>
              <a:rPr lang="en-US" sz="2400" dirty="0"/>
              <a:t>:</a:t>
            </a:r>
          </a:p>
          <a:p>
            <a:pPr marL="0" indent="0" defTabSz="1828800">
              <a:lnSpc>
                <a:spcPts val="56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  | time(hours :: Number, mins :: Number)</a:t>
            </a:r>
          </a:p>
          <a:p>
            <a:pPr marL="0" indent="0" defTabSz="1828800">
              <a:lnSpc>
                <a:spcPts val="56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solidFill>
                  <a:srgbClr val="ABAFB3"/>
                </a:solidFill>
              </a:rPr>
              <a:t>end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AB06A-9B09-92F1-93B2-006BE546A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FCF60-E6D2-12E8-3640-AC9565B10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794A7-3279-D17E-249E-EC8EFE20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05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4106F-82D3-C255-0482-7DA7CF10A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Time Structure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C045C-EBC8-A697-E92B-4E7485682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1828800">
              <a:lnSpc>
                <a:spcPts val="56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# we define our own data type, named Time</a:t>
            </a:r>
          </a:p>
          <a:p>
            <a:pPr marL="0" indent="0" defTabSz="1828800">
              <a:lnSpc>
                <a:spcPts val="56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u="sng" dirty="0"/>
              <a:t>data </a:t>
            </a:r>
            <a:r>
              <a:rPr lang="en-US" sz="2400" b="1" u="sng" dirty="0"/>
              <a:t>Time</a:t>
            </a:r>
            <a:r>
              <a:rPr lang="en-US" sz="2400" u="sng" dirty="0"/>
              <a:t>:</a:t>
            </a:r>
          </a:p>
          <a:p>
            <a:pPr marL="0" indent="0" defTabSz="1828800">
              <a:lnSpc>
                <a:spcPts val="56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| time(hours :: Number, mins :: Number)</a:t>
            </a:r>
          </a:p>
          <a:p>
            <a:pPr marL="0" indent="0" defTabSz="1828800">
              <a:lnSpc>
                <a:spcPts val="56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solidFill>
                  <a:srgbClr val="ABAFB3"/>
                </a:solidFill>
              </a:rPr>
              <a:t>end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AB06A-9B09-92F1-93B2-006BE546A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FCF60-E6D2-12E8-3640-AC9565B10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794A7-3279-D17E-249E-EC8EFE20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5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4106F-82D3-C255-0482-7DA7CF10A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Time Structure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C045C-EBC8-A697-E92B-4E7485682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1828800">
              <a:lnSpc>
                <a:spcPts val="56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# we define our own data type, named Time</a:t>
            </a:r>
          </a:p>
          <a:p>
            <a:pPr marL="0" indent="0" defTabSz="1828800">
              <a:lnSpc>
                <a:spcPts val="56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data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Time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 marL="0" indent="0" defTabSz="1828800">
              <a:lnSpc>
                <a:spcPts val="56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#we specify the makeup of time – a way to initialize or construct time.</a:t>
            </a:r>
          </a:p>
          <a:p>
            <a:pPr marL="0" indent="0" defTabSz="1828800">
              <a:lnSpc>
                <a:spcPts val="56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#Then specify the named components of time (include the data type of each)</a:t>
            </a:r>
          </a:p>
          <a:p>
            <a:pPr marL="0" indent="0" defTabSz="1828800">
              <a:lnSpc>
                <a:spcPts val="56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 | time(</a:t>
            </a:r>
            <a:r>
              <a:rPr lang="en-US" sz="2400" dirty="0"/>
              <a:t>hours :: Number, mins :: Number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0" indent="0" defTabSz="1828800">
              <a:lnSpc>
                <a:spcPts val="56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end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AB06A-9B09-92F1-93B2-006BE546A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FCF60-E6D2-12E8-3640-AC9565B10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794A7-3279-D17E-249E-EC8EFE20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5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4106F-82D3-C255-0482-7DA7CF10A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Our Time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C045C-EBC8-A697-E92B-4E7485682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1828800">
              <a:lnSpc>
                <a:spcPts val="56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AB06A-9B09-92F1-93B2-006BE546A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FCF60-E6D2-12E8-3640-AC9565B10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794A7-3279-D17E-249E-EC8EFE20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After defining the data type,…">
            <a:extLst>
              <a:ext uri="{FF2B5EF4-FFF2-40B4-BE49-F238E27FC236}">
                <a16:creationId xmlns:a16="http://schemas.microsoft.com/office/drawing/2014/main" id="{B7AF92AB-62DA-6CD9-5E31-FC6517326233}"/>
              </a:ext>
            </a:extLst>
          </p:cNvPr>
          <p:cNvSpPr txBox="1">
            <a:spLocks/>
          </p:cNvSpPr>
          <p:nvPr/>
        </p:nvSpPr>
        <p:spPr>
          <a:xfrm>
            <a:off x="460247" y="992247"/>
            <a:ext cx="8894209" cy="506746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C143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C1431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C143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C143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#After defining the data type,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4600" dirty="0">
                <a:solidFill>
                  <a:srgbClr val="ABAFB3"/>
                </a:solidFill>
                <a:latin typeface="Menlo Regular"/>
                <a:ea typeface="Menlo Regular"/>
                <a:cs typeface="Menlo Regular"/>
                <a:sym typeface="Menlo Regular"/>
              </a:rPr>
              <a:t>data</a:t>
            </a:r>
            <a:r>
              <a:rPr lang="en-US" sz="4600" dirty="0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lang="en-US" sz="4600" b="1" dirty="0">
                <a:solidFill>
                  <a:srgbClr val="9F59B3"/>
                </a:solidFill>
                <a:latin typeface="Menlo Regular"/>
                <a:ea typeface="Menlo Regular"/>
                <a:cs typeface="Menlo Regular"/>
                <a:sym typeface="Menlo Regular"/>
              </a:rPr>
              <a:t>Time</a:t>
            </a:r>
            <a:r>
              <a:rPr lang="en-US" sz="4600" dirty="0">
                <a:latin typeface="Menlo Regular"/>
                <a:ea typeface="Menlo Regular"/>
                <a:cs typeface="Menlo Regular"/>
                <a:sym typeface="Menlo Regular"/>
              </a:rPr>
              <a:t>: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4600" dirty="0">
                <a:latin typeface="Menlo Regular"/>
                <a:ea typeface="Menlo Regular"/>
                <a:cs typeface="Menlo Regular"/>
                <a:sym typeface="Menlo Regular"/>
              </a:rPr>
              <a:t>  | time(hours :: Number, mins :: Number)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4600" dirty="0">
                <a:solidFill>
                  <a:srgbClr val="ABAFB3"/>
                </a:solidFill>
                <a:latin typeface="Menlo Regular"/>
                <a:ea typeface="Menlo Regular"/>
                <a:cs typeface="Menlo Regular"/>
                <a:sym typeface="Menlo Regular"/>
              </a:rPr>
              <a:t>end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#we can call </a:t>
            </a:r>
            <a:r>
              <a:rPr lang="en-US" sz="2900" b="1" dirty="0">
                <a:latin typeface="Menlo Regular"/>
                <a:ea typeface="Menlo Regular"/>
                <a:cs typeface="Menlo Regular"/>
                <a:sym typeface="Menlo Regular"/>
              </a:rPr>
              <a:t>time</a:t>
            </a:r>
            <a:r>
              <a:rPr lang="en-US" dirty="0"/>
              <a:t> to create an instance of </a:t>
            </a:r>
            <a:r>
              <a:rPr lang="en-US" sz="2900" b="1" dirty="0">
                <a:latin typeface="Menlo Regular"/>
                <a:ea typeface="Menlo Regular"/>
                <a:cs typeface="Menlo Regular"/>
                <a:sym typeface="Menlo Regular"/>
              </a:rPr>
              <a:t>Time (note: Capital T!)</a:t>
            </a:r>
            <a:r>
              <a:rPr lang="en-US" dirty="0"/>
              <a:t> along with initial values,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800" dirty="0">
                <a:solidFill>
                  <a:srgbClr val="ABAFB3"/>
                </a:solidFill>
                <a:latin typeface="Menlo Regular"/>
                <a:ea typeface="Menlo Regular"/>
                <a:cs typeface="Menlo Regular"/>
                <a:sym typeface="Menlo Regular"/>
              </a:rPr>
              <a:t>›››</a:t>
            </a:r>
            <a:r>
              <a:rPr lang="en-US" sz="3800" dirty="0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lang="en-US" sz="3800" b="1" i="1" dirty="0">
                <a:solidFill>
                  <a:srgbClr val="9F59B3"/>
                </a:solidFill>
                <a:latin typeface="Menlo Regular"/>
                <a:ea typeface="Menlo Regular"/>
                <a:cs typeface="Menlo Regular"/>
                <a:sym typeface="Menlo Regular"/>
              </a:rPr>
              <a:t>noon</a:t>
            </a:r>
            <a:r>
              <a:rPr lang="en-US" sz="3800" b="1" dirty="0">
                <a:latin typeface="Menlo Regular"/>
                <a:ea typeface="Menlo Regular"/>
                <a:cs typeface="Menlo Regular"/>
                <a:sym typeface="Menlo Regular"/>
              </a:rPr>
              <a:t> = time(12, 0)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800" dirty="0">
                <a:solidFill>
                  <a:srgbClr val="ABAFB3"/>
                </a:solidFill>
                <a:latin typeface="Menlo Regular"/>
                <a:ea typeface="Menlo Regular"/>
                <a:cs typeface="Menlo Regular"/>
                <a:sym typeface="Menlo Regular"/>
              </a:rPr>
              <a:t>›››</a:t>
            </a:r>
            <a:r>
              <a:rPr lang="en-US" sz="3800" dirty="0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lang="en-US" sz="3800" b="1" i="1" dirty="0">
                <a:solidFill>
                  <a:srgbClr val="9F59B3"/>
                </a:solidFill>
                <a:latin typeface="Menlo Regular"/>
                <a:ea typeface="Menlo Regular"/>
                <a:cs typeface="Menlo Regular"/>
                <a:sym typeface="Menlo Regular"/>
              </a:rPr>
              <a:t>half-past-three</a:t>
            </a:r>
            <a:r>
              <a:rPr lang="en-US" sz="3800" b="1" dirty="0">
                <a:latin typeface="Menlo Regular"/>
                <a:ea typeface="Menlo Regular"/>
                <a:cs typeface="Menlo Regular"/>
                <a:sym typeface="Menlo Regular"/>
              </a:rPr>
              <a:t> = time(3, 30)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#and we can use dot notation to access the components: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800" dirty="0">
                <a:solidFill>
                  <a:srgbClr val="ABAFB3"/>
                </a:solidFill>
                <a:latin typeface="Menlo Regular"/>
                <a:ea typeface="Menlo Regular"/>
                <a:cs typeface="Menlo Regular"/>
                <a:sym typeface="Menlo Regular"/>
              </a:rPr>
              <a:t>›››</a:t>
            </a:r>
            <a:r>
              <a:rPr lang="en-US" sz="3800" dirty="0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lang="en-US" sz="3800" b="1" dirty="0" err="1">
                <a:latin typeface="Menlo Regular"/>
                <a:ea typeface="Menlo Regular"/>
                <a:cs typeface="Menlo Regular"/>
                <a:sym typeface="Menlo Regular"/>
              </a:rPr>
              <a:t>noon.hours</a:t>
            </a:r>
            <a:endParaRPr lang="en-US" sz="3800" b="1" dirty="0">
              <a:latin typeface="Menlo Regular"/>
              <a:ea typeface="Menlo Regular"/>
              <a:cs typeface="Menlo Regular"/>
              <a:sym typeface="Menlo Regular"/>
            </a:endParaRP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800" dirty="0">
                <a:latin typeface="Menlo Regular"/>
                <a:ea typeface="Menlo Regular"/>
                <a:cs typeface="Menlo Regular"/>
                <a:sym typeface="Menlo Regular"/>
              </a:rPr>
              <a:t>12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800" dirty="0">
                <a:solidFill>
                  <a:srgbClr val="ABAFB3"/>
                </a:solidFill>
                <a:latin typeface="Menlo Regular"/>
                <a:ea typeface="Menlo Regular"/>
                <a:cs typeface="Menlo Regular"/>
                <a:sym typeface="Menlo Regular"/>
              </a:rPr>
              <a:t>›››</a:t>
            </a:r>
            <a:r>
              <a:rPr lang="en-US" sz="3800" dirty="0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lang="en-US" sz="3800" b="1" dirty="0">
                <a:latin typeface="Menlo Regular"/>
                <a:ea typeface="Menlo Regular"/>
                <a:cs typeface="Menlo Regular"/>
                <a:sym typeface="Menlo Regular"/>
              </a:rPr>
              <a:t>half-</a:t>
            </a:r>
            <a:r>
              <a:rPr lang="en-US" sz="3800" b="1" dirty="0" err="1">
                <a:latin typeface="Menlo Regular"/>
                <a:ea typeface="Menlo Regular"/>
                <a:cs typeface="Menlo Regular"/>
                <a:sym typeface="Menlo Regular"/>
              </a:rPr>
              <a:t>past.mins</a:t>
            </a:r>
            <a:endParaRPr lang="en-US" sz="3800" b="1" dirty="0">
              <a:latin typeface="Menlo Regular"/>
              <a:ea typeface="Menlo Regular"/>
              <a:cs typeface="Menlo Regular"/>
              <a:sym typeface="Menlo Regular"/>
            </a:endParaRP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800" dirty="0">
                <a:latin typeface="Menlo Regular"/>
                <a:ea typeface="Menlo Regular"/>
                <a:cs typeface="Menlo Regular"/>
                <a:sym typeface="Menlo Regular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819001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A884-DD47-7B4F-BDE0-A79FD565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representation of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1C46F-9BBF-1E32-4068-CD0DBAA2A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our new data type,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DE5A7-6C40-4F05-4FA1-751C2617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32730-A78A-02D9-6990-5AD66BD5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0FD24-C3AB-6026-C3DC-26A87C8B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12400E-0543-2412-D005-E538F169C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248" y="2645635"/>
            <a:ext cx="11271504" cy="156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09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BCCDE-3E04-3F87-48DA-ADCAC4F6B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4C59-5D4F-AF68-87EB-E9913C6CB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now write function to analyze our time data:</a:t>
            </a:r>
          </a:p>
          <a:p>
            <a:pPr lvl="1"/>
            <a:r>
              <a:rPr lang="en-US" dirty="0"/>
              <a:t>Let’s view this in </a:t>
            </a:r>
            <a:r>
              <a:rPr lang="en-US" dirty="0" err="1"/>
              <a:t>pyret</a:t>
            </a:r>
            <a:r>
              <a:rPr lang="en-US" dirty="0"/>
              <a:t>…</a:t>
            </a:r>
            <a:endParaRPr lang="en-US" b="1" dirty="0">
              <a:latin typeface="Menlo Regular"/>
              <a:ea typeface="Menlo Regular"/>
              <a:cs typeface="Menlo Regular"/>
              <a:sym typeface="Menlo Regular"/>
            </a:endParaRPr>
          </a:p>
          <a:p>
            <a:endParaRPr lang="en-US" sz="2000" b="1" dirty="0">
              <a:latin typeface="Menlo Regular"/>
              <a:ea typeface="Menlo Regular"/>
              <a:cs typeface="Menlo Regular"/>
              <a:sym typeface="Menlo Regular"/>
            </a:endParaRPr>
          </a:p>
          <a:p>
            <a:r>
              <a:rPr lang="en-US" sz="2000" b="1" dirty="0">
                <a:latin typeface="Menlo Regular"/>
                <a:ea typeface="Menlo Regular"/>
                <a:cs typeface="Menlo Regular"/>
                <a:sym typeface="Menlo Regular"/>
              </a:rPr>
              <a:t>message-before</a:t>
            </a:r>
            <a:r>
              <a:rPr lang="en-US" dirty="0"/>
              <a:t> takes a row (representing a message) and returns </a:t>
            </a:r>
            <a:r>
              <a:rPr lang="en-US" sz="2000" dirty="0">
                <a:latin typeface="Menlo Regular"/>
                <a:ea typeface="Menlo Regular"/>
                <a:cs typeface="Menlo Regular"/>
                <a:sym typeface="Menlo Regular"/>
              </a:rPr>
              <a:t>true</a:t>
            </a:r>
            <a:r>
              <a:rPr lang="en-US" dirty="0"/>
              <a:t> if the message was sent before the specified time.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9CACD-FCC9-C2F3-5D6F-74A23609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3B13-D959-3953-31B6-4F8D8CA5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E810C-E4F5-210D-08B3-86894CE0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44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BCCDE-3E04-3F87-48DA-ADCAC4F6B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Better(?) Calendar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4C59-5D4F-AF68-87EB-E9913C6CB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want to build a calendar, a collection of appointments, each of which has a</a:t>
            </a:r>
          </a:p>
          <a:p>
            <a:pPr lvl="1"/>
            <a:r>
              <a:rPr lang="en-US" dirty="0"/>
              <a:t>Date</a:t>
            </a:r>
          </a:p>
          <a:p>
            <a:pPr lvl="1"/>
            <a:r>
              <a:rPr lang="en-US" dirty="0"/>
              <a:t>Start time</a:t>
            </a:r>
          </a:p>
          <a:p>
            <a:pPr lvl="1"/>
            <a:r>
              <a:rPr lang="en-US" dirty="0"/>
              <a:t>Duration</a:t>
            </a:r>
          </a:p>
          <a:p>
            <a:pPr lvl="1"/>
            <a:r>
              <a:rPr lang="en-US" dirty="0"/>
              <a:t>Description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9CACD-FCC9-C2F3-5D6F-74A23609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3B13-D959-3953-31B6-4F8D8CA5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E810C-E4F5-210D-08B3-86894CE0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31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BCCDE-3E04-3F87-48DA-ADCAC4F6B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Better(!) Calendar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4C59-5D4F-AF68-87EB-E9913C6CB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>
                <a:solidFill>
                  <a:srgbClr val="ABAFB3"/>
                </a:solidFill>
              </a:rPr>
              <a:t>data</a:t>
            </a:r>
            <a:r>
              <a:rPr lang="en-US" dirty="0"/>
              <a:t> </a:t>
            </a:r>
            <a:r>
              <a:rPr lang="en-US" b="1" dirty="0">
                <a:solidFill>
                  <a:srgbClr val="9F59B3"/>
                </a:solidFill>
              </a:rPr>
              <a:t>Date</a:t>
            </a:r>
            <a:r>
              <a:rPr lang="en-US" dirty="0"/>
              <a:t>: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| date(year :: Number, month :: Number, 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    day :: Number)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>
                <a:solidFill>
                  <a:srgbClr val="ABAFB3"/>
                </a:solidFill>
              </a:rPr>
              <a:t>end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dirty="0">
              <a:solidFill>
                <a:srgbClr val="ABAFB3"/>
              </a:solidFill>
            </a:endParaRP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>
                <a:solidFill>
                  <a:srgbClr val="ABAFB3"/>
                </a:solidFill>
              </a:rPr>
              <a:t>data</a:t>
            </a:r>
            <a:r>
              <a:rPr lang="en-US" dirty="0"/>
              <a:t> </a:t>
            </a:r>
            <a:r>
              <a:rPr lang="en-US" b="1" dirty="0">
                <a:solidFill>
                  <a:srgbClr val="9F59B3"/>
                </a:solidFill>
              </a:rPr>
              <a:t>Event</a:t>
            </a:r>
            <a:r>
              <a:rPr lang="en-US" dirty="0"/>
              <a:t>: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| event(date :: Date, time :: Time, 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    duration :: Number, </a:t>
            </a:r>
            <a:r>
              <a:rPr lang="en-US" dirty="0" err="1"/>
              <a:t>descr</a:t>
            </a:r>
            <a:r>
              <a:rPr lang="en-US" dirty="0"/>
              <a:t> :: String)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>
                <a:solidFill>
                  <a:srgbClr val="ABAFB3"/>
                </a:solidFill>
              </a:rPr>
              <a:t>end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dirty="0">
              <a:solidFill>
                <a:srgbClr val="ABAFB3"/>
              </a:solidFill>
            </a:endParaRP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i="1" dirty="0">
                <a:solidFill>
                  <a:srgbClr val="9F59B3"/>
                </a:solidFill>
              </a:rPr>
              <a:t>calendar</a:t>
            </a:r>
            <a:r>
              <a:rPr lang="en-US" dirty="0"/>
              <a:t> :: List&lt;Event&gt; =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9CACD-FCC9-C2F3-5D6F-74A23609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3B13-D959-3953-31B6-4F8D8CA5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E810C-E4F5-210D-08B3-86894CE0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0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A884-DD47-7B4F-BDE0-A79FD565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1C46F-9BBF-1E32-4068-CD0DBAA2A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We’ve seen: Basic/Simple</a:t>
            </a:r>
          </a:p>
          <a:p>
            <a:pPr lvl="1"/>
            <a:r>
              <a:rPr lang="en-US" dirty="0"/>
              <a:t>Boolean</a:t>
            </a:r>
          </a:p>
          <a:p>
            <a:pPr lvl="1"/>
            <a:r>
              <a:rPr lang="en-US" dirty="0"/>
              <a:t>Number</a:t>
            </a:r>
          </a:p>
          <a:p>
            <a:pPr lvl="1"/>
            <a:r>
              <a:rPr lang="en-US" dirty="0"/>
              <a:t>String</a:t>
            </a:r>
          </a:p>
          <a:p>
            <a:r>
              <a:rPr lang="en-US" dirty="0"/>
              <a:t>And: More Complex</a:t>
            </a:r>
          </a:p>
          <a:p>
            <a:pPr lvl="1"/>
            <a:r>
              <a:rPr lang="en-US" dirty="0"/>
              <a:t>Image</a:t>
            </a:r>
          </a:p>
          <a:p>
            <a:pPr lvl="1"/>
            <a:r>
              <a:rPr lang="en-US" dirty="0"/>
              <a:t>Table</a:t>
            </a:r>
          </a:p>
          <a:p>
            <a:pPr lvl="1"/>
            <a:r>
              <a:rPr lang="en-US" dirty="0"/>
              <a:t>List</a:t>
            </a:r>
          </a:p>
          <a:p>
            <a:pPr lvl="1"/>
            <a:endParaRPr lang="en-US" dirty="0"/>
          </a:p>
          <a:p>
            <a:r>
              <a:rPr lang="en-US" dirty="0"/>
              <a:t>These data types may not be enough to suite our needs…</a:t>
            </a:r>
          </a:p>
          <a:p>
            <a:pPr lvl="1"/>
            <a:r>
              <a:rPr lang="en-US" dirty="0"/>
              <a:t>we must create them ourselves</a:t>
            </a:r>
          </a:p>
          <a:p>
            <a:pPr lvl="1"/>
            <a:r>
              <a:rPr lang="en-US" dirty="0"/>
              <a:t>These are called structures (struct data type in C, and similar to class in C++, Java)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DE5A7-6C40-4F05-4FA1-751C2617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32730-A78A-02D9-6990-5AD66BD5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0FD24-C3AB-6026-C3DC-26A87C8B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80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BCCDE-3E04-3F87-48DA-ADCAC4F6B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To-Do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4C59-5D4F-AF68-87EB-E9913C6CB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say a to-do item has the following data:</a:t>
            </a:r>
          </a:p>
          <a:p>
            <a:pPr lvl="1"/>
            <a:r>
              <a:rPr lang="en-US" dirty="0"/>
              <a:t>Task</a:t>
            </a:r>
          </a:p>
          <a:p>
            <a:pPr lvl="1"/>
            <a:r>
              <a:rPr lang="en-US" dirty="0"/>
              <a:t>Deadline</a:t>
            </a:r>
          </a:p>
          <a:p>
            <a:pPr lvl="1"/>
            <a:r>
              <a:rPr lang="en-US" dirty="0"/>
              <a:t>Urgency/Priority</a:t>
            </a:r>
          </a:p>
          <a:p>
            <a:pPr lvl="1"/>
            <a:endParaRPr lang="en-US" dirty="0"/>
          </a:p>
          <a:p>
            <a:r>
              <a:rPr lang="en-US" dirty="0"/>
              <a:t>For many tasks (e.g., displaying entries sorted by date), we want both calendar events and to-do items.</a:t>
            </a:r>
          </a:p>
          <a:p>
            <a:pPr lvl="1"/>
            <a:r>
              <a:rPr lang="en-US" dirty="0"/>
              <a:t>Let’s consider a “to-do” as another kind of event.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9CACD-FCC9-C2F3-5D6F-74A23609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3B13-D959-3953-31B6-4F8D8CA5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E810C-E4F5-210D-08B3-86894CE0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81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BCCDE-3E04-3F87-48DA-ADCAC4F6B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4C59-5D4F-AF68-87EB-E9913C6CB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dirty="0">
              <a:solidFill>
                <a:srgbClr val="ABAFB3"/>
              </a:solidFill>
            </a:endParaRPr>
          </a:p>
          <a:p>
            <a:pPr marL="0" marR="3855873" indent="0">
              <a:lnSpc>
                <a:spcPct val="120000"/>
              </a:lnSpc>
              <a:buNone/>
            </a:pPr>
            <a:r>
              <a:rPr lang="en-US" dirty="0"/>
              <a:t>We can define an </a:t>
            </a:r>
            <a:r>
              <a:rPr lang="en-US" i="1" dirty="0">
                <a:solidFill>
                  <a:srgbClr val="B51700"/>
                </a:solidFill>
              </a:rPr>
              <a:t>Event </a:t>
            </a:r>
            <a:r>
              <a:rPr lang="en-US" dirty="0"/>
              <a:t>data type with multiple constructors: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100" dirty="0">
                <a:solidFill>
                  <a:srgbClr val="ABAFB3"/>
                </a:solidFill>
              </a:rPr>
              <a:t>data</a:t>
            </a:r>
            <a:r>
              <a:rPr lang="en-US" sz="3100" dirty="0"/>
              <a:t> </a:t>
            </a:r>
            <a:r>
              <a:rPr lang="en-US" sz="3100" b="1" dirty="0">
                <a:solidFill>
                  <a:srgbClr val="9F59B3"/>
                </a:solidFill>
              </a:rPr>
              <a:t>Event</a:t>
            </a:r>
            <a:r>
              <a:rPr lang="en-US" sz="3100" dirty="0"/>
              <a:t>: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100" dirty="0"/>
              <a:t>  | appt(date :: Date, time :: Time, 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100" dirty="0"/>
              <a:t>      duration :: Number, </a:t>
            </a:r>
            <a:r>
              <a:rPr lang="en-US" sz="3100" dirty="0" err="1"/>
              <a:t>descr</a:t>
            </a:r>
            <a:r>
              <a:rPr lang="en-US" sz="3100" dirty="0"/>
              <a:t> :: String)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100" dirty="0"/>
              <a:t>  | </a:t>
            </a:r>
            <a:r>
              <a:rPr lang="en-US" sz="3100" dirty="0" err="1"/>
              <a:t>todo</a:t>
            </a:r>
            <a:r>
              <a:rPr lang="en-US" sz="3100" dirty="0"/>
              <a:t>(deadline :: Date, task :: String, 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100" dirty="0"/>
              <a:t>      urgency :: String)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100" dirty="0">
                <a:solidFill>
                  <a:srgbClr val="ABAFB3"/>
                </a:solidFill>
              </a:rPr>
              <a:t>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9CACD-FCC9-C2F3-5D6F-74A23609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3B13-D959-3953-31B6-4F8D8CA5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E810C-E4F5-210D-08B3-86894CE0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04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BCCDE-3E04-3F87-48DA-ADCAC4F6B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4C59-5D4F-AF68-87EB-E9913C6CB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dirty="0">
              <a:solidFill>
                <a:srgbClr val="ABAFB3"/>
              </a:solidFill>
            </a:endParaRPr>
          </a:p>
          <a:p>
            <a:pPr marL="0" marR="3855873" indent="0" algn="just">
              <a:lnSpc>
                <a:spcPct val="120000"/>
              </a:lnSpc>
              <a:buNone/>
            </a:pPr>
            <a:r>
              <a:rPr lang="en-US" dirty="0"/>
              <a:t>We can define an </a:t>
            </a:r>
            <a:r>
              <a:rPr lang="en-US" i="1" dirty="0">
                <a:solidFill>
                  <a:srgbClr val="B51700"/>
                </a:solidFill>
              </a:rPr>
              <a:t>Event </a:t>
            </a:r>
            <a:r>
              <a:rPr lang="en-US" dirty="0"/>
              <a:t>data type with multiple constructors: </a:t>
            </a:r>
            <a:r>
              <a:rPr lang="en-US" dirty="0">
                <a:highlight>
                  <a:srgbClr val="FFFF00"/>
                </a:highlight>
              </a:rPr>
              <a:t>one “stick key” for each condition we want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100" dirty="0">
                <a:solidFill>
                  <a:srgbClr val="ABAFB3"/>
                </a:solidFill>
              </a:rPr>
              <a:t>data</a:t>
            </a:r>
            <a:r>
              <a:rPr lang="en-US" sz="3100" dirty="0"/>
              <a:t> </a:t>
            </a:r>
            <a:r>
              <a:rPr lang="en-US" sz="3100" b="1" dirty="0">
                <a:solidFill>
                  <a:srgbClr val="9F59B3"/>
                </a:solidFill>
              </a:rPr>
              <a:t>Event</a:t>
            </a:r>
            <a:r>
              <a:rPr lang="en-US" sz="3100" dirty="0"/>
              <a:t>: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100" dirty="0">
                <a:highlight>
                  <a:srgbClr val="FFFF00"/>
                </a:highlight>
              </a:rPr>
              <a:t>  | </a:t>
            </a:r>
            <a:r>
              <a:rPr lang="en-US" sz="3100" dirty="0"/>
              <a:t>appt(date :: Date, time :: Time, 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100" dirty="0"/>
              <a:t>      duration :: Number, </a:t>
            </a:r>
            <a:r>
              <a:rPr lang="en-US" sz="3100" dirty="0" err="1"/>
              <a:t>descr</a:t>
            </a:r>
            <a:r>
              <a:rPr lang="en-US" sz="3100" dirty="0"/>
              <a:t> :: String)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100" dirty="0">
                <a:highlight>
                  <a:srgbClr val="FFFF00"/>
                </a:highlight>
              </a:rPr>
              <a:t>  | </a:t>
            </a:r>
            <a:r>
              <a:rPr lang="en-US" sz="3100" dirty="0" err="1"/>
              <a:t>todo</a:t>
            </a:r>
            <a:r>
              <a:rPr lang="en-US" sz="3100" dirty="0"/>
              <a:t>(deadline :: Date, task :: String, 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100" dirty="0"/>
              <a:t>      urgency :: String)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100" dirty="0">
                <a:solidFill>
                  <a:srgbClr val="ABAFB3"/>
                </a:solidFill>
              </a:rPr>
              <a:t>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9CACD-FCC9-C2F3-5D6F-74A23609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3B13-D959-3953-31B6-4F8D8CA5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E810C-E4F5-210D-08B3-86894CE0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87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BCCDE-3E04-3F87-48DA-ADCAC4F6B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List&lt;Event&gt;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4C59-5D4F-AF68-87EB-E9913C6CB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3855873" indent="0">
              <a:lnSpc>
                <a:spcPct val="120000"/>
              </a:lnSpc>
              <a:buNone/>
            </a:pPr>
            <a:r>
              <a:rPr lang="en-US" sz="3200" dirty="0"/>
              <a:t>Now a calendar can be a </a:t>
            </a:r>
            <a:r>
              <a:rPr lang="en-US" sz="2400" b="1" dirty="0">
                <a:latin typeface="Menlo Regular"/>
                <a:ea typeface="Menlo Regular"/>
                <a:cs typeface="Menlo Regular"/>
                <a:sym typeface="Menlo Regular"/>
              </a:rPr>
              <a:t>List&lt;Event&gt;</a:t>
            </a:r>
            <a:r>
              <a:rPr lang="en-US" sz="3200" dirty="0"/>
              <a:t>, containing both types of events, e.g.,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i="1" dirty="0">
                <a:solidFill>
                  <a:srgbClr val="9F59B3"/>
                </a:solidFill>
              </a:rPr>
              <a:t>calendar</a:t>
            </a:r>
            <a:r>
              <a:rPr lang="en-US" sz="2400" dirty="0"/>
              <a:t> :: List&lt;Event&gt; = 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  [</a:t>
            </a:r>
            <a:r>
              <a:rPr lang="en-US" sz="2400" dirty="0">
                <a:solidFill>
                  <a:srgbClr val="ABAFB3"/>
                </a:solidFill>
              </a:rPr>
              <a:t>list</a:t>
            </a:r>
            <a:r>
              <a:rPr lang="en-US" sz="2400" dirty="0"/>
              <a:t>: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    appt(date(2022, 10, 24), time(10, 30),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      75, </a:t>
            </a:r>
            <a:r>
              <a:rPr lang="en-US" sz="2400" dirty="0">
                <a:solidFill>
                  <a:srgbClr val="507EB3"/>
                </a:solidFill>
              </a:rPr>
              <a:t>"CMPU 101"</a:t>
            </a:r>
            <a:r>
              <a:rPr lang="en-US" sz="2400" dirty="0"/>
              <a:t>),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    </a:t>
            </a:r>
            <a:r>
              <a:rPr lang="en-US" sz="2400" dirty="0" err="1"/>
              <a:t>todo</a:t>
            </a:r>
            <a:r>
              <a:rPr lang="en-US" sz="2400" dirty="0"/>
              <a:t>(date(2022, 10, 17),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     </a:t>
            </a:r>
            <a:r>
              <a:rPr lang="en-US" sz="2400" dirty="0">
                <a:solidFill>
                  <a:srgbClr val="507EB3"/>
                </a:solidFill>
              </a:rPr>
              <a:t> “Buy Essential Snacks"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507EB3"/>
                </a:solidFill>
              </a:rPr>
              <a:t>"high"</a:t>
            </a:r>
            <a:r>
              <a:rPr lang="en-US" sz="2400" dirty="0"/>
              <a:t>)]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9CACD-FCC9-C2F3-5D6F-74A23609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3B13-D959-3953-31B6-4F8D8CA5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E810C-E4F5-210D-08B3-86894CE0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26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Resolu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Sherlock Holmes and the </a:t>
            </a:r>
            <a:r>
              <a:rPr lang="en-US" i="1" dirty="0"/>
              <a:t>noun</a:t>
            </a:r>
            <a:r>
              <a:rPr lang="en-US" dirty="0"/>
              <a:t> of the missing </a:t>
            </a:r>
            <a:r>
              <a:rPr lang="en-US" i="1" dirty="0"/>
              <a:t>plural-noun…</a:t>
            </a:r>
            <a:endParaRPr i="1" dirty="0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61234-337A-95BA-213C-33A0FFD6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599"/>
            <a:ext cx="10472792" cy="809171"/>
          </a:xfrm>
        </p:spPr>
        <p:txBody>
          <a:bodyPr>
            <a:normAutofit fontScale="90000"/>
          </a:bodyPr>
          <a:lstStyle/>
          <a:p>
            <a:r>
              <a:rPr lang="en-US" dirty="0"/>
              <a:t>noun = [list: “case”] </a:t>
            </a:r>
            <a:br>
              <a:rPr lang="en-US" dirty="0"/>
            </a:br>
            <a:r>
              <a:rPr lang="en-US" dirty="0"/>
              <a:t>plural-noun = [list: “cases”]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0FFDA-A31C-4599-3D75-A1C38BA40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How do we work with a list where the items can have different parts?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We’ve already seen the way to work with different varieties of data; it’s </a:t>
            </a:r>
            <a:r>
              <a:rPr lang="en-US" sz="2000" b="1" dirty="0">
                <a:latin typeface="Menlo Regular"/>
                <a:ea typeface="Menlo Regular"/>
                <a:cs typeface="Menlo Regular"/>
                <a:sym typeface="Menlo Regular"/>
              </a:rPr>
              <a:t>cases</a:t>
            </a:r>
            <a:r>
              <a:rPr lang="en-US" dirty="0"/>
              <a:t>!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41735-5B52-CE6C-365E-EF6FE653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914D7-B078-0FDC-BC39-BC50BF361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OK, it’s not </a:t>
            </a:r>
            <a:r>
              <a:rPr lang="en-US" dirty="0" err="1"/>
              <a:t>madlibs</a:t>
            </a:r>
            <a:r>
              <a:rPr lang="en-US" dirty="0"/>
              <a:t>, or even a case for Sherlock Holmes…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F80C5-81C0-92D1-B85A-EE556830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105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61234-337A-95BA-213C-33A0FFD6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599"/>
            <a:ext cx="10472792" cy="809171"/>
          </a:xfrm>
        </p:spPr>
        <p:txBody>
          <a:bodyPr>
            <a:normAutofit/>
          </a:bodyPr>
          <a:lstStyle/>
          <a:p>
            <a:r>
              <a:rPr lang="en-US" dirty="0"/>
              <a:t>Event-matches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0FFDA-A31C-4599-3D75-A1C38BA40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if we want to search our calendar for all events related to a term, we could write a function </a:t>
            </a:r>
            <a:r>
              <a:rPr lang="en-US" sz="2000" b="1" dirty="0">
                <a:latin typeface="Menlo Regular"/>
                <a:ea typeface="Menlo Regular"/>
                <a:cs typeface="Menlo Regular"/>
                <a:sym typeface="Menlo Regular"/>
              </a:rPr>
              <a:t>event-matches</a:t>
            </a:r>
            <a:r>
              <a:rPr lang="en-US" dirty="0"/>
              <a:t>.</a:t>
            </a:r>
          </a:p>
          <a:p>
            <a:r>
              <a:rPr lang="en-US" dirty="0"/>
              <a:t>Let’s go to the </a:t>
            </a:r>
            <a:r>
              <a:rPr lang="en-US" dirty="0" err="1"/>
              <a:t>pyret</a:t>
            </a:r>
            <a:r>
              <a:rPr lang="en-US" dirty="0"/>
              <a:t> IDE.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41735-5B52-CE6C-365E-EF6FE653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914D7-B078-0FDC-BC39-BC50BF361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OK, it’s not </a:t>
            </a:r>
            <a:r>
              <a:rPr lang="en-US" dirty="0" err="1"/>
              <a:t>madlibs</a:t>
            </a:r>
            <a:r>
              <a:rPr lang="en-US" dirty="0"/>
              <a:t>, or even a case for Sherlock Holmes…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F80C5-81C0-92D1-B85A-EE556830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40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61234-337A-95BA-213C-33A0FFD6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599"/>
            <a:ext cx="10472792" cy="809171"/>
          </a:xfrm>
        </p:spPr>
        <p:txBody>
          <a:bodyPr>
            <a:normAutofit/>
          </a:bodyPr>
          <a:lstStyle/>
          <a:p>
            <a:r>
              <a:rPr lang="en-US" dirty="0"/>
              <a:t>Event-matches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0FFDA-A31C-4599-3D75-A1C38BA40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400" dirty="0"/>
              <a:t>And we can use it to filter our calendar: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400" dirty="0">
                <a:solidFill>
                  <a:srgbClr val="ABAFB3"/>
                </a:solidFill>
              </a:rPr>
              <a:t>fun</a:t>
            </a:r>
            <a:r>
              <a:rPr lang="en-US" sz="3400" dirty="0"/>
              <a:t> </a:t>
            </a:r>
            <a:r>
              <a:rPr lang="en-US" sz="3400" b="1" dirty="0">
                <a:solidFill>
                  <a:srgbClr val="9F59B3"/>
                </a:solidFill>
              </a:rPr>
              <a:t>search-calendar</a:t>
            </a:r>
            <a:r>
              <a:rPr lang="en-US" sz="3400" dirty="0"/>
              <a:t>(</a:t>
            </a:r>
            <a:r>
              <a:rPr lang="en-US" sz="3400" dirty="0" err="1"/>
              <a:t>cal</a:t>
            </a:r>
            <a:r>
              <a:rPr lang="en-US" sz="3400" dirty="0"/>
              <a:t> :: List&lt;Event&gt;, 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400" dirty="0"/>
              <a:t>    term :: String) -&gt; List&lt;Event&gt;: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400" dirty="0"/>
              <a:t>  </a:t>
            </a:r>
            <a:r>
              <a:rPr lang="en-US" sz="3400" dirty="0">
                <a:solidFill>
                  <a:srgbClr val="ABAFB3"/>
                </a:solidFill>
              </a:rPr>
              <a:t>doc</a:t>
            </a:r>
            <a:r>
              <a:rPr lang="en-US" sz="3400" dirty="0"/>
              <a:t>: </a:t>
            </a:r>
            <a:r>
              <a:rPr lang="en-US" sz="3400" dirty="0">
                <a:solidFill>
                  <a:srgbClr val="507EB3"/>
                </a:solidFill>
              </a:rPr>
              <a:t>"Return just the calendar events that contain the term"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400" dirty="0"/>
              <a:t>  filter(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400" dirty="0"/>
              <a:t>    </a:t>
            </a:r>
            <a:r>
              <a:rPr lang="en-US" sz="3400" dirty="0">
                <a:solidFill>
                  <a:srgbClr val="ABAFB3"/>
                </a:solidFill>
              </a:rPr>
              <a:t>lam</a:t>
            </a:r>
            <a:r>
              <a:rPr lang="en-US" sz="3400" dirty="0"/>
              <a:t>(e): event-matches(e, term) </a:t>
            </a:r>
            <a:r>
              <a:rPr lang="en-US" sz="3400" dirty="0">
                <a:solidFill>
                  <a:srgbClr val="ABAFB3"/>
                </a:solidFill>
              </a:rPr>
              <a:t>end</a:t>
            </a:r>
            <a:r>
              <a:rPr lang="en-US" sz="3400" dirty="0"/>
              <a:t>,  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400" dirty="0"/>
              <a:t>    </a:t>
            </a:r>
            <a:r>
              <a:rPr lang="en-US" sz="3400" dirty="0" err="1"/>
              <a:t>cal</a:t>
            </a:r>
            <a:r>
              <a:rPr lang="en-US" sz="3400" dirty="0"/>
              <a:t>)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400" dirty="0">
                <a:solidFill>
                  <a:srgbClr val="ABAFB3"/>
                </a:solidFill>
              </a:rPr>
              <a:t>end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41735-5B52-CE6C-365E-EF6FE653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914D7-B078-0FDC-BC39-BC50BF361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OK, it’s not </a:t>
            </a:r>
            <a:r>
              <a:rPr lang="en-US" dirty="0" err="1"/>
              <a:t>madlibs</a:t>
            </a:r>
            <a:r>
              <a:rPr lang="en-US" dirty="0"/>
              <a:t>, or even a case for Sherlock Holmes…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F80C5-81C0-92D1-B85A-EE556830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904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61234-337A-95BA-213C-33A0FFD6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599"/>
            <a:ext cx="10472792" cy="809171"/>
          </a:xfrm>
        </p:spPr>
        <p:txBody>
          <a:bodyPr>
            <a:normAutofit/>
          </a:bodyPr>
          <a:lstStyle/>
          <a:p>
            <a:r>
              <a:rPr lang="en-US" dirty="0"/>
              <a:t>A word about functions…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0FFDA-A31C-4599-3D75-A1C38BA40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400" dirty="0"/>
              <a:t>The input parameters here are generic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400" dirty="0"/>
              <a:t>They do not correspond to any existing event list or term!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400" dirty="0">
                <a:solidFill>
                  <a:srgbClr val="ABAFB3"/>
                </a:solidFill>
              </a:rPr>
              <a:t>fun</a:t>
            </a:r>
            <a:r>
              <a:rPr lang="en-US" sz="3400" dirty="0"/>
              <a:t> </a:t>
            </a:r>
            <a:r>
              <a:rPr lang="en-US" sz="3400" b="1" dirty="0">
                <a:solidFill>
                  <a:srgbClr val="9F59B3"/>
                </a:solidFill>
              </a:rPr>
              <a:t>search-calendar</a:t>
            </a:r>
            <a:r>
              <a:rPr lang="en-US" sz="3400" dirty="0"/>
              <a:t>(</a:t>
            </a:r>
            <a:r>
              <a:rPr lang="en-US" sz="3400" dirty="0" err="1">
                <a:highlight>
                  <a:srgbClr val="FFFF00"/>
                </a:highlight>
              </a:rPr>
              <a:t>cal</a:t>
            </a:r>
            <a:r>
              <a:rPr lang="en-US" sz="3400" dirty="0"/>
              <a:t> :: List&lt;Event&gt;, 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400" dirty="0"/>
              <a:t>    </a:t>
            </a:r>
            <a:r>
              <a:rPr lang="en-US" sz="3400" dirty="0">
                <a:highlight>
                  <a:srgbClr val="FFFF00"/>
                </a:highlight>
              </a:rPr>
              <a:t>term</a:t>
            </a:r>
            <a:r>
              <a:rPr lang="en-US" sz="3400" dirty="0"/>
              <a:t> :: String) -&gt; List&lt;Event&gt;: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400" dirty="0"/>
              <a:t>  </a:t>
            </a:r>
            <a:r>
              <a:rPr lang="en-US" sz="3400" dirty="0">
                <a:solidFill>
                  <a:srgbClr val="ABAFB3"/>
                </a:solidFill>
              </a:rPr>
              <a:t>doc</a:t>
            </a:r>
            <a:r>
              <a:rPr lang="en-US" sz="3400" dirty="0"/>
              <a:t>: </a:t>
            </a:r>
            <a:r>
              <a:rPr lang="en-US" sz="3400" dirty="0">
                <a:solidFill>
                  <a:srgbClr val="507EB3"/>
                </a:solidFill>
              </a:rPr>
              <a:t>"Return just the calendar events that contain the term"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400" dirty="0"/>
              <a:t>  filter(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400" dirty="0"/>
              <a:t>    </a:t>
            </a:r>
            <a:r>
              <a:rPr lang="en-US" sz="3400" dirty="0">
                <a:solidFill>
                  <a:srgbClr val="ABAFB3"/>
                </a:solidFill>
              </a:rPr>
              <a:t>lam</a:t>
            </a:r>
            <a:r>
              <a:rPr lang="en-US" sz="3400" dirty="0"/>
              <a:t>(e): event-matches(e, term) </a:t>
            </a:r>
            <a:r>
              <a:rPr lang="en-US" sz="3400" dirty="0">
                <a:solidFill>
                  <a:srgbClr val="ABAFB3"/>
                </a:solidFill>
              </a:rPr>
              <a:t>end</a:t>
            </a:r>
            <a:r>
              <a:rPr lang="en-US" sz="3400" dirty="0"/>
              <a:t>,  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400" dirty="0"/>
              <a:t>    </a:t>
            </a:r>
            <a:r>
              <a:rPr lang="en-US" sz="3400" dirty="0" err="1"/>
              <a:t>cal</a:t>
            </a:r>
            <a:r>
              <a:rPr lang="en-US" sz="3400" dirty="0"/>
              <a:t>)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3400" dirty="0">
                <a:solidFill>
                  <a:srgbClr val="ABAFB3"/>
                </a:solidFill>
              </a:rPr>
              <a:t>end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41735-5B52-CE6C-365E-EF6FE653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914D7-B078-0FDC-BC39-BC50BF361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OK, it’s not </a:t>
            </a:r>
            <a:r>
              <a:rPr lang="en-US" dirty="0" err="1"/>
              <a:t>madlibs</a:t>
            </a:r>
            <a:r>
              <a:rPr lang="en-US" dirty="0"/>
              <a:t>, or even a case for Sherlock Holmes…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F80C5-81C0-92D1-B85A-EE556830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7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C072-E20B-CA7C-0CAB-C923EE73B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Debrief: lists and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E2810-5635-EE3A-069B-F14EB2721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list is just a built-in kind of conditional data! </a:t>
            </a:r>
          </a:p>
          <a:p>
            <a:r>
              <a:rPr lang="en-US" dirty="0"/>
              <a:t>We use </a:t>
            </a:r>
            <a:r>
              <a:rPr lang="en-US" sz="2000" b="1" dirty="0">
                <a:latin typeface="Menlo Regular"/>
                <a:ea typeface="Menlo Regular"/>
                <a:cs typeface="Menlo Regular"/>
                <a:sym typeface="Menlo Regular"/>
              </a:rPr>
              <a:t>cases</a:t>
            </a:r>
            <a:r>
              <a:rPr lang="en-US" dirty="0"/>
              <a:t> to tell apart its two possibilities – </a:t>
            </a:r>
            <a:r>
              <a:rPr lang="en-US" sz="2000" b="1" dirty="0">
                <a:latin typeface="Menlo Regular"/>
                <a:ea typeface="Menlo Regular"/>
                <a:cs typeface="Menlo Regular"/>
                <a:sym typeface="Menlo Regular"/>
              </a:rPr>
              <a:t>empty</a:t>
            </a:r>
            <a:r>
              <a:rPr lang="en-US" dirty="0"/>
              <a:t> or </a:t>
            </a:r>
            <a:r>
              <a:rPr lang="en-US" sz="2000" b="1" dirty="0">
                <a:latin typeface="Menlo Regular"/>
                <a:ea typeface="Menlo Regular"/>
                <a:cs typeface="Menlo Regular"/>
                <a:sym typeface="Menlo Regular"/>
              </a:rPr>
              <a:t>link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5E4E-B0AE-882C-4C99-67048921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CE1B6-442C-AC93-CDB0-64417ACF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1C309-13B0-C85E-1836-39E6F95B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7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A884-DD47-7B4F-BDE0-A79FD565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Presented for your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1C46F-9BBF-1E32-4068-CD0DBAA2A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We’re doing a study on communication patterns among students.</a:t>
            </a:r>
          </a:p>
          <a:p>
            <a:r>
              <a:rPr lang="en-US" dirty="0"/>
              <a:t>We </a:t>
            </a:r>
            <a:r>
              <a:rPr lang="en-US" i="1" dirty="0"/>
              <a:t>don’t</a:t>
            </a:r>
            <a:r>
              <a:rPr lang="en-US" dirty="0"/>
              <a:t> have the messages the students sent, </a:t>
            </a:r>
          </a:p>
          <a:p>
            <a:r>
              <a:rPr lang="en-US" dirty="0"/>
              <a:t>We do have the </a:t>
            </a:r>
            <a:r>
              <a:rPr lang="en-US" i="1" dirty="0">
                <a:solidFill>
                  <a:srgbClr val="B51700"/>
                </a:solidFill>
              </a:rPr>
              <a:t>metadata</a:t>
            </a:r>
            <a:r>
              <a:rPr lang="en-US" dirty="0"/>
              <a:t> for each message:</a:t>
            </a:r>
          </a:p>
          <a:p>
            <a:pPr lvl="1"/>
            <a:r>
              <a:rPr lang="en-US" dirty="0"/>
              <a:t>sender</a:t>
            </a:r>
          </a:p>
          <a:p>
            <a:pPr lvl="1"/>
            <a:r>
              <a:rPr lang="en-US" dirty="0"/>
              <a:t>recipient</a:t>
            </a:r>
          </a:p>
          <a:p>
            <a:pPr lvl="1"/>
            <a:r>
              <a:rPr lang="en-US" dirty="0"/>
              <a:t>day of the week</a:t>
            </a:r>
          </a:p>
          <a:p>
            <a:pPr lvl="1"/>
            <a:r>
              <a:rPr lang="en-US" dirty="0"/>
              <a:t>time (hour and minute)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Definition</a:t>
            </a:r>
            <a:r>
              <a:rPr lang="en-US" baseline="30000" dirty="0"/>
              <a:t>*</a:t>
            </a:r>
            <a:r>
              <a:rPr lang="en-US" dirty="0"/>
              <a:t>: metadata is data that provides information </a:t>
            </a:r>
            <a:r>
              <a:rPr lang="en-US" i="1" dirty="0"/>
              <a:t>about</a:t>
            </a:r>
            <a:r>
              <a:rPr lang="en-US" dirty="0"/>
              <a:t> other data.</a:t>
            </a:r>
          </a:p>
          <a:p>
            <a:pPr lvl="1"/>
            <a:r>
              <a:rPr lang="en-US" baseline="30000" dirty="0"/>
              <a:t>*</a:t>
            </a:r>
            <a:r>
              <a:rPr lang="en-US" dirty="0"/>
              <a:t>according to </a:t>
            </a:r>
            <a:r>
              <a:rPr lang="en-US" dirty="0" err="1"/>
              <a:t>wikipedia</a:t>
            </a:r>
            <a:endParaRPr lang="en-US" dirty="0"/>
          </a:p>
          <a:p>
            <a:pPr lvl="1"/>
            <a:r>
              <a:rPr lang="en-US" dirty="0"/>
              <a:t>A data type is one example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DE5A7-6C40-4F05-4FA1-751C2617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32730-A78A-02D9-6990-5AD66BD5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0FD24-C3AB-6026-C3DC-26A87C8B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82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61234-337A-95BA-213C-33A0FFD6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599"/>
            <a:ext cx="10472792" cy="809171"/>
          </a:xfrm>
        </p:spPr>
        <p:txBody>
          <a:bodyPr>
            <a:normAutofit/>
          </a:bodyPr>
          <a:lstStyle/>
          <a:p>
            <a:r>
              <a:rPr lang="en-US" dirty="0"/>
              <a:t>Debrief: lists and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0FFDA-A31C-4599-3D75-A1C38BA40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 marL="1240509" indent="0" defTabSz="182880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solidFill>
                  <a:srgbClr val="ABAFB3"/>
                </a:solidFill>
              </a:rPr>
              <a:t>data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9F59B3"/>
                </a:solidFill>
              </a:rPr>
              <a:t>MyList</a:t>
            </a:r>
            <a:r>
              <a:rPr lang="en-US" sz="2400" dirty="0"/>
              <a:t>:</a:t>
            </a:r>
          </a:p>
          <a:p>
            <a:pPr marL="1240509" indent="0" defTabSz="182880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  |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my-empty</a:t>
            </a:r>
          </a:p>
          <a:p>
            <a:pPr marL="1240509" indent="0" defTabSz="182880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  | my-link(first, rest :: 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  <a:p>
            <a:pPr marL="1240509" indent="0" defTabSz="182880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solidFill>
                  <a:srgbClr val="ABAFB3"/>
                </a:solidFill>
              </a:rPr>
              <a:t>end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3400" dirty="0">
              <a:solidFill>
                <a:srgbClr val="ABAFB3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41735-5B52-CE6C-365E-EF6FE653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F80C5-81C0-92D1-B85A-EE556830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08481F-B283-4A78-BC77-3688A95496DD}"/>
              </a:ext>
            </a:extLst>
          </p:cNvPr>
          <p:cNvSpPr txBox="1"/>
          <p:nvPr/>
        </p:nvSpPr>
        <p:spPr>
          <a:xfrm>
            <a:off x="1857828" y="3846285"/>
            <a:ext cx="7692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What's different here?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We have a case that's just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special keyword </a:t>
            </a:r>
            <a:r>
              <a:rPr lang="en-US" dirty="0"/>
              <a:t>rather than a constructor.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Part of the second case” is of the same type we're defining.</a:t>
            </a:r>
          </a:p>
          <a:p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A0D5873-5AB3-3FA3-0721-D52BB2347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168264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61234-337A-95BA-213C-33A0FFD6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599"/>
            <a:ext cx="10472792" cy="809171"/>
          </a:xfrm>
        </p:spPr>
        <p:txBody>
          <a:bodyPr>
            <a:normAutofit/>
          </a:bodyPr>
          <a:lstStyle/>
          <a:p>
            <a:r>
              <a:rPr lang="en-US" dirty="0"/>
              <a:t>Debrief: lists and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0FFDA-A31C-4599-3D75-A1C38BA40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 marL="1240509" indent="0" defTabSz="182880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solidFill>
                  <a:srgbClr val="ABAFB3"/>
                </a:solidFill>
              </a:rPr>
              <a:t>data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9F59B3"/>
                </a:solidFill>
              </a:rPr>
              <a:t>MyList</a:t>
            </a:r>
            <a:r>
              <a:rPr lang="en-US" sz="2400" dirty="0"/>
              <a:t>:</a:t>
            </a:r>
          </a:p>
          <a:p>
            <a:pPr marL="1240509" indent="0" defTabSz="182880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  |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my-empty</a:t>
            </a:r>
          </a:p>
          <a:p>
            <a:pPr marL="1240509" indent="0" defTabSz="182880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  | my-link(first, rest :: 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  <a:p>
            <a:pPr marL="1240509" indent="0" defTabSz="182880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solidFill>
                  <a:srgbClr val="ABAFB3"/>
                </a:solidFill>
              </a:rPr>
              <a:t>end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3400" dirty="0">
              <a:solidFill>
                <a:srgbClr val="ABAFB3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41735-5B52-CE6C-365E-EF6FE653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F80C5-81C0-92D1-B85A-EE556830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08481F-B283-4A78-BC77-3688A95496DD}"/>
              </a:ext>
            </a:extLst>
          </p:cNvPr>
          <p:cNvSpPr txBox="1"/>
          <p:nvPr/>
        </p:nvSpPr>
        <p:spPr>
          <a:xfrm>
            <a:off x="1857828" y="3846285"/>
            <a:ext cx="76925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What's different here?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We have a case that's just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special keyword </a:t>
            </a:r>
            <a:r>
              <a:rPr lang="en-US" dirty="0"/>
              <a:t>rather than a constructor.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Part of the second case” is of the same type we're defining.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 recursive definition!</a:t>
            </a:r>
          </a:p>
          <a:p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A0D5873-5AB3-3FA3-0721-D52BB2347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400417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61234-337A-95BA-213C-33A0FFD6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599"/>
            <a:ext cx="10472792" cy="809171"/>
          </a:xfrm>
        </p:spPr>
        <p:txBody>
          <a:bodyPr>
            <a:normAutofit/>
          </a:bodyPr>
          <a:lstStyle/>
          <a:p>
            <a:r>
              <a:rPr lang="en-US" dirty="0"/>
              <a:t>Debrief: lists and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0FFDA-A31C-4599-3D75-A1C38BA40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 marL="1240509" indent="0" defTabSz="182880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solidFill>
                  <a:srgbClr val="ABAFB3"/>
                </a:solidFill>
              </a:rPr>
              <a:t>data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9F59B3"/>
                </a:solidFill>
              </a:rPr>
              <a:t>MyList</a:t>
            </a:r>
            <a:r>
              <a:rPr lang="en-US" sz="2400" dirty="0"/>
              <a:t>:</a:t>
            </a:r>
          </a:p>
          <a:p>
            <a:pPr marL="1240509" indent="0" defTabSz="182880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  |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my-empty</a:t>
            </a:r>
          </a:p>
          <a:p>
            <a:pPr marL="1240509" indent="0" defTabSz="182880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  | my-link(first, rest :: 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  <a:p>
            <a:pPr marL="1240509" indent="0" defTabSz="182880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solidFill>
                  <a:srgbClr val="ABAFB3"/>
                </a:solidFill>
              </a:rPr>
              <a:t>end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3400" dirty="0">
              <a:solidFill>
                <a:srgbClr val="ABAFB3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41735-5B52-CE6C-365E-EF6FE653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F80C5-81C0-92D1-B85A-EE556830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08481F-B283-4A78-BC77-3688A95496DD}"/>
              </a:ext>
            </a:extLst>
          </p:cNvPr>
          <p:cNvSpPr txBox="1"/>
          <p:nvPr/>
        </p:nvSpPr>
        <p:spPr>
          <a:xfrm>
            <a:off x="1857828" y="3846285"/>
            <a:ext cx="76925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What's different here?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We have a case that's just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special keyword </a:t>
            </a:r>
            <a:r>
              <a:rPr lang="en-US" dirty="0"/>
              <a:t>rather than a constructor.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Part of the second case” is of the same type we're defining.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 recursive definition!</a:t>
            </a:r>
            <a:endParaRPr lang="en-US" dirty="0"/>
          </a:p>
          <a:p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A0D5873-5AB3-3FA3-0721-D52BB2347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0C6793-D97D-1170-0117-4A0B856D3041}"/>
              </a:ext>
            </a:extLst>
          </p:cNvPr>
          <p:cNvSpPr txBox="1"/>
          <p:nvPr/>
        </p:nvSpPr>
        <p:spPr>
          <a:xfrm rot="21167851">
            <a:off x="7010401" y="1175350"/>
            <a:ext cx="41190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28800"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my-empty</a:t>
            </a:r>
          </a:p>
          <a:p>
            <a:pPr defTabSz="1828800"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1828800"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my-link(1, </a:t>
            </a:r>
          </a:p>
          <a:p>
            <a:pPr defTabSz="1828800"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my-link(2, </a:t>
            </a:r>
          </a:p>
          <a:p>
            <a:pPr defTabSz="1828800"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my-link(3, </a:t>
            </a:r>
          </a:p>
          <a:p>
            <a:pPr defTabSz="1828800"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my-empty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</a:p>
        </p:txBody>
      </p:sp>
    </p:spTree>
    <p:extLst>
      <p:ext uri="{BB962C8B-B14F-4D97-AF65-F5344CB8AC3E}">
        <p14:creationId xmlns:p14="http://schemas.microsoft.com/office/powerpoint/2010/main" val="42008614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8BBB9-DF59-FB6C-9BD8-AE0972A54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my-list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11209-9FBA-FA55-D3FA-01B4AB2F4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3855873" indent="0">
              <a:lnSpc>
                <a:spcPct val="120000"/>
              </a:lnSpc>
              <a:buNone/>
            </a:pPr>
            <a:r>
              <a:rPr lang="en-US" dirty="0"/>
              <a:t>And just like we did for a List, we use this template to write a function that recursively processes the data: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>
                <a:solidFill>
                  <a:srgbClr val="ABAFB3"/>
                </a:solidFill>
              </a:rPr>
              <a:t>fun</a:t>
            </a:r>
            <a:r>
              <a:rPr lang="en-US" dirty="0"/>
              <a:t> </a:t>
            </a:r>
            <a:r>
              <a:rPr lang="en-US" b="1" dirty="0">
                <a:solidFill>
                  <a:srgbClr val="9F59B3"/>
                </a:solidFill>
              </a:rPr>
              <a:t>my-list-fun</a:t>
            </a:r>
            <a:r>
              <a:rPr lang="en-US" dirty="0"/>
              <a:t>(ml :: </a:t>
            </a:r>
            <a:r>
              <a:rPr lang="en-US" dirty="0" err="1"/>
              <a:t>MyList</a:t>
            </a:r>
            <a:r>
              <a:rPr lang="en-US" dirty="0"/>
              <a:t>) -&gt; ...: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</a:t>
            </a:r>
            <a:r>
              <a:rPr lang="en-US" dirty="0">
                <a:solidFill>
                  <a:srgbClr val="ABAFB3"/>
                </a:solidFill>
              </a:rPr>
              <a:t>doc</a:t>
            </a:r>
            <a:r>
              <a:rPr lang="en-US" dirty="0"/>
              <a:t>: </a:t>
            </a:r>
            <a:r>
              <a:rPr lang="en-US" dirty="0">
                <a:solidFill>
                  <a:srgbClr val="507EB3"/>
                </a:solidFill>
              </a:rPr>
              <a:t>"Template for a </a:t>
            </a:r>
            <a:r>
              <a:rPr lang="en-US" dirty="0" err="1">
                <a:solidFill>
                  <a:srgbClr val="507EB3"/>
                </a:solidFill>
              </a:rPr>
              <a:t>fn</a:t>
            </a:r>
            <a:r>
              <a:rPr lang="en-US" dirty="0">
                <a:solidFill>
                  <a:srgbClr val="507EB3"/>
                </a:solidFill>
              </a:rPr>
              <a:t> that takes a </a:t>
            </a:r>
            <a:r>
              <a:rPr lang="en-US" dirty="0" err="1">
                <a:solidFill>
                  <a:srgbClr val="507EB3"/>
                </a:solidFill>
              </a:rPr>
              <a:t>MyList</a:t>
            </a:r>
            <a:r>
              <a:rPr lang="en-US" dirty="0">
                <a:solidFill>
                  <a:srgbClr val="507EB3"/>
                </a:solidFill>
              </a:rPr>
              <a:t>"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</a:t>
            </a:r>
            <a:r>
              <a:rPr lang="en-US" dirty="0">
                <a:solidFill>
                  <a:srgbClr val="ABAFB3"/>
                </a:solidFill>
              </a:rPr>
              <a:t>cases</a:t>
            </a:r>
            <a:r>
              <a:rPr lang="en-US" dirty="0"/>
              <a:t> (</a:t>
            </a:r>
            <a:r>
              <a:rPr lang="en-US" dirty="0" err="1"/>
              <a:t>MyList</a:t>
            </a:r>
            <a:r>
              <a:rPr lang="en-US" dirty="0"/>
              <a:t>) ml: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  | my-empty =&gt; ...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  | my-link(f, r) =&gt;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    ... f ...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    ... my-list-fun(r) …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</a:t>
            </a:r>
            <a:r>
              <a:rPr lang="en-US" dirty="0">
                <a:solidFill>
                  <a:srgbClr val="ABAFB3"/>
                </a:solidFill>
              </a:rPr>
              <a:t>end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>
                <a:solidFill>
                  <a:srgbClr val="ABAFB3"/>
                </a:solidFill>
              </a:rPr>
              <a:t>where</a:t>
            </a:r>
            <a:r>
              <a:rPr lang="en-US" dirty="0"/>
              <a:t>: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 my-list-fun(...) </a:t>
            </a:r>
            <a:r>
              <a:rPr lang="en-US" dirty="0">
                <a:solidFill>
                  <a:srgbClr val="ABAFB3"/>
                </a:solidFill>
              </a:rPr>
              <a:t>is</a:t>
            </a:r>
            <a:r>
              <a:rPr lang="en-US" dirty="0"/>
              <a:t> ...</a:t>
            </a:r>
          </a:p>
          <a:p>
            <a:pPr marL="1240509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>
                <a:solidFill>
                  <a:srgbClr val="ABAFB3"/>
                </a:solidFill>
              </a:rPr>
              <a:t>end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2B773-41EC-53DF-6B5B-26E8E8BA1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0DC47-AC26-C597-51A0-59AAE314F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124C5-ED14-C665-5BD8-6CA184059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352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6A955-7B4C-B0F9-6C26-DD3782FA3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write a generic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23F2D-BC14-2941-1971-975355A81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(recursive) </a:t>
            </a:r>
            <a:r>
              <a:rPr lang="en-US" i="1" dirty="0"/>
              <a:t>data definition</a:t>
            </a:r>
            <a:r>
              <a:rPr lang="en-US" dirty="0"/>
              <a:t>, you write a generic template by: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Creating a function header,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Using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nlo Regular"/>
                <a:ea typeface="Menlo Regular"/>
                <a:cs typeface="Menlo Regular"/>
                <a:sym typeface="Menlo Regular"/>
              </a:rPr>
              <a:t>cases</a:t>
            </a:r>
            <a:r>
              <a:rPr lang="en-US" dirty="0"/>
              <a:t> to break the data input into its variants,</a:t>
            </a:r>
          </a:p>
          <a:p>
            <a:pPr lvl="2"/>
            <a:r>
              <a:rPr lang="en-US" dirty="0"/>
              <a:t>In each case, list each of the fields as part of the answer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Calling the function itself on any recursive fields.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D1E89-8F3C-11E0-DC38-14156AD0B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AAF35-CA33-0D18-E611-19CD34151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17357-3103-8CDA-FF76-2E4A1A09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691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09FF6-C678-EA8E-7C47-A77F8346D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to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4295C-5CE8-7091-0CA8-71285E062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14_new_data_types.arr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88103-766D-1D54-32A1-12B055EB3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3C4ED-F833-D275-195D-F91BC99A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5421B-4AA6-C750-F27C-0D0DD54B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028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684A7-3788-5461-D2D7-00E89FFD0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669F6-A212-45DF-8A57-A83B14867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1B066-B9B6-AF0E-EB14-C3FF30C84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2C4A5-19C6-282F-834E-639E3974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F1DFB83-2E7A-1BC8-C2F2-05E32EC588A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11274425" cy="2028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lecture incorporates material from: </a:t>
            </a:r>
          </a:p>
          <a:p>
            <a:r>
              <a:rPr lang="en-US" dirty="0"/>
              <a:t>Kathi </a:t>
            </a:r>
            <a:r>
              <a:rPr lang="en-US" dirty="0" err="1"/>
              <a:t>Fisler</a:t>
            </a:r>
            <a:r>
              <a:rPr lang="en-US" dirty="0"/>
              <a:t>, Brown University,</a:t>
            </a:r>
          </a:p>
          <a:p>
            <a:r>
              <a:rPr lang="en-US" dirty="0"/>
              <a:t>Marc Smith, Vassar College</a:t>
            </a:r>
          </a:p>
          <a:p>
            <a:r>
              <a:rPr lang="en-US" dirty="0"/>
              <a:t>And, Jonathan Gordon, Vassar College</a:t>
            </a:r>
          </a:p>
        </p:txBody>
      </p:sp>
    </p:spTree>
    <p:extLst>
      <p:ext uri="{BB962C8B-B14F-4D97-AF65-F5344CB8AC3E}">
        <p14:creationId xmlns:p14="http://schemas.microsoft.com/office/powerpoint/2010/main" val="118196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A884-DD47-7B4F-BDE0-A79FD565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Text/Phone Call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1C46F-9BBF-1E32-4068-CD0DBAA2A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NSA collects this metadata</a:t>
            </a:r>
          </a:p>
          <a:p>
            <a:pPr lvl="1"/>
            <a:r>
              <a:rPr lang="en-US" dirty="0"/>
              <a:t>For “national security” purposes</a:t>
            </a:r>
          </a:p>
          <a:p>
            <a:r>
              <a:rPr lang="en-US" dirty="0"/>
              <a:t>See John Bohannon, </a:t>
            </a:r>
            <a:r>
              <a:rPr lang="en-US" dirty="0">
                <a:solidFill>
                  <a:srgbClr val="29297A"/>
                </a:solidFill>
                <a:uFill>
                  <a:solidFill>
                    <a:srgbClr val="009999"/>
                  </a:solidFill>
                </a:uFill>
                <a:hlinkClick r:id="rId2"/>
              </a:rPr>
              <a:t>“Your call and text records are far more revealing than you think”</a:t>
            </a:r>
            <a:r>
              <a:rPr lang="en-US" dirty="0"/>
              <a:t>, </a:t>
            </a:r>
            <a:r>
              <a:rPr lang="en-US" i="1" dirty="0"/>
              <a:t>Science</a:t>
            </a:r>
            <a:r>
              <a:rPr lang="en-US" dirty="0"/>
              <a:t>, 2016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DE5A7-6C40-4F05-4FA1-751C2617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32730-A78A-02D9-6990-5AD66BD5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0FD24-C3AB-6026-C3DC-26A87C8B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6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A884-DD47-7B4F-BDE0-A79FD565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We Assemble Text </a:t>
            </a:r>
            <a:r>
              <a:rPr lang="en-US" dirty="0" err="1"/>
              <a:t>Metdata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1C46F-9BBF-1E32-4068-CD0DBAA2A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data suggests… a table!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DE5A7-6C40-4F05-4FA1-751C2617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32730-A78A-02D9-6990-5AD66BD5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0FD24-C3AB-6026-C3DC-26A87C8B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5ED6E7-BB9A-43C8-6FD2-43E83F963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48" y="2454353"/>
            <a:ext cx="11417372" cy="194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980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A884-DD47-7B4F-BDE0-A79FD565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We Represent Time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1C46F-9BBF-1E32-4068-CD0DBAA2A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string?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DE5A7-6C40-4F05-4FA1-751C2617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32730-A78A-02D9-6990-5AD66BD5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0FD24-C3AB-6026-C3DC-26A87C8B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9D9780-BA87-BBCB-9083-24329CE8B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48" y="2498139"/>
            <a:ext cx="11417372" cy="186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96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A884-DD47-7B4F-BDE0-A79FD565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We Represent Time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1C46F-9BBF-1E32-4068-CD0DBAA2A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number, like the number of minutes since midnight?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DE5A7-6C40-4F05-4FA1-751C2617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32730-A78A-02D9-6990-5AD66BD5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0FD24-C3AB-6026-C3DC-26A87C8B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4248F5F-4A1C-0B55-2611-DD0430711F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248" y="2498139"/>
            <a:ext cx="11417372" cy="186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19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A884-DD47-7B4F-BDE0-A79FD565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We Represent Time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1C46F-9BBF-1E32-4068-CD0DBAA2A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list?</a:t>
            </a:r>
          </a:p>
          <a:p>
            <a:pPr lvl="1"/>
            <a:r>
              <a:rPr lang="en-US" dirty="0"/>
              <a:t>Lists tend to be unbounded</a:t>
            </a:r>
          </a:p>
          <a:p>
            <a:pPr lvl="1"/>
            <a:r>
              <a:rPr lang="en-US" dirty="0"/>
              <a:t>Time requires exactly 2 entries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DE5A7-6C40-4F05-4FA1-751C2617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32730-A78A-02D9-6990-5AD66BD5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0FD24-C3AB-6026-C3DC-26A87C8B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954022-CDB5-D379-3365-56999A555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248" y="2498139"/>
            <a:ext cx="11417372" cy="186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447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A884-DD47-7B4F-BDE0-A79FD565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We Represent Time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1C46F-9BBF-1E32-4068-CD0DBAA2A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list?</a:t>
            </a:r>
          </a:p>
          <a:p>
            <a:pPr lvl="1"/>
            <a:r>
              <a:rPr lang="en-US" dirty="0"/>
              <a:t>The time is in one column, easy to read/access</a:t>
            </a:r>
          </a:p>
          <a:p>
            <a:pPr lvl="1"/>
            <a:r>
              <a:rPr lang="en-US" dirty="0"/>
              <a:t>Lists tend to be unbounded…</a:t>
            </a:r>
          </a:p>
          <a:p>
            <a:pPr lvl="1"/>
            <a:r>
              <a:rPr lang="en-US" dirty="0"/>
              <a:t>Whilst time requires exactly 2 entries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DE5A7-6C40-4F05-4FA1-751C2617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32730-A78A-02D9-6990-5AD66BD5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0FD24-C3AB-6026-C3DC-26A87C8B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954022-CDB5-D379-3365-56999A555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248" y="2705309"/>
            <a:ext cx="11417372" cy="186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369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1945D6E6-34E2-7949-B496-89CBF20EEB2E}" vid="{9C19798D-23BC-0E4D-838D-6C433C511F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40451</TotalTime>
  <Words>2010</Words>
  <Application>Microsoft Office PowerPoint</Application>
  <PresentationFormat>Widescreen</PresentationFormat>
  <Paragraphs>358</Paragraphs>
  <Slides>36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Calibri Light</vt:lpstr>
      <vt:lpstr>Courier</vt:lpstr>
      <vt:lpstr>Courier New</vt:lpstr>
      <vt:lpstr>Gigi</vt:lpstr>
      <vt:lpstr>Menlo Regular</vt:lpstr>
      <vt:lpstr>Office Theme</vt:lpstr>
      <vt:lpstr>Designing new data types (structures)</vt:lpstr>
      <vt:lpstr>Data Types</vt:lpstr>
      <vt:lpstr>Presented for your consideration</vt:lpstr>
      <vt:lpstr>Text/Phone Call Metadata</vt:lpstr>
      <vt:lpstr>How Should We Assemble Text Metdata?</vt:lpstr>
      <vt:lpstr>How Should We Represent Time data</vt:lpstr>
      <vt:lpstr>How Should We Represent Time data</vt:lpstr>
      <vt:lpstr>How Should We Represent Time data</vt:lpstr>
      <vt:lpstr>How Should We Represent Time data</vt:lpstr>
      <vt:lpstr>How Should We Represent Time data</vt:lpstr>
      <vt:lpstr>How GNU represents time data</vt:lpstr>
      <vt:lpstr>Our Time Structure</vt:lpstr>
      <vt:lpstr>Our Time Structure (2)</vt:lpstr>
      <vt:lpstr>Our Time Structure (3)</vt:lpstr>
      <vt:lpstr>Using Our Time Structure </vt:lpstr>
      <vt:lpstr>A new representation of Metadata</vt:lpstr>
      <vt:lpstr>Time analysis</vt:lpstr>
      <vt:lpstr>Building A Better(?) Calendar</vt:lpstr>
      <vt:lpstr>Building A Better(!) Calendar</vt:lpstr>
      <vt:lpstr>To-Do List</vt:lpstr>
      <vt:lpstr>Conditional Data Type</vt:lpstr>
      <vt:lpstr>Conditional Data Type</vt:lpstr>
      <vt:lpstr>Our List&lt;Event&gt; Data type</vt:lpstr>
      <vt:lpstr>Sherlock Holmes and the noun of the missing plural-noun…</vt:lpstr>
      <vt:lpstr>noun = [list: “case”]  plural-noun = [list: “cases”]</vt:lpstr>
      <vt:lpstr>Event-matches</vt:lpstr>
      <vt:lpstr>Event-matches</vt:lpstr>
      <vt:lpstr>A word about functions…</vt:lpstr>
      <vt:lpstr>Debrief: lists and recursion</vt:lpstr>
      <vt:lpstr>Debrief: lists and recursion</vt:lpstr>
      <vt:lpstr>Debrief: lists and recursion</vt:lpstr>
      <vt:lpstr>Debrief: lists and recursion</vt:lpstr>
      <vt:lpstr>Using my-list template</vt:lpstr>
      <vt:lpstr>Steps to write a generic template</vt:lpstr>
      <vt:lpstr>Link to code</vt:lpstr>
      <vt:lpstr>Acknowledgements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Pete Lemieszewski</dc:creator>
  <cp:lastModifiedBy>olga Lemieszewski</cp:lastModifiedBy>
  <cp:revision>112</cp:revision>
  <cp:lastPrinted>2022-08-31T12:53:30Z</cp:lastPrinted>
  <dcterms:created xsi:type="dcterms:W3CDTF">2017-08-29T15:50:50Z</dcterms:created>
  <dcterms:modified xsi:type="dcterms:W3CDTF">2022-10-17T23:08:10Z</dcterms:modified>
</cp:coreProperties>
</file>