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2"/>
  </p:notesMasterIdLst>
  <p:sldIdLst>
    <p:sldId id="256" r:id="rId2"/>
    <p:sldId id="257" r:id="rId3"/>
    <p:sldId id="258" r:id="rId4"/>
    <p:sldId id="259" r:id="rId5"/>
    <p:sldId id="260" r:id="rId6"/>
    <p:sldId id="261" r:id="rId7"/>
    <p:sldId id="262" r:id="rId8"/>
    <p:sldId id="365"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A9BC294-FFE2-49D5-8D69-9E1BD2C41BD5}"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127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gradFill>
            <a:gsLst>
              <a:gs pos="0">
                <a:schemeClr val="accent3">
                  <a:lumOff val="44000"/>
                </a:schemeClr>
              </a:gs>
              <a:gs pos="35000">
                <a:schemeClr val="accent3">
                  <a:lumOff val="44000"/>
                </a:schemeClr>
              </a:gs>
              <a:gs pos="100000">
                <a:schemeClr val="accent3">
                  <a:lumOff val="44000"/>
                </a:schemeClr>
              </a:gs>
            </a:gsLst>
            <a:lin ang="16200000"/>
          </a:gradFill>
        </a:fill>
      </a:tcStyle>
    </a:wholeTbl>
    <a:band2H>
      <a:tcTxStyle/>
      <a:tcStyle>
        <a:tcBdr/>
        <a:fill>
          <a:solidFill>
            <a:schemeClr val="accent3">
              <a:lumOff val="44000"/>
            </a:schemeClr>
          </a:solidFill>
        </a:fill>
      </a:tcStyle>
    </a:band2H>
    <a:firstCol>
      <a:tcTxStyle b="on"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127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solidFill>
            <a:schemeClr val="accent1">
              <a:hueOff val="-11070000"/>
              <a:satOff val="-41666"/>
              <a:lumOff val="-81176"/>
              <a:alpha val="20000"/>
            </a:schemeClr>
          </a:solidFill>
        </a:fill>
      </a:tcStyle>
    </a:firstCol>
    <a:lastRow>
      <a:tcTxStyle b="on"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889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noFill/>
        </a:fill>
      </a:tcStyle>
    </a:lastRow>
    <a:firstRow>
      <a:tcTxStyle b="on" i="on">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25400" cap="flat">
              <a:solidFill>
                <a:schemeClr val="accent1">
                  <a:hueOff val="-11070000"/>
                  <a:satOff val="-41666"/>
                  <a:lumOff val="-81176"/>
                </a:schemeClr>
              </a:solidFill>
              <a:prstDash val="solid"/>
              <a:miter lim="400000"/>
            </a:ln>
          </a:top>
          <a:bottom>
            <a:ln w="12700" cap="flat">
              <a:solidFill>
                <a:schemeClr val="accent1">
                  <a:hueOff val="-11070000"/>
                  <a:satOff val="-41666"/>
                  <a:lumOff val="-81176"/>
                </a:schemeClr>
              </a:solidFill>
              <a:prstDash val="solid"/>
              <a:miter lim="400000"/>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noFill/>
        </a:fill>
      </a:tcStyle>
    </a:firstRow>
  </a:tblStyle>
  <a:tblStyle styleId="{C7B018BB-80A7-4F77-B60F-C8B233D01FF8}"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635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635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a:tcStyle>
        <a:tcBdr/>
        <a:fill>
          <a:solidFill>
            <a:srgbClr val="E7E7ED"/>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635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635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chemeClr val="accent1">
            <a:hueOff val="-11070000"/>
            <a:satOff val="-41666"/>
            <a:lumOff val="-81176"/>
          </a:schemeClr>
        </a:fontRef>
        <a:schemeClr val="accent1">
          <a:hueOff val="-11070000"/>
          <a:satOff val="-41666"/>
          <a:lumOff val="-81176"/>
        </a:schemeClr>
      </a:tcTxStyle>
      <a:tcStyle>
        <a:tcBdr>
          <a:left>
            <a:ln w="12700" cap="flat">
              <a:noFill/>
              <a:miter lim="400000"/>
            </a:ln>
          </a:left>
          <a:right>
            <a:ln w="12700" cap="flat">
              <a:noFill/>
              <a:miter lim="400000"/>
            </a:ln>
          </a:right>
          <a:top>
            <a:ln w="88900" cap="flat">
              <a:solidFill>
                <a:schemeClr val="accent1">
                  <a:hueOff val="-11070000"/>
                  <a:satOff val="-41666"/>
                  <a:lumOff val="-81176"/>
                </a:schemeClr>
              </a:solidFill>
              <a:prstDash val="solid"/>
              <a:round/>
            </a:ln>
          </a:top>
          <a:bottom>
            <a:ln w="25400" cap="flat">
              <a:solidFill>
                <a:schemeClr val="accent1">
                  <a:hueOff val="-11070000"/>
                  <a:satOff val="-41666"/>
                  <a:lumOff val="-81176"/>
                </a:schemeClr>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chemeClr val="accent1">
                  <a:hueOff val="-11070000"/>
                  <a:satOff val="-41666"/>
                  <a:lumOff val="-81176"/>
                </a:schemeClr>
              </a:solidFill>
              <a:prstDash val="solid"/>
              <a:round/>
            </a:ln>
          </a:top>
          <a:bottom>
            <a:ln w="25400" cap="flat">
              <a:solidFill>
                <a:schemeClr val="accent1">
                  <a:hueOff val="-11070000"/>
                  <a:satOff val="-41666"/>
                  <a:lumOff val="-81176"/>
                </a:schemeClr>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hueOff val="-11070000"/>
              <a:satOff val="-41666"/>
              <a:lumOff val="-81176"/>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635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hueOff val="-11070000"/>
              <a:satOff val="-41666"/>
              <a:lumOff val="-81176"/>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635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hueOff val="-11070000"/>
              <a:satOff val="-41666"/>
              <a:lumOff val="-81176"/>
            </a:schemeClr>
          </a:solidFill>
        </a:fill>
      </a:tcStyle>
    </a:firstRow>
  </a:tblStyle>
  <a:tblStyle styleId="{2708684C-4D16-4618-839F-0558EEFCDFE6}"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127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solidFill>
            <a:schemeClr val="accent1">
              <a:hueOff val="-11070000"/>
              <a:satOff val="-41666"/>
              <a:lumOff val="-81176"/>
              <a:alpha val="20000"/>
            </a:schemeClr>
          </a:solidFill>
        </a:fill>
      </a:tcStyle>
    </a:wholeTbl>
    <a:band2H>
      <a:tcTxStyle/>
      <a:tcStyle>
        <a:tcBdr/>
        <a:fill>
          <a:solidFill>
            <a:schemeClr val="accent3">
              <a:lumOff val="44000"/>
            </a:schemeClr>
          </a:solidFill>
        </a:fill>
      </a:tcStyle>
    </a:band2H>
    <a:firstCol>
      <a:tcTxStyle b="on"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127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solidFill>
            <a:schemeClr val="accent1">
              <a:hueOff val="-11070000"/>
              <a:satOff val="-41666"/>
              <a:lumOff val="-81176"/>
              <a:alpha val="20000"/>
            </a:schemeClr>
          </a:solidFill>
        </a:fill>
      </a:tcStyle>
    </a:firstCol>
    <a:lastRow>
      <a:tcTxStyle b="on"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889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noFill/>
        </a:fill>
      </a:tcStyle>
    </a:lastRow>
    <a:firstRow>
      <a:tcTxStyle b="on"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12700" cap="flat">
              <a:solidFill>
                <a:schemeClr val="accent1">
                  <a:hueOff val="-11070000"/>
                  <a:satOff val="-41666"/>
                  <a:lumOff val="-81176"/>
                </a:schemeClr>
              </a:solidFill>
              <a:prstDash val="solid"/>
              <a:round/>
            </a:ln>
          </a:top>
          <a:bottom>
            <a:ln w="254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3" d="100"/>
          <a:sy n="33" d="100"/>
        </p:scale>
        <p:origin x="663"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1143000" y="685800"/>
            <a:ext cx="4572000" cy="3429000"/>
          </a:xfrm>
          <a:prstGeom prst="rect">
            <a:avLst/>
          </a:prstGeom>
        </p:spPr>
        <p:txBody>
          <a:bodyPr/>
          <a:lstStyle/>
          <a:p>
            <a:endParaRPr/>
          </a:p>
        </p:txBody>
      </p:sp>
      <p:sp>
        <p:nvSpPr>
          <p:cNvPr id="243" name="Shape 24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1pPr>
    <a:lvl2pPr indent="2286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2pPr>
    <a:lvl3pPr indent="4572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3pPr>
    <a:lvl4pPr indent="6858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4pPr>
    <a:lvl5pPr indent="9144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5pPr>
    <a:lvl6pPr indent="11430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6pPr>
    <a:lvl7pPr indent="13716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7pPr>
    <a:lvl8pPr indent="16002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8pPr>
    <a:lvl9pPr indent="18288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Today, I’d like to step back a bit from the details to situate what we’ve been doing this semester.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Fundamentally, [</a:t>
            </a:r>
            <a:r>
              <a:rPr b="1"/>
              <a:t>slide</a:t>
            </a:r>
            <a:r>
              <a:t>] </a:t>
            </a:r>
          </a:p>
          <a:p>
            <a:r>
              <a:t>Computational thinking isn’t specific to the languages we’re working in or even to computing as we know 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What we think of as computer science is really just the most recent part in the history of intellectual efforts aimed at accurate, efficient calculation and inference.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t>So where does computer science come from? </a:t>
            </a:r>
          </a:p>
          <a:p>
            <a:r>
              <a:t>Just what is computational thinking </a:t>
            </a:r>
            <a:r>
              <a:rPr b="1"/>
              <a:t>before</a:t>
            </a:r>
            <a:r>
              <a:t> </a:t>
            </a:r>
            <a:r>
              <a:rPr b="1"/>
              <a:t>computers</a:t>
            </a:r>
            <a: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r>
              <a:t>Well, [</a:t>
            </a:r>
            <a:r>
              <a:rPr b="1"/>
              <a:t>slide</a:t>
            </a:r>
            <a: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r>
              <a:t>And they weren’t the first; the term “computer”, meaning “one who computes”, dates back at least to the early 1600s.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xfrm>
            <a:off x="381000" y="685800"/>
            <a:ext cx="6096000" cy="3429000"/>
          </a:xfrm>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t>[</a:t>
            </a:r>
            <a:r>
              <a:rPr b="1"/>
              <a:t>slide</a:t>
            </a:r>
            <a:r>
              <a:t>] </a:t>
            </a:r>
          </a:p>
          <a:p>
            <a:r>
              <a:t>That’s a bit like saying “color television” or “smart phone”.</a:t>
            </a:r>
          </a:p>
          <a:p>
            <a:r>
              <a:t>This is a picture of Colossus, the first electronic programmable computer, with some of the women who programmed and operated it.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a:t>
            </a:r>
            <a:r>
              <a:rPr b="1"/>
              <a:t>slide</a:t>
            </a:r>
            <a:r>
              <a:t>] </a:t>
            </a:r>
          </a:p>
          <a:p>
            <a:r>
              <a:t>Although these procedures were carried out by people, they have the same basic features as the functions we write: </a:t>
            </a:r>
          </a:p>
          <a:p>
            <a:r>
              <a:t>They take an input and produce the correct output by following a series of precisely defined steps.</a:t>
            </a:r>
          </a:p>
          <a:p>
            <a:r>
              <a:t>In this way, mathematicians made their expertise available to non-experts, who simply had to follow directions, carrying out simple arithmetic operations in the right order.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rPr dirty="0"/>
              <a:t>Start by thinking about what you do just to add two big numbers by hand!</a:t>
            </a:r>
          </a:p>
          <a:p>
            <a:r>
              <a:rPr dirty="0"/>
              <a:t>You follow a procedure that takes the two inputs...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r>
              <a:t>And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step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t>Well, we started out playing with Pyret.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by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step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t>You carry out the right operations to get the desired output.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r>
              <a:t>An ancient algorithm, still taught to many schoolchildren today is Euclid’s algorithm, used to find the greatest common divisor for two numbers.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r>
              <a:rPr dirty="0"/>
              <a:t>[</a:t>
            </a:r>
            <a:r>
              <a:rPr b="1" dirty="0"/>
              <a:t>slide</a:t>
            </a:r>
            <a:r>
              <a:rPr dirty="0"/>
              <a:t>]</a:t>
            </a:r>
          </a:p>
          <a:p>
            <a:r>
              <a:rPr dirty="0"/>
              <a:t>Which sounds a lot like writing a recursive function!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r>
              <a:t>This method was used to reduce fractions – and today it’s one of the basic methods underlying cryptography.</a:t>
            </a:r>
          </a:p>
          <a:p>
            <a:r>
              <a:t>What is this? It’s recursion!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r>
              <a:t>[</a:t>
            </a:r>
            <a:r>
              <a:rPr b="1"/>
              <a:t>slide</a:t>
            </a:r>
            <a:r>
              <a:t>] What is this? It’s iteration!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prstGeom prst="rect">
            <a:avLst/>
          </a:prstGeom>
        </p:spPr>
        <p:txBody>
          <a:bodyPr/>
          <a:lstStyle/>
          <a:p>
            <a:endParaRPr/>
          </a:p>
        </p:txBody>
      </p:sp>
      <p:sp>
        <p:nvSpPr>
          <p:cNvPr id="496" name="Shape 496"/>
          <p:cNvSpPr>
            <a:spLocks noGrp="1"/>
          </p:cNvSpPr>
          <p:nvPr>
            <p:ph type="body" sz="quarter" idx="1"/>
          </p:nvPr>
        </p:nvSpPr>
        <p:spPr>
          <a:prstGeom prst="rect">
            <a:avLst/>
          </a:prstGeom>
        </p:spPr>
        <p:txBody>
          <a:bodyPr/>
          <a:lstStyle/>
          <a:p>
            <a:r>
              <a:t>But computational thinking goes beyond just writing functions. </a:t>
            </a:r>
          </a:p>
          <a:p>
            <a:r>
              <a:t>A big part of computational thinking is breaking problems into parts.</a:t>
            </a:r>
          </a:p>
          <a:p>
            <a:r>
              <a:t>Story time!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r>
              <a:t>[</a:t>
            </a:r>
            <a:r>
              <a:rPr b="1"/>
              <a:t>slide</a:t>
            </a:r>
            <a:r>
              <a:t>] Breaking a problem down into these smaller pieces let them carry out the computations much more efficiently.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And then we played with Python.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p>
            <a:r>
              <a:t>But, [</a:t>
            </a:r>
            <a:r>
              <a:rPr b="1"/>
              <a:t>slide</a:t>
            </a:r>
            <a:r>
              <a:t>] </a:t>
            </a:r>
          </a:p>
          <a:p>
            <a:r>
              <a:t>[Electronic Numerical Integrator and Computer]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r>
              <a:t>[Called the Pascaline or Pascal’s wheel, it could add and subtract but not multiply or divide]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r>
              <a:rPr dirty="0"/>
              <a:t>Starting around 1837, Charles Babbage conceived of the Analytical Engine, a mechanical computer that would  use punched cards, like Jacquard’s loom.</a:t>
            </a:r>
          </a:p>
          <a:p>
            <a:r>
              <a:rPr dirty="0"/>
              <a:t>These punched cards would contain a program that would instruct the machine to automatically compute a mathematical function.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p>
            <a:r>
              <a:t>[Daughter of Lord Byron. </a:t>
            </a:r>
          </a:p>
          <a:p>
            <a:r>
              <a:t>She assisted Babbage in explaining and promoting his ideas, writing articles describing the operation and use of the analytical engine. </a:t>
            </a:r>
          </a:p>
          <a:p>
            <a:r>
              <a:t>She’s widely considered the first  computer programmer, even though she didn’t have a working computer to run her programs on! Remember that when you’re taking your final exam on paper...]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p>
            <a:r>
              <a:t>[</a:t>
            </a:r>
            <a:r>
              <a:rPr b="1"/>
              <a:t>slide</a:t>
            </a:r>
            <a:r>
              <a:t>] </a:t>
            </a:r>
          </a:p>
          <a:p>
            <a:r>
              <a:t>Ironically, some central insights of the computer age come from the age of steam.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noRot="1" noChangeAspect="1"/>
          </p:cNvSpPr>
          <p:nvPr>
            <p:ph type="sldImg"/>
          </p:nvPr>
        </p:nvSpPr>
        <p:spPr>
          <a:prstGeom prst="rect">
            <a:avLst/>
          </a:prstGeom>
        </p:spPr>
        <p:txBody>
          <a:bodyPr/>
          <a:lstStyle/>
          <a:p>
            <a:endParaRPr/>
          </a:p>
        </p:txBody>
      </p:sp>
      <p:sp>
        <p:nvSpPr>
          <p:cNvPr id="555" name="Shape 555"/>
          <p:cNvSpPr>
            <a:spLocks noGrp="1"/>
          </p:cNvSpPr>
          <p:nvPr>
            <p:ph type="body" sz="quarter" idx="1"/>
          </p:nvPr>
        </p:nvSpPr>
        <p:spPr>
          <a:prstGeom prst="rect">
            <a:avLst/>
          </a:prstGeom>
        </p:spPr>
        <p:txBody>
          <a:bodyPr/>
          <a:lstStyle/>
          <a:p>
            <a:r>
              <a:t>[</a:t>
            </a:r>
            <a:r>
              <a:rPr b="1"/>
              <a:t>slide</a:t>
            </a:r>
            <a:r>
              <a:t>] In the 1930s, there was intense experimentation.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r>
              <a:rPr dirty="0"/>
              <a:t>Howard Aiken, in partnership with IBM and sponsored by the navy, built the Mark I at Harvard in 1944. </a:t>
            </a:r>
          </a:p>
          <a:p>
            <a:r>
              <a:rPr dirty="0"/>
              <a:t>This was an electromechanical – not electronic – computer, whose programs and input data were stored externally on punched paper tapes.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noRot="1" noChangeAspect="1"/>
          </p:cNvSpPr>
          <p:nvPr>
            <p:ph type="sldImg"/>
          </p:nvPr>
        </p:nvSpPr>
        <p:spPr>
          <a:prstGeom prst="rect">
            <a:avLst/>
          </a:prstGeom>
        </p:spPr>
        <p:txBody>
          <a:bodyPr/>
          <a:lstStyle/>
          <a:p>
            <a:endParaRPr/>
          </a:p>
        </p:txBody>
      </p:sp>
      <p:sp>
        <p:nvSpPr>
          <p:cNvPr id="565" name="Shape 565"/>
          <p:cNvSpPr>
            <a:spLocks noGrp="1"/>
          </p:cNvSpPr>
          <p:nvPr>
            <p:ph type="body" sz="quarter" idx="1"/>
          </p:nvPr>
        </p:nvSpPr>
        <p:spPr>
          <a:prstGeom prst="rect">
            <a:avLst/>
          </a:prstGeom>
        </p:spPr>
        <p:txBody>
          <a:bodyPr/>
          <a:lstStyle/>
          <a:p>
            <a:r>
              <a:rPr dirty="0"/>
              <a:t>ENIAC was the first general-purpose, programmable </a:t>
            </a:r>
            <a:r>
              <a:rPr b="1" dirty="0"/>
              <a:t>electronic</a:t>
            </a:r>
            <a:r>
              <a:rPr dirty="0"/>
              <a:t> computer. </a:t>
            </a:r>
          </a:p>
          <a:p>
            <a:r>
              <a:rPr dirty="0"/>
              <a:t>Unfortunately, its memory was limited, and it used 18,000 vacuum tubes that gradually wore out. The computer would fail “only” 2-3 times a week!</a:t>
            </a:r>
          </a:p>
          <a:p>
            <a:r>
              <a:rPr dirty="0"/>
              <a:t>It took its input from an external wire patch board, which also made programming it quite tedious.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p>
            <a:r>
              <a:t>Even as they became quicker and smaller, [</a:t>
            </a:r>
            <a:r>
              <a:rPr b="1"/>
              <a:t>slide</a:t>
            </a:r>
            <a:r>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r>
              <a:t>Hopper had been one of the early programmers of the Harvard Mark I computer.</a:t>
            </a:r>
          </a:p>
          <a:p>
            <a:r>
              <a:t>[COBOL = COmmon Business-Oriented Language]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381000" y="685800"/>
            <a:ext cx="6096000" cy="3429000"/>
          </a:xfrm>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But [</a:t>
            </a:r>
            <a:r>
              <a:rPr b="1"/>
              <a:t>slide</a:t>
            </a:r>
            <a:r>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r>
              <a:t>In 1975, the (recently deceased) Turing Award recipient Fred Brooks wrote: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prstGeom prst="rect">
            <a:avLst/>
          </a:prstGeom>
        </p:spPr>
        <p:txBody>
          <a:bodyPr/>
          <a:lstStyle/>
          <a:p>
            <a:endParaRPr/>
          </a:p>
        </p:txBody>
      </p:sp>
      <p:sp>
        <p:nvSpPr>
          <p:cNvPr id="593" name="Shape 593"/>
          <p:cNvSpPr>
            <a:spLocks noGrp="1"/>
          </p:cNvSpPr>
          <p:nvPr>
            <p:ph type="body" sz="quarter" idx="1"/>
          </p:nvPr>
        </p:nvSpPr>
        <p:spPr>
          <a:prstGeom prst="rect">
            <a:avLst/>
          </a:prstGeom>
        </p:spPr>
        <p:txBody>
          <a:bodyPr/>
          <a:lstStyle/>
          <a:p>
            <a:r>
              <a:t>[He’s saying all of this in 1975, way before we had modern video games or Pixar making computer-animated films...]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r>
              <a:t>But we haven’t just been writing programs this semester; we’ve been writing programs to work with </a:t>
            </a:r>
            <a:r>
              <a:rPr b="1"/>
              <a:t>data</a:t>
            </a:r>
            <a: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noRot="1" noChangeAspect="1"/>
          </p:cNvSpPr>
          <p:nvPr>
            <p:ph type="sldImg"/>
          </p:nvPr>
        </p:nvSpPr>
        <p:spPr>
          <a:prstGeom prst="rect">
            <a:avLst/>
          </a:prstGeom>
        </p:spPr>
        <p:txBody>
          <a:bodyPr/>
          <a:lstStyle/>
          <a:p>
            <a:endParaRPr/>
          </a:p>
        </p:txBody>
      </p:sp>
      <p:sp>
        <p:nvSpPr>
          <p:cNvPr id="606" name="Shape 606"/>
          <p:cNvSpPr>
            <a:spLocks noGrp="1"/>
          </p:cNvSpPr>
          <p:nvPr>
            <p:ph type="body" sz="quarter" idx="1"/>
          </p:nvPr>
        </p:nvSpPr>
        <p:spPr>
          <a:prstGeom prst="rect">
            <a:avLst/>
          </a:prstGeom>
        </p:spPr>
        <p:txBody>
          <a:bodyPr/>
          <a:lstStyle/>
          <a:p>
            <a:r>
              <a:t>A great place to start is the archive of the Data is Plural newsletter.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prstGeom prst="rect">
            <a:avLst/>
          </a:prstGeom>
        </p:spPr>
        <p:txBody>
          <a:bodyPr/>
          <a:lstStyle/>
          <a:p>
            <a:endParaRPr/>
          </a:p>
        </p:txBody>
      </p:sp>
      <p:sp>
        <p:nvSpPr>
          <p:cNvPr id="610" name="Shape 610"/>
          <p:cNvSpPr>
            <a:spLocks noGrp="1"/>
          </p:cNvSpPr>
          <p:nvPr>
            <p:ph type="body" sz="quarter" idx="1"/>
          </p:nvPr>
        </p:nvSpPr>
        <p:spPr>
          <a:prstGeom prst="rect">
            <a:avLst/>
          </a:prstGeom>
        </p:spPr>
        <p:txBody>
          <a:bodyPr/>
          <a:lstStyle/>
          <a:p>
            <a:r>
              <a:t>But what goes into building a data set? What do we need to think about when we’re looking at a new data set?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prstGeom prst="rect">
            <a:avLst/>
          </a:prstGeom>
        </p:spPr>
        <p:txBody>
          <a:bodyPr/>
          <a:lstStyle/>
          <a:p>
            <a:endParaRPr/>
          </a:p>
        </p:txBody>
      </p:sp>
      <p:sp>
        <p:nvSpPr>
          <p:cNvPr id="614" name="Shape 614"/>
          <p:cNvSpPr>
            <a:spLocks noGrp="1"/>
          </p:cNvSpPr>
          <p:nvPr>
            <p:ph type="body" sz="quarter" idx="1"/>
          </p:nvPr>
        </p:nvSpPr>
        <p:spPr>
          <a:prstGeom prst="rect">
            <a:avLst/>
          </a:prstGeom>
        </p:spPr>
        <p:txBody>
          <a:bodyPr/>
          <a:lstStyle/>
          <a:p>
            <a:r>
              <a:t>[</a:t>
            </a:r>
            <a:r>
              <a:rPr b="1"/>
              <a:t>slide</a:t>
            </a:r>
            <a:r>
              <a:t>]</a:t>
            </a:r>
          </a:p>
          <a:p>
            <a:r>
              <a:t>Additionally,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p>
            <a:r>
              <a:t>Galton’s data represents gender as a binary: male and female.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a:spLocks noGrp="1" noRot="1" noChangeAspect="1"/>
          </p:cNvSpPr>
          <p:nvPr>
            <p:ph type="sldImg"/>
          </p:nvPr>
        </p:nvSpPr>
        <p:spPr>
          <a:prstGeom prst="rect">
            <a:avLst/>
          </a:prstGeom>
        </p:spPr>
        <p:txBody>
          <a:bodyPr/>
          <a:lstStyle/>
          <a:p>
            <a:endParaRPr/>
          </a:p>
        </p:txBody>
      </p:sp>
      <p:sp>
        <p:nvSpPr>
          <p:cNvPr id="628" name="Shape 628"/>
          <p:cNvSpPr>
            <a:spLocks noGrp="1"/>
          </p:cNvSpPr>
          <p:nvPr>
            <p:ph type="body" sz="quarter" idx="1"/>
          </p:nvPr>
        </p:nvSpPr>
        <p:spPr>
          <a:prstGeom prst="rect">
            <a:avLst/>
          </a:prstGeom>
        </p:spPr>
        <p:txBody>
          <a:bodyPr/>
          <a:lstStyle/>
          <a:p>
            <a:r>
              <a:t>While a majority of adults in the US would agree with those being the only options, a significant and growing number disagree!</a:t>
            </a:r>
          </a:p>
          <a:p>
            <a:r>
              <a:t>If we were collecting that information today, that column might look quite different.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noRot="1" noChangeAspect="1"/>
          </p:cNvSpPr>
          <p:nvPr>
            <p:ph type="sldImg"/>
          </p:nvPr>
        </p:nvSpPr>
        <p:spPr>
          <a:prstGeom prst="rect">
            <a:avLst/>
          </a:prstGeom>
        </p:spPr>
        <p:txBody>
          <a:bodyPr/>
          <a:lstStyle/>
          <a:p>
            <a:endParaRPr/>
          </a:p>
        </p:txBody>
      </p:sp>
      <p:sp>
        <p:nvSpPr>
          <p:cNvPr id="634" name="Shape 634"/>
          <p:cNvSpPr>
            <a:spLocks noGrp="1"/>
          </p:cNvSpPr>
          <p:nvPr>
            <p:ph type="body" sz="quarter" idx="1"/>
          </p:nvPr>
        </p:nvSpPr>
        <p:spPr>
          <a:prstGeom prst="rect">
            <a:avLst/>
          </a:prstGeom>
        </p:spPr>
        <p:txBody>
          <a:bodyPr/>
          <a:lstStyle/>
          <a:p>
            <a:r>
              <a:t>We need to hold ourselves accountable, not just for how we represent data, but for what data we gather and what predictions we choose to make with it.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r>
              <a:t>Sentiment140 is a data set used for learning to predict sentiment, that is, emotional responses, from social media like Twitter. </a:t>
            </a:r>
          </a:p>
          <a:p>
            <a:r>
              <a:t>You can download it for free as CSV files.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381000" y="685800"/>
            <a:ext cx="6096000" cy="3429000"/>
          </a:xfrm>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Instead, consider what we’ve been </a:t>
            </a:r>
            <a:r>
              <a:rPr b="1"/>
              <a:t>doing</a:t>
            </a:r>
            <a:r>
              <a:t> in these languages.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noRot="1" noChangeAspect="1"/>
          </p:cNvSpPr>
          <p:nvPr>
            <p:ph type="sldImg"/>
          </p:nvPr>
        </p:nvSpPr>
        <p:spPr>
          <a:prstGeom prst="rect">
            <a:avLst/>
          </a:prstGeom>
        </p:spPr>
        <p:txBody>
          <a:bodyPr/>
          <a:lstStyle/>
          <a:p>
            <a:endParaRPr/>
          </a:p>
        </p:txBody>
      </p:sp>
      <p:sp>
        <p:nvSpPr>
          <p:cNvPr id="643" name="Shape 643"/>
          <p:cNvSpPr>
            <a:spLocks noGrp="1"/>
          </p:cNvSpPr>
          <p:nvPr>
            <p:ph type="body" sz="quarter" idx="1"/>
          </p:nvPr>
        </p:nvSpPr>
        <p:spPr>
          <a:prstGeom prst="rect">
            <a:avLst/>
          </a:prstGeom>
        </p:spPr>
        <p:txBody>
          <a:bodyPr/>
          <a:lstStyle/>
          <a:p>
            <a:r>
              <a:t>When “robloposky” make a public tweet in 2009 that they were itchy and miserable, did they really mean for that data to be preserved forever? </a:t>
            </a:r>
          </a:p>
          <a:p>
            <a:r>
              <a:t>For it to be used for machine learning? </a:t>
            </a:r>
          </a:p>
          <a:p>
            <a:r>
              <a:t>For it to be discussed right here, right now?</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a:spLocks noGrp="1" noRot="1" noChangeAspect="1"/>
          </p:cNvSpPr>
          <p:nvPr>
            <p:ph type="sldImg"/>
          </p:nvPr>
        </p:nvSpPr>
        <p:spPr>
          <a:prstGeom prst="rect">
            <a:avLst/>
          </a:prstGeom>
        </p:spPr>
        <p:txBody>
          <a:bodyPr/>
          <a:lstStyle/>
          <a:p>
            <a:endParaRPr/>
          </a:p>
        </p:txBody>
      </p:sp>
      <p:sp>
        <p:nvSpPr>
          <p:cNvPr id="649" name="Shape 649"/>
          <p:cNvSpPr>
            <a:spLocks noGrp="1"/>
          </p:cNvSpPr>
          <p:nvPr>
            <p:ph type="body" sz="quarter" idx="1"/>
          </p:nvPr>
        </p:nvSpPr>
        <p:spPr>
          <a:prstGeom prst="rect">
            <a:avLst/>
          </a:prstGeom>
        </p:spPr>
        <p:txBody>
          <a:bodyPr/>
          <a:lstStyle/>
          <a:p>
            <a:r>
              <a:rPr dirty="0"/>
              <a:t>Target wants all of your shopping, but people have ingrained habits: Groceries at the grocery store, hardware at the hardware store, etc. </a:t>
            </a:r>
          </a:p>
          <a:p>
            <a:r>
              <a:rPr dirty="0"/>
              <a:t>Target wants to know the moment your life is in flux because that’s when your shopping habits are likely to change. </a:t>
            </a:r>
          </a:p>
          <a:p>
            <a:r>
              <a:rPr dirty="0"/>
              <a:t>It’s easy to find out if someone moved, but what about other life events, like having a baby? </a:t>
            </a:r>
          </a:p>
          <a:p>
            <a:r>
              <a:rPr dirty="0"/>
              <a:t>It’s actually easy for them to find out when you have a baby because birth records are usually public. </a:t>
            </a:r>
          </a:p>
          <a:p>
            <a:r>
              <a:rPr dirty="0"/>
              <a:t>But they want to know sooner so they get to you before other stores.</a:t>
            </a:r>
          </a:p>
          <a:p>
            <a:r>
              <a:rPr b="1" dirty="0"/>
              <a:t>Target wants to know if you’re pregnant.</a:t>
            </a:r>
          </a:p>
          <a:p>
            <a:r>
              <a:rPr dirty="0"/>
              <a:t>And they’re good at it. This article recounts a father demanding to see the manager because his high-school daughter was receiving target coupons for baby clothes and cribs. </a:t>
            </a:r>
          </a:p>
          <a:p>
            <a:r>
              <a:rPr dirty="0"/>
              <a:t>Guess what Target knew that her father didn’t?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t>All this is to say: [</a:t>
            </a:r>
            <a:r>
              <a:rPr b="1"/>
              <a:t>slide</a:t>
            </a:r>
            <a:r>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r>
              <a:t>We’ve covered a lot of topics in just one class.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p>
            <a:r>
              <a:t>[</a:t>
            </a:r>
            <a:r>
              <a:rPr b="1"/>
              <a:t>slide</a:t>
            </a:r>
            <a:r>
              <a:t>] But there’s a lot more to see!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r>
              <a:t>In CMPU 102, you explore a programming paradigm called object-oriented programming, using another programming language, called Java.</a:t>
            </a:r>
          </a:p>
          <a:p>
            <a:r>
              <a:t>You’ll learn more about different kinds of data structures and about writing efficient programs.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prstGeom prst="rect">
            <a:avLst/>
          </a:prstGeom>
        </p:spPr>
        <p:txBody>
          <a:bodyPr/>
          <a:lstStyle/>
          <a:p>
            <a:endParaRPr/>
          </a:p>
        </p:txBody>
      </p:sp>
      <p:sp>
        <p:nvSpPr>
          <p:cNvPr id="686" name="Shape 686"/>
          <p:cNvSpPr>
            <a:spLocks noGrp="1"/>
          </p:cNvSpPr>
          <p:nvPr>
            <p:ph type="body" sz="quarter" idx="1"/>
          </p:nvPr>
        </p:nvSpPr>
        <p:spPr>
          <a:prstGeom prst="rect">
            <a:avLst/>
          </a:prstGeom>
        </p:spPr>
        <p:txBody>
          <a:bodyPr/>
          <a:lstStyle/>
          <a:p>
            <a:r>
              <a:t>CMPU 145 is the first step into the world of theoretical computer science, the more math-y side of things where we look at the ideas that make computation possible. </a:t>
            </a:r>
          </a:p>
          <a:p>
            <a:r>
              <a:t>You’ll learn about set theory, logic, probability and more and get practice both writing proofs and implementing the ideas by programming.</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noRot="1" noChangeAspect="1"/>
          </p:cNvSpPr>
          <p:nvPr>
            <p:ph type="sldImg"/>
          </p:nvPr>
        </p:nvSpPr>
        <p:spPr>
          <a:prstGeom prst="rect">
            <a:avLst/>
          </a:prstGeom>
        </p:spPr>
        <p:txBody>
          <a:bodyPr/>
          <a:lstStyle/>
          <a:p>
            <a:endParaRPr/>
          </a:p>
        </p:txBody>
      </p:sp>
      <p:sp>
        <p:nvSpPr>
          <p:cNvPr id="691" name="Shape 691"/>
          <p:cNvSpPr>
            <a:spLocks noGrp="1"/>
          </p:cNvSpPr>
          <p:nvPr>
            <p:ph type="body" sz="quarter" idx="1"/>
          </p:nvPr>
        </p:nvSpPr>
        <p:spPr>
          <a:prstGeom prst="rect">
            <a:avLst/>
          </a:prstGeom>
        </p:spPr>
        <p:txBody>
          <a:bodyPr/>
          <a:lstStyle/>
          <a:p>
            <a:r>
              <a:t>Even if you never thought CS was for you, if you enjoyed any part of 101, I recommend trying another CS course.</a:t>
            </a:r>
          </a:p>
          <a:p>
            <a:r>
              <a:t>[</a:t>
            </a:r>
            <a:r>
              <a:rPr b="1"/>
              <a:t>slide</a:t>
            </a:r>
            <a:r>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Shape 694"/>
          <p:cNvSpPr>
            <a:spLocks noGrp="1" noRot="1" noChangeAspect="1"/>
          </p:cNvSpPr>
          <p:nvPr>
            <p:ph type="sldImg"/>
          </p:nvPr>
        </p:nvSpPr>
        <p:spPr>
          <a:prstGeom prst="rect">
            <a:avLst/>
          </a:prstGeom>
        </p:spPr>
        <p:txBody>
          <a:bodyPr/>
          <a:lstStyle/>
          <a:p>
            <a:endParaRPr/>
          </a:p>
        </p:txBody>
      </p:sp>
      <p:sp>
        <p:nvSpPr>
          <p:cNvPr id="695" name="Shape 695"/>
          <p:cNvSpPr>
            <a:spLocks noGrp="1"/>
          </p:cNvSpPr>
          <p:nvPr>
            <p:ph type="body" sz="quarter" idx="1"/>
          </p:nvPr>
        </p:nvSpPr>
        <p:spPr>
          <a:prstGeom prst="rect">
            <a:avLst/>
          </a:prstGeom>
        </p:spPr>
        <p:txBody>
          <a:bodyPr/>
          <a:lstStyle/>
          <a:p>
            <a:r>
              <a:t>[Winter/summer] break is coming up and I know you need a good book.</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noRot="1" noChangeAspect="1"/>
          </p:cNvSpPr>
          <p:nvPr>
            <p:ph type="sldImg"/>
          </p:nvPr>
        </p:nvSpPr>
        <p:spPr>
          <a:prstGeom prst="rect">
            <a:avLst/>
          </a:prstGeom>
        </p:spPr>
        <p:txBody>
          <a:bodyPr/>
          <a:lstStyle/>
          <a:p>
            <a:endParaRPr/>
          </a:p>
        </p:txBody>
      </p:sp>
      <p:sp>
        <p:nvSpPr>
          <p:cNvPr id="700" name="Shape 700"/>
          <p:cNvSpPr>
            <a:spLocks noGrp="1"/>
          </p:cNvSpPr>
          <p:nvPr>
            <p:ph type="body" sz="quarter" idx="1"/>
          </p:nvPr>
        </p:nvSpPr>
        <p:spPr>
          <a:prstGeom prst="rect">
            <a:avLst/>
          </a:prstGeom>
        </p:spPr>
        <p:txBody>
          <a:bodyPr/>
          <a:lstStyle/>
          <a:p>
            <a:r>
              <a:t>Recommended, very readable guide to the big ideas of CS – from a low-level understanding of how computers work up. I agree with the cover quote: It’s the best book on computers I’ve ever read.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381000" y="685800"/>
            <a:ext cx="6096000" cy="3429000"/>
          </a:xfrm>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Instead, consider what we’ve been </a:t>
            </a:r>
            <a:r>
              <a:rPr b="1"/>
              <a:t>doing</a:t>
            </a:r>
            <a:r>
              <a:t> in these languages.</a:t>
            </a:r>
          </a:p>
        </p:txBody>
      </p:sp>
    </p:spTree>
    <p:extLst>
      <p:ext uri="{BB962C8B-B14F-4D97-AF65-F5344CB8AC3E}">
        <p14:creationId xmlns:p14="http://schemas.microsoft.com/office/powerpoint/2010/main" val="38861469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Shape 703"/>
          <p:cNvSpPr>
            <a:spLocks noGrp="1" noRot="1" noChangeAspect="1"/>
          </p:cNvSpPr>
          <p:nvPr>
            <p:ph type="sldImg"/>
          </p:nvPr>
        </p:nvSpPr>
        <p:spPr>
          <a:prstGeom prst="rect">
            <a:avLst/>
          </a:prstGeom>
        </p:spPr>
        <p:txBody>
          <a:bodyPr/>
          <a:lstStyle/>
          <a:p>
            <a:endParaRPr/>
          </a:p>
        </p:txBody>
      </p:sp>
      <p:sp>
        <p:nvSpPr>
          <p:cNvPr id="704" name="Shape 704"/>
          <p:cNvSpPr>
            <a:spLocks noGrp="1"/>
          </p:cNvSpPr>
          <p:nvPr>
            <p:ph type="body" sz="quarter" idx="1"/>
          </p:nvPr>
        </p:nvSpPr>
        <p:spPr>
          <a:prstGeom prst="rect">
            <a:avLst/>
          </a:prstGeom>
        </p:spPr>
        <p:txBody>
          <a:bodyPr/>
          <a:lstStyle/>
          <a:p>
            <a:r>
              <a:t>This is my favorite, incredibly clear and readable guide to artificial intelligence. If you’re wondering about the big ideas of AI or whether this is an area you’d like to go into, this is a great book to read.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p:cNvSpPr>
            <a:spLocks noGrp="1" noRot="1" noChangeAspect="1"/>
          </p:cNvSpPr>
          <p:nvPr>
            <p:ph type="sldImg"/>
          </p:nvPr>
        </p:nvSpPr>
        <p:spPr>
          <a:prstGeom prst="rect">
            <a:avLst/>
          </a:prstGeom>
        </p:spPr>
        <p:txBody>
          <a:bodyPr/>
          <a:lstStyle/>
          <a:p>
            <a:endParaRPr/>
          </a:p>
        </p:txBody>
      </p:sp>
      <p:sp>
        <p:nvSpPr>
          <p:cNvPr id="709" name="Shape 709"/>
          <p:cNvSpPr>
            <a:spLocks noGrp="1"/>
          </p:cNvSpPr>
          <p:nvPr>
            <p:ph type="body" sz="quarter" idx="1"/>
          </p:nvPr>
        </p:nvSpPr>
        <p:spPr>
          <a:prstGeom prst="rect">
            <a:avLst/>
          </a:prstGeom>
        </p:spPr>
        <p:txBody>
          <a:bodyPr/>
          <a:lstStyle/>
          <a:p>
            <a:r>
              <a:t>If you want to know more about how the data we gather and the ways we use it can be harmful </a:t>
            </a:r>
            <a:r>
              <a:rPr b="1"/>
              <a:t>and</a:t>
            </a:r>
            <a:r>
              <a:t> how it can combat harms, from an intersectional feminist perspective, this is a great book -- and it’s available for free online!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r>
              <a:t>Numeric sheets are used by the college for deciding things like compensation, contract renewals, and tenure. This is more important for people’s careers than you might imagine, so please fill it out honestly but fairly. </a:t>
            </a:r>
          </a:p>
          <a:p>
            <a:r>
              <a:t>The written feedback is only for me; there’s no point writing “Professor Gordon does such and such” because I’m the only one who reads that. You can give your thoughts about anything to do with the course, but the most useful thing is to imagine a friend is taking this course next semester. What would you want to be the same for them? What would you want to be different?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91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We started out drawing some flags.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And, a couple short months later,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dirty="0"/>
              <a:t>we’re making predictions using tables of data.</a:t>
            </a:r>
          </a:p>
          <a:p>
            <a:r>
              <a:rPr dirty="0"/>
              <a:t>These don’t seem to have a lot in common!</a:t>
            </a:r>
          </a:p>
          <a:p>
            <a:r>
              <a:rPr dirty="0"/>
              <a:t>So, what is it we’ve been doing?</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B2B3B8"/>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569447"/>
            <a:ext cx="14716126" cy="3714378"/>
          </a:xfrm>
          <a:prstGeom prst="rect">
            <a:avLst/>
          </a:prstGeom>
        </p:spPr>
        <p:txBody>
          <a:bodyPr anchor="ctr"/>
          <a:lstStyle>
            <a:lvl1pPr algn="ctr">
              <a:lnSpc>
                <a:spcPct val="100000"/>
              </a:lnSpc>
              <a:defRPr sz="9400">
                <a:solidFill>
                  <a:schemeClr val="accent3">
                    <a:lumOff val="44000"/>
                  </a:schemeClr>
                </a:solidFill>
              </a:defRPr>
            </a:lvl1pPr>
          </a:lstStyle>
          <a:p>
            <a:r>
              <a:t>Title Text</a:t>
            </a:r>
          </a:p>
        </p:txBody>
      </p:sp>
      <p:sp>
        <p:nvSpPr>
          <p:cNvPr id="12" name="Body Level One…"/>
          <p:cNvSpPr txBox="1">
            <a:spLocks noGrp="1"/>
          </p:cNvSpPr>
          <p:nvPr>
            <p:ph type="body" sz="quarter" idx="1"/>
          </p:nvPr>
        </p:nvSpPr>
        <p:spPr>
          <a:xfrm>
            <a:off x="4658168" y="6370425"/>
            <a:ext cx="15067663" cy="4005872"/>
          </a:xfrm>
          <a:prstGeom prst="rect">
            <a:avLst/>
          </a:prstGeom>
        </p:spPr>
        <p:txBody>
          <a:bodyPr/>
          <a:lstStyle>
            <a:lvl1pPr algn="ctr">
              <a:lnSpc>
                <a:spcPct val="100000"/>
              </a:lnSpc>
              <a:spcBef>
                <a:spcPts val="0"/>
              </a:spcBef>
              <a:defRPr sz="4200">
                <a:solidFill>
                  <a:schemeClr val="accent3">
                    <a:lumOff val="44000"/>
                  </a:schemeClr>
                </a:solidFill>
              </a:defRPr>
            </a:lvl1pPr>
            <a:lvl2pPr indent="0" algn="ctr">
              <a:lnSpc>
                <a:spcPct val="100000"/>
              </a:lnSpc>
              <a:spcBef>
                <a:spcPts val="0"/>
              </a:spcBef>
              <a:defRPr>
                <a:solidFill>
                  <a:schemeClr val="accent3">
                    <a:lumOff val="44000"/>
                  </a:schemeClr>
                </a:solidFill>
              </a:defRPr>
            </a:lvl2pPr>
            <a:lvl3pPr indent="0" algn="ctr">
              <a:lnSpc>
                <a:spcPct val="100000"/>
              </a:lnSpc>
              <a:spcBef>
                <a:spcPts val="0"/>
              </a:spcBef>
              <a:defRPr>
                <a:solidFill>
                  <a:schemeClr val="accent3">
                    <a:lumOff val="44000"/>
                  </a:schemeClr>
                </a:solidFill>
              </a:defRPr>
            </a:lvl3pPr>
            <a:lvl4pPr indent="0" algn="ctr">
              <a:lnSpc>
                <a:spcPct val="100000"/>
              </a:lnSpc>
              <a:spcBef>
                <a:spcPts val="0"/>
              </a:spcBef>
              <a:defRPr sz="4200">
                <a:solidFill>
                  <a:schemeClr val="accent3">
                    <a:lumOff val="44000"/>
                  </a:schemeClr>
                </a:solidFill>
              </a:defRPr>
            </a:lvl4pPr>
            <a:lvl5pPr indent="0" algn="ctr">
              <a:lnSpc>
                <a:spcPct val="100000"/>
              </a:lnSpc>
              <a:spcBef>
                <a:spcPts val="0"/>
              </a:spcBef>
              <a:defRPr sz="42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13" name="4724332321_6348c36f3e.png" descr="4724332321_6348c36f3e.png"/>
          <p:cNvPicPr>
            <a:picLocks noChangeAspect="1"/>
          </p:cNvPicPr>
          <p:nvPr/>
        </p:nvPicPr>
        <p:blipFill>
          <a:blip r:embed="rId2"/>
          <a:stretch>
            <a:fillRect/>
          </a:stretch>
        </p:blipFill>
        <p:spPr>
          <a:xfrm>
            <a:off x="11111019" y="10941657"/>
            <a:ext cx="2161962" cy="2161962"/>
          </a:xfrm>
          <a:prstGeom prst="rect">
            <a:avLst/>
          </a:prstGeom>
          <a:ln w="12700">
            <a:miter lim="400000"/>
          </a:ln>
        </p:spPr>
      </p:pic>
      <p:sp>
        <p:nvSpPr>
          <p:cNvPr id="14" name="Course ID"/>
          <p:cNvSpPr txBox="1">
            <a:spLocks noGrp="1"/>
          </p:cNvSpPr>
          <p:nvPr>
            <p:ph type="body" sz="quarter" idx="21"/>
          </p:nvPr>
        </p:nvSpPr>
        <p:spPr>
          <a:xfrm>
            <a:off x="4658168" y="1497035"/>
            <a:ext cx="15067663" cy="985812"/>
          </a:xfrm>
          <a:prstGeom prst="rect">
            <a:avLst/>
          </a:prstGeom>
        </p:spPr>
        <p:txBody>
          <a:bodyPr anchor="ctr"/>
          <a:lstStyle>
            <a:lvl1pPr algn="ctr">
              <a:lnSpc>
                <a:spcPct val="100000"/>
              </a:lnSpc>
              <a:spcBef>
                <a:spcPts val="0"/>
              </a:spcBef>
              <a:defRPr sz="4200" spc="84">
                <a:solidFill>
                  <a:schemeClr val="accent3">
                    <a:lumOff val="44000"/>
                  </a:schemeClr>
                </a:solidFill>
              </a:defRPr>
            </a:lvl1pPr>
          </a:lstStyle>
          <a:p>
            <a:r>
              <a:t>Course ID</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2455199" y="376724"/>
            <a:ext cx="19476721" cy="2669902"/>
          </a:xfrm>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00" name="Body Level One…"/>
          <p:cNvSpPr txBox="1">
            <a:spLocks noGrp="1"/>
          </p:cNvSpPr>
          <p:nvPr>
            <p:ph type="body" idx="1"/>
          </p:nvPr>
        </p:nvSpPr>
        <p:spPr>
          <a:xfrm>
            <a:off x="2450592" y="252018"/>
            <a:ext cx="15609094" cy="13211963"/>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ullets wide">
    <p:spTree>
      <p:nvGrpSpPr>
        <p:cNvPr id="1" name=""/>
        <p:cNvGrpSpPr/>
        <p:nvPr/>
      </p:nvGrpSpPr>
      <p:grpSpPr>
        <a:xfrm>
          <a:off x="0" y="0"/>
          <a:ext cx="0" cy="0"/>
          <a:chOff x="0" y="0"/>
          <a:chExt cx="0" cy="0"/>
        </a:xfrm>
      </p:grpSpPr>
      <p:sp>
        <p:nvSpPr>
          <p:cNvPr id="108" name="Body Level One…"/>
          <p:cNvSpPr txBox="1">
            <a:spLocks noGrp="1"/>
          </p:cNvSpPr>
          <p:nvPr>
            <p:ph type="body" idx="1"/>
          </p:nvPr>
        </p:nvSpPr>
        <p:spPr>
          <a:xfrm>
            <a:off x="2450592" y="252018"/>
            <a:ext cx="19476720" cy="13211963"/>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wide center">
    <p:spTree>
      <p:nvGrpSpPr>
        <p:cNvPr id="1" name=""/>
        <p:cNvGrpSpPr/>
        <p:nvPr/>
      </p:nvGrpSpPr>
      <p:grpSpPr>
        <a:xfrm>
          <a:off x="0" y="0"/>
          <a:ext cx="0" cy="0"/>
          <a:chOff x="0" y="0"/>
          <a:chExt cx="0" cy="0"/>
        </a:xfrm>
      </p:grpSpPr>
      <p:sp>
        <p:nvSpPr>
          <p:cNvPr id="116" name="Body Level One…"/>
          <p:cNvSpPr txBox="1">
            <a:spLocks noGrp="1"/>
          </p:cNvSpPr>
          <p:nvPr>
            <p:ph type="body" idx="1"/>
          </p:nvPr>
        </p:nvSpPr>
        <p:spPr>
          <a:xfrm>
            <a:off x="2450592" y="252018"/>
            <a:ext cx="19476720" cy="13211963"/>
          </a:xfrm>
          <a:prstGeom prst="rect">
            <a:avLst/>
          </a:prstGeom>
        </p:spPr>
        <p:txBody>
          <a:bodyPr anchor="ctr"/>
          <a:lstStyle>
            <a:lvl1pPr algn="ctr"/>
            <a:lvl2pPr indent="0" algn="ctr"/>
            <a:lvl3pPr indent="0" algn="ctr"/>
            <a:lvl4pPr indent="0" algn="ctr"/>
            <a:lvl5pPr indent="0" algn="ct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wide 2col">
    <p:spTree>
      <p:nvGrpSpPr>
        <p:cNvPr id="1" name=""/>
        <p:cNvGrpSpPr/>
        <p:nvPr/>
      </p:nvGrpSpPr>
      <p:grpSpPr>
        <a:xfrm>
          <a:off x="0" y="0"/>
          <a:ext cx="0" cy="0"/>
          <a:chOff x="0" y="0"/>
          <a:chExt cx="0" cy="0"/>
        </a:xfrm>
      </p:grpSpPr>
      <p:sp>
        <p:nvSpPr>
          <p:cNvPr id="124" name="Body Level One…"/>
          <p:cNvSpPr txBox="1">
            <a:spLocks noGrp="1"/>
          </p:cNvSpPr>
          <p:nvPr>
            <p:ph type="body" idx="1"/>
          </p:nvPr>
        </p:nvSpPr>
        <p:spPr>
          <a:xfrm>
            <a:off x="2450592" y="252018"/>
            <a:ext cx="19476720" cy="13211963"/>
          </a:xfrm>
          <a:prstGeom prst="rect">
            <a:avLst/>
          </a:prstGeom>
        </p:spPr>
        <p:txBody>
          <a:bodyPr numCol="2" spcCol="973836" anchor="ct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left">
    <p:spTree>
      <p:nvGrpSpPr>
        <p:cNvPr id="1" name=""/>
        <p:cNvGrpSpPr/>
        <p:nvPr/>
      </p:nvGrpSpPr>
      <p:grpSpPr>
        <a:xfrm>
          <a:off x="0" y="0"/>
          <a:ext cx="0" cy="0"/>
          <a:chOff x="0" y="0"/>
          <a:chExt cx="0" cy="0"/>
        </a:xfrm>
      </p:grpSpPr>
      <p:sp>
        <p:nvSpPr>
          <p:cNvPr id="132" name="Body Level One…"/>
          <p:cNvSpPr txBox="1">
            <a:spLocks noGrp="1"/>
          </p:cNvSpPr>
          <p:nvPr>
            <p:ph type="body" sz="half" idx="1"/>
          </p:nvPr>
        </p:nvSpPr>
        <p:spPr>
          <a:xfrm>
            <a:off x="2450592" y="252018"/>
            <a:ext cx="9720072" cy="13211963"/>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right">
    <p:spTree>
      <p:nvGrpSpPr>
        <p:cNvPr id="1" name=""/>
        <p:cNvGrpSpPr/>
        <p:nvPr/>
      </p:nvGrpSpPr>
      <p:grpSpPr>
        <a:xfrm>
          <a:off x="0" y="0"/>
          <a:ext cx="0" cy="0"/>
          <a:chOff x="0" y="0"/>
          <a:chExt cx="0" cy="0"/>
        </a:xfrm>
      </p:grpSpPr>
      <p:sp>
        <p:nvSpPr>
          <p:cNvPr id="140" name="Body Level One…"/>
          <p:cNvSpPr txBox="1">
            <a:spLocks noGrp="1"/>
          </p:cNvSpPr>
          <p:nvPr>
            <p:ph type="body" sz="half" idx="1"/>
          </p:nvPr>
        </p:nvSpPr>
        <p:spPr>
          <a:xfrm>
            <a:off x="14032371" y="256031"/>
            <a:ext cx="7805262" cy="13213082"/>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ullets top">
    <p:spTree>
      <p:nvGrpSpPr>
        <p:cNvPr id="1" name=""/>
        <p:cNvGrpSpPr/>
        <p:nvPr/>
      </p:nvGrpSpPr>
      <p:grpSpPr>
        <a:xfrm>
          <a:off x="0" y="0"/>
          <a:ext cx="0" cy="0"/>
          <a:chOff x="0" y="0"/>
          <a:chExt cx="0" cy="0"/>
        </a:xfrm>
      </p:grpSpPr>
      <p:sp>
        <p:nvSpPr>
          <p:cNvPr id="148" name="Body Level One…"/>
          <p:cNvSpPr txBox="1">
            <a:spLocks noGrp="1"/>
          </p:cNvSpPr>
          <p:nvPr>
            <p:ph type="body" idx="1"/>
          </p:nvPr>
        </p:nvSpPr>
        <p:spPr>
          <a:xfrm>
            <a:off x="2450592" y="252018"/>
            <a:ext cx="15609094" cy="13211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top wide">
    <p:spTree>
      <p:nvGrpSpPr>
        <p:cNvPr id="1" name=""/>
        <p:cNvGrpSpPr/>
        <p:nvPr/>
      </p:nvGrpSpPr>
      <p:grpSpPr>
        <a:xfrm>
          <a:off x="0" y="0"/>
          <a:ext cx="0" cy="0"/>
          <a:chOff x="0" y="0"/>
          <a:chExt cx="0" cy="0"/>
        </a:xfrm>
      </p:grpSpPr>
      <p:sp>
        <p:nvSpPr>
          <p:cNvPr id="156" name="Body Level One…"/>
          <p:cNvSpPr txBox="1">
            <a:spLocks noGrp="1"/>
          </p:cNvSpPr>
          <p:nvPr>
            <p:ph type="body" idx="1"/>
          </p:nvPr>
        </p:nvSpPr>
        <p:spPr>
          <a:xfrm>
            <a:off x="2450592" y="252018"/>
            <a:ext cx="19476720" cy="13211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bottom">
    <p:spTree>
      <p:nvGrpSpPr>
        <p:cNvPr id="1" name=""/>
        <p:cNvGrpSpPr/>
        <p:nvPr/>
      </p:nvGrpSpPr>
      <p:grpSpPr>
        <a:xfrm>
          <a:off x="0" y="0"/>
          <a:ext cx="0" cy="0"/>
          <a:chOff x="0" y="0"/>
          <a:chExt cx="0" cy="0"/>
        </a:xfrm>
      </p:grpSpPr>
      <p:sp>
        <p:nvSpPr>
          <p:cNvPr id="164" name="Body Level One…"/>
          <p:cNvSpPr txBox="1">
            <a:spLocks noGrp="1"/>
          </p:cNvSpPr>
          <p:nvPr>
            <p:ph type="body" sz="half" idx="1"/>
          </p:nvPr>
        </p:nvSpPr>
        <p:spPr>
          <a:xfrm>
            <a:off x="2450592" y="6888650"/>
            <a:ext cx="15608809" cy="6575330"/>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p:bg>
      <p:bgPr>
        <a:solidFill>
          <a:srgbClr val="B2B3B8"/>
        </a:solid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2451837" y="2569447"/>
            <a:ext cx="19480327" cy="3076812"/>
          </a:xfrm>
          <a:prstGeom prst="rect">
            <a:avLst/>
          </a:prstGeom>
        </p:spPr>
        <p:txBody>
          <a:bodyPr/>
          <a:lstStyle>
            <a:lvl1pPr>
              <a:defRPr sz="9400">
                <a:solidFill>
                  <a:schemeClr val="accent3">
                    <a:lumOff val="44000"/>
                  </a:schemeClr>
                </a:solidFill>
              </a:defRPr>
            </a:lvl1p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bottom wide">
    <p:spTree>
      <p:nvGrpSpPr>
        <p:cNvPr id="1" name=""/>
        <p:cNvGrpSpPr/>
        <p:nvPr/>
      </p:nvGrpSpPr>
      <p:grpSpPr>
        <a:xfrm>
          <a:off x="0" y="0"/>
          <a:ext cx="0" cy="0"/>
          <a:chOff x="0" y="0"/>
          <a:chExt cx="0" cy="0"/>
        </a:xfrm>
      </p:grpSpPr>
      <p:sp>
        <p:nvSpPr>
          <p:cNvPr id="172" name="Body Level One…"/>
          <p:cNvSpPr txBox="1">
            <a:spLocks noGrp="1"/>
          </p:cNvSpPr>
          <p:nvPr>
            <p:ph type="body" sz="half" idx="1"/>
          </p:nvPr>
        </p:nvSpPr>
        <p:spPr>
          <a:xfrm>
            <a:off x="2450592" y="6888650"/>
            <a:ext cx="19476720" cy="6575330"/>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ullets top left">
    <p:spTree>
      <p:nvGrpSpPr>
        <p:cNvPr id="1" name=""/>
        <p:cNvGrpSpPr/>
        <p:nvPr/>
      </p:nvGrpSpPr>
      <p:grpSpPr>
        <a:xfrm>
          <a:off x="0" y="0"/>
          <a:ext cx="0" cy="0"/>
          <a:chOff x="0" y="0"/>
          <a:chExt cx="0" cy="0"/>
        </a:xfrm>
      </p:grpSpPr>
      <p:sp>
        <p:nvSpPr>
          <p:cNvPr id="180" name="Body Level One…"/>
          <p:cNvSpPr txBox="1">
            <a:spLocks noGrp="1"/>
          </p:cNvSpPr>
          <p:nvPr>
            <p:ph type="body" sz="half" idx="1"/>
          </p:nvPr>
        </p:nvSpPr>
        <p:spPr>
          <a:xfrm>
            <a:off x="2450592" y="252018"/>
            <a:ext cx="9720072" cy="13211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ullets top right">
    <p:spTree>
      <p:nvGrpSpPr>
        <p:cNvPr id="1" name=""/>
        <p:cNvGrpSpPr/>
        <p:nvPr/>
      </p:nvGrpSpPr>
      <p:grpSpPr>
        <a:xfrm>
          <a:off x="0" y="0"/>
          <a:ext cx="0" cy="0"/>
          <a:chOff x="0" y="0"/>
          <a:chExt cx="0" cy="0"/>
        </a:xfrm>
      </p:grpSpPr>
      <p:sp>
        <p:nvSpPr>
          <p:cNvPr id="188" name="Body Level One…"/>
          <p:cNvSpPr txBox="1">
            <a:spLocks noGrp="1"/>
          </p:cNvSpPr>
          <p:nvPr>
            <p:ph type="body" sz="half" idx="1"/>
          </p:nvPr>
        </p:nvSpPr>
        <p:spPr>
          <a:xfrm>
            <a:off x="14032371" y="256031"/>
            <a:ext cx="7805262" cy="1321308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aption">
    <p:spTree>
      <p:nvGrpSpPr>
        <p:cNvPr id="1" name=""/>
        <p:cNvGrpSpPr/>
        <p:nvPr/>
      </p:nvGrpSpPr>
      <p:grpSpPr>
        <a:xfrm>
          <a:off x="0" y="0"/>
          <a:ext cx="0" cy="0"/>
          <a:chOff x="0" y="0"/>
          <a:chExt cx="0" cy="0"/>
        </a:xfrm>
      </p:grpSpPr>
      <p:sp>
        <p:nvSpPr>
          <p:cNvPr id="196" name="Body Level One…"/>
          <p:cNvSpPr txBox="1">
            <a:spLocks noGrp="1"/>
          </p:cNvSpPr>
          <p:nvPr>
            <p:ph type="body" sz="half" idx="1"/>
          </p:nvPr>
        </p:nvSpPr>
        <p:spPr>
          <a:xfrm>
            <a:off x="2450592" y="6888650"/>
            <a:ext cx="19476720" cy="6575330"/>
          </a:xfrm>
          <a:prstGeom prst="rect">
            <a:avLst/>
          </a:prstGeom>
        </p:spPr>
        <p:txBody>
          <a:bodyPr anchor="b"/>
          <a:lstStyle>
            <a:lvl1pPr algn="ctr"/>
            <a:lvl2pPr indent="0" algn="ctr"/>
            <a:lvl3pPr indent="0" algn="ctr"/>
            <a:lvl4pPr indent="0" algn="ctr"/>
            <a:lvl5pPr indent="0" algn="ctr"/>
          </a:lstStyle>
          <a:p>
            <a:r>
              <a:t>Body Level One</a:t>
            </a:r>
          </a:p>
          <a:p>
            <a:pPr lvl="1"/>
            <a:r>
              <a:t>Body Level Two</a:t>
            </a:r>
          </a:p>
          <a:p>
            <a:pPr lvl="2"/>
            <a:r>
              <a:t>Body Level Three</a:t>
            </a:r>
          </a:p>
          <a:p>
            <a:pPr lvl="3"/>
            <a:r>
              <a:t>Body Level Four</a:t>
            </a:r>
          </a:p>
          <a:p>
            <a:pPr lvl="4"/>
            <a:r>
              <a:t>Body Level Five</a:t>
            </a:r>
          </a:p>
        </p:txBody>
      </p:sp>
      <p:sp>
        <p:nvSpPr>
          <p:cNvPr id="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04" name="Slide Number"/>
          <p:cNvSpPr txBox="1">
            <a:spLocks noGrp="1"/>
          </p:cNvSpPr>
          <p:nvPr>
            <p:ph type="sldNum" sz="quarter" idx="2"/>
          </p:nvPr>
        </p:nvSpPr>
        <p:spPr>
          <a:xfrm>
            <a:off x="19429789" y="12496800"/>
            <a:ext cx="534611" cy="551180"/>
          </a:xfrm>
          <a:prstGeom prst="rect">
            <a:avLst/>
          </a:prstGeom>
        </p:spPr>
        <p:txBody>
          <a:bodyPr lIns="91439" tIns="91439" rIns="91439" bIns="91439"/>
          <a:lstStyle>
            <a:lvl1pPr algn="r" defTabSz="1828800">
              <a:defRPr sz="240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ck">
    <p:bg>
      <p:bgPr>
        <a:solidFill>
          <a:schemeClr val="accent1">
            <a:hueOff val="-11070000"/>
            <a:satOff val="-41666"/>
            <a:lumOff val="-81176"/>
          </a:schemeClr>
        </a:solidFill>
        <a:effectLst/>
      </p:bgPr>
    </p:bg>
    <p:spTree>
      <p:nvGrpSpPr>
        <p:cNvPr id="1" name=""/>
        <p:cNvGrpSpPr/>
        <p:nvPr/>
      </p:nvGrpSpPr>
      <p:grpSpPr>
        <a:xfrm>
          <a:off x="0" y="0"/>
          <a:ext cx="0" cy="0"/>
          <a:chOff x="0" y="0"/>
          <a:chExt cx="0" cy="0"/>
        </a:xfrm>
      </p:grpSpPr>
      <p:sp>
        <p:nvSpPr>
          <p:cNvPr id="211" name="Slide Number"/>
          <p:cNvSpPr txBox="1">
            <a:spLocks noGrp="1"/>
          </p:cNvSpPr>
          <p:nvPr>
            <p:ph type="sldNum" sz="quarter" idx="2"/>
          </p:nvPr>
        </p:nvSpPr>
        <p:spPr>
          <a:xfrm>
            <a:off x="19429789" y="12496800"/>
            <a:ext cx="534611" cy="551180"/>
          </a:xfrm>
          <a:prstGeom prst="rect">
            <a:avLst/>
          </a:prstGeom>
        </p:spPr>
        <p:txBody>
          <a:bodyPr lIns="91439" tIns="91439" rIns="91439" bIns="91439"/>
          <a:lstStyle>
            <a:lvl1pPr algn="r" defTabSz="1828800">
              <a:defRPr sz="2400"/>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ck title">
    <p:bg>
      <p:bgPr>
        <a:solidFill>
          <a:schemeClr val="accent1">
            <a:hueOff val="-11070000"/>
            <a:satOff val="-41666"/>
            <a:lumOff val="-81176"/>
          </a:schemeClr>
        </a:solidFill>
        <a:effectLst/>
      </p:bgPr>
    </p:bg>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2450592" y="376724"/>
            <a:ext cx="19476720" cy="2669902"/>
          </a:xfrm>
          <a:prstGeom prst="rect">
            <a:avLst/>
          </a:prstGeom>
        </p:spPr>
        <p:txBody>
          <a:bodyPr/>
          <a:lstStyle>
            <a:lvl1pPr>
              <a:defRPr>
                <a:solidFill>
                  <a:schemeClr val="accent3">
                    <a:lumOff val="44000"/>
                  </a:schemeClr>
                </a:solidFill>
              </a:defRPr>
            </a:lvl1pPr>
          </a:lstStyle>
          <a:p>
            <a:r>
              <a:t>Title Text</a:t>
            </a:r>
          </a:p>
        </p:txBody>
      </p:sp>
      <p:sp>
        <p:nvSpPr>
          <p:cNvPr id="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inverse">
    <p:bg>
      <p:bgPr>
        <a:solidFill>
          <a:srgbClr val="B2B3B8"/>
        </a:solidFill>
        <a:effectLst/>
      </p:bgPr>
    </p:bg>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2450592" y="376724"/>
            <a:ext cx="19476720" cy="2669902"/>
          </a:xfrm>
          <a:prstGeom prst="rect">
            <a:avLst/>
          </a:prstGeom>
        </p:spPr>
        <p:txBody>
          <a:bodyPr/>
          <a:lstStyle>
            <a:lvl1pPr>
              <a:defRPr>
                <a:solidFill>
                  <a:schemeClr val="accent3">
                    <a:lumOff val="44000"/>
                  </a:schemeClr>
                </a:solidFill>
              </a:defRPr>
            </a:lvl1pPr>
          </a:lstStyle>
          <a:p>
            <a:r>
              <a:t>Title Text</a:t>
            </a:r>
          </a:p>
        </p:txBody>
      </p:sp>
      <p:sp>
        <p:nvSpPr>
          <p:cNvPr id="227" name="Body Level One…"/>
          <p:cNvSpPr txBox="1">
            <a:spLocks noGrp="1"/>
          </p:cNvSpPr>
          <p:nvPr>
            <p:ph type="body" idx="1"/>
          </p:nvPr>
        </p:nvSpPr>
        <p:spPr>
          <a:prstGeom prst="rect">
            <a:avLst/>
          </a:prstGeom>
        </p:spPr>
        <p:txBody>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ullets wide center">
    <p:spTree>
      <p:nvGrpSpPr>
        <p:cNvPr id="1" name=""/>
        <p:cNvGrpSpPr/>
        <p:nvPr/>
      </p:nvGrpSpPr>
      <p:grpSpPr>
        <a:xfrm>
          <a:off x="0" y="0"/>
          <a:ext cx="0" cy="0"/>
          <a:chOff x="0" y="0"/>
          <a:chExt cx="0" cy="0"/>
        </a:xfrm>
      </p:grpSpPr>
      <p:sp>
        <p:nvSpPr>
          <p:cNvPr id="235" name="Body Level One…"/>
          <p:cNvSpPr txBox="1">
            <a:spLocks noGrp="1"/>
          </p:cNvSpPr>
          <p:nvPr>
            <p:ph type="body" idx="1"/>
          </p:nvPr>
        </p:nvSpPr>
        <p:spPr>
          <a:xfrm>
            <a:off x="2450592" y="252018"/>
            <a:ext cx="19476720" cy="13211963"/>
          </a:xfrm>
          <a:prstGeom prst="rect">
            <a:avLst/>
          </a:prstGeom>
        </p:spPr>
        <p:txBody>
          <a:bodyPr anchor="ctr"/>
          <a:lstStyle>
            <a:lvl1pPr algn="ctr"/>
            <a:lvl2pPr indent="0" algn="ctr"/>
            <a:lvl3pPr indent="0" algn="ctr"/>
            <a:lvl4pPr indent="0" algn="ctr"/>
            <a:lvl5pPr indent="0" algn="ctr"/>
          </a:lstStyle>
          <a:p>
            <a:r>
              <a:t>Body Level One</a:t>
            </a:r>
          </a:p>
          <a:p>
            <a:pPr lvl="1"/>
            <a:r>
              <a:t>Body Level Two</a:t>
            </a:r>
          </a:p>
          <a:p>
            <a:pPr lvl="2"/>
            <a:r>
              <a:t>Body Level Three</a:t>
            </a:r>
          </a:p>
          <a:p>
            <a:pPr lvl="3"/>
            <a:r>
              <a:t>Body Level Four</a:t>
            </a:r>
          </a:p>
          <a:p>
            <a:pPr lvl="4"/>
            <a:r>
              <a:t>Body Level Five</a:t>
            </a:r>
          </a:p>
        </p:txBody>
      </p:sp>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ubsection">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450592" y="2569447"/>
            <a:ext cx="19476720" cy="3076812"/>
          </a:xfrm>
          <a:prstGeom prst="rect">
            <a:avLst/>
          </a:prstGeom>
        </p:spPr>
        <p:txBody>
          <a:bodyPr/>
          <a:lstStyle>
            <a:lvl1pPr>
              <a:defRPr sz="9400"/>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wide">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idx="1"/>
          </p:nvPr>
        </p:nvSpPr>
        <p:spPr>
          <a:xfrm>
            <a:off x="2450592" y="3388902"/>
            <a:ext cx="19476720" cy="100750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wide 2col">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2450592" y="3388902"/>
            <a:ext cx="19476720" cy="10075079"/>
          </a:xfrm>
          <a:prstGeom prst="rect">
            <a:avLst/>
          </a:prstGeom>
        </p:spPr>
        <p:txBody>
          <a:bodyPr numCol="2" spcCol="973836"/>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bottom wide">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sz="half" idx="1"/>
          </p:nvPr>
        </p:nvSpPr>
        <p:spPr>
          <a:xfrm>
            <a:off x="2450592" y="6885431"/>
            <a:ext cx="19476720" cy="6574537"/>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left">
    <p:spTree>
      <p:nvGrpSpPr>
        <p:cNvPr id="1" name=""/>
        <p:cNvGrpSpPr/>
        <p:nvPr/>
      </p:nvGrpSpPr>
      <p:grpSpPr>
        <a:xfrm>
          <a:off x="0" y="0"/>
          <a:ext cx="0" cy="0"/>
          <a:chOff x="0" y="0"/>
          <a:chExt cx="0" cy="0"/>
        </a:xfrm>
      </p:grpSpPr>
      <p:sp>
        <p:nvSpPr>
          <p:cNvPr id="74" name="Title Text"/>
          <p:cNvSpPr txBox="1">
            <a:spLocks noGrp="1"/>
          </p:cNvSpPr>
          <p:nvPr>
            <p:ph type="title"/>
          </p:nvPr>
        </p:nvSpPr>
        <p:spPr>
          <a:xfrm>
            <a:off x="2450592" y="376724"/>
            <a:ext cx="19476720" cy="2669902"/>
          </a:xfrm>
          <a:prstGeom prst="rect">
            <a:avLst/>
          </a:prstGeom>
        </p:spPr>
        <p:txBody>
          <a:bodyPr/>
          <a:lstStyle/>
          <a:p>
            <a:r>
              <a:t>Title Text</a:t>
            </a:r>
          </a:p>
        </p:txBody>
      </p:sp>
      <p:sp>
        <p:nvSpPr>
          <p:cNvPr id="75" name="Body Level One…"/>
          <p:cNvSpPr txBox="1">
            <a:spLocks noGrp="1"/>
          </p:cNvSpPr>
          <p:nvPr>
            <p:ph type="body" sz="half" idx="1"/>
          </p:nvPr>
        </p:nvSpPr>
        <p:spPr>
          <a:xfrm>
            <a:off x="2450592" y="3388902"/>
            <a:ext cx="9717988" cy="100750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right">
    <p:spTree>
      <p:nvGrpSpPr>
        <p:cNvPr id="1" name=""/>
        <p:cNvGrpSpPr/>
        <p:nvPr/>
      </p:nvGrpSpPr>
      <p:grpSpPr>
        <a:xfrm>
          <a:off x="0" y="0"/>
          <a:ext cx="0" cy="0"/>
          <a:chOff x="0" y="0"/>
          <a:chExt cx="0" cy="0"/>
        </a:xfrm>
      </p:grpSpPr>
      <p:sp>
        <p:nvSpPr>
          <p:cNvPr id="83" name="Title Text"/>
          <p:cNvSpPr txBox="1">
            <a:spLocks noGrp="1"/>
          </p:cNvSpPr>
          <p:nvPr>
            <p:ph type="title"/>
          </p:nvPr>
        </p:nvSpPr>
        <p:spPr>
          <a:xfrm>
            <a:off x="2450592" y="376724"/>
            <a:ext cx="19476720" cy="2669902"/>
          </a:xfrm>
          <a:prstGeom prst="rect">
            <a:avLst/>
          </a:prstGeom>
        </p:spPr>
        <p:txBody>
          <a:bodyPr/>
          <a:lstStyle/>
          <a:p>
            <a:r>
              <a:t>Title Text</a:t>
            </a:r>
          </a:p>
        </p:txBody>
      </p:sp>
      <p:sp>
        <p:nvSpPr>
          <p:cNvPr id="84" name="Body Level One…"/>
          <p:cNvSpPr txBox="1">
            <a:spLocks noGrp="1"/>
          </p:cNvSpPr>
          <p:nvPr>
            <p:ph type="body" sz="half" idx="1"/>
          </p:nvPr>
        </p:nvSpPr>
        <p:spPr>
          <a:xfrm>
            <a:off x="14032371" y="3392423"/>
            <a:ext cx="7805262" cy="1007508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453640" y="376724"/>
            <a:ext cx="19476720" cy="2669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normAutofit/>
          </a:bodyPr>
          <a:lstStyle/>
          <a:p>
            <a:r>
              <a:t>Title Text</a:t>
            </a:r>
          </a:p>
        </p:txBody>
      </p:sp>
      <p:sp>
        <p:nvSpPr>
          <p:cNvPr id="3" name="Body Level One…"/>
          <p:cNvSpPr txBox="1">
            <a:spLocks noGrp="1"/>
          </p:cNvSpPr>
          <p:nvPr>
            <p:ph type="body" idx="1"/>
          </p:nvPr>
        </p:nvSpPr>
        <p:spPr>
          <a:xfrm>
            <a:off x="2450592" y="3388902"/>
            <a:ext cx="15609094" cy="10075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lvl2pPr>
              <a:lnSpc>
                <a:spcPts val="5700"/>
              </a:lnSpc>
              <a:spcBef>
                <a:spcPts val="1200"/>
              </a:spcBef>
              <a:defRPr sz="4200"/>
            </a:lvl2pPr>
            <a:lvl3pPr>
              <a:lnSpc>
                <a:spcPts val="5700"/>
              </a:lnSpc>
              <a:spcBef>
                <a:spcPts val="1200"/>
              </a:spcBef>
              <a:defRPr sz="4200"/>
            </a:lvl3pPr>
            <a:lvl4pPr>
              <a:lnSpc>
                <a:spcPts val="4000"/>
              </a:lnSpc>
              <a:spcBef>
                <a:spcPts val="1200"/>
              </a:spcBef>
              <a:defRPr sz="2400"/>
            </a:lvl4pPr>
            <a:lvl5pPr>
              <a:lnSpc>
                <a:spcPts val="4000"/>
              </a:lnSpc>
              <a:spcBef>
                <a:spcPts val="1200"/>
              </a:spcBef>
              <a:defRPr sz="24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96439" y="13073062"/>
            <a:ext cx="381597" cy="384176"/>
          </a:xfrm>
          <a:prstGeom prst="rect">
            <a:avLst/>
          </a:prstGeom>
          <a:ln w="12700">
            <a:miter lim="400000"/>
          </a:ln>
        </p:spPr>
        <p:txBody>
          <a:bodyPr wrap="none" lIns="71437" tIns="71437" rIns="71437" bIns="71437">
            <a:spAutoFit/>
          </a:bodyPr>
          <a:lstStyle>
            <a:lvl1pPr algn="ctr" defTabSz="821531">
              <a:defRPr sz="1600" i="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ransition spd="med"/>
  <p:txStyles>
    <p:titleStyle>
      <a:lvl1pPr marL="0" marR="0" indent="0" algn="l" defTabSz="1828800" rtl="0" latinLnBrk="0">
        <a:lnSpc>
          <a:spcPts val="8800"/>
        </a:lnSpc>
        <a:spcBef>
          <a:spcPts val="0"/>
        </a:spcBef>
        <a:spcAft>
          <a:spcPts val="0"/>
        </a:spcAft>
        <a:buClrTx/>
        <a:buSzTx/>
        <a:buFontTx/>
        <a:buNone/>
        <a:tabLst/>
        <a:defRPr sz="7800" b="0" i="0" u="none" strike="noStrike" cap="none" spc="0" baseline="0">
          <a:solidFill>
            <a:schemeClr val="accent1">
              <a:hueOff val="-11070000"/>
              <a:satOff val="-41666"/>
              <a:lumOff val="-81176"/>
            </a:schemeClr>
          </a:solidFill>
          <a:uFillTx/>
          <a:latin typeface="+mn-lt"/>
          <a:ea typeface="+mn-ea"/>
          <a:cs typeface="+mn-cs"/>
          <a:sym typeface="Helvetica"/>
        </a:defRPr>
      </a:lvl1pPr>
      <a:lvl2pPr marL="0" marR="0" indent="0" algn="l" defTabSz="1828800" rtl="0" latinLnBrk="0">
        <a:lnSpc>
          <a:spcPts val="8800"/>
        </a:lnSpc>
        <a:spcBef>
          <a:spcPts val="0"/>
        </a:spcBef>
        <a:spcAft>
          <a:spcPts val="0"/>
        </a:spcAft>
        <a:buClrTx/>
        <a:buSzTx/>
        <a:buFontTx/>
        <a:buNone/>
        <a:tabLst/>
        <a:defRPr sz="7800" b="0" i="0" u="none" strike="noStrike" cap="none" spc="0" baseline="0">
          <a:solidFill>
            <a:schemeClr val="accent1">
              <a:hueOff val="-11070000"/>
              <a:satOff val="-41666"/>
              <a:lumOff val="-81176"/>
            </a:schemeClr>
          </a:solidFill>
          <a:uFillTx/>
          <a:latin typeface="+mn-lt"/>
          <a:ea typeface="+mn-ea"/>
          <a:cs typeface="+mn-cs"/>
          <a:sym typeface="Helvetica"/>
        </a:defRPr>
      </a:lvl2pPr>
      <a:lvl3pPr marL="0" marR="0" indent="0" algn="l" defTabSz="1828800" rtl="0" latinLnBrk="0">
        <a:lnSpc>
          <a:spcPts val="8800"/>
        </a:lnSpc>
        <a:spcBef>
          <a:spcPts val="0"/>
        </a:spcBef>
        <a:spcAft>
          <a:spcPts val="0"/>
        </a:spcAft>
        <a:buClrTx/>
        <a:buSzTx/>
        <a:buFontTx/>
        <a:buNone/>
        <a:tabLst/>
        <a:defRPr sz="7800" b="0" i="0" u="none" strike="noStrike" cap="none" spc="0" baseline="0">
          <a:solidFill>
            <a:schemeClr val="accent1">
              <a:hueOff val="-11070000"/>
              <a:satOff val="-41666"/>
              <a:lumOff val="-81176"/>
            </a:schemeClr>
          </a:solidFill>
          <a:uFillTx/>
          <a:latin typeface="+mn-lt"/>
          <a:ea typeface="+mn-ea"/>
          <a:cs typeface="+mn-cs"/>
          <a:sym typeface="Helvetica"/>
        </a:defRPr>
      </a:lvl3pPr>
      <a:lvl4pPr marL="0" marR="0" indent="0" algn="l" defTabSz="1828800" rtl="0" latinLnBrk="0">
        <a:lnSpc>
          <a:spcPts val="8800"/>
        </a:lnSpc>
        <a:spcBef>
          <a:spcPts val="0"/>
        </a:spcBef>
        <a:spcAft>
          <a:spcPts val="0"/>
        </a:spcAft>
        <a:buClrTx/>
        <a:buSzTx/>
        <a:buFontTx/>
        <a:buNone/>
        <a:tabLst/>
        <a:defRPr sz="7800" b="0" i="0" u="none" strike="noStrike" cap="none" spc="0" baseline="0">
          <a:solidFill>
            <a:schemeClr val="accent1">
              <a:hueOff val="-11070000"/>
              <a:satOff val="-41666"/>
              <a:lumOff val="-81176"/>
            </a:schemeClr>
          </a:solidFill>
          <a:uFillTx/>
          <a:latin typeface="+mn-lt"/>
          <a:ea typeface="+mn-ea"/>
          <a:cs typeface="+mn-cs"/>
          <a:sym typeface="Helvetica"/>
        </a:defRPr>
      </a:lvl4pPr>
      <a:lvl5pPr marL="0" marR="0" indent="0" algn="l" defTabSz="1828800" rtl="0" latinLnBrk="0">
        <a:lnSpc>
          <a:spcPts val="8800"/>
        </a:lnSpc>
        <a:spcBef>
          <a:spcPts val="0"/>
        </a:spcBef>
        <a:spcAft>
          <a:spcPts val="0"/>
        </a:spcAft>
        <a:buClrTx/>
        <a:buSzTx/>
        <a:buFontTx/>
        <a:buNone/>
        <a:tabLst/>
        <a:defRPr sz="7800" b="0" i="0" u="none" strike="noStrike" cap="none" spc="0" baseline="0">
          <a:solidFill>
            <a:schemeClr val="accent1">
              <a:hueOff val="-11070000"/>
              <a:satOff val="-41666"/>
              <a:lumOff val="-81176"/>
            </a:schemeClr>
          </a:solidFill>
          <a:uFillTx/>
          <a:latin typeface="+mn-lt"/>
          <a:ea typeface="+mn-ea"/>
          <a:cs typeface="+mn-cs"/>
          <a:sym typeface="Helvetica"/>
        </a:defRPr>
      </a:lvl5pPr>
      <a:lvl6pPr marL="0" marR="0" indent="0" algn="l" defTabSz="1828800" rtl="0" latinLnBrk="0">
        <a:lnSpc>
          <a:spcPts val="8800"/>
        </a:lnSpc>
        <a:spcBef>
          <a:spcPts val="0"/>
        </a:spcBef>
        <a:spcAft>
          <a:spcPts val="0"/>
        </a:spcAft>
        <a:buClrTx/>
        <a:buSzTx/>
        <a:buFontTx/>
        <a:buNone/>
        <a:tabLst/>
        <a:defRPr sz="7800" b="0" i="0" u="none" strike="noStrike" cap="none" spc="0" baseline="0">
          <a:solidFill>
            <a:schemeClr val="accent1">
              <a:hueOff val="-11070000"/>
              <a:satOff val="-41666"/>
              <a:lumOff val="-81176"/>
            </a:schemeClr>
          </a:solidFill>
          <a:uFillTx/>
          <a:latin typeface="+mn-lt"/>
          <a:ea typeface="+mn-ea"/>
          <a:cs typeface="+mn-cs"/>
          <a:sym typeface="Helvetica"/>
        </a:defRPr>
      </a:lvl6pPr>
      <a:lvl7pPr marL="0" marR="0" indent="0" algn="l" defTabSz="1828800" rtl="0" latinLnBrk="0">
        <a:lnSpc>
          <a:spcPts val="8800"/>
        </a:lnSpc>
        <a:spcBef>
          <a:spcPts val="0"/>
        </a:spcBef>
        <a:spcAft>
          <a:spcPts val="0"/>
        </a:spcAft>
        <a:buClrTx/>
        <a:buSzTx/>
        <a:buFontTx/>
        <a:buNone/>
        <a:tabLst/>
        <a:defRPr sz="7800" b="0" i="0" u="none" strike="noStrike" cap="none" spc="0" baseline="0">
          <a:solidFill>
            <a:schemeClr val="accent1">
              <a:hueOff val="-11070000"/>
              <a:satOff val="-41666"/>
              <a:lumOff val="-81176"/>
            </a:schemeClr>
          </a:solidFill>
          <a:uFillTx/>
          <a:latin typeface="+mn-lt"/>
          <a:ea typeface="+mn-ea"/>
          <a:cs typeface="+mn-cs"/>
          <a:sym typeface="Helvetica"/>
        </a:defRPr>
      </a:lvl7pPr>
      <a:lvl8pPr marL="0" marR="0" indent="0" algn="l" defTabSz="1828800" rtl="0" latinLnBrk="0">
        <a:lnSpc>
          <a:spcPts val="8800"/>
        </a:lnSpc>
        <a:spcBef>
          <a:spcPts val="0"/>
        </a:spcBef>
        <a:spcAft>
          <a:spcPts val="0"/>
        </a:spcAft>
        <a:buClrTx/>
        <a:buSzTx/>
        <a:buFontTx/>
        <a:buNone/>
        <a:tabLst/>
        <a:defRPr sz="7800" b="0" i="0" u="none" strike="noStrike" cap="none" spc="0" baseline="0">
          <a:solidFill>
            <a:schemeClr val="accent1">
              <a:hueOff val="-11070000"/>
              <a:satOff val="-41666"/>
              <a:lumOff val="-81176"/>
            </a:schemeClr>
          </a:solidFill>
          <a:uFillTx/>
          <a:latin typeface="+mn-lt"/>
          <a:ea typeface="+mn-ea"/>
          <a:cs typeface="+mn-cs"/>
          <a:sym typeface="Helvetica"/>
        </a:defRPr>
      </a:lvl8pPr>
      <a:lvl9pPr marL="0" marR="0" indent="0" algn="l" defTabSz="1828800" rtl="0" latinLnBrk="0">
        <a:lnSpc>
          <a:spcPts val="8800"/>
        </a:lnSpc>
        <a:spcBef>
          <a:spcPts val="0"/>
        </a:spcBef>
        <a:spcAft>
          <a:spcPts val="0"/>
        </a:spcAft>
        <a:buClrTx/>
        <a:buSzTx/>
        <a:buFontTx/>
        <a:buNone/>
        <a:tabLst/>
        <a:defRPr sz="7800" b="0" i="0" u="none" strike="noStrike" cap="none" spc="0" baseline="0">
          <a:solidFill>
            <a:schemeClr val="accent1">
              <a:hueOff val="-11070000"/>
              <a:satOff val="-41666"/>
              <a:lumOff val="-81176"/>
            </a:schemeClr>
          </a:solidFill>
          <a:uFillTx/>
          <a:latin typeface="+mn-lt"/>
          <a:ea typeface="+mn-ea"/>
          <a:cs typeface="+mn-cs"/>
          <a:sym typeface="Helvetica"/>
        </a:defRPr>
      </a:lvl9pPr>
    </p:titleStyle>
    <p:bodyStyle>
      <a:lvl1pPr marL="0" marR="0" indent="0" algn="l" defTabSz="821531" rtl="0" latinLnBrk="0">
        <a:lnSpc>
          <a:spcPts val="7300"/>
        </a:lnSpc>
        <a:spcBef>
          <a:spcPts val="3700"/>
        </a:spcBef>
        <a:spcAft>
          <a:spcPts val="0"/>
        </a:spcAft>
        <a:buClrTx/>
        <a:buSzTx/>
        <a:buFontTx/>
        <a:buNone/>
        <a:tabLst/>
        <a:defRPr sz="5800" b="0" i="0" u="none" strike="noStrike" cap="none" spc="0" baseline="0">
          <a:solidFill>
            <a:schemeClr val="accent1">
              <a:hueOff val="-11070000"/>
              <a:satOff val="-41666"/>
              <a:lumOff val="-81176"/>
            </a:schemeClr>
          </a:solidFill>
          <a:uFillTx/>
          <a:latin typeface="+mn-lt"/>
          <a:ea typeface="+mn-ea"/>
          <a:cs typeface="+mn-cs"/>
          <a:sym typeface="Helvetica"/>
        </a:defRPr>
      </a:lvl1pPr>
      <a:lvl2pPr marL="0" marR="0" indent="444500" algn="l" defTabSz="821531" rtl="0" latinLnBrk="0">
        <a:lnSpc>
          <a:spcPts val="7300"/>
        </a:lnSpc>
        <a:spcBef>
          <a:spcPts val="3700"/>
        </a:spcBef>
        <a:spcAft>
          <a:spcPts val="0"/>
        </a:spcAft>
        <a:buClrTx/>
        <a:buSzTx/>
        <a:buFontTx/>
        <a:buNone/>
        <a:tabLst/>
        <a:defRPr sz="5800" b="0" i="0" u="none" strike="noStrike" cap="none" spc="0" baseline="0">
          <a:solidFill>
            <a:schemeClr val="accent1">
              <a:hueOff val="-11070000"/>
              <a:satOff val="-41666"/>
              <a:lumOff val="-81176"/>
            </a:schemeClr>
          </a:solidFill>
          <a:uFillTx/>
          <a:latin typeface="+mn-lt"/>
          <a:ea typeface="+mn-ea"/>
          <a:cs typeface="+mn-cs"/>
          <a:sym typeface="Helvetica"/>
        </a:defRPr>
      </a:lvl2pPr>
      <a:lvl3pPr marL="0" marR="0" indent="889000" algn="l" defTabSz="821531" rtl="0" latinLnBrk="0">
        <a:lnSpc>
          <a:spcPts val="7300"/>
        </a:lnSpc>
        <a:spcBef>
          <a:spcPts val="3700"/>
        </a:spcBef>
        <a:spcAft>
          <a:spcPts val="0"/>
        </a:spcAft>
        <a:buClrTx/>
        <a:buSzTx/>
        <a:buFontTx/>
        <a:buNone/>
        <a:tabLst/>
        <a:defRPr sz="5800" b="0" i="0" u="none" strike="noStrike" cap="none" spc="0" baseline="0">
          <a:solidFill>
            <a:schemeClr val="accent1">
              <a:hueOff val="-11070000"/>
              <a:satOff val="-41666"/>
              <a:lumOff val="-81176"/>
            </a:schemeClr>
          </a:solidFill>
          <a:uFillTx/>
          <a:latin typeface="+mn-lt"/>
          <a:ea typeface="+mn-ea"/>
          <a:cs typeface="+mn-cs"/>
          <a:sym typeface="Helvetica"/>
        </a:defRPr>
      </a:lvl3pPr>
      <a:lvl4pPr marL="0" marR="0" indent="1333500" algn="l" defTabSz="821531" rtl="0" latinLnBrk="0">
        <a:lnSpc>
          <a:spcPts val="7300"/>
        </a:lnSpc>
        <a:spcBef>
          <a:spcPts val="3700"/>
        </a:spcBef>
        <a:spcAft>
          <a:spcPts val="0"/>
        </a:spcAft>
        <a:buClrTx/>
        <a:buSzTx/>
        <a:buFontTx/>
        <a:buNone/>
        <a:tabLst/>
        <a:defRPr sz="5800" b="0" i="0" u="none" strike="noStrike" cap="none" spc="0" baseline="0">
          <a:solidFill>
            <a:schemeClr val="accent1">
              <a:hueOff val="-11070000"/>
              <a:satOff val="-41666"/>
              <a:lumOff val="-81176"/>
            </a:schemeClr>
          </a:solidFill>
          <a:uFillTx/>
          <a:latin typeface="+mn-lt"/>
          <a:ea typeface="+mn-ea"/>
          <a:cs typeface="+mn-cs"/>
          <a:sym typeface="Helvetica"/>
        </a:defRPr>
      </a:lvl4pPr>
      <a:lvl5pPr marL="0" marR="0" indent="1778000" algn="l" defTabSz="821531" rtl="0" latinLnBrk="0">
        <a:lnSpc>
          <a:spcPts val="7300"/>
        </a:lnSpc>
        <a:spcBef>
          <a:spcPts val="3700"/>
        </a:spcBef>
        <a:spcAft>
          <a:spcPts val="0"/>
        </a:spcAft>
        <a:buClrTx/>
        <a:buSzTx/>
        <a:buFontTx/>
        <a:buNone/>
        <a:tabLst/>
        <a:defRPr sz="5800" b="0" i="0" u="none" strike="noStrike" cap="none" spc="0" baseline="0">
          <a:solidFill>
            <a:schemeClr val="accent1">
              <a:hueOff val="-11070000"/>
              <a:satOff val="-41666"/>
              <a:lumOff val="-81176"/>
            </a:schemeClr>
          </a:solidFill>
          <a:uFillTx/>
          <a:latin typeface="+mn-lt"/>
          <a:ea typeface="+mn-ea"/>
          <a:cs typeface="+mn-cs"/>
          <a:sym typeface="Helvetica"/>
        </a:defRPr>
      </a:lvl5pPr>
      <a:lvl6pPr marL="3028156" marR="0" indent="-805656" algn="l" defTabSz="821531" rtl="0" latinLnBrk="0">
        <a:lnSpc>
          <a:spcPts val="7300"/>
        </a:lnSpc>
        <a:spcBef>
          <a:spcPts val="3700"/>
        </a:spcBef>
        <a:spcAft>
          <a:spcPts val="0"/>
        </a:spcAft>
        <a:buClrTx/>
        <a:buSzPct val="145000"/>
        <a:buFontTx/>
        <a:buChar char="•"/>
        <a:tabLst/>
        <a:defRPr sz="5800" b="0" i="0" u="none" strike="noStrike" cap="none" spc="0" baseline="0">
          <a:solidFill>
            <a:schemeClr val="accent1">
              <a:hueOff val="-11070000"/>
              <a:satOff val="-41666"/>
              <a:lumOff val="-81176"/>
            </a:schemeClr>
          </a:solidFill>
          <a:uFillTx/>
          <a:latin typeface="+mn-lt"/>
          <a:ea typeface="+mn-ea"/>
          <a:cs typeface="+mn-cs"/>
          <a:sym typeface="Helvetica"/>
        </a:defRPr>
      </a:lvl6pPr>
      <a:lvl7pPr marL="3472656" marR="0" indent="-805656" algn="l" defTabSz="821531" rtl="0" latinLnBrk="0">
        <a:lnSpc>
          <a:spcPts val="7300"/>
        </a:lnSpc>
        <a:spcBef>
          <a:spcPts val="3700"/>
        </a:spcBef>
        <a:spcAft>
          <a:spcPts val="0"/>
        </a:spcAft>
        <a:buClrTx/>
        <a:buSzPct val="145000"/>
        <a:buFontTx/>
        <a:buChar char="•"/>
        <a:tabLst/>
        <a:defRPr sz="5800" b="0" i="0" u="none" strike="noStrike" cap="none" spc="0" baseline="0">
          <a:solidFill>
            <a:schemeClr val="accent1">
              <a:hueOff val="-11070000"/>
              <a:satOff val="-41666"/>
              <a:lumOff val="-81176"/>
            </a:schemeClr>
          </a:solidFill>
          <a:uFillTx/>
          <a:latin typeface="+mn-lt"/>
          <a:ea typeface="+mn-ea"/>
          <a:cs typeface="+mn-cs"/>
          <a:sym typeface="Helvetica"/>
        </a:defRPr>
      </a:lvl7pPr>
      <a:lvl8pPr marL="3917156" marR="0" indent="-805656" algn="l" defTabSz="821531" rtl="0" latinLnBrk="0">
        <a:lnSpc>
          <a:spcPts val="7300"/>
        </a:lnSpc>
        <a:spcBef>
          <a:spcPts val="3700"/>
        </a:spcBef>
        <a:spcAft>
          <a:spcPts val="0"/>
        </a:spcAft>
        <a:buClrTx/>
        <a:buSzPct val="145000"/>
        <a:buFontTx/>
        <a:buChar char="•"/>
        <a:tabLst/>
        <a:defRPr sz="5800" b="0" i="0" u="none" strike="noStrike" cap="none" spc="0" baseline="0">
          <a:solidFill>
            <a:schemeClr val="accent1">
              <a:hueOff val="-11070000"/>
              <a:satOff val="-41666"/>
              <a:lumOff val="-81176"/>
            </a:schemeClr>
          </a:solidFill>
          <a:uFillTx/>
          <a:latin typeface="+mn-lt"/>
          <a:ea typeface="+mn-ea"/>
          <a:cs typeface="+mn-cs"/>
          <a:sym typeface="Helvetica"/>
        </a:defRPr>
      </a:lvl8pPr>
      <a:lvl9pPr marL="4361656" marR="0" indent="-805656" algn="l" defTabSz="821531" rtl="0" latinLnBrk="0">
        <a:lnSpc>
          <a:spcPts val="7300"/>
        </a:lnSpc>
        <a:spcBef>
          <a:spcPts val="3700"/>
        </a:spcBef>
        <a:spcAft>
          <a:spcPts val="0"/>
        </a:spcAft>
        <a:buClrTx/>
        <a:buSzPct val="145000"/>
        <a:buFontTx/>
        <a:buChar char="•"/>
        <a:tabLst/>
        <a:defRPr sz="5800" b="0" i="0" u="none" strike="noStrike" cap="none" spc="0" baseline="0">
          <a:solidFill>
            <a:schemeClr val="accent1">
              <a:hueOff val="-11070000"/>
              <a:satOff val="-41666"/>
              <a:lumOff val="-81176"/>
            </a:schemeClr>
          </a:solidFill>
          <a:uFillTx/>
          <a:latin typeface="+mn-lt"/>
          <a:ea typeface="+mn-ea"/>
          <a:cs typeface="+mn-cs"/>
          <a:sym typeface="Helvetica"/>
        </a:defRPr>
      </a:lvl9pPr>
    </p:bodyStyle>
    <p:otherStyle>
      <a:lvl1pPr marL="0" marR="0" indent="0" algn="ctr" defTabSz="821531"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1pPr>
      <a:lvl2pPr marL="0" marR="0" indent="228600" algn="ctr" defTabSz="821531"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2pPr>
      <a:lvl3pPr marL="0" marR="0" indent="457200" algn="ctr" defTabSz="821531"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3pPr>
      <a:lvl4pPr marL="0" marR="0" indent="685800" algn="ctr" defTabSz="821531"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4pPr>
      <a:lvl5pPr marL="0" marR="0" indent="914400" algn="ctr" defTabSz="821531"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5pPr>
      <a:lvl6pPr marL="0" marR="0" indent="1143000" algn="ctr" defTabSz="821531"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6pPr>
      <a:lvl7pPr marL="0" marR="0" indent="1371600" algn="ctr" defTabSz="821531"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7pPr>
      <a:lvl8pPr marL="0" marR="0" indent="1600200" algn="ctr" defTabSz="821531"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8pPr>
      <a:lvl9pPr marL="0" marR="0" indent="1828800" algn="ctr" defTabSz="821531"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us.macmillan.com/books/9780374715236/artificialintelligence" TargetMode="External"/><Relationship Id="rId2" Type="http://schemas.openxmlformats.org/officeDocument/2006/relationships/notesSlide" Target="../notesSlides/notesSlide60.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10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hyperlink" Target="https://data-feminism.mitpress.mit.edu"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hyperlink" Target="https://go.vassar.edu/course/evals"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www.loc.gov/pictures/item/201683890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hyperlink" Target="https://www.army.mil/article/98817/womens_history_month_eniac_first_computer_programmers"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hyperlink" Target="https://computerhistory.org/blog/the-analytical-engine-28-plans-and-counting/" TargetMode="External"/><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18.jpe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hyperlink" Target="https://www.data-is-plural.com"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hyperlink" Target="https://dhdebates.gc.cuny.edu/read/untitled/section/a22aca14-0eb0-4cc6-a622-6fee9428a357" TargetMode="Externa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hyperlink" Target="https://www.pewresearch.org/fact-tank/2019/12/18/gender-options-on-forms-or-online-profiles/" TargetMode="External"/><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86.xml.rels><?xml version="1.0" encoding="UTF-8" standalone="yes"?>
<Relationships xmlns="http://schemas.openxmlformats.org/package/2006/relationships"><Relationship Id="rId2" Type="http://schemas.openxmlformats.org/officeDocument/2006/relationships/hyperlink" Target="https://dhdebates.gc.cuny.edu/read/untitled/section/a22aca14-0eb0-4cc6-a622-6fee9428a357" TargetMode="Externa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hyperlink" Target="http://help.sentiment140.com" TargetMode="External"/><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hyperlink" Target="https://www.nytimes.com/2012/02/19/magazine/shopping-habits.html" TargetMode="External"/><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cs.vassar.edu/depgraph" TargetMode="Externa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omputer Science I"/>
          <p:cNvSpPr txBox="1">
            <a:spLocks noGrp="1"/>
          </p:cNvSpPr>
          <p:nvPr>
            <p:ph type="ctrTitle"/>
          </p:nvPr>
        </p:nvSpPr>
        <p:spPr>
          <a:prstGeom prst="rect">
            <a:avLst/>
          </a:prstGeom>
        </p:spPr>
        <p:txBody>
          <a:bodyPr/>
          <a:lstStyle/>
          <a:p>
            <a:r>
              <a:t>Computer Science I</a:t>
            </a:r>
          </a:p>
        </p:txBody>
      </p:sp>
      <p:sp>
        <p:nvSpPr>
          <p:cNvPr id="246" name="5 December 2022"/>
          <p:cNvSpPr txBox="1">
            <a:spLocks noGrp="1"/>
          </p:cNvSpPr>
          <p:nvPr>
            <p:ph type="subTitle" sz="quarter" idx="1"/>
          </p:nvPr>
        </p:nvSpPr>
        <p:spPr>
          <a:prstGeom prst="rect">
            <a:avLst/>
          </a:prstGeom>
        </p:spPr>
        <p:txBody>
          <a:bodyPr/>
          <a:lstStyle/>
          <a:p>
            <a:r>
              <a:rPr dirty="0"/>
              <a:t>5 December 2022</a:t>
            </a:r>
          </a:p>
        </p:txBody>
      </p:sp>
      <p:sp>
        <p:nvSpPr>
          <p:cNvPr id="247" name="CMPU 101 § 3"/>
          <p:cNvSpPr txBox="1">
            <a:spLocks noGrp="1"/>
          </p:cNvSpPr>
          <p:nvPr>
            <p:ph type="body" idx="21"/>
          </p:nvPr>
        </p:nvSpPr>
        <p:spPr>
          <a:prstGeom prst="rect">
            <a:avLst/>
          </a:prstGeom>
        </p:spPr>
        <p:txBody>
          <a:bodyPr/>
          <a:lstStyle/>
          <a:p>
            <a:r>
              <a:rPr spc="168" dirty="0"/>
              <a:t>CMPU</a:t>
            </a:r>
            <a:r>
              <a:rPr dirty="0"/>
              <a:t> 101 § </a:t>
            </a:r>
            <a:r>
              <a:rPr lang="en-US" dirty="0"/>
              <a:t>04/05</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
          <p:cNvSpPr txBox="1">
            <a:spLocks noGrp="1"/>
          </p:cNvSpPr>
          <p:nvPr>
            <p:ph type="body" idx="1"/>
          </p:nvPr>
        </p:nvSpPr>
        <p:spPr>
          <a:prstGeom prst="rect">
            <a:avLst/>
          </a:prstGeom>
        </p:spPr>
        <p:txBody>
          <a:bodyPr/>
          <a:lstStyle>
            <a:lvl1pPr>
              <a:lnSpc>
                <a:spcPts val="14600"/>
              </a:lnSpc>
              <a:defRPr sz="10000"/>
            </a:lvl1pPr>
          </a:lstStyle>
          <a:p>
            <a:r>
              <a:t>…</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 name="cmpu-course-dependency-graph.png" descr="cmpu-course-dependency-graph.png"/>
          <p:cNvPicPr>
            <a:picLocks noChangeAspect="1"/>
          </p:cNvPicPr>
          <p:nvPr/>
        </p:nvPicPr>
        <p:blipFill>
          <a:blip r:embed="rId3"/>
          <a:srcRect t="3937"/>
          <a:stretch>
            <a:fillRect/>
          </a:stretch>
        </p:blipFill>
        <p:spPr>
          <a:xfrm>
            <a:off x="3958439" y="-48816"/>
            <a:ext cx="18887845" cy="13813577"/>
          </a:xfrm>
          <a:prstGeom prst="rect">
            <a:avLst/>
          </a:prstGeom>
          <a:ln w="12700">
            <a:miter lim="400000"/>
          </a:ln>
        </p:spPr>
      </p:pic>
      <p:sp>
        <p:nvSpPr>
          <p:cNvPr id="675" name="Dingbat Check"/>
          <p:cNvSpPr/>
          <p:nvPr/>
        </p:nvSpPr>
        <p:spPr>
          <a:xfrm>
            <a:off x="12751507" y="-41649"/>
            <a:ext cx="1301543" cy="12368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38100">
            <a:solidFill>
              <a:schemeClr val="accent1">
                <a:hueOff val="-11070000"/>
                <a:satOff val="-41666"/>
                <a:lumOff val="-81176"/>
              </a:schemeClr>
            </a:solidFill>
          </a:ln>
        </p:spPr>
        <p:txBody>
          <a:bodyPr lIns="178593" tIns="178593" rIns="178593" bIns="178593" anchor="ctr"/>
          <a:lstStyle/>
          <a:p>
            <a:pPr algn="ctr">
              <a:lnSpc>
                <a:spcPts val="4800"/>
              </a:lnSpc>
              <a:defRPr sz="4200"/>
            </a:pPr>
            <a:endParaRPr/>
          </a:p>
        </p:txBody>
      </p:sp>
      <p:sp>
        <p:nvSpPr>
          <p:cNvPr id="676" name="Rectangle"/>
          <p:cNvSpPr/>
          <p:nvPr/>
        </p:nvSpPr>
        <p:spPr>
          <a:xfrm>
            <a:off x="1423043" y="2185482"/>
            <a:ext cx="21843382" cy="11606298"/>
          </a:xfrm>
          <a:prstGeom prst="rect">
            <a:avLst/>
          </a:prstGeom>
          <a:solidFill>
            <a:schemeClr val="accent3">
              <a:lumOff val="44000"/>
              <a:alpha val="70000"/>
            </a:schemeClr>
          </a:solidFill>
          <a:ln w="12700">
            <a:miter lim="400000"/>
          </a:ln>
        </p:spPr>
        <p:txBody>
          <a:bodyPr lIns="178593" tIns="178593" rIns="178593" bIns="178593" anchor="ctr"/>
          <a:lstStyle/>
          <a:p>
            <a:pPr algn="ctr">
              <a:lnSpc>
                <a:spcPts val="4800"/>
              </a:lnSpc>
              <a:defRPr sz="4200"/>
            </a:pPr>
            <a:endParaRPr/>
          </a:p>
        </p:txBody>
      </p:sp>
      <p:sp>
        <p:nvSpPr>
          <p:cNvPr id="677" name="CMPU 102…"/>
          <p:cNvSpPr txBox="1"/>
          <p:nvPr/>
        </p:nvSpPr>
        <p:spPr>
          <a:xfrm>
            <a:off x="13340913" y="2683772"/>
            <a:ext cx="7954959" cy="1554481"/>
          </a:xfrm>
          <a:prstGeom prst="rect">
            <a:avLst/>
          </a:prstGeom>
          <a:solidFill>
            <a:schemeClr val="accent3">
              <a:lumOff val="44000"/>
            </a:schemeClr>
          </a:solidFill>
          <a:ln w="25400">
            <a:solidFill>
              <a:schemeClr val="accent1">
                <a:hueOff val="-11070000"/>
                <a:satOff val="-41666"/>
                <a:lumOff val="-81176"/>
              </a:schemeClr>
            </a:solidFill>
          </a:ln>
          <a:effectLst>
            <a:outerShdw blurRad="101600" dist="25400" dir="5400000" rotWithShape="0">
              <a:schemeClr val="accent1">
                <a:hueOff val="-11070000"/>
                <a:satOff val="-41666"/>
                <a:lumOff val="-81176"/>
                <a:alpha val="75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nchor="ctr">
            <a:spAutoFit/>
          </a:bodyPr>
          <a:lstStyle/>
          <a:p>
            <a:pPr algn="ctr">
              <a:defRPr sz="4400">
                <a:solidFill>
                  <a:srgbClr val="A00E15"/>
                </a:solidFill>
              </a:defRPr>
            </a:pPr>
            <a:r>
              <a:t>CMPU 102</a:t>
            </a:r>
          </a:p>
          <a:p>
            <a:pPr algn="ctr">
              <a:defRPr sz="4400">
                <a:solidFill>
                  <a:srgbClr val="A00E15"/>
                </a:solidFill>
              </a:defRPr>
            </a:pPr>
            <a:r>
              <a:t>Data Structures and Algorithms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1"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 name="cmpu-course-dependency-graph.png" descr="cmpu-course-dependency-graph.png"/>
          <p:cNvPicPr>
            <a:picLocks noChangeAspect="1"/>
          </p:cNvPicPr>
          <p:nvPr/>
        </p:nvPicPr>
        <p:blipFill>
          <a:blip r:embed="rId3"/>
          <a:srcRect t="3937"/>
          <a:stretch>
            <a:fillRect/>
          </a:stretch>
        </p:blipFill>
        <p:spPr>
          <a:xfrm>
            <a:off x="3958439" y="-48816"/>
            <a:ext cx="18887845" cy="13813577"/>
          </a:xfrm>
          <a:prstGeom prst="rect">
            <a:avLst/>
          </a:prstGeom>
          <a:ln w="12700">
            <a:miter lim="400000"/>
          </a:ln>
        </p:spPr>
      </p:pic>
      <p:sp>
        <p:nvSpPr>
          <p:cNvPr id="682" name="Dingbat Check"/>
          <p:cNvSpPr/>
          <p:nvPr/>
        </p:nvSpPr>
        <p:spPr>
          <a:xfrm>
            <a:off x="12751507" y="-41649"/>
            <a:ext cx="1301543" cy="12368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38100">
            <a:solidFill>
              <a:schemeClr val="accent1">
                <a:hueOff val="-11070000"/>
                <a:satOff val="-41666"/>
                <a:lumOff val="-81176"/>
              </a:schemeClr>
            </a:solidFill>
          </a:ln>
        </p:spPr>
        <p:txBody>
          <a:bodyPr lIns="178593" tIns="178593" rIns="178593" bIns="178593" anchor="ctr"/>
          <a:lstStyle/>
          <a:p>
            <a:pPr algn="ctr">
              <a:lnSpc>
                <a:spcPts val="4800"/>
              </a:lnSpc>
              <a:defRPr sz="4200"/>
            </a:pPr>
            <a:endParaRPr/>
          </a:p>
        </p:txBody>
      </p:sp>
      <p:sp>
        <p:nvSpPr>
          <p:cNvPr id="683" name="Rectangle"/>
          <p:cNvSpPr/>
          <p:nvPr/>
        </p:nvSpPr>
        <p:spPr>
          <a:xfrm>
            <a:off x="1423043" y="2185482"/>
            <a:ext cx="21843382" cy="11606298"/>
          </a:xfrm>
          <a:prstGeom prst="rect">
            <a:avLst/>
          </a:prstGeom>
          <a:solidFill>
            <a:schemeClr val="accent3">
              <a:lumOff val="44000"/>
              <a:alpha val="70000"/>
            </a:schemeClr>
          </a:solidFill>
          <a:ln w="12700">
            <a:miter lim="400000"/>
          </a:ln>
        </p:spPr>
        <p:txBody>
          <a:bodyPr lIns="178593" tIns="178593" rIns="178593" bIns="178593" anchor="ctr"/>
          <a:lstStyle/>
          <a:p>
            <a:pPr algn="ctr">
              <a:lnSpc>
                <a:spcPts val="4800"/>
              </a:lnSpc>
              <a:defRPr sz="4200"/>
            </a:pPr>
            <a:endParaRPr/>
          </a:p>
        </p:txBody>
      </p:sp>
      <p:sp>
        <p:nvSpPr>
          <p:cNvPr id="684" name="CMPU 145…"/>
          <p:cNvSpPr txBox="1"/>
          <p:nvPr/>
        </p:nvSpPr>
        <p:spPr>
          <a:xfrm>
            <a:off x="4875320" y="2523895"/>
            <a:ext cx="8669829" cy="1554481"/>
          </a:xfrm>
          <a:prstGeom prst="rect">
            <a:avLst/>
          </a:prstGeom>
          <a:solidFill>
            <a:schemeClr val="accent3">
              <a:lumOff val="44000"/>
            </a:schemeClr>
          </a:solidFill>
          <a:ln w="25400">
            <a:solidFill>
              <a:schemeClr val="accent1">
                <a:hueOff val="-11070000"/>
                <a:satOff val="-41666"/>
                <a:lumOff val="-81176"/>
              </a:schemeClr>
            </a:solidFill>
          </a:ln>
          <a:effectLst>
            <a:outerShdw blurRad="101600" dist="25400" dir="5400000" rotWithShape="0">
              <a:schemeClr val="accent1">
                <a:hueOff val="-11070000"/>
                <a:satOff val="-41666"/>
                <a:lumOff val="-81176"/>
                <a:alpha val="75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nchor="ctr">
            <a:spAutoFit/>
          </a:bodyPr>
          <a:lstStyle/>
          <a:p>
            <a:pPr algn="ctr">
              <a:defRPr sz="4400">
                <a:solidFill>
                  <a:srgbClr val="A00E15"/>
                </a:solidFill>
              </a:defRPr>
            </a:pPr>
            <a:r>
              <a:t>CMPU 145</a:t>
            </a:r>
          </a:p>
          <a:p>
            <a:pPr algn="ctr">
              <a:defRPr sz="4400">
                <a:solidFill>
                  <a:srgbClr val="A00E15"/>
                </a:solidFill>
              </a:defRPr>
            </a:pPr>
            <a:r>
              <a:t>Foundations of Computer Science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 grpId="1"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Try them out!…"/>
          <p:cNvSpPr txBox="1">
            <a:spLocks noGrp="1"/>
          </p:cNvSpPr>
          <p:nvPr>
            <p:ph type="body" idx="1"/>
          </p:nvPr>
        </p:nvSpPr>
        <p:spPr>
          <a:prstGeom prst="rect">
            <a:avLst/>
          </a:prstGeom>
        </p:spPr>
        <p:txBody>
          <a:bodyPr/>
          <a:lstStyle/>
          <a:p>
            <a:r>
              <a:t>Try them out!</a:t>
            </a:r>
          </a:p>
          <a:p>
            <a:r>
              <a:t>If you keep going with the CS major sequence, you work your way up to some really exciting courses, including… </a:t>
            </a:r>
          </a:p>
          <a:p>
            <a:pPr lvl="1"/>
            <a:r>
              <a:t>CMPU 240  Theory of Computation</a:t>
            </a:r>
          </a:p>
          <a:p>
            <a:pPr lvl="1"/>
            <a:r>
              <a:t>CMPU 366  Computational Linguistics</a:t>
            </a:r>
          </a:p>
        </p:txBody>
      </p:sp>
      <p:sp>
        <p:nvSpPr>
          <p:cNvPr id="689" name="And, you know, probably some cool courses I don’t teach as well!"/>
          <p:cNvSpPr txBox="1"/>
          <p:nvPr/>
        </p:nvSpPr>
        <p:spPr>
          <a:xfrm>
            <a:off x="15732918" y="7587142"/>
            <a:ext cx="4943668" cy="3573781"/>
          </a:xfrm>
          <a:prstGeom prst="rect">
            <a:avLst/>
          </a:prstGeom>
          <a:solidFill>
            <a:schemeClr val="accent3">
              <a:lumOff val="44000"/>
            </a:schemeClr>
          </a:solidFill>
          <a:ln w="25400">
            <a:solidFill>
              <a:schemeClr val="accent1">
                <a:hueOff val="-11070000"/>
                <a:satOff val="-41666"/>
                <a:lumOff val="-81176"/>
              </a:schemeClr>
            </a:solidFill>
          </a:ln>
          <a:effectLst>
            <a:outerShdw blurRad="101600" dist="25400" dir="5400000" rotWithShape="0">
              <a:schemeClr val="accent1">
                <a:hueOff val="-11070000"/>
                <a:satOff val="-41666"/>
                <a:lumOff val="-81176"/>
                <a:alpha val="75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4400">
                <a:solidFill>
                  <a:srgbClr val="A00E15"/>
                </a:solidFill>
              </a:defRPr>
            </a:lvl1pPr>
          </a:lstStyle>
          <a:p>
            <a:r>
              <a:t>And, you know, probably some cool courses I don’t teach as well!</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Further reading"/>
          <p:cNvSpPr txBox="1">
            <a:spLocks noGrp="1"/>
          </p:cNvSpPr>
          <p:nvPr>
            <p:ph type="title"/>
          </p:nvPr>
        </p:nvSpPr>
        <p:spPr>
          <a:prstGeom prst="rect">
            <a:avLst/>
          </a:prstGeom>
        </p:spPr>
        <p:txBody>
          <a:bodyPr/>
          <a:lstStyle/>
          <a:p>
            <a:r>
              <a:t>Further reading</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 name="d270-square-1536.jpg" descr="d270-square-1536.jpg"/>
          <p:cNvPicPr>
            <a:picLocks noChangeAspect="1"/>
          </p:cNvPicPr>
          <p:nvPr/>
        </p:nvPicPr>
        <p:blipFill>
          <a:blip r:embed="rId3"/>
          <a:srcRect t="13756" b="12438"/>
          <a:stretch>
            <a:fillRect/>
          </a:stretch>
        </p:blipFill>
        <p:spPr>
          <a:xfrm>
            <a:off x="5334000" y="1796454"/>
            <a:ext cx="13716000" cy="10123213"/>
          </a:xfrm>
          <a:prstGeom prst="rect">
            <a:avLst/>
          </a:prstGeom>
          <a:ln w="25400">
            <a:solidFill>
              <a:schemeClr val="accent1">
                <a:hueOff val="-11070000"/>
                <a:satOff val="-41666"/>
                <a:lumOff val="-81176"/>
              </a:schemeClr>
            </a:solidFill>
            <a:miter lim="400000"/>
          </a:ln>
        </p:spPr>
      </p:pic>
      <p:sp>
        <p:nvSpPr>
          <p:cNvPr id="698" name="Rectangle"/>
          <p:cNvSpPr/>
          <p:nvPr/>
        </p:nvSpPr>
        <p:spPr>
          <a:xfrm>
            <a:off x="10175288" y="9269436"/>
            <a:ext cx="4033424" cy="849151"/>
          </a:xfrm>
          <a:prstGeom prst="rect">
            <a:avLst/>
          </a:prstGeom>
          <a:solidFill>
            <a:schemeClr val="accent3">
              <a:lumOff val="44000"/>
            </a:schemeClr>
          </a:solidFill>
          <a:ln w="25400">
            <a:solidFill>
              <a:schemeClr val="accent3">
                <a:lumOff val="44000"/>
              </a:schemeClr>
            </a:solidFill>
          </a:ln>
        </p:spPr>
        <p:txBody>
          <a:bodyPr lIns="178593" tIns="178593" rIns="178593" bIns="178593" anchor="ctr"/>
          <a:lstStyle/>
          <a:p>
            <a:pPr algn="ctr">
              <a:lnSpc>
                <a:spcPts val="4800"/>
              </a:lnSpc>
              <a:defRPr sz="4200"/>
            </a:pPr>
            <a:endParaRP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 name="9780374715236.jpg" descr="9780374715236.jpg">
            <a:hlinkClick r:id="rId3"/>
          </p:cNvPr>
          <p:cNvPicPr>
            <a:picLocks noChangeAspect="1"/>
          </p:cNvPicPr>
          <p:nvPr/>
        </p:nvPicPr>
        <p:blipFill>
          <a:blip r:embed="rId4"/>
          <a:stretch>
            <a:fillRect/>
          </a:stretch>
        </p:blipFill>
        <p:spPr>
          <a:xfrm>
            <a:off x="8382000" y="977900"/>
            <a:ext cx="7620000" cy="11760200"/>
          </a:xfrm>
          <a:prstGeom prst="rect">
            <a:avLst/>
          </a:prstGeom>
          <a:ln w="25400">
            <a:solidFill>
              <a:schemeClr val="accent1">
                <a:hueOff val="-11070000"/>
                <a:satOff val="-41666"/>
                <a:lumOff val="-81176"/>
              </a:schemeClr>
            </a:solidFill>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 name="eyJidWNrZXQiOiJhc3NldHMucHVicHViLm9yZyIsImtleSI6Ijc2cmhranBjLzExNTgyNjgxMTcxMDAyLmpwZyIsImVkaXRzIjp7InJlc2l6ZSI6eyJ3aWR0aCI6NjAwLCJmaXQiOiJpbnNpZGUiLCJ3aXRob3V0RW5sYXJnZW1lbnQiOnRydWV9fX0=.jpeg" descr="eyJidWNrZXQiOiJhc3NldHMucHVicHViLm9yZyIsImtleSI6Ijc2cmhranBjLzExNTgyNjgxMTcxMDAyLmpwZyIsImVkaXRzIjp7InJlc2l6ZSI6eyJ3aWR0aCI6NjAwLCJmaXQiOiJpbnNpZGUiLCJ3aXRob3V0RW5sYXJnZW1lbnQiOnRydWV9fX0=.jpeg"/>
          <p:cNvPicPr>
            <a:picLocks noChangeAspect="1"/>
          </p:cNvPicPr>
          <p:nvPr/>
        </p:nvPicPr>
        <p:blipFill>
          <a:blip r:embed="rId3"/>
          <a:stretch>
            <a:fillRect/>
          </a:stretch>
        </p:blipFill>
        <p:spPr>
          <a:xfrm>
            <a:off x="7760858" y="1870950"/>
            <a:ext cx="8862285" cy="9974100"/>
          </a:xfrm>
          <a:prstGeom prst="rect">
            <a:avLst/>
          </a:prstGeom>
          <a:ln w="25400">
            <a:solidFill>
              <a:schemeClr val="accent1">
                <a:hueOff val="-11070000"/>
                <a:satOff val="-41666"/>
                <a:lumOff val="-81176"/>
              </a:schemeClr>
            </a:solidFill>
            <a:miter lim="400000"/>
          </a:ln>
        </p:spPr>
      </p:pic>
      <p:sp>
        <p:nvSpPr>
          <p:cNvPr id="707" name="data-feminism.mitpress.mit.edu"/>
          <p:cNvSpPr txBox="1"/>
          <p:nvPr/>
        </p:nvSpPr>
        <p:spPr>
          <a:xfrm>
            <a:off x="6818438" y="12318649"/>
            <a:ext cx="10747123" cy="889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nSpc>
                <a:spcPts val="5600"/>
              </a:lnSpc>
              <a:defRPr i="0">
                <a:solidFill>
                  <a:srgbClr val="29297A"/>
                </a:solidFill>
                <a:uFill>
                  <a:solidFill>
                    <a:srgbClr val="009999"/>
                  </a:solidFill>
                </a:uFill>
                <a:latin typeface="Menlo Regular"/>
                <a:ea typeface="Menlo Regular"/>
                <a:cs typeface="Menlo Regular"/>
                <a:sym typeface="Menlo Regular"/>
                <a:hlinkClick r:id="rId4"/>
              </a:defRPr>
            </a:lvl1pPr>
          </a:lstStyle>
          <a:p>
            <a:pPr>
              <a:defRPr>
                <a:solidFill>
                  <a:schemeClr val="accent1">
                    <a:hueOff val="-11070000"/>
                    <a:satOff val="-41666"/>
                    <a:lumOff val="-81176"/>
                  </a:schemeClr>
                </a:solidFill>
                <a:uFillTx/>
              </a:defRPr>
            </a:pPr>
            <a:r>
              <a:rPr>
                <a:solidFill>
                  <a:srgbClr val="29297A"/>
                </a:solidFill>
                <a:uFill>
                  <a:solidFill>
                    <a:srgbClr val="009999"/>
                  </a:solidFill>
                </a:uFill>
                <a:hlinkClick r:id="rId4"/>
              </a:rPr>
              <a:t>data-feminism.mitpress.mit.edu</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That’s it!"/>
          <p:cNvSpPr txBox="1">
            <a:spLocks noGrp="1"/>
          </p:cNvSpPr>
          <p:nvPr>
            <p:ph type="title"/>
          </p:nvPr>
        </p:nvSpPr>
        <p:spPr>
          <a:prstGeom prst="rect">
            <a:avLst/>
          </a:prstGeom>
        </p:spPr>
        <p:txBody>
          <a:bodyPr/>
          <a:lstStyle/>
          <a:p>
            <a:r>
              <a:t>That’s it!</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On Wednesday, we’ll have a review for Exam 3 where we’ll work through practice problems and answer your questions."/>
          <p:cNvSpPr txBox="1">
            <a:spLocks noGrp="1"/>
          </p:cNvSpPr>
          <p:nvPr>
            <p:ph type="body" idx="1"/>
          </p:nvPr>
        </p:nvSpPr>
        <p:spPr>
          <a:prstGeom prst="rect">
            <a:avLst/>
          </a:prstGeom>
        </p:spPr>
        <p:txBody>
          <a:bodyPr/>
          <a:lstStyle/>
          <a:p>
            <a:r>
              <a:t>On Wednesday, we’ll have a review for Exam 3 where we’ll work through practice problems and answer your questions.</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go.vassar.edu/course/evals"/>
          <p:cNvSpPr txBox="1">
            <a:spLocks noGrp="1"/>
          </p:cNvSpPr>
          <p:nvPr>
            <p:ph type="body" idx="1"/>
          </p:nvPr>
        </p:nvSpPr>
        <p:spPr>
          <a:prstGeom prst="rect">
            <a:avLst/>
          </a:prstGeom>
        </p:spPr>
        <p:txBody>
          <a:bodyPr/>
          <a:lstStyle>
            <a:lvl1pPr>
              <a:lnSpc>
                <a:spcPts val="14600"/>
              </a:lnSpc>
              <a:defRPr sz="10000">
                <a:solidFill>
                  <a:srgbClr val="29297A"/>
                </a:solidFill>
                <a:uFill>
                  <a:solidFill>
                    <a:srgbClr val="009999"/>
                  </a:solidFill>
                </a:uFill>
                <a:hlinkClick r:id="rId3"/>
              </a:defRPr>
            </a:lvl1pPr>
          </a:lstStyle>
          <a:p>
            <a:pPr>
              <a:defRPr>
                <a:solidFill>
                  <a:schemeClr val="accent1">
                    <a:hueOff val="-11070000"/>
                    <a:satOff val="-41666"/>
                    <a:lumOff val="-81176"/>
                  </a:schemeClr>
                </a:solidFill>
                <a:uFillTx/>
              </a:defRPr>
            </a:pPr>
            <a:r>
              <a:rPr>
                <a:solidFill>
                  <a:srgbClr val="29297A"/>
                </a:solidFill>
                <a:uFill>
                  <a:solidFill>
                    <a:srgbClr val="009999"/>
                  </a:solidFill>
                </a:uFill>
                <a:hlinkClick r:id="rId3"/>
              </a:rPr>
              <a:t>go.vassar.edu/course/evals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Screen Shot 2022-12-04 at 10.15.54.png" descr="Screen Shot 2022-12-04 at 10.15.54.png"/>
          <p:cNvPicPr>
            <a:picLocks noChangeAspect="1"/>
          </p:cNvPicPr>
          <p:nvPr/>
        </p:nvPicPr>
        <p:blipFill>
          <a:blip r:embed="rId3"/>
          <a:stretch>
            <a:fillRect/>
          </a:stretch>
        </p:blipFill>
        <p:spPr>
          <a:xfrm>
            <a:off x="4121150" y="1054100"/>
            <a:ext cx="16141700" cy="11607800"/>
          </a:xfrm>
          <a:prstGeom prst="rect">
            <a:avLst/>
          </a:prstGeom>
          <a:ln w="12700">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Acknowledgments"/>
          <p:cNvSpPr txBox="1">
            <a:spLocks noGrp="1"/>
          </p:cNvSpPr>
          <p:nvPr>
            <p:ph type="title"/>
          </p:nvPr>
        </p:nvSpPr>
        <p:spPr>
          <a:prstGeom prst="rect">
            <a:avLst/>
          </a:prstGeom>
        </p:spPr>
        <p:txBody>
          <a:bodyPr/>
          <a:lstStyle/>
          <a:p>
            <a:r>
              <a:t>Acknowledgments</a:t>
            </a:r>
          </a:p>
        </p:txBody>
      </p:sp>
      <p:sp>
        <p:nvSpPr>
          <p:cNvPr id="720" name="This lecture incorporates material from:…"/>
          <p:cNvSpPr txBox="1">
            <a:spLocks noGrp="1"/>
          </p:cNvSpPr>
          <p:nvPr>
            <p:ph type="body" idx="1"/>
          </p:nvPr>
        </p:nvSpPr>
        <p:spPr>
          <a:prstGeom prst="rect">
            <a:avLst/>
          </a:prstGeom>
        </p:spPr>
        <p:txBody>
          <a:bodyPr/>
          <a:lstStyle/>
          <a:p>
            <a:r>
              <a:rPr dirty="0"/>
              <a:t>This lecture incorporates material from:</a:t>
            </a:r>
          </a:p>
          <a:p>
            <a:pPr lvl="1"/>
            <a:r>
              <a:rPr dirty="0"/>
              <a:t>Peter J. Denning &amp; Matti </a:t>
            </a:r>
            <a:r>
              <a:rPr dirty="0" err="1"/>
              <a:t>Tedre</a:t>
            </a:r>
            <a:r>
              <a:rPr dirty="0"/>
              <a:t>, </a:t>
            </a:r>
            <a:r>
              <a:rPr i="1" dirty="0"/>
              <a:t>Computational Thinking</a:t>
            </a:r>
          </a:p>
          <a:p>
            <a:pPr lvl="1"/>
            <a:r>
              <a:rPr dirty="0" err="1"/>
              <a:t>Miram</a:t>
            </a:r>
            <a:r>
              <a:rPr dirty="0"/>
              <a:t> Posner, UCLA</a:t>
            </a:r>
          </a:p>
          <a:p>
            <a:pPr lvl="1"/>
            <a:r>
              <a:rPr dirty="0"/>
              <a:t>Edward Tufte, </a:t>
            </a:r>
            <a:r>
              <a:rPr i="1" dirty="0"/>
              <a:t>Visual Explanations</a:t>
            </a:r>
            <a:endParaRPr lang="en-US" i="1" dirty="0"/>
          </a:p>
          <a:p>
            <a:pPr lvl="1"/>
            <a:r>
              <a:rPr lang="en-US" i="1" dirty="0"/>
              <a:t>And, Jonathan Gordon, Vassar College</a:t>
            </a:r>
            <a:endParaRPr i="1"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We’ve been practicing computational thinking."/>
          <p:cNvSpPr txBox="1">
            <a:spLocks noGrp="1"/>
          </p:cNvSpPr>
          <p:nvPr>
            <p:ph type="body" idx="1"/>
          </p:nvPr>
        </p:nvSpPr>
        <p:spPr>
          <a:prstGeom prst="rect">
            <a:avLst/>
          </a:prstGeom>
        </p:spPr>
        <p:txBody>
          <a:bodyPr/>
          <a:lstStyle/>
          <a:p>
            <a:r>
              <a:t>We’ve been practicing </a:t>
            </a:r>
            <a:r>
              <a:rPr i="1">
                <a:solidFill>
                  <a:srgbClr val="B51700"/>
                </a:solidFill>
              </a:rPr>
              <a:t>computational thinking</a:t>
            </a:r>
            <a: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Modern computer science is the last 1 percent of the historical timeline of computational thinking. Computer scientists inherited and then perfected computational thinking from a long line of mathematicians, natural philosophers, scientists, and enginee"/>
          <p:cNvSpPr txBox="1">
            <a:spLocks noGrp="1"/>
          </p:cNvSpPr>
          <p:nvPr>
            <p:ph type="body" idx="1"/>
          </p:nvPr>
        </p:nvSpPr>
        <p:spPr>
          <a:prstGeom prst="rect">
            <a:avLst/>
          </a:prstGeom>
        </p:spPr>
        <p:txBody>
          <a:bodyPr/>
          <a:lstStyle/>
          <a:p>
            <a:r>
              <a:t>“Modern computer science is the last 1 percent of the historical timeline of computational thinking. Computer scientists inherited and then perfected computational thinking from a long line of mathematicians, natural philosophers, scientists, and engineers all interested in performing large calculations and complex inferences without error.”</a:t>
            </a:r>
          </a:p>
          <a:p>
            <a:pPr>
              <a:lnSpc>
                <a:spcPts val="5700"/>
              </a:lnSpc>
              <a:spcBef>
                <a:spcPts val="1200"/>
              </a:spcBef>
              <a:defRPr sz="4200"/>
            </a:pPr>
            <a:r>
              <a:t>Peter J. Denning &amp; Matti Tedre, </a:t>
            </a:r>
            <a:r>
              <a:rPr i="1"/>
              <a:t>Computational Thinking</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Origins of computational thinking"/>
          <p:cNvSpPr txBox="1">
            <a:spLocks noGrp="1"/>
          </p:cNvSpPr>
          <p:nvPr>
            <p:ph type="title"/>
          </p:nvPr>
        </p:nvSpPr>
        <p:spPr>
          <a:prstGeom prst="rect">
            <a:avLst/>
          </a:prstGeom>
        </p:spPr>
        <p:txBody>
          <a:bodyPr/>
          <a:lstStyle/>
          <a:p>
            <a:r>
              <a:t>Origins of computational thinking</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Before the modern computer age, there was a profession of mathematically trained experts who performed complex calculations as teams.…"/>
          <p:cNvSpPr txBox="1">
            <a:spLocks noGrp="1"/>
          </p:cNvSpPr>
          <p:nvPr>
            <p:ph type="body" idx="1"/>
          </p:nvPr>
        </p:nvSpPr>
        <p:spPr>
          <a:prstGeom prst="rect">
            <a:avLst/>
          </a:prstGeom>
        </p:spPr>
        <p:txBody>
          <a:bodyPr/>
          <a:lstStyle/>
          <a:p>
            <a:r>
              <a:t>Before the modern computer age, there was a profession of mathematically trained experts who performed complex calculations as teams.</a:t>
            </a:r>
          </a:p>
          <a:p>
            <a:r>
              <a:t>They were called “computers”.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2" name="Group"/>
          <p:cNvGrpSpPr/>
          <p:nvPr/>
        </p:nvGrpSpPr>
        <p:grpSpPr>
          <a:xfrm>
            <a:off x="5303042" y="1330294"/>
            <a:ext cx="13777916" cy="11055412"/>
            <a:chOff x="0" y="0"/>
            <a:chExt cx="13777914" cy="11055411"/>
          </a:xfrm>
        </p:grpSpPr>
        <p:pic>
          <p:nvPicPr>
            <p:cNvPr id="300" name="12637v.jpg" descr="12637v.jpg"/>
            <p:cNvPicPr>
              <a:picLocks noChangeAspect="1"/>
            </p:cNvPicPr>
            <p:nvPr/>
          </p:nvPicPr>
          <p:blipFill>
            <a:blip r:embed="rId3"/>
            <a:srcRect l="4996" t="15165" r="14661" b="4232"/>
            <a:stretch>
              <a:fillRect/>
            </a:stretch>
          </p:blipFill>
          <p:spPr>
            <a:xfrm>
              <a:off x="0" y="0"/>
              <a:ext cx="13777915" cy="11055412"/>
            </a:xfrm>
            <a:prstGeom prst="rect">
              <a:avLst/>
            </a:prstGeom>
            <a:ln w="25400" cap="flat">
              <a:solidFill>
                <a:schemeClr val="accent1">
                  <a:hueOff val="-11070000"/>
                  <a:satOff val="-41666"/>
                  <a:lumOff val="-81176"/>
                </a:schemeClr>
              </a:solidFill>
              <a:prstDash val="solid"/>
              <a:miter lim="400000"/>
            </a:ln>
            <a:effectLst/>
          </p:spPr>
        </p:pic>
        <p:sp>
          <p:nvSpPr>
            <p:cNvPr id="301" name="I’m a computer!"/>
            <p:cNvSpPr/>
            <p:nvPr/>
          </p:nvSpPr>
          <p:spPr>
            <a:xfrm>
              <a:off x="6045910" y="4653634"/>
              <a:ext cx="5413325" cy="2038700"/>
            </a:xfrm>
            <a:prstGeom prst="wedgeEllipseCallout">
              <a:avLst>
                <a:gd name="adj1" fmla="val -49638"/>
                <a:gd name="adj2" fmla="val 65388"/>
              </a:avLst>
            </a:prstGeom>
            <a:solidFill>
              <a:schemeClr val="accent3">
                <a:lumOff val="44000"/>
              </a:schemeClr>
            </a:solidFill>
            <a:ln w="25400" cap="flat">
              <a:solidFill>
                <a:schemeClr val="accent1">
                  <a:hueOff val="-11070000"/>
                  <a:satOff val="-41666"/>
                  <a:lumOff val="-81176"/>
                </a:schemeClr>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8593" tIns="178593" rIns="178593" bIns="178593" numCol="1" anchor="ctr">
              <a:noAutofit/>
            </a:bodyPr>
            <a:lstStyle>
              <a:lvl1pPr algn="ctr">
                <a:lnSpc>
                  <a:spcPts val="4800"/>
                </a:lnSpc>
                <a:defRPr sz="4200"/>
              </a:lvl1pPr>
            </a:lstStyle>
            <a:p>
              <a:r>
                <a:t>I’m a computer!</a:t>
              </a:r>
            </a:p>
          </p:txBody>
        </p:sp>
      </p:grpSp>
      <p:sp>
        <p:nvSpPr>
          <p:cNvPr id="303" name="Bonus Bureau, Computing Division, 1924, loc.gov/pictures/item/2016838906"/>
          <p:cNvSpPr txBox="1"/>
          <p:nvPr/>
        </p:nvSpPr>
        <p:spPr>
          <a:xfrm>
            <a:off x="5303042" y="12403670"/>
            <a:ext cx="13777916" cy="11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defRPr sz="3200">
                <a:solidFill>
                  <a:schemeClr val="accent4">
                    <a:lumOff val="-8800"/>
                  </a:schemeClr>
                </a:solidFill>
              </a:defRPr>
            </a:pPr>
            <a:r>
              <a:t>Bonus Bureau, Computing Division, 1924, </a:t>
            </a:r>
            <a:r>
              <a:rPr>
                <a:solidFill>
                  <a:srgbClr val="29297A"/>
                </a:solidFill>
                <a:uFill>
                  <a:solidFill>
                    <a:srgbClr val="009999"/>
                  </a:solidFill>
                </a:uFill>
                <a:hlinkClick r:id="rId4"/>
              </a:rPr>
              <a:t>loc.gov/pictures/item/2016838906</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 name="The first electronic computing machines were called “automatic computers” to distinguish them from the human variety."/>
          <p:cNvSpPr txBox="1">
            <a:spLocks noGrp="1"/>
          </p:cNvSpPr>
          <p:nvPr>
            <p:ph type="body" sz="half" idx="1"/>
          </p:nvPr>
        </p:nvSpPr>
        <p:spPr>
          <a:prstGeom prst="rect">
            <a:avLst/>
          </a:prstGeom>
        </p:spPr>
        <p:txBody>
          <a:bodyPr/>
          <a:lstStyle/>
          <a:p>
            <a:r>
              <a:t>The first </a:t>
            </a:r>
            <a:r>
              <a:rPr i="1">
                <a:solidFill>
                  <a:schemeClr val="accent1">
                    <a:hueOff val="2550000"/>
                    <a:satOff val="48809"/>
                    <a:lumOff val="-44426"/>
                  </a:schemeClr>
                </a:solidFill>
              </a:rPr>
              <a:t>electronic</a:t>
            </a:r>
            <a:r>
              <a:t> computing machines were called “automatic computers” to distinguish them from the human variety.</a:t>
            </a:r>
          </a:p>
        </p:txBody>
      </p:sp>
      <p:pic>
        <p:nvPicPr>
          <p:cNvPr id="308" name="computer-Colossus-Bletchley-Park-Buckinghamshire-England-Funding-1943.jpg" descr="computer-Colossus-Bletchley-Park-Buckinghamshire-England-Funding-1943.jpg"/>
          <p:cNvPicPr>
            <a:picLocks noChangeAspect="1"/>
          </p:cNvPicPr>
          <p:nvPr/>
        </p:nvPicPr>
        <p:blipFill>
          <a:blip r:embed="rId3"/>
          <a:stretch>
            <a:fillRect/>
          </a:stretch>
        </p:blipFill>
        <p:spPr>
          <a:xfrm>
            <a:off x="13194058" y="3464212"/>
            <a:ext cx="10152356" cy="6787576"/>
          </a:xfrm>
          <a:prstGeom prst="rect">
            <a:avLst/>
          </a:prstGeom>
          <a:ln w="12700">
            <a:solidFill>
              <a:schemeClr val="accent1">
                <a:hueOff val="-11070000"/>
                <a:satOff val="-41666"/>
                <a:lumOff val="-81176"/>
              </a:schemeClr>
            </a:solidFill>
            <a:miter lim="400000"/>
          </a:ln>
        </p:spPr>
      </p:pic>
      <p:sp>
        <p:nvSpPr>
          <p:cNvPr id="309" name="Colossus Mark 2, 1944"/>
          <p:cNvSpPr txBox="1"/>
          <p:nvPr/>
        </p:nvSpPr>
        <p:spPr>
          <a:xfrm>
            <a:off x="13186734" y="10248525"/>
            <a:ext cx="10167005" cy="677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3200">
                <a:solidFill>
                  <a:schemeClr val="accent4">
                    <a:lumOff val="-8800"/>
                  </a:schemeClr>
                </a:solidFill>
              </a:defRPr>
            </a:lvl1pPr>
          </a:lstStyle>
          <a:p>
            <a:r>
              <a:rPr dirty="0"/>
              <a:t>Colossus Mark 2, 1944</a:t>
            </a:r>
            <a:r>
              <a:rPr lang="en-US" dirty="0"/>
              <a:t>*</a:t>
            </a:r>
            <a:endParaRPr dirty="0"/>
          </a:p>
        </p:txBody>
      </p:sp>
      <p:sp>
        <p:nvSpPr>
          <p:cNvPr id="2" name="Colossus Mark 2, 1944">
            <a:extLst>
              <a:ext uri="{FF2B5EF4-FFF2-40B4-BE49-F238E27FC236}">
                <a16:creationId xmlns:a16="http://schemas.microsoft.com/office/drawing/2014/main" id="{2C1544CA-4022-A737-3F86-EC6E71AE988C}"/>
              </a:ext>
            </a:extLst>
          </p:cNvPr>
          <p:cNvSpPr txBox="1"/>
          <p:nvPr/>
        </p:nvSpPr>
        <p:spPr>
          <a:xfrm>
            <a:off x="13194059" y="12244239"/>
            <a:ext cx="11189942" cy="677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3200">
                <a:solidFill>
                  <a:schemeClr val="accent4">
                    <a:lumOff val="-8800"/>
                  </a:schemeClr>
                </a:solidFill>
              </a:defRPr>
            </a:lvl1pPr>
          </a:lstStyle>
          <a:p>
            <a:r>
              <a:rPr lang="en-US" dirty="0"/>
              <a:t>* Not to be confused with “Colossus, the </a:t>
            </a:r>
            <a:r>
              <a:rPr lang="en-US" dirty="0" err="1"/>
              <a:t>Forbin</a:t>
            </a:r>
            <a:r>
              <a:rPr lang="en-US" dirty="0"/>
              <a:t> Project”</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eams of human computers engaged in computational thinking long before the invention of electronic computers."/>
          <p:cNvSpPr txBox="1">
            <a:spLocks noGrp="1"/>
          </p:cNvSpPr>
          <p:nvPr>
            <p:ph type="body" idx="1"/>
          </p:nvPr>
        </p:nvSpPr>
        <p:spPr>
          <a:prstGeom prst="rect">
            <a:avLst/>
          </a:prstGeom>
        </p:spPr>
        <p:txBody>
          <a:bodyPr/>
          <a:lstStyle/>
          <a:p>
            <a:r>
              <a:t>Teams of human computers engaged in computational thinking</a:t>
            </a:r>
            <a:r>
              <a:rPr i="1">
                <a:solidFill>
                  <a:srgbClr val="B51700"/>
                </a:solidFill>
              </a:rPr>
              <a:t> </a:t>
            </a:r>
            <a:r>
              <a:t>long before the invention of electronic computers.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Early computational thinking can be seen going back to the records of the Babylonians, who wrote down general procedures for solving mathematical problems around starting around 1800 BCE."/>
          <p:cNvSpPr txBox="1">
            <a:spLocks noGrp="1"/>
          </p:cNvSpPr>
          <p:nvPr>
            <p:ph type="body" idx="1"/>
          </p:nvPr>
        </p:nvSpPr>
        <p:spPr>
          <a:prstGeom prst="rect">
            <a:avLst/>
          </a:prstGeom>
        </p:spPr>
        <p:txBody>
          <a:bodyPr/>
          <a:lstStyle/>
          <a:p>
            <a:r>
              <a:t>Early computational thinking can be seen going back to the records of the Babylonians, who wrote down general procedures for solving mathematical problems around starting around 1800 </a:t>
            </a:r>
            <a:r>
              <a:rPr sz="5000"/>
              <a:t>BCE</a:t>
            </a:r>
            <a:r>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How Technology Changes Our Perceptions and Decision-Making Capabilities…"/>
          <p:cNvSpPr txBox="1">
            <a:spLocks noGrp="1"/>
          </p:cNvSpPr>
          <p:nvPr>
            <p:ph type="body" idx="1"/>
          </p:nvPr>
        </p:nvSpPr>
        <p:spPr>
          <a:prstGeom prst="rect">
            <a:avLst/>
          </a:prstGeom>
        </p:spPr>
        <p:txBody>
          <a:bodyPr/>
          <a:lstStyle/>
          <a:p>
            <a:pPr>
              <a:defRPr i="1"/>
            </a:pPr>
            <a:r>
              <a:t>How Technology Changes Our Perceptions and Decision-Making Capabilities</a:t>
            </a:r>
          </a:p>
          <a:p>
            <a:r>
              <a:t>Prairie Goodwin, Vassar College</a:t>
            </a:r>
          </a:p>
          <a:p>
            <a:r>
              <a:t>4:30 pm, 5 December 2022</a:t>
            </a:r>
          </a:p>
          <a:p>
            <a:r>
              <a:t>SP 105</a:t>
            </a:r>
          </a:p>
        </p:txBody>
      </p:sp>
      <p:pic>
        <p:nvPicPr>
          <p:cNvPr id="250" name="Unknown.jpeg" descr="Unknown.jpeg"/>
          <p:cNvPicPr>
            <a:picLocks noChangeAspect="1"/>
          </p:cNvPicPr>
          <p:nvPr/>
        </p:nvPicPr>
        <p:blipFill>
          <a:blip r:embed="rId2"/>
          <a:stretch>
            <a:fillRect/>
          </a:stretch>
        </p:blipFill>
        <p:spPr>
          <a:xfrm>
            <a:off x="15558058" y="5961726"/>
            <a:ext cx="4114651" cy="411465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Long before this class, you learned these kind of computational methods."/>
          <p:cNvSpPr txBox="1">
            <a:spLocks noGrp="1"/>
          </p:cNvSpPr>
          <p:nvPr>
            <p:ph type="body" idx="1"/>
          </p:nvPr>
        </p:nvSpPr>
        <p:spPr>
          <a:prstGeom prst="rect">
            <a:avLst/>
          </a:prstGeom>
        </p:spPr>
        <p:txBody>
          <a:bodyPr/>
          <a:lstStyle/>
          <a:p>
            <a:r>
              <a:t>Long before this class, you learned these kind of computational methods.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27182818284590…"/>
          <p:cNvSpPr txBox="1">
            <a:spLocks noGrp="1"/>
          </p:cNvSpPr>
          <p:nvPr>
            <p:ph type="body" idx="1"/>
          </p:nvPr>
        </p:nvSpPr>
        <p:spPr>
          <a:prstGeom prst="rect">
            <a:avLst/>
          </a:prstGeom>
        </p:spPr>
        <p:txBody>
          <a:bodyPr/>
          <a:lstStyle/>
          <a:p>
            <a:pPr algn="r">
              <a:lnSpc>
                <a:spcPts val="10000"/>
              </a:lnSpc>
              <a:defRPr sz="10000"/>
            </a:pPr>
            <a:r>
              <a:t> 27182818284590</a:t>
            </a:r>
          </a:p>
          <a:p>
            <a:pPr algn="r">
              <a:lnSpc>
                <a:spcPts val="10000"/>
              </a:lnSpc>
              <a:defRPr sz="10000"/>
            </a:pPr>
            <a:r>
              <a:t>+31415926535897</a:t>
            </a:r>
          </a:p>
        </p:txBody>
      </p:sp>
      <p:sp>
        <p:nvSpPr>
          <p:cNvPr id="322"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2718281828459</a:t>
            </a:r>
            <a:r>
              <a:t>0</a:t>
            </a:r>
          </a:p>
          <a:p>
            <a:pPr algn="r">
              <a:lnSpc>
                <a:spcPts val="10000"/>
              </a:lnSpc>
              <a:defRPr sz="10000"/>
            </a:pPr>
            <a:r>
              <a:rPr>
                <a:solidFill>
                  <a:schemeClr val="accent3">
                    <a:lumOff val="21999"/>
                  </a:schemeClr>
                </a:solidFill>
              </a:rPr>
              <a:t>+3141592653589</a:t>
            </a:r>
            <a:r>
              <a:t>7</a:t>
            </a:r>
          </a:p>
          <a:p>
            <a:pPr algn="r">
              <a:lnSpc>
                <a:spcPts val="10000"/>
              </a:lnSpc>
              <a:defRPr sz="10000"/>
            </a:pPr>
            <a:r>
              <a:t>7</a:t>
            </a:r>
          </a:p>
        </p:txBody>
      </p:sp>
      <p:sp>
        <p:nvSpPr>
          <p:cNvPr id="327"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271828182845</a:t>
            </a:r>
            <a:r>
              <a:t>9</a:t>
            </a:r>
            <a:r>
              <a:rPr>
                <a:solidFill>
                  <a:schemeClr val="accent3">
                    <a:lumOff val="21999"/>
                  </a:schemeClr>
                </a:solidFill>
              </a:rPr>
              <a:t>0</a:t>
            </a:r>
          </a:p>
          <a:p>
            <a:pPr algn="r">
              <a:lnSpc>
                <a:spcPts val="10000"/>
              </a:lnSpc>
              <a:defRPr sz="10000"/>
            </a:pPr>
            <a:r>
              <a:rPr>
                <a:solidFill>
                  <a:schemeClr val="accent3">
                    <a:lumOff val="21999"/>
                  </a:schemeClr>
                </a:solidFill>
              </a:rPr>
              <a:t>+314159265358</a:t>
            </a:r>
            <a:r>
              <a:t>9</a:t>
            </a:r>
            <a:r>
              <a:rPr>
                <a:solidFill>
                  <a:schemeClr val="accent3">
                    <a:lumOff val="21999"/>
                  </a:schemeClr>
                </a:solidFill>
              </a:rPr>
              <a:t>7</a:t>
            </a:r>
          </a:p>
          <a:p>
            <a:pPr algn="r">
              <a:lnSpc>
                <a:spcPts val="10000"/>
              </a:lnSpc>
              <a:defRPr sz="10000"/>
            </a:pPr>
            <a:r>
              <a:t>8</a:t>
            </a:r>
            <a:r>
              <a:rPr>
                <a:solidFill>
                  <a:schemeClr val="accent3">
                    <a:lumOff val="21999"/>
                  </a:schemeClr>
                </a:solidFill>
              </a:rPr>
              <a:t>7</a:t>
            </a:r>
          </a:p>
        </p:txBody>
      </p:sp>
      <p:sp>
        <p:nvSpPr>
          <p:cNvPr id="332"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333"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27182818284</a:t>
            </a:r>
            <a:r>
              <a:t>5</a:t>
            </a:r>
            <a:r>
              <a:rPr>
                <a:solidFill>
                  <a:schemeClr val="accent3">
                    <a:lumOff val="21999"/>
                  </a:schemeClr>
                </a:solidFill>
              </a:rPr>
              <a:t>90</a:t>
            </a:r>
          </a:p>
          <a:p>
            <a:pPr algn="r">
              <a:lnSpc>
                <a:spcPts val="10000"/>
              </a:lnSpc>
              <a:defRPr sz="10000"/>
            </a:pPr>
            <a:r>
              <a:rPr>
                <a:solidFill>
                  <a:schemeClr val="accent3">
                    <a:lumOff val="21999"/>
                  </a:schemeClr>
                </a:solidFill>
              </a:rPr>
              <a:t>+31415926535</a:t>
            </a:r>
            <a:r>
              <a:t>8</a:t>
            </a:r>
            <a:r>
              <a:rPr>
                <a:solidFill>
                  <a:schemeClr val="accent3">
                    <a:lumOff val="21999"/>
                  </a:schemeClr>
                </a:solidFill>
              </a:rPr>
              <a:t>97</a:t>
            </a:r>
          </a:p>
          <a:p>
            <a:pPr algn="r">
              <a:lnSpc>
                <a:spcPts val="10000"/>
              </a:lnSpc>
              <a:defRPr sz="10000"/>
            </a:pPr>
            <a:r>
              <a:t>4</a:t>
            </a:r>
            <a:r>
              <a:rPr>
                <a:solidFill>
                  <a:schemeClr val="accent3">
                    <a:lumOff val="21999"/>
                  </a:schemeClr>
                </a:solidFill>
              </a:rPr>
              <a:t>87</a:t>
            </a:r>
          </a:p>
        </p:txBody>
      </p:sp>
      <p:sp>
        <p:nvSpPr>
          <p:cNvPr id="338"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339"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
        <p:nvSpPr>
          <p:cNvPr id="340"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2718281828</a:t>
            </a:r>
            <a:r>
              <a:t>4</a:t>
            </a:r>
            <a:r>
              <a:rPr>
                <a:solidFill>
                  <a:schemeClr val="accent3">
                    <a:lumOff val="21999"/>
                  </a:schemeClr>
                </a:solidFill>
              </a:rPr>
              <a:t>590</a:t>
            </a:r>
          </a:p>
          <a:p>
            <a:pPr algn="r">
              <a:lnSpc>
                <a:spcPts val="10000"/>
              </a:lnSpc>
              <a:defRPr sz="10000"/>
            </a:pPr>
            <a:r>
              <a:rPr>
                <a:solidFill>
                  <a:schemeClr val="accent3">
                    <a:lumOff val="21999"/>
                  </a:schemeClr>
                </a:solidFill>
              </a:rPr>
              <a:t>+3141592653</a:t>
            </a:r>
            <a:r>
              <a:t>5</a:t>
            </a:r>
            <a:r>
              <a:rPr>
                <a:solidFill>
                  <a:schemeClr val="accent3">
                    <a:lumOff val="21999"/>
                  </a:schemeClr>
                </a:solidFill>
              </a:rPr>
              <a:t>897</a:t>
            </a:r>
          </a:p>
          <a:p>
            <a:pPr algn="r">
              <a:lnSpc>
                <a:spcPts val="10000"/>
              </a:lnSpc>
              <a:defRPr sz="10000"/>
            </a:pPr>
            <a:r>
              <a:t>0</a:t>
            </a:r>
            <a:r>
              <a:rPr>
                <a:solidFill>
                  <a:schemeClr val="accent3">
                    <a:lumOff val="21999"/>
                  </a:schemeClr>
                </a:solidFill>
              </a:rPr>
              <a:t>487</a:t>
            </a:r>
          </a:p>
        </p:txBody>
      </p:sp>
      <p:sp>
        <p:nvSpPr>
          <p:cNvPr id="345"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346"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
        <p:nvSpPr>
          <p:cNvPr id="347"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
        <p:nvSpPr>
          <p:cNvPr id="348"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271828182</a:t>
            </a:r>
            <a:r>
              <a:t>8</a:t>
            </a:r>
            <a:r>
              <a:rPr>
                <a:solidFill>
                  <a:schemeClr val="accent3">
                    <a:lumOff val="21999"/>
                  </a:schemeClr>
                </a:solidFill>
              </a:rPr>
              <a:t>4590</a:t>
            </a:r>
          </a:p>
          <a:p>
            <a:pPr algn="r">
              <a:lnSpc>
                <a:spcPts val="10000"/>
              </a:lnSpc>
              <a:defRPr sz="10000"/>
            </a:pPr>
            <a:r>
              <a:rPr>
                <a:solidFill>
                  <a:schemeClr val="accent3">
                    <a:lumOff val="21999"/>
                  </a:schemeClr>
                </a:solidFill>
              </a:rPr>
              <a:t>+314159265</a:t>
            </a:r>
            <a:r>
              <a:t>3</a:t>
            </a:r>
            <a:r>
              <a:rPr>
                <a:solidFill>
                  <a:schemeClr val="accent3">
                    <a:lumOff val="21999"/>
                  </a:schemeClr>
                </a:solidFill>
              </a:rPr>
              <a:t>5897</a:t>
            </a:r>
          </a:p>
          <a:p>
            <a:pPr algn="r">
              <a:lnSpc>
                <a:spcPts val="10000"/>
              </a:lnSpc>
              <a:defRPr sz="10000"/>
            </a:pPr>
            <a:r>
              <a:t>2</a:t>
            </a:r>
            <a:r>
              <a:rPr>
                <a:solidFill>
                  <a:schemeClr val="accent3">
                    <a:lumOff val="21999"/>
                  </a:schemeClr>
                </a:solidFill>
              </a:rPr>
              <a:t>0487</a:t>
            </a:r>
          </a:p>
        </p:txBody>
      </p:sp>
      <p:sp>
        <p:nvSpPr>
          <p:cNvPr id="353"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354"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55"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56"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
        <p:nvSpPr>
          <p:cNvPr id="357" name="1"/>
          <p:cNvSpPr txBox="1"/>
          <p:nvPr/>
        </p:nvSpPr>
        <p:spPr>
          <a:xfrm>
            <a:off x="1352014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27182818</a:t>
            </a:r>
            <a:r>
              <a:t>2</a:t>
            </a:r>
            <a:r>
              <a:rPr>
                <a:solidFill>
                  <a:schemeClr val="accent3">
                    <a:lumOff val="21999"/>
                  </a:schemeClr>
                </a:solidFill>
              </a:rPr>
              <a:t>84590</a:t>
            </a:r>
          </a:p>
          <a:p>
            <a:pPr algn="r">
              <a:lnSpc>
                <a:spcPts val="10000"/>
              </a:lnSpc>
              <a:defRPr sz="10000"/>
            </a:pPr>
            <a:r>
              <a:rPr>
                <a:solidFill>
                  <a:schemeClr val="accent3">
                    <a:lumOff val="21999"/>
                  </a:schemeClr>
                </a:solidFill>
              </a:rPr>
              <a:t>+31415926</a:t>
            </a:r>
            <a:r>
              <a:t>5</a:t>
            </a:r>
            <a:r>
              <a:rPr>
                <a:solidFill>
                  <a:schemeClr val="accent3">
                    <a:lumOff val="21999"/>
                  </a:schemeClr>
                </a:solidFill>
              </a:rPr>
              <a:t>35897</a:t>
            </a:r>
          </a:p>
          <a:p>
            <a:pPr algn="r">
              <a:lnSpc>
                <a:spcPts val="10000"/>
              </a:lnSpc>
              <a:defRPr sz="10000"/>
            </a:pPr>
            <a:r>
              <a:t>8</a:t>
            </a:r>
            <a:r>
              <a:rPr>
                <a:solidFill>
                  <a:schemeClr val="accent3">
                    <a:lumOff val="21999"/>
                  </a:schemeClr>
                </a:solidFill>
              </a:rPr>
              <a:t>20487</a:t>
            </a:r>
          </a:p>
        </p:txBody>
      </p:sp>
      <p:sp>
        <p:nvSpPr>
          <p:cNvPr id="362"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363"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64"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65"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66" name="1"/>
          <p:cNvSpPr txBox="1"/>
          <p:nvPr/>
        </p:nvSpPr>
        <p:spPr>
          <a:xfrm>
            <a:off x="1352014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2718281</a:t>
            </a:r>
            <a:r>
              <a:t>8</a:t>
            </a:r>
            <a:r>
              <a:rPr>
                <a:solidFill>
                  <a:schemeClr val="accent3">
                    <a:lumOff val="21999"/>
                  </a:schemeClr>
                </a:solidFill>
              </a:rPr>
              <a:t>284590</a:t>
            </a:r>
          </a:p>
          <a:p>
            <a:pPr algn="r">
              <a:lnSpc>
                <a:spcPts val="10000"/>
              </a:lnSpc>
              <a:defRPr sz="10000"/>
            </a:pPr>
            <a:r>
              <a:rPr>
                <a:solidFill>
                  <a:schemeClr val="accent3">
                    <a:lumOff val="21999"/>
                  </a:schemeClr>
                </a:solidFill>
              </a:rPr>
              <a:t>+3141592</a:t>
            </a:r>
            <a:r>
              <a:t>6</a:t>
            </a:r>
            <a:r>
              <a:rPr>
                <a:solidFill>
                  <a:schemeClr val="accent3">
                    <a:lumOff val="21999"/>
                  </a:schemeClr>
                </a:solidFill>
              </a:rPr>
              <a:t>535897</a:t>
            </a:r>
          </a:p>
          <a:p>
            <a:pPr algn="r">
              <a:lnSpc>
                <a:spcPts val="10000"/>
              </a:lnSpc>
              <a:defRPr sz="10000"/>
            </a:pPr>
            <a:r>
              <a:t>4</a:t>
            </a:r>
            <a:r>
              <a:rPr>
                <a:solidFill>
                  <a:schemeClr val="accent3">
                    <a:lumOff val="21999"/>
                  </a:schemeClr>
                </a:solidFill>
              </a:rPr>
              <a:t>820487</a:t>
            </a:r>
          </a:p>
        </p:txBody>
      </p:sp>
      <p:sp>
        <p:nvSpPr>
          <p:cNvPr id="369"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370"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71"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72"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73" name="1"/>
          <p:cNvSpPr txBox="1"/>
          <p:nvPr/>
        </p:nvSpPr>
        <p:spPr>
          <a:xfrm>
            <a:off x="1352014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74" name="1"/>
          <p:cNvSpPr txBox="1"/>
          <p:nvPr/>
        </p:nvSpPr>
        <p:spPr>
          <a:xfrm>
            <a:off x="11975818"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271828</a:t>
            </a:r>
            <a:r>
              <a:t>1</a:t>
            </a:r>
            <a:r>
              <a:rPr>
                <a:solidFill>
                  <a:schemeClr val="accent3">
                    <a:lumOff val="21999"/>
                  </a:schemeClr>
                </a:solidFill>
              </a:rPr>
              <a:t>8284590</a:t>
            </a:r>
          </a:p>
          <a:p>
            <a:pPr algn="r">
              <a:lnSpc>
                <a:spcPts val="10000"/>
              </a:lnSpc>
              <a:defRPr sz="10000"/>
            </a:pPr>
            <a:r>
              <a:rPr>
                <a:solidFill>
                  <a:schemeClr val="accent3">
                    <a:lumOff val="21999"/>
                  </a:schemeClr>
                </a:solidFill>
              </a:rPr>
              <a:t>+314159</a:t>
            </a:r>
            <a:r>
              <a:t>2</a:t>
            </a:r>
            <a:r>
              <a:rPr>
                <a:solidFill>
                  <a:schemeClr val="accent3">
                    <a:lumOff val="21999"/>
                  </a:schemeClr>
                </a:solidFill>
              </a:rPr>
              <a:t>6535897</a:t>
            </a:r>
          </a:p>
          <a:p>
            <a:pPr algn="r">
              <a:lnSpc>
                <a:spcPts val="10000"/>
              </a:lnSpc>
              <a:defRPr sz="10000"/>
            </a:pPr>
            <a:r>
              <a:t>4</a:t>
            </a:r>
            <a:r>
              <a:rPr>
                <a:solidFill>
                  <a:schemeClr val="accent3">
                    <a:lumOff val="21999"/>
                  </a:schemeClr>
                </a:solidFill>
              </a:rPr>
              <a:t>4820487</a:t>
            </a:r>
          </a:p>
        </p:txBody>
      </p:sp>
      <p:sp>
        <p:nvSpPr>
          <p:cNvPr id="377"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378"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79"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80"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81" name="1"/>
          <p:cNvSpPr txBox="1"/>
          <p:nvPr/>
        </p:nvSpPr>
        <p:spPr>
          <a:xfrm>
            <a:off x="1352014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82" name="1"/>
          <p:cNvSpPr txBox="1"/>
          <p:nvPr/>
        </p:nvSpPr>
        <p:spPr>
          <a:xfrm>
            <a:off x="11975818"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What have we been doing  this semester?"/>
          <p:cNvSpPr txBox="1">
            <a:spLocks noGrp="1"/>
          </p:cNvSpPr>
          <p:nvPr>
            <p:ph type="title"/>
          </p:nvPr>
        </p:nvSpPr>
        <p:spPr>
          <a:prstGeom prst="rect">
            <a:avLst/>
          </a:prstGeom>
        </p:spPr>
        <p:txBody>
          <a:bodyPr/>
          <a:lstStyle/>
          <a:p>
            <a:r>
              <a:t>What have we been doing </a:t>
            </a:r>
            <a:br/>
            <a:r>
              <a:t>this semester?</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27182</a:t>
            </a:r>
            <a:r>
              <a:t>8</a:t>
            </a:r>
            <a:r>
              <a:rPr>
                <a:solidFill>
                  <a:schemeClr val="accent3">
                    <a:lumOff val="21999"/>
                  </a:schemeClr>
                </a:solidFill>
              </a:rPr>
              <a:t>18284590</a:t>
            </a:r>
          </a:p>
          <a:p>
            <a:pPr algn="r">
              <a:lnSpc>
                <a:spcPts val="10000"/>
              </a:lnSpc>
              <a:defRPr sz="10000"/>
            </a:pPr>
            <a:r>
              <a:rPr>
                <a:solidFill>
                  <a:schemeClr val="accent3">
                    <a:lumOff val="21999"/>
                  </a:schemeClr>
                </a:solidFill>
              </a:rPr>
              <a:t>+31415</a:t>
            </a:r>
            <a:r>
              <a:t>9</a:t>
            </a:r>
            <a:r>
              <a:rPr>
                <a:solidFill>
                  <a:schemeClr val="accent3">
                    <a:lumOff val="21999"/>
                  </a:schemeClr>
                </a:solidFill>
              </a:rPr>
              <a:t>26535897</a:t>
            </a:r>
          </a:p>
          <a:p>
            <a:pPr algn="r">
              <a:lnSpc>
                <a:spcPts val="10000"/>
              </a:lnSpc>
              <a:defRPr sz="10000"/>
            </a:pPr>
            <a:r>
              <a:t>7</a:t>
            </a:r>
            <a:r>
              <a:rPr>
                <a:solidFill>
                  <a:schemeClr val="accent3">
                    <a:lumOff val="21999"/>
                  </a:schemeClr>
                </a:solidFill>
              </a:rPr>
              <a:t>44820487</a:t>
            </a:r>
          </a:p>
        </p:txBody>
      </p:sp>
      <p:sp>
        <p:nvSpPr>
          <p:cNvPr id="385"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386"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87"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88"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89" name="1"/>
          <p:cNvSpPr txBox="1"/>
          <p:nvPr/>
        </p:nvSpPr>
        <p:spPr>
          <a:xfrm>
            <a:off x="1352014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90" name="1"/>
          <p:cNvSpPr txBox="1"/>
          <p:nvPr/>
        </p:nvSpPr>
        <p:spPr>
          <a:xfrm>
            <a:off x="11975818"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91" name="1"/>
          <p:cNvSpPr txBox="1"/>
          <p:nvPr/>
        </p:nvSpPr>
        <p:spPr>
          <a:xfrm>
            <a:off x="10431497"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2718</a:t>
            </a:r>
            <a:r>
              <a:t>2</a:t>
            </a:r>
            <a:r>
              <a:rPr>
                <a:solidFill>
                  <a:schemeClr val="accent3">
                    <a:lumOff val="21999"/>
                  </a:schemeClr>
                </a:solidFill>
              </a:rPr>
              <a:t>818284590</a:t>
            </a:r>
          </a:p>
          <a:p>
            <a:pPr algn="r">
              <a:lnSpc>
                <a:spcPts val="10000"/>
              </a:lnSpc>
              <a:defRPr sz="10000"/>
            </a:pPr>
            <a:r>
              <a:rPr>
                <a:solidFill>
                  <a:schemeClr val="accent3">
                    <a:lumOff val="21999"/>
                  </a:schemeClr>
                </a:solidFill>
              </a:rPr>
              <a:t>+3141</a:t>
            </a:r>
            <a:r>
              <a:t>5</a:t>
            </a:r>
            <a:r>
              <a:rPr>
                <a:solidFill>
                  <a:schemeClr val="accent3">
                    <a:lumOff val="21999"/>
                  </a:schemeClr>
                </a:solidFill>
              </a:rPr>
              <a:t>926535897</a:t>
            </a:r>
          </a:p>
          <a:p>
            <a:pPr algn="r">
              <a:lnSpc>
                <a:spcPts val="10000"/>
              </a:lnSpc>
              <a:defRPr sz="10000"/>
            </a:pPr>
            <a:r>
              <a:t>8</a:t>
            </a:r>
            <a:r>
              <a:rPr>
                <a:solidFill>
                  <a:schemeClr val="accent3">
                    <a:lumOff val="21999"/>
                  </a:schemeClr>
                </a:solidFill>
              </a:rPr>
              <a:t>744820487</a:t>
            </a:r>
          </a:p>
        </p:txBody>
      </p:sp>
      <p:sp>
        <p:nvSpPr>
          <p:cNvPr id="394"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395"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96"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97"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98" name="1"/>
          <p:cNvSpPr txBox="1"/>
          <p:nvPr/>
        </p:nvSpPr>
        <p:spPr>
          <a:xfrm>
            <a:off x="1352014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399" name="1"/>
          <p:cNvSpPr txBox="1"/>
          <p:nvPr/>
        </p:nvSpPr>
        <p:spPr>
          <a:xfrm>
            <a:off x="11975818"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00" name="1"/>
          <p:cNvSpPr txBox="1"/>
          <p:nvPr/>
        </p:nvSpPr>
        <p:spPr>
          <a:xfrm>
            <a:off x="10431497"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271</a:t>
            </a:r>
            <a:r>
              <a:t>8</a:t>
            </a:r>
            <a:r>
              <a:rPr>
                <a:solidFill>
                  <a:schemeClr val="accent3">
                    <a:lumOff val="21999"/>
                  </a:schemeClr>
                </a:solidFill>
              </a:rPr>
              <a:t>2818284590</a:t>
            </a:r>
          </a:p>
          <a:p>
            <a:pPr algn="r">
              <a:lnSpc>
                <a:spcPts val="10000"/>
              </a:lnSpc>
              <a:defRPr sz="10000"/>
            </a:pPr>
            <a:r>
              <a:rPr>
                <a:solidFill>
                  <a:schemeClr val="accent3">
                    <a:lumOff val="21999"/>
                  </a:schemeClr>
                </a:solidFill>
              </a:rPr>
              <a:t>+314</a:t>
            </a:r>
            <a:r>
              <a:t>1</a:t>
            </a:r>
            <a:r>
              <a:rPr>
                <a:solidFill>
                  <a:schemeClr val="accent3">
                    <a:lumOff val="21999"/>
                  </a:schemeClr>
                </a:solidFill>
              </a:rPr>
              <a:t>5926535897</a:t>
            </a:r>
          </a:p>
          <a:p>
            <a:pPr algn="r">
              <a:lnSpc>
                <a:spcPts val="10000"/>
              </a:lnSpc>
              <a:defRPr sz="10000"/>
            </a:pPr>
            <a:r>
              <a:t>9</a:t>
            </a:r>
            <a:r>
              <a:rPr>
                <a:solidFill>
                  <a:schemeClr val="accent3">
                    <a:lumOff val="21999"/>
                  </a:schemeClr>
                </a:solidFill>
              </a:rPr>
              <a:t>8744820487</a:t>
            </a:r>
          </a:p>
        </p:txBody>
      </p:sp>
      <p:sp>
        <p:nvSpPr>
          <p:cNvPr id="403"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404"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05"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06"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07" name="1"/>
          <p:cNvSpPr txBox="1"/>
          <p:nvPr/>
        </p:nvSpPr>
        <p:spPr>
          <a:xfrm>
            <a:off x="1352014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08" name="1"/>
          <p:cNvSpPr txBox="1"/>
          <p:nvPr/>
        </p:nvSpPr>
        <p:spPr>
          <a:xfrm>
            <a:off x="11975818"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09" name="1"/>
          <p:cNvSpPr txBox="1"/>
          <p:nvPr/>
        </p:nvSpPr>
        <p:spPr>
          <a:xfrm>
            <a:off x="10431497"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27</a:t>
            </a:r>
            <a:r>
              <a:t>1</a:t>
            </a:r>
            <a:r>
              <a:rPr>
                <a:solidFill>
                  <a:schemeClr val="accent3">
                    <a:lumOff val="21999"/>
                  </a:schemeClr>
                </a:solidFill>
              </a:rPr>
              <a:t>82818284590</a:t>
            </a:r>
          </a:p>
          <a:p>
            <a:pPr algn="r">
              <a:lnSpc>
                <a:spcPts val="10000"/>
              </a:lnSpc>
              <a:defRPr sz="10000"/>
            </a:pPr>
            <a:r>
              <a:rPr>
                <a:solidFill>
                  <a:schemeClr val="accent3">
                    <a:lumOff val="21999"/>
                  </a:schemeClr>
                </a:solidFill>
              </a:rPr>
              <a:t>+31</a:t>
            </a:r>
            <a:r>
              <a:t>4</a:t>
            </a:r>
            <a:r>
              <a:rPr>
                <a:solidFill>
                  <a:schemeClr val="accent3">
                    <a:lumOff val="21999"/>
                  </a:schemeClr>
                </a:solidFill>
              </a:rPr>
              <a:t>15926535897</a:t>
            </a:r>
          </a:p>
          <a:p>
            <a:pPr algn="r">
              <a:lnSpc>
                <a:spcPts val="10000"/>
              </a:lnSpc>
              <a:defRPr sz="10000"/>
            </a:pPr>
            <a:r>
              <a:t>5</a:t>
            </a:r>
            <a:r>
              <a:rPr>
                <a:solidFill>
                  <a:schemeClr val="accent3">
                    <a:lumOff val="21999"/>
                  </a:schemeClr>
                </a:solidFill>
              </a:rPr>
              <a:t>98744820487</a:t>
            </a:r>
          </a:p>
        </p:txBody>
      </p:sp>
      <p:sp>
        <p:nvSpPr>
          <p:cNvPr id="412"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413"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14"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15"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16" name="1"/>
          <p:cNvSpPr txBox="1"/>
          <p:nvPr/>
        </p:nvSpPr>
        <p:spPr>
          <a:xfrm>
            <a:off x="1352014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17" name="1"/>
          <p:cNvSpPr txBox="1"/>
          <p:nvPr/>
        </p:nvSpPr>
        <p:spPr>
          <a:xfrm>
            <a:off x="11975818"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18" name="1"/>
          <p:cNvSpPr txBox="1"/>
          <p:nvPr/>
        </p:nvSpPr>
        <p:spPr>
          <a:xfrm>
            <a:off x="10431497"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2</a:t>
            </a:r>
            <a:r>
              <a:t>7</a:t>
            </a:r>
            <a:r>
              <a:rPr>
                <a:solidFill>
                  <a:schemeClr val="accent3">
                    <a:lumOff val="21999"/>
                  </a:schemeClr>
                </a:solidFill>
              </a:rPr>
              <a:t>182818284590</a:t>
            </a:r>
          </a:p>
          <a:p>
            <a:pPr algn="r">
              <a:lnSpc>
                <a:spcPts val="10000"/>
              </a:lnSpc>
              <a:defRPr sz="10000"/>
            </a:pPr>
            <a:r>
              <a:rPr>
                <a:solidFill>
                  <a:schemeClr val="accent3">
                    <a:lumOff val="21999"/>
                  </a:schemeClr>
                </a:solidFill>
              </a:rPr>
              <a:t>+3</a:t>
            </a:r>
            <a:r>
              <a:t>1</a:t>
            </a:r>
            <a:r>
              <a:rPr>
                <a:solidFill>
                  <a:schemeClr val="accent3">
                    <a:lumOff val="21999"/>
                  </a:schemeClr>
                </a:solidFill>
              </a:rPr>
              <a:t>415926535897</a:t>
            </a:r>
          </a:p>
          <a:p>
            <a:pPr algn="r">
              <a:lnSpc>
                <a:spcPts val="10000"/>
              </a:lnSpc>
              <a:defRPr sz="10000"/>
            </a:pPr>
            <a:r>
              <a:t>8</a:t>
            </a:r>
            <a:r>
              <a:rPr>
                <a:solidFill>
                  <a:schemeClr val="accent3">
                    <a:lumOff val="21999"/>
                  </a:schemeClr>
                </a:solidFill>
              </a:rPr>
              <a:t>598744820487</a:t>
            </a:r>
          </a:p>
        </p:txBody>
      </p:sp>
      <p:sp>
        <p:nvSpPr>
          <p:cNvPr id="421"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422"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23"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24"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25" name="1"/>
          <p:cNvSpPr txBox="1"/>
          <p:nvPr/>
        </p:nvSpPr>
        <p:spPr>
          <a:xfrm>
            <a:off x="1352014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26" name="1"/>
          <p:cNvSpPr txBox="1"/>
          <p:nvPr/>
        </p:nvSpPr>
        <p:spPr>
          <a:xfrm>
            <a:off x="11975818"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27" name="1"/>
          <p:cNvSpPr txBox="1"/>
          <p:nvPr/>
        </p:nvSpPr>
        <p:spPr>
          <a:xfrm>
            <a:off x="10431497"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27182818284590…"/>
          <p:cNvSpPr txBox="1">
            <a:spLocks noGrp="1"/>
          </p:cNvSpPr>
          <p:nvPr>
            <p:ph type="body" idx="1"/>
          </p:nvPr>
        </p:nvSpPr>
        <p:spPr>
          <a:prstGeom prst="rect">
            <a:avLst/>
          </a:prstGeom>
        </p:spPr>
        <p:txBody>
          <a:bodyPr/>
          <a:lstStyle/>
          <a:p>
            <a:pPr algn="r">
              <a:lnSpc>
                <a:spcPts val="10000"/>
              </a:lnSpc>
              <a:defRPr sz="10000"/>
            </a:pPr>
            <a:r>
              <a:rPr>
                <a:solidFill>
                  <a:schemeClr val="accent3">
                    <a:lumOff val="21999"/>
                  </a:schemeClr>
                </a:solidFill>
              </a:rPr>
              <a:t> </a:t>
            </a:r>
            <a:r>
              <a:t>2</a:t>
            </a:r>
            <a:r>
              <a:rPr>
                <a:solidFill>
                  <a:schemeClr val="accent3">
                    <a:lumOff val="21999"/>
                  </a:schemeClr>
                </a:solidFill>
              </a:rPr>
              <a:t>7182818284590</a:t>
            </a:r>
          </a:p>
          <a:p>
            <a:pPr algn="r">
              <a:lnSpc>
                <a:spcPts val="10000"/>
              </a:lnSpc>
              <a:defRPr sz="10000"/>
            </a:pPr>
            <a:r>
              <a:rPr>
                <a:solidFill>
                  <a:schemeClr val="accent3">
                    <a:lumOff val="21999"/>
                  </a:schemeClr>
                </a:solidFill>
              </a:rPr>
              <a:t>+</a:t>
            </a:r>
            <a:r>
              <a:t>3</a:t>
            </a:r>
            <a:r>
              <a:rPr>
                <a:solidFill>
                  <a:schemeClr val="accent3">
                    <a:lumOff val="21999"/>
                  </a:schemeClr>
                </a:solidFill>
              </a:rPr>
              <a:t>1415926535897</a:t>
            </a:r>
          </a:p>
          <a:p>
            <a:pPr algn="r">
              <a:lnSpc>
                <a:spcPts val="10000"/>
              </a:lnSpc>
              <a:defRPr sz="10000"/>
            </a:pPr>
            <a:r>
              <a:t>5</a:t>
            </a:r>
            <a:r>
              <a:rPr>
                <a:solidFill>
                  <a:schemeClr val="accent3">
                    <a:lumOff val="21999"/>
                  </a:schemeClr>
                </a:solidFill>
              </a:rPr>
              <a:t>8598744820487</a:t>
            </a:r>
          </a:p>
        </p:txBody>
      </p:sp>
      <p:sp>
        <p:nvSpPr>
          <p:cNvPr id="430"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431"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32"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33"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34" name="1"/>
          <p:cNvSpPr txBox="1"/>
          <p:nvPr/>
        </p:nvSpPr>
        <p:spPr>
          <a:xfrm>
            <a:off x="1352014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35" name="1"/>
          <p:cNvSpPr txBox="1"/>
          <p:nvPr/>
        </p:nvSpPr>
        <p:spPr>
          <a:xfrm>
            <a:off x="11975818"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
        <p:nvSpPr>
          <p:cNvPr id="436" name="1"/>
          <p:cNvSpPr txBox="1"/>
          <p:nvPr/>
        </p:nvSpPr>
        <p:spPr>
          <a:xfrm>
            <a:off x="10431497"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solidFill>
                  <a:schemeClr val="accent3">
                    <a:lumOff val="21999"/>
                  </a:schemeClr>
                </a:solidFill>
              </a:defRPr>
            </a:lvl1pPr>
          </a:lstStyle>
          <a:p>
            <a:r>
              <a:t>1</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27182818284590…"/>
          <p:cNvSpPr txBox="1">
            <a:spLocks noGrp="1"/>
          </p:cNvSpPr>
          <p:nvPr>
            <p:ph type="body" idx="1"/>
          </p:nvPr>
        </p:nvSpPr>
        <p:spPr>
          <a:prstGeom prst="rect">
            <a:avLst/>
          </a:prstGeom>
        </p:spPr>
        <p:txBody>
          <a:bodyPr/>
          <a:lstStyle/>
          <a:p>
            <a:pPr algn="r">
              <a:lnSpc>
                <a:spcPts val="10000"/>
              </a:lnSpc>
              <a:defRPr sz="10000"/>
            </a:pPr>
            <a:r>
              <a:t> 27182818284590</a:t>
            </a:r>
          </a:p>
          <a:p>
            <a:pPr algn="r">
              <a:lnSpc>
                <a:spcPts val="10000"/>
              </a:lnSpc>
              <a:defRPr sz="10000"/>
            </a:pPr>
            <a:r>
              <a:t>+31415926535897</a:t>
            </a:r>
          </a:p>
          <a:p>
            <a:pPr algn="r">
              <a:lnSpc>
                <a:spcPts val="10000"/>
              </a:lnSpc>
              <a:defRPr sz="10000"/>
            </a:pPr>
            <a:r>
              <a:t>58598744820487</a:t>
            </a:r>
          </a:p>
        </p:txBody>
      </p:sp>
      <p:sp>
        <p:nvSpPr>
          <p:cNvPr id="439"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endParaRPr/>
          </a:p>
        </p:txBody>
      </p:sp>
      <p:sp>
        <p:nvSpPr>
          <p:cNvPr id="440" name="1"/>
          <p:cNvSpPr txBox="1"/>
          <p:nvPr/>
        </p:nvSpPr>
        <p:spPr>
          <a:xfrm>
            <a:off x="15836621" y="3520947"/>
            <a:ext cx="520486"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
        <p:nvSpPr>
          <p:cNvPr id="441" name="1"/>
          <p:cNvSpPr txBox="1"/>
          <p:nvPr/>
        </p:nvSpPr>
        <p:spPr>
          <a:xfrm>
            <a:off x="15064461"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
        <p:nvSpPr>
          <p:cNvPr id="442" name="1"/>
          <p:cNvSpPr txBox="1"/>
          <p:nvPr/>
        </p:nvSpPr>
        <p:spPr>
          <a:xfrm>
            <a:off x="1429230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
        <p:nvSpPr>
          <p:cNvPr id="443" name="1"/>
          <p:cNvSpPr txBox="1"/>
          <p:nvPr/>
        </p:nvSpPr>
        <p:spPr>
          <a:xfrm>
            <a:off x="13520140"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
        <p:nvSpPr>
          <p:cNvPr id="444" name="1"/>
          <p:cNvSpPr txBox="1"/>
          <p:nvPr/>
        </p:nvSpPr>
        <p:spPr>
          <a:xfrm>
            <a:off x="11975818"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
        <p:nvSpPr>
          <p:cNvPr id="445" name="1"/>
          <p:cNvSpPr txBox="1"/>
          <p:nvPr/>
        </p:nvSpPr>
        <p:spPr>
          <a:xfrm>
            <a:off x="10431497" y="3520947"/>
            <a:ext cx="520485"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i="0"/>
            </a:lvl1pPr>
          </a:lstStyle>
          <a:p>
            <a:r>
              <a:t>1</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Euclid’s algorithm"/>
          <p:cNvSpPr txBox="1">
            <a:spLocks noGrp="1"/>
          </p:cNvSpPr>
          <p:nvPr>
            <p:ph type="title"/>
          </p:nvPr>
        </p:nvSpPr>
        <p:spPr>
          <a:prstGeom prst="rect">
            <a:avLst/>
          </a:prstGeom>
        </p:spPr>
        <p:txBody>
          <a:bodyPr/>
          <a:lstStyle/>
          <a:p>
            <a:r>
              <a:t>Euclid’s algorithm</a:t>
            </a:r>
          </a:p>
        </p:txBody>
      </p:sp>
      <p:sp>
        <p:nvSpPr>
          <p:cNvPr id="450" name="Around 300 BCE, the Greek mathematician Euclid gave a method to find the greatest common divisor (GCD) of two numbers, which is the largest integer that divides both numbers."/>
          <p:cNvSpPr txBox="1">
            <a:spLocks noGrp="1"/>
          </p:cNvSpPr>
          <p:nvPr>
            <p:ph type="body" idx="1"/>
          </p:nvPr>
        </p:nvSpPr>
        <p:spPr>
          <a:prstGeom prst="rect">
            <a:avLst/>
          </a:prstGeom>
        </p:spPr>
        <p:txBody>
          <a:bodyPr/>
          <a:lstStyle/>
          <a:p>
            <a:r>
              <a:t>Around 300 </a:t>
            </a:r>
            <a:r>
              <a:rPr sz="5000"/>
              <a:t>BCE</a:t>
            </a:r>
            <a:r>
              <a:t>, the Greek mathematician Euclid gave a method to find the </a:t>
            </a:r>
            <a:r>
              <a:rPr i="1">
                <a:solidFill>
                  <a:srgbClr val="B51700"/>
                </a:solidFill>
              </a:rPr>
              <a:t>greatest common divisor</a:t>
            </a:r>
            <a:r>
              <a:t> (GCD) of two numbers, which is the largest integer that divides both numbers.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Euclid’s algorithm"/>
          <p:cNvSpPr txBox="1">
            <a:spLocks noGrp="1"/>
          </p:cNvSpPr>
          <p:nvPr>
            <p:ph type="title"/>
          </p:nvPr>
        </p:nvSpPr>
        <p:spPr>
          <a:prstGeom prst="rect">
            <a:avLst/>
          </a:prstGeom>
        </p:spPr>
        <p:txBody>
          <a:bodyPr/>
          <a:lstStyle/>
          <a:p>
            <a:r>
              <a:t>Euclid’s algorithm</a:t>
            </a:r>
          </a:p>
        </p:txBody>
      </p:sp>
      <p:sp>
        <p:nvSpPr>
          <p:cNvPr id="455" name="Euclid noticed that the GCD of two numbers divides their difference.…"/>
          <p:cNvSpPr txBox="1">
            <a:spLocks noGrp="1"/>
          </p:cNvSpPr>
          <p:nvPr>
            <p:ph type="body" idx="1"/>
          </p:nvPr>
        </p:nvSpPr>
        <p:spPr>
          <a:prstGeom prst="rect">
            <a:avLst/>
          </a:prstGeom>
        </p:spPr>
        <p:txBody>
          <a:bodyPr/>
          <a:lstStyle/>
          <a:p>
            <a:r>
              <a:t>Euclid noticed that the GCD of two numbers divides their difference. </a:t>
            </a:r>
          </a:p>
          <a:p>
            <a:r>
              <a:t>So, he repeatedly replaced the larger number with their difference until both were the same.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Euclid’s algorithm"/>
          <p:cNvSpPr txBox="1">
            <a:spLocks noGrp="1"/>
          </p:cNvSpPr>
          <p:nvPr>
            <p:ph type="title"/>
          </p:nvPr>
        </p:nvSpPr>
        <p:spPr>
          <a:prstGeom prst="rect">
            <a:avLst/>
          </a:prstGeom>
        </p:spPr>
        <p:txBody>
          <a:bodyPr/>
          <a:lstStyle/>
          <a:p>
            <a:r>
              <a:t>Euclid’s algorithm</a:t>
            </a:r>
          </a:p>
        </p:txBody>
      </p:sp>
      <p:sp>
        <p:nvSpPr>
          <p:cNvPr id="460" name="Euclid noticed that the GCD of two numbers divides their difference.…"/>
          <p:cNvSpPr txBox="1">
            <a:spLocks noGrp="1"/>
          </p:cNvSpPr>
          <p:nvPr>
            <p:ph type="body" idx="1"/>
          </p:nvPr>
        </p:nvSpPr>
        <p:spPr>
          <a:prstGeom prst="rect">
            <a:avLst/>
          </a:prstGeom>
        </p:spPr>
        <p:txBody>
          <a:bodyPr/>
          <a:lstStyle/>
          <a:p>
            <a:r>
              <a:t>Euclid noticed that the GCD of two numbers divides their difference. </a:t>
            </a:r>
          </a:p>
          <a:p>
            <a:r>
              <a:t>So, he repeatedly replaced the larger number with their difference until both were the same.</a:t>
            </a:r>
          </a:p>
          <a:p>
            <a:pPr marL="1469109" defTabSz="1828800">
              <a:lnSpc>
                <a:spcPts val="5600"/>
              </a:lnSpc>
              <a:spcBef>
                <a:spcPts val="0"/>
              </a:spcBef>
              <a:tabLst>
                <a:tab pos="2336800" algn="l"/>
              </a:tabLst>
              <a:defRPr sz="4600">
                <a:latin typeface="Menlo Regular"/>
                <a:ea typeface="Menlo Regular"/>
                <a:cs typeface="Menlo Regular"/>
                <a:sym typeface="Menlo Regular"/>
              </a:defRPr>
            </a:pPr>
            <a:r>
              <a:t>	gcd(48, 18)</a:t>
            </a:r>
          </a:p>
          <a:p>
            <a:pPr marL="1469109" defTabSz="1828800">
              <a:lnSpc>
                <a:spcPts val="5600"/>
              </a:lnSpc>
              <a:spcBef>
                <a:spcPts val="0"/>
              </a:spcBef>
              <a:tabLst>
                <a:tab pos="2336800" algn="l"/>
              </a:tabLst>
              <a:defRPr sz="4600">
                <a:latin typeface="Menlo Regular"/>
                <a:ea typeface="Menlo Regular"/>
                <a:cs typeface="Menlo Regular"/>
                <a:sym typeface="Menlo Regular"/>
              </a:defRPr>
            </a:pPr>
            <a:r>
              <a:rPr i="1">
                <a:solidFill>
                  <a:srgbClr val="B51700"/>
                </a:solidFill>
                <a:latin typeface="+mn-lt"/>
                <a:ea typeface="+mn-ea"/>
                <a:cs typeface="+mn-cs"/>
                <a:sym typeface="Helvetica"/>
              </a:rPr>
              <a:t>→</a:t>
            </a:r>
            <a:r>
              <a:t>	gcd(30, 18)</a:t>
            </a:r>
          </a:p>
          <a:p>
            <a:pPr marL="1469109" defTabSz="1828800">
              <a:lnSpc>
                <a:spcPts val="5600"/>
              </a:lnSpc>
              <a:spcBef>
                <a:spcPts val="0"/>
              </a:spcBef>
              <a:tabLst>
                <a:tab pos="2336800" algn="l"/>
              </a:tabLst>
              <a:defRPr sz="4600">
                <a:latin typeface="Menlo Regular"/>
                <a:ea typeface="Menlo Regular"/>
                <a:cs typeface="Menlo Regular"/>
                <a:sym typeface="Menlo Regular"/>
              </a:defRPr>
            </a:pPr>
            <a:r>
              <a:rPr i="1">
                <a:solidFill>
                  <a:srgbClr val="B51700"/>
                </a:solidFill>
                <a:latin typeface="+mn-lt"/>
                <a:ea typeface="+mn-ea"/>
                <a:cs typeface="+mn-cs"/>
                <a:sym typeface="Helvetica"/>
              </a:rPr>
              <a:t>→</a:t>
            </a:r>
            <a:r>
              <a:t>	gcd(12, 18)</a:t>
            </a:r>
          </a:p>
          <a:p>
            <a:pPr marL="1469109" defTabSz="1828800">
              <a:lnSpc>
                <a:spcPts val="5600"/>
              </a:lnSpc>
              <a:spcBef>
                <a:spcPts val="0"/>
              </a:spcBef>
              <a:tabLst>
                <a:tab pos="2336800" algn="l"/>
              </a:tabLst>
              <a:defRPr sz="4600">
                <a:latin typeface="Menlo Regular"/>
                <a:ea typeface="Menlo Regular"/>
                <a:cs typeface="Menlo Regular"/>
                <a:sym typeface="Menlo Regular"/>
              </a:defRPr>
            </a:pPr>
            <a:r>
              <a:rPr i="1">
                <a:solidFill>
                  <a:srgbClr val="B51700"/>
                </a:solidFill>
                <a:latin typeface="+mn-lt"/>
                <a:ea typeface="+mn-ea"/>
                <a:cs typeface="+mn-cs"/>
                <a:sym typeface="Helvetica"/>
              </a:rPr>
              <a:t>→</a:t>
            </a:r>
            <a:r>
              <a:t>	gcd(12,  6)</a:t>
            </a:r>
          </a:p>
          <a:p>
            <a:pPr marL="1469109" defTabSz="1828800">
              <a:lnSpc>
                <a:spcPts val="5600"/>
              </a:lnSpc>
              <a:spcBef>
                <a:spcPts val="0"/>
              </a:spcBef>
              <a:tabLst>
                <a:tab pos="2336800" algn="l"/>
              </a:tabLst>
              <a:defRPr sz="4600">
                <a:latin typeface="Menlo Regular"/>
                <a:ea typeface="Menlo Regular"/>
                <a:cs typeface="Menlo Regular"/>
                <a:sym typeface="Menlo Regular"/>
              </a:defRPr>
            </a:pPr>
            <a:r>
              <a:rPr i="1">
                <a:solidFill>
                  <a:srgbClr val="B51700"/>
                </a:solidFill>
                <a:latin typeface="+mn-lt"/>
                <a:ea typeface="+mn-ea"/>
                <a:cs typeface="+mn-cs"/>
                <a:sym typeface="Helvetica"/>
              </a:rPr>
              <a:t>→</a:t>
            </a:r>
            <a:r>
              <a:t>	gcd( 6,  6)</a:t>
            </a:r>
          </a:p>
          <a:p>
            <a:pPr marL="1469109" defTabSz="1828800">
              <a:lnSpc>
                <a:spcPts val="5600"/>
              </a:lnSpc>
              <a:spcBef>
                <a:spcPts val="0"/>
              </a:spcBef>
              <a:tabLst>
                <a:tab pos="2336800" algn="l"/>
              </a:tabLst>
              <a:defRPr sz="4600">
                <a:latin typeface="Menlo Regular"/>
                <a:ea typeface="Menlo Regular"/>
                <a:cs typeface="Menlo Regular"/>
                <a:sym typeface="Menlo Regular"/>
              </a:defRPr>
            </a:pPr>
            <a:r>
              <a:rPr i="1">
                <a:solidFill>
                  <a:srgbClr val="B51700"/>
                </a:solidFill>
                <a:latin typeface="+mn-lt"/>
                <a:ea typeface="+mn-ea"/>
                <a:cs typeface="+mn-cs"/>
                <a:sym typeface="Helvetica"/>
              </a:rPr>
              <a:t>→</a:t>
            </a:r>
            <a:r>
              <a:t>	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46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46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46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46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Screen Shot 2022-12-04 at 10.12.10.png" descr="Screen Shot 2022-12-04 at 10.12.10.png"/>
          <p:cNvPicPr>
            <a:picLocks noChangeAspect="1"/>
          </p:cNvPicPr>
          <p:nvPr/>
        </p:nvPicPr>
        <p:blipFill>
          <a:blip r:embed="rId3"/>
          <a:stretch>
            <a:fillRect/>
          </a:stretch>
        </p:blipFill>
        <p:spPr>
          <a:xfrm>
            <a:off x="4121150" y="1054100"/>
            <a:ext cx="16141700" cy="116078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ieve of Eratosthenes"/>
          <p:cNvSpPr txBox="1">
            <a:spLocks noGrp="1"/>
          </p:cNvSpPr>
          <p:nvPr>
            <p:ph type="title"/>
          </p:nvPr>
        </p:nvSpPr>
        <p:spPr>
          <a:prstGeom prst="rect">
            <a:avLst/>
          </a:prstGeom>
        </p:spPr>
        <p:txBody>
          <a:bodyPr/>
          <a:lstStyle/>
          <a:p>
            <a:r>
              <a:t>Sieve of Eratosthenes</a:t>
            </a:r>
          </a:p>
        </p:txBody>
      </p:sp>
      <p:sp>
        <p:nvSpPr>
          <p:cNvPr id="465" name="This is another famous method dating back to the ancient Greeks, used to find all the prime numbers up to some limit."/>
          <p:cNvSpPr txBox="1">
            <a:spLocks noGrp="1"/>
          </p:cNvSpPr>
          <p:nvPr>
            <p:ph type="body" idx="1"/>
          </p:nvPr>
        </p:nvSpPr>
        <p:spPr>
          <a:prstGeom prst="rect">
            <a:avLst/>
          </a:prstGeom>
        </p:spPr>
        <p:txBody>
          <a:bodyPr/>
          <a:lstStyle/>
          <a:p>
            <a:r>
              <a:t>This is another famous method dating back to the ancient Greeks, used to find all the prime numbers up to some limit.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ieve of Eratosthenes"/>
          <p:cNvSpPr txBox="1">
            <a:spLocks noGrp="1"/>
          </p:cNvSpPr>
          <p:nvPr>
            <p:ph type="title"/>
          </p:nvPr>
        </p:nvSpPr>
        <p:spPr>
          <a:prstGeom prst="rect">
            <a:avLst/>
          </a:prstGeom>
        </p:spPr>
        <p:txBody>
          <a:bodyPr/>
          <a:lstStyle/>
          <a:p>
            <a:r>
              <a:t>Sieve of Eratosthenes</a:t>
            </a:r>
          </a:p>
        </p:txBody>
      </p:sp>
      <p:sp>
        <p:nvSpPr>
          <p:cNvPr id="468" name="2 3 4 5 6 7 8 9 10 11 12 13 14 15 16 17 18"/>
          <p:cNvSpPr txBox="1">
            <a:spLocks noGrp="1"/>
          </p:cNvSpPr>
          <p:nvPr>
            <p:ph type="body" idx="1"/>
          </p:nvPr>
        </p:nvSpPr>
        <p:spPr>
          <a:prstGeom prst="rect">
            <a:avLst/>
          </a:prstGeom>
        </p:spPr>
        <p:txBody>
          <a:bodyPr/>
          <a:lstStyle>
            <a:lvl1pPr defTabSz="1828800">
              <a:lnSpc>
                <a:spcPts val="5600"/>
              </a:lnSpc>
              <a:spcBef>
                <a:spcPts val="0"/>
              </a:spcBef>
              <a:defRPr sz="4600">
                <a:latin typeface="Menlo Regular"/>
                <a:ea typeface="Menlo Regular"/>
                <a:cs typeface="Menlo Regular"/>
                <a:sym typeface="Menlo Regular"/>
              </a:defRPr>
            </a:lvl1pPr>
          </a:lstStyle>
          <a:p>
            <a:r>
              <a:t>2 3 4 5 6 7 8 9 10 11 12 13 14 15 16 17 18</a:t>
            </a:r>
          </a:p>
        </p:txBody>
      </p:sp>
      <p:sp>
        <p:nvSpPr>
          <p:cNvPr id="469" name="We begin with a list of all the integers, from 2 to the limit."/>
          <p:cNvSpPr txBox="1"/>
          <p:nvPr/>
        </p:nvSpPr>
        <p:spPr>
          <a:xfrm>
            <a:off x="2450592" y="6284435"/>
            <a:ext cx="15609095" cy="2023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821531">
              <a:lnSpc>
                <a:spcPts val="7300"/>
              </a:lnSpc>
              <a:spcBef>
                <a:spcPts val="3700"/>
              </a:spcBef>
              <a:defRPr sz="5800" i="0"/>
            </a:lvl1pPr>
          </a:lstStyle>
          <a:p>
            <a:r>
              <a:t>We begin with a list of all the integers, from 2 to the limit.</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ieve of Eratosthenes"/>
          <p:cNvSpPr txBox="1">
            <a:spLocks noGrp="1"/>
          </p:cNvSpPr>
          <p:nvPr>
            <p:ph type="title"/>
          </p:nvPr>
        </p:nvSpPr>
        <p:spPr>
          <a:prstGeom prst="rect">
            <a:avLst/>
          </a:prstGeom>
        </p:spPr>
        <p:txBody>
          <a:bodyPr/>
          <a:lstStyle/>
          <a:p>
            <a:r>
              <a:t>Sieve of Eratosthenes</a:t>
            </a:r>
          </a:p>
        </p:txBody>
      </p:sp>
      <p:sp>
        <p:nvSpPr>
          <p:cNvPr id="472" name="2 3 4 5 6 7 8 9 10 11 12 13 14 15 16 17 18"/>
          <p:cNvSpPr txBox="1">
            <a:spLocks noGrp="1"/>
          </p:cNvSpPr>
          <p:nvPr>
            <p:ph type="body" idx="1"/>
          </p:nvPr>
        </p:nvSpPr>
        <p:spPr>
          <a:prstGeom prst="rect">
            <a:avLst/>
          </a:prstGeom>
        </p:spPr>
        <p:txBody>
          <a:bodyPr/>
          <a:lstStyle/>
          <a:p>
            <a:pPr defTabSz="1828800">
              <a:lnSpc>
                <a:spcPts val="5600"/>
              </a:lnSpc>
              <a:spcBef>
                <a:spcPts val="0"/>
              </a:spcBef>
              <a:defRPr sz="4600">
                <a:latin typeface="Menlo Regular"/>
                <a:ea typeface="Menlo Regular"/>
                <a:cs typeface="Menlo Regular"/>
                <a:sym typeface="Menlo Regular"/>
              </a:defRPr>
            </a:pPr>
            <a:r>
              <a:rPr b="1">
                <a:solidFill>
                  <a:srgbClr val="B51700"/>
                </a:solidFill>
              </a:rPr>
              <a:t>2</a:t>
            </a:r>
            <a:r>
              <a:t> 3 </a:t>
            </a:r>
            <a:r>
              <a:rPr strike="sngStrike">
                <a:solidFill>
                  <a:schemeClr val="accent4">
                    <a:lumOff val="13999"/>
                  </a:schemeClr>
                </a:solidFill>
              </a:rPr>
              <a:t>4</a:t>
            </a:r>
            <a:r>
              <a:t> 5 </a:t>
            </a:r>
            <a:r>
              <a:rPr strike="sngStrike">
                <a:solidFill>
                  <a:schemeClr val="accent4">
                    <a:lumOff val="13999"/>
                  </a:schemeClr>
                </a:solidFill>
              </a:rPr>
              <a:t>6</a:t>
            </a:r>
            <a:r>
              <a:t> 7 </a:t>
            </a:r>
            <a:r>
              <a:rPr strike="sngStrike">
                <a:solidFill>
                  <a:schemeClr val="accent4">
                    <a:lumOff val="13999"/>
                  </a:schemeClr>
                </a:solidFill>
              </a:rPr>
              <a:t>8</a:t>
            </a:r>
            <a:r>
              <a:t> 9 </a:t>
            </a:r>
            <a:r>
              <a:rPr strike="sngStrike">
                <a:solidFill>
                  <a:schemeClr val="accent4">
                    <a:lumOff val="13999"/>
                  </a:schemeClr>
                </a:solidFill>
              </a:rPr>
              <a:t>10</a:t>
            </a:r>
            <a:r>
              <a:t> 11 </a:t>
            </a:r>
            <a:r>
              <a:rPr strike="sngStrike">
                <a:solidFill>
                  <a:schemeClr val="accent4">
                    <a:lumOff val="13999"/>
                  </a:schemeClr>
                </a:solidFill>
              </a:rPr>
              <a:t>12</a:t>
            </a:r>
            <a:r>
              <a:t> 13 </a:t>
            </a:r>
            <a:r>
              <a:rPr strike="sngStrike">
                <a:solidFill>
                  <a:schemeClr val="accent4">
                    <a:lumOff val="13999"/>
                  </a:schemeClr>
                </a:solidFill>
              </a:rPr>
              <a:t>14</a:t>
            </a:r>
            <a:r>
              <a:t> 15 </a:t>
            </a:r>
            <a:r>
              <a:rPr strike="sngStrike">
                <a:solidFill>
                  <a:schemeClr val="accent4">
                    <a:lumOff val="13999"/>
                  </a:schemeClr>
                </a:solidFill>
              </a:rPr>
              <a:t>16</a:t>
            </a:r>
            <a:r>
              <a:t> 17 </a:t>
            </a:r>
            <a:r>
              <a:rPr strike="sngStrike">
                <a:solidFill>
                  <a:schemeClr val="accent4">
                    <a:lumOff val="13999"/>
                  </a:schemeClr>
                </a:solidFill>
              </a:rPr>
              <a:t>18</a:t>
            </a:r>
          </a:p>
        </p:txBody>
      </p:sp>
      <p:sp>
        <p:nvSpPr>
          <p:cNvPr id="473" name="We cross out all the multiples of 2."/>
          <p:cNvSpPr txBox="1"/>
          <p:nvPr/>
        </p:nvSpPr>
        <p:spPr>
          <a:xfrm>
            <a:off x="2450592" y="6284964"/>
            <a:ext cx="15609095" cy="1095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821531">
              <a:lnSpc>
                <a:spcPts val="7300"/>
              </a:lnSpc>
              <a:spcBef>
                <a:spcPts val="3700"/>
              </a:spcBef>
              <a:defRPr sz="5800" i="0"/>
            </a:lvl1pPr>
          </a:lstStyle>
          <a:p>
            <a:r>
              <a:t>We cross out all the multiples of 2.</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ieve of Eratosthenes"/>
          <p:cNvSpPr txBox="1">
            <a:spLocks noGrp="1"/>
          </p:cNvSpPr>
          <p:nvPr>
            <p:ph type="title"/>
          </p:nvPr>
        </p:nvSpPr>
        <p:spPr>
          <a:prstGeom prst="rect">
            <a:avLst/>
          </a:prstGeom>
        </p:spPr>
        <p:txBody>
          <a:bodyPr/>
          <a:lstStyle/>
          <a:p>
            <a:r>
              <a:t>Sieve of Eratosthenes</a:t>
            </a:r>
          </a:p>
        </p:txBody>
      </p:sp>
      <p:sp>
        <p:nvSpPr>
          <p:cNvPr id="476" name="2 3 4 5 6 7 8 9 10 11 12 13 14 15 16 17 18"/>
          <p:cNvSpPr txBox="1">
            <a:spLocks noGrp="1"/>
          </p:cNvSpPr>
          <p:nvPr>
            <p:ph type="body" idx="1"/>
          </p:nvPr>
        </p:nvSpPr>
        <p:spPr>
          <a:prstGeom prst="rect">
            <a:avLst/>
          </a:prstGeom>
        </p:spPr>
        <p:txBody>
          <a:bodyPr/>
          <a:lstStyle/>
          <a:p>
            <a:pPr defTabSz="1828800">
              <a:lnSpc>
                <a:spcPts val="5600"/>
              </a:lnSpc>
              <a:spcBef>
                <a:spcPts val="0"/>
              </a:spcBef>
              <a:defRPr sz="4600">
                <a:latin typeface="Menlo Regular"/>
                <a:ea typeface="Menlo Regular"/>
                <a:cs typeface="Menlo Regular"/>
                <a:sym typeface="Menlo Regular"/>
              </a:defRPr>
            </a:pPr>
            <a:r>
              <a:t>2 </a:t>
            </a:r>
            <a:r>
              <a:rPr b="1">
                <a:solidFill>
                  <a:srgbClr val="B51700"/>
                </a:solidFill>
              </a:rPr>
              <a:t>3</a:t>
            </a:r>
            <a:r>
              <a:t> </a:t>
            </a:r>
            <a:r>
              <a:rPr strike="sngStrike">
                <a:solidFill>
                  <a:schemeClr val="accent4">
                    <a:lumOff val="13999"/>
                  </a:schemeClr>
                </a:solidFill>
              </a:rPr>
              <a:t>4</a:t>
            </a:r>
            <a:r>
              <a:t> 5 </a:t>
            </a:r>
            <a:r>
              <a:rPr strike="sngStrike">
                <a:solidFill>
                  <a:schemeClr val="accent4">
                    <a:lumOff val="13999"/>
                  </a:schemeClr>
                </a:solidFill>
              </a:rPr>
              <a:t>6</a:t>
            </a:r>
            <a:r>
              <a:t> 7 </a:t>
            </a:r>
            <a:r>
              <a:rPr strike="sngStrike">
                <a:solidFill>
                  <a:schemeClr val="accent4">
                    <a:lumOff val="13999"/>
                  </a:schemeClr>
                </a:solidFill>
              </a:rPr>
              <a:t>8</a:t>
            </a:r>
            <a:r>
              <a:t> </a:t>
            </a:r>
            <a:r>
              <a:rPr strike="sngStrike">
                <a:solidFill>
                  <a:schemeClr val="accent4">
                    <a:lumOff val="13999"/>
                  </a:schemeClr>
                </a:solidFill>
              </a:rPr>
              <a:t>9</a:t>
            </a:r>
            <a:r>
              <a:t> </a:t>
            </a:r>
            <a:r>
              <a:rPr strike="sngStrike">
                <a:solidFill>
                  <a:schemeClr val="accent4">
                    <a:lumOff val="13999"/>
                  </a:schemeClr>
                </a:solidFill>
              </a:rPr>
              <a:t>10</a:t>
            </a:r>
            <a:r>
              <a:t> 11 </a:t>
            </a:r>
            <a:r>
              <a:rPr strike="sngStrike">
                <a:solidFill>
                  <a:schemeClr val="accent4">
                    <a:lumOff val="13999"/>
                  </a:schemeClr>
                </a:solidFill>
              </a:rPr>
              <a:t>12</a:t>
            </a:r>
            <a:r>
              <a:t> 13 </a:t>
            </a:r>
            <a:r>
              <a:rPr strike="sngStrike">
                <a:solidFill>
                  <a:schemeClr val="accent4">
                    <a:lumOff val="13999"/>
                  </a:schemeClr>
                </a:solidFill>
              </a:rPr>
              <a:t>14</a:t>
            </a:r>
            <a:r>
              <a:t> </a:t>
            </a:r>
            <a:r>
              <a:rPr strike="sngStrike">
                <a:solidFill>
                  <a:schemeClr val="accent4">
                    <a:lumOff val="13999"/>
                  </a:schemeClr>
                </a:solidFill>
              </a:rPr>
              <a:t>15</a:t>
            </a:r>
            <a:r>
              <a:t> </a:t>
            </a:r>
            <a:r>
              <a:rPr strike="sngStrike">
                <a:solidFill>
                  <a:schemeClr val="accent4">
                    <a:lumOff val="13999"/>
                  </a:schemeClr>
                </a:solidFill>
              </a:rPr>
              <a:t>16</a:t>
            </a:r>
            <a:r>
              <a:t> 17 </a:t>
            </a:r>
            <a:r>
              <a:rPr strike="sngStrike">
                <a:solidFill>
                  <a:schemeClr val="accent4">
                    <a:lumOff val="13999"/>
                  </a:schemeClr>
                </a:solidFill>
              </a:rPr>
              <a:t>18</a:t>
            </a:r>
          </a:p>
        </p:txBody>
      </p:sp>
      <p:sp>
        <p:nvSpPr>
          <p:cNvPr id="477" name="Then all the multiples of 3."/>
          <p:cNvSpPr txBox="1"/>
          <p:nvPr/>
        </p:nvSpPr>
        <p:spPr>
          <a:xfrm>
            <a:off x="2483810" y="6284964"/>
            <a:ext cx="15542657" cy="1095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821531">
              <a:lnSpc>
                <a:spcPts val="7300"/>
              </a:lnSpc>
              <a:spcBef>
                <a:spcPts val="3700"/>
              </a:spcBef>
              <a:defRPr sz="5800" i="0"/>
            </a:lvl1pPr>
          </a:lstStyle>
          <a:p>
            <a:r>
              <a:t>Then all the multiples of 3.</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ieve of Eratosthenes"/>
          <p:cNvSpPr txBox="1">
            <a:spLocks noGrp="1"/>
          </p:cNvSpPr>
          <p:nvPr>
            <p:ph type="title"/>
          </p:nvPr>
        </p:nvSpPr>
        <p:spPr>
          <a:prstGeom prst="rect">
            <a:avLst/>
          </a:prstGeom>
        </p:spPr>
        <p:txBody>
          <a:bodyPr/>
          <a:lstStyle/>
          <a:p>
            <a:r>
              <a:t>Sieve of Eratosthenes</a:t>
            </a:r>
          </a:p>
        </p:txBody>
      </p:sp>
      <p:sp>
        <p:nvSpPr>
          <p:cNvPr id="480" name="2 3 4 5 6 7 8 9 10 11 12 13 14 15 16 17 18"/>
          <p:cNvSpPr txBox="1">
            <a:spLocks noGrp="1"/>
          </p:cNvSpPr>
          <p:nvPr>
            <p:ph type="body" idx="1"/>
          </p:nvPr>
        </p:nvSpPr>
        <p:spPr>
          <a:prstGeom prst="rect">
            <a:avLst/>
          </a:prstGeom>
        </p:spPr>
        <p:txBody>
          <a:bodyPr/>
          <a:lstStyle/>
          <a:p>
            <a:pPr defTabSz="1828800">
              <a:lnSpc>
                <a:spcPts val="5600"/>
              </a:lnSpc>
              <a:spcBef>
                <a:spcPts val="0"/>
              </a:spcBef>
              <a:defRPr sz="4600">
                <a:latin typeface="Menlo Regular"/>
                <a:ea typeface="Menlo Regular"/>
                <a:cs typeface="Menlo Regular"/>
                <a:sym typeface="Menlo Regular"/>
              </a:defRPr>
            </a:pPr>
            <a:r>
              <a:t>2 3 </a:t>
            </a:r>
            <a:r>
              <a:rPr strike="sngStrike">
                <a:solidFill>
                  <a:schemeClr val="accent4">
                    <a:lumOff val="13999"/>
                  </a:schemeClr>
                </a:solidFill>
              </a:rPr>
              <a:t>4</a:t>
            </a:r>
            <a:r>
              <a:t> </a:t>
            </a:r>
            <a:r>
              <a:rPr b="1">
                <a:solidFill>
                  <a:srgbClr val="B51700"/>
                </a:solidFill>
              </a:rPr>
              <a:t>5</a:t>
            </a:r>
            <a:r>
              <a:t> </a:t>
            </a:r>
            <a:r>
              <a:rPr strike="sngStrike">
                <a:solidFill>
                  <a:schemeClr val="accent4">
                    <a:lumOff val="13999"/>
                  </a:schemeClr>
                </a:solidFill>
              </a:rPr>
              <a:t>6</a:t>
            </a:r>
            <a:r>
              <a:t> 7 </a:t>
            </a:r>
            <a:r>
              <a:rPr strike="sngStrike">
                <a:solidFill>
                  <a:schemeClr val="accent4">
                    <a:lumOff val="13999"/>
                  </a:schemeClr>
                </a:solidFill>
              </a:rPr>
              <a:t>8</a:t>
            </a:r>
            <a:r>
              <a:t> </a:t>
            </a:r>
            <a:r>
              <a:rPr strike="sngStrike">
                <a:solidFill>
                  <a:schemeClr val="accent4">
                    <a:lumOff val="13999"/>
                  </a:schemeClr>
                </a:solidFill>
              </a:rPr>
              <a:t>9</a:t>
            </a:r>
            <a:r>
              <a:t> </a:t>
            </a:r>
            <a:r>
              <a:rPr strike="sngStrike">
                <a:solidFill>
                  <a:schemeClr val="accent4">
                    <a:lumOff val="13999"/>
                  </a:schemeClr>
                </a:solidFill>
              </a:rPr>
              <a:t>10</a:t>
            </a:r>
            <a:r>
              <a:t> 11 </a:t>
            </a:r>
            <a:r>
              <a:rPr strike="sngStrike">
                <a:solidFill>
                  <a:schemeClr val="accent4">
                    <a:lumOff val="13999"/>
                  </a:schemeClr>
                </a:solidFill>
              </a:rPr>
              <a:t>12</a:t>
            </a:r>
            <a:r>
              <a:t> 13 </a:t>
            </a:r>
            <a:r>
              <a:rPr strike="sngStrike">
                <a:solidFill>
                  <a:schemeClr val="accent4">
                    <a:lumOff val="13999"/>
                  </a:schemeClr>
                </a:solidFill>
              </a:rPr>
              <a:t>14</a:t>
            </a:r>
            <a:r>
              <a:t> </a:t>
            </a:r>
            <a:r>
              <a:rPr strike="sngStrike">
                <a:solidFill>
                  <a:schemeClr val="accent4">
                    <a:lumOff val="13999"/>
                  </a:schemeClr>
                </a:solidFill>
              </a:rPr>
              <a:t>15</a:t>
            </a:r>
            <a:r>
              <a:t> </a:t>
            </a:r>
            <a:r>
              <a:rPr strike="sngStrike">
                <a:solidFill>
                  <a:schemeClr val="accent4">
                    <a:lumOff val="13999"/>
                  </a:schemeClr>
                </a:solidFill>
              </a:rPr>
              <a:t>16</a:t>
            </a:r>
            <a:r>
              <a:t> 17 </a:t>
            </a:r>
            <a:r>
              <a:rPr strike="sngStrike">
                <a:solidFill>
                  <a:schemeClr val="accent4">
                    <a:lumOff val="13999"/>
                  </a:schemeClr>
                </a:solidFill>
              </a:rPr>
              <a:t>18</a:t>
            </a:r>
          </a:p>
        </p:txBody>
      </p:sp>
      <p:sp>
        <p:nvSpPr>
          <p:cNvPr id="481" name="Then all the multiples of 5."/>
          <p:cNvSpPr txBox="1"/>
          <p:nvPr/>
        </p:nvSpPr>
        <p:spPr>
          <a:xfrm>
            <a:off x="2483810" y="6284964"/>
            <a:ext cx="15542657" cy="1095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821531">
              <a:lnSpc>
                <a:spcPts val="7300"/>
              </a:lnSpc>
              <a:spcBef>
                <a:spcPts val="3700"/>
              </a:spcBef>
              <a:defRPr sz="5800" i="0"/>
            </a:lvl1pPr>
          </a:lstStyle>
          <a:p>
            <a:r>
              <a:t>Then all the multiples of 5.</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ieve of Eratosthenes"/>
          <p:cNvSpPr txBox="1">
            <a:spLocks noGrp="1"/>
          </p:cNvSpPr>
          <p:nvPr>
            <p:ph type="title"/>
          </p:nvPr>
        </p:nvSpPr>
        <p:spPr>
          <a:prstGeom prst="rect">
            <a:avLst/>
          </a:prstGeom>
        </p:spPr>
        <p:txBody>
          <a:bodyPr/>
          <a:lstStyle/>
          <a:p>
            <a:r>
              <a:t>Sieve of Eratosthenes</a:t>
            </a:r>
          </a:p>
        </p:txBody>
      </p:sp>
      <p:sp>
        <p:nvSpPr>
          <p:cNvPr id="484" name="2 3 4 5 6 7 8 9 10 11 12 13 14 15 16 17 18"/>
          <p:cNvSpPr txBox="1">
            <a:spLocks noGrp="1"/>
          </p:cNvSpPr>
          <p:nvPr>
            <p:ph type="body" idx="1"/>
          </p:nvPr>
        </p:nvSpPr>
        <p:spPr>
          <a:prstGeom prst="rect">
            <a:avLst/>
          </a:prstGeom>
        </p:spPr>
        <p:txBody>
          <a:bodyPr/>
          <a:lstStyle/>
          <a:p>
            <a:pPr defTabSz="1828800">
              <a:lnSpc>
                <a:spcPts val="5600"/>
              </a:lnSpc>
              <a:spcBef>
                <a:spcPts val="0"/>
              </a:spcBef>
              <a:defRPr sz="4600">
                <a:latin typeface="Menlo Regular"/>
                <a:ea typeface="Menlo Regular"/>
                <a:cs typeface="Menlo Regular"/>
                <a:sym typeface="Menlo Regular"/>
              </a:defRPr>
            </a:pPr>
            <a:r>
              <a:t>2 3 </a:t>
            </a:r>
            <a:r>
              <a:rPr strike="sngStrike">
                <a:solidFill>
                  <a:schemeClr val="accent4">
                    <a:lumOff val="13999"/>
                  </a:schemeClr>
                </a:solidFill>
              </a:rPr>
              <a:t>4</a:t>
            </a:r>
            <a:r>
              <a:t> 5 </a:t>
            </a:r>
            <a:r>
              <a:rPr strike="sngStrike">
                <a:solidFill>
                  <a:schemeClr val="accent4">
                    <a:lumOff val="13999"/>
                  </a:schemeClr>
                </a:solidFill>
              </a:rPr>
              <a:t>6</a:t>
            </a:r>
            <a:r>
              <a:t> 7 </a:t>
            </a:r>
            <a:r>
              <a:rPr strike="sngStrike">
                <a:solidFill>
                  <a:schemeClr val="accent4">
                    <a:lumOff val="13999"/>
                  </a:schemeClr>
                </a:solidFill>
              </a:rPr>
              <a:t>8</a:t>
            </a:r>
            <a:r>
              <a:t> </a:t>
            </a:r>
            <a:r>
              <a:rPr strike="sngStrike">
                <a:solidFill>
                  <a:schemeClr val="accent4">
                    <a:lumOff val="13999"/>
                  </a:schemeClr>
                </a:solidFill>
              </a:rPr>
              <a:t>9</a:t>
            </a:r>
            <a:r>
              <a:t> </a:t>
            </a:r>
            <a:r>
              <a:rPr strike="sngStrike">
                <a:solidFill>
                  <a:schemeClr val="accent4">
                    <a:lumOff val="13999"/>
                  </a:schemeClr>
                </a:solidFill>
              </a:rPr>
              <a:t>10</a:t>
            </a:r>
            <a:r>
              <a:t> 11 </a:t>
            </a:r>
            <a:r>
              <a:rPr strike="sngStrike">
                <a:solidFill>
                  <a:schemeClr val="accent4">
                    <a:lumOff val="13999"/>
                  </a:schemeClr>
                </a:solidFill>
              </a:rPr>
              <a:t>12</a:t>
            </a:r>
            <a:r>
              <a:t> 13 </a:t>
            </a:r>
            <a:r>
              <a:rPr strike="sngStrike">
                <a:solidFill>
                  <a:schemeClr val="accent4">
                    <a:lumOff val="13999"/>
                  </a:schemeClr>
                </a:solidFill>
              </a:rPr>
              <a:t>14</a:t>
            </a:r>
            <a:r>
              <a:t> </a:t>
            </a:r>
            <a:r>
              <a:rPr strike="sngStrike">
                <a:solidFill>
                  <a:schemeClr val="accent4">
                    <a:lumOff val="13999"/>
                  </a:schemeClr>
                </a:solidFill>
              </a:rPr>
              <a:t>15</a:t>
            </a:r>
            <a:r>
              <a:t> </a:t>
            </a:r>
            <a:r>
              <a:rPr strike="sngStrike">
                <a:solidFill>
                  <a:schemeClr val="accent4">
                    <a:lumOff val="13999"/>
                  </a:schemeClr>
                </a:solidFill>
              </a:rPr>
              <a:t>16</a:t>
            </a:r>
            <a:r>
              <a:t> 17 </a:t>
            </a:r>
            <a:r>
              <a:rPr strike="sngStrike">
                <a:solidFill>
                  <a:schemeClr val="accent4">
                    <a:lumOff val="13999"/>
                  </a:schemeClr>
                </a:solidFill>
              </a:rPr>
              <a:t>18</a:t>
            </a:r>
          </a:p>
        </p:txBody>
      </p:sp>
      <p:sp>
        <p:nvSpPr>
          <p:cNvPr id="485" name="And so on, leaving you with only the primes between 2 and the limit you chose."/>
          <p:cNvSpPr txBox="1"/>
          <p:nvPr/>
        </p:nvSpPr>
        <p:spPr>
          <a:xfrm>
            <a:off x="2483810" y="6284435"/>
            <a:ext cx="15542657" cy="2023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821531">
              <a:lnSpc>
                <a:spcPts val="7300"/>
              </a:lnSpc>
              <a:spcBef>
                <a:spcPts val="3700"/>
              </a:spcBef>
              <a:defRPr sz="5800" i="0"/>
            </a:lvl1pPr>
          </a:lstStyle>
          <a:p>
            <a:r>
              <a:t>And so on, leaving you with only the primes between 2 and the limit you chose.</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ieve of Eratosthenes"/>
          <p:cNvSpPr txBox="1">
            <a:spLocks noGrp="1"/>
          </p:cNvSpPr>
          <p:nvPr>
            <p:ph type="title"/>
          </p:nvPr>
        </p:nvSpPr>
        <p:spPr>
          <a:prstGeom prst="rect">
            <a:avLst/>
          </a:prstGeom>
        </p:spPr>
        <p:txBody>
          <a:bodyPr/>
          <a:lstStyle/>
          <a:p>
            <a:r>
              <a:t>Sieve of Eratosthenes</a:t>
            </a:r>
          </a:p>
        </p:txBody>
      </p:sp>
      <p:sp>
        <p:nvSpPr>
          <p:cNvPr id="488" name="After each round of elimination, a new prime will be revealed, and the next round crosses out all its multiples."/>
          <p:cNvSpPr txBox="1">
            <a:spLocks noGrp="1"/>
          </p:cNvSpPr>
          <p:nvPr>
            <p:ph type="body" idx="1"/>
          </p:nvPr>
        </p:nvSpPr>
        <p:spPr>
          <a:prstGeom prst="rect">
            <a:avLst/>
          </a:prstGeom>
        </p:spPr>
        <p:txBody>
          <a:bodyPr/>
          <a:lstStyle/>
          <a:p>
            <a:r>
              <a:t>After each round of elimination, a new prime will be revealed, and the next round crosses out all its multiples.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These are computational procedures, carried out by hand!"/>
          <p:cNvSpPr txBox="1">
            <a:spLocks noGrp="1"/>
          </p:cNvSpPr>
          <p:nvPr>
            <p:ph type="body" idx="1"/>
          </p:nvPr>
        </p:nvSpPr>
        <p:spPr>
          <a:prstGeom prst="rect">
            <a:avLst/>
          </a:prstGeom>
        </p:spPr>
        <p:txBody>
          <a:bodyPr/>
          <a:lstStyle/>
          <a:p>
            <a:r>
              <a:t>These are computational procedures, carried out by hand!</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4" name="Decomposing computing tasks"/>
          <p:cNvSpPr txBox="1">
            <a:spLocks noGrp="1"/>
          </p:cNvSpPr>
          <p:nvPr>
            <p:ph type="title"/>
          </p:nvPr>
        </p:nvSpPr>
        <p:spPr>
          <a:prstGeom prst="rect">
            <a:avLst/>
          </a:prstGeom>
        </p:spPr>
        <p:txBody>
          <a:bodyPr/>
          <a:lstStyle/>
          <a:p>
            <a:r>
              <a:t>Decomposing computing tasks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8" name="8_inch_MK._VI.jpg" descr="8_inch_MK._VI.jpg"/>
          <p:cNvPicPr>
            <a:picLocks noChangeAspect="1"/>
          </p:cNvPicPr>
          <p:nvPr/>
        </p:nvPicPr>
        <p:blipFill>
          <a:blip r:embed="rId2"/>
          <a:srcRect l="7016" t="4376" r="1879" b="8529"/>
          <a:stretch>
            <a:fillRect/>
          </a:stretch>
        </p:blipFill>
        <p:spPr>
          <a:xfrm>
            <a:off x="12442288" y="3228023"/>
            <a:ext cx="11383206" cy="6489270"/>
          </a:xfrm>
          <a:prstGeom prst="rect">
            <a:avLst/>
          </a:prstGeom>
          <a:ln w="12700">
            <a:miter lim="400000"/>
          </a:ln>
        </p:spPr>
      </p:pic>
      <p:sp>
        <p:nvSpPr>
          <p:cNvPr id="499" name="During the time leading up to World War II, the US Army developed ever more sophisticated artillery that could fire shells over several miles."/>
          <p:cNvSpPr txBox="1">
            <a:spLocks noGrp="1"/>
          </p:cNvSpPr>
          <p:nvPr>
            <p:ph type="body" sz="half" idx="1"/>
          </p:nvPr>
        </p:nvSpPr>
        <p:spPr>
          <a:prstGeom prst="rect">
            <a:avLst/>
          </a:prstGeom>
        </p:spPr>
        <p:txBody>
          <a:bodyPr/>
          <a:lstStyle/>
          <a:p>
            <a:r>
              <a:t>During the time leading up to World War II, the US Army developed ever more sophisticated artillery that could fire shells over several miles.</a:t>
            </a:r>
          </a:p>
        </p:txBody>
      </p:sp>
      <p:sp>
        <p:nvSpPr>
          <p:cNvPr id="500" name="8-inch Mk. VI railway gun"/>
          <p:cNvSpPr txBox="1"/>
          <p:nvPr/>
        </p:nvSpPr>
        <p:spPr>
          <a:xfrm>
            <a:off x="12442289" y="9466896"/>
            <a:ext cx="11383169" cy="88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r>
              <a:t>8-inch Mk. VI railway gun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Screen Shot 2022-12-04 at 10.13.44.png" descr="Screen Shot 2022-12-04 at 10.13.44.png"/>
          <p:cNvPicPr>
            <a:picLocks noChangeAspect="1"/>
          </p:cNvPicPr>
          <p:nvPr/>
        </p:nvPicPr>
        <p:blipFill>
          <a:blip r:embed="rId3"/>
          <a:stretch>
            <a:fillRect/>
          </a:stretch>
        </p:blipFill>
        <p:spPr>
          <a:xfrm>
            <a:off x="4121150" y="1054100"/>
            <a:ext cx="16141700" cy="116078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2" name="img015.jpg" descr="img015.jpg"/>
          <p:cNvPicPr>
            <a:picLocks noChangeAspect="1"/>
          </p:cNvPicPr>
          <p:nvPr/>
        </p:nvPicPr>
        <p:blipFill>
          <a:blip r:embed="rId2"/>
          <a:stretch>
            <a:fillRect/>
          </a:stretch>
        </p:blipFill>
        <p:spPr>
          <a:xfrm>
            <a:off x="11646906" y="3709443"/>
            <a:ext cx="12594226" cy="6297113"/>
          </a:xfrm>
          <a:prstGeom prst="rect">
            <a:avLst/>
          </a:prstGeom>
          <a:ln w="12700">
            <a:miter lim="400000"/>
          </a:ln>
        </p:spPr>
      </p:pic>
      <p:sp>
        <p:nvSpPr>
          <p:cNvPr id="503" name="Gunners needed to know how to aim their artillery given…"/>
          <p:cNvSpPr txBox="1">
            <a:spLocks noGrp="1"/>
          </p:cNvSpPr>
          <p:nvPr>
            <p:ph type="body" sz="half" idx="1"/>
          </p:nvPr>
        </p:nvSpPr>
        <p:spPr>
          <a:prstGeom prst="rect">
            <a:avLst/>
          </a:prstGeom>
        </p:spPr>
        <p:txBody>
          <a:bodyPr/>
          <a:lstStyle/>
          <a:p>
            <a:r>
              <a:t>Gunners needed to know how to aim their artillery given </a:t>
            </a:r>
          </a:p>
          <a:p>
            <a:pPr lvl="1"/>
            <a:r>
              <a:t>the range, </a:t>
            </a:r>
          </a:p>
          <a:p>
            <a:pPr lvl="1"/>
            <a:r>
              <a:t>the difference of elevation, and </a:t>
            </a:r>
          </a:p>
          <a:p>
            <a:pPr lvl="1"/>
            <a:r>
              <a:t>the winds.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5" name="The Army commissioned teams of human computers to work out firing tables for these guns.…"/>
          <p:cNvSpPr txBox="1">
            <a:spLocks noGrp="1"/>
          </p:cNvSpPr>
          <p:nvPr>
            <p:ph type="body" sz="half" idx="1"/>
          </p:nvPr>
        </p:nvSpPr>
        <p:spPr>
          <a:prstGeom prst="rect">
            <a:avLst/>
          </a:prstGeom>
        </p:spPr>
        <p:txBody>
          <a:bodyPr/>
          <a:lstStyle/>
          <a:p>
            <a:r>
              <a:t>The Army commissioned teams of human computers to work out firing tables for these guns.</a:t>
            </a:r>
          </a:p>
          <a:p>
            <a:pPr lvl="1"/>
            <a:r>
              <a:t>The gunners could then simply look up the proper angle and direction to aim their guns, given their measurement of range, elevation, and winds.</a:t>
            </a:r>
          </a:p>
        </p:txBody>
      </p:sp>
      <p:pic>
        <p:nvPicPr>
          <p:cNvPr id="506" name="600px-US_3_inch_field_gun_range_tables_1917.jpeg" descr="600px-US_3_inch_field_gun_range_tables_1917.jpeg"/>
          <p:cNvPicPr>
            <a:picLocks noChangeAspect="1"/>
          </p:cNvPicPr>
          <p:nvPr/>
        </p:nvPicPr>
        <p:blipFill>
          <a:blip r:embed="rId2"/>
          <a:stretch>
            <a:fillRect/>
          </a:stretch>
        </p:blipFill>
        <p:spPr>
          <a:xfrm>
            <a:off x="13207765" y="934267"/>
            <a:ext cx="10362216" cy="11847466"/>
          </a:xfrm>
          <a:prstGeom prst="rect">
            <a:avLst/>
          </a:prstGeom>
          <a:ln w="12700">
            <a:solidFill>
              <a:schemeClr val="accent1">
                <a:hueOff val="-11070000"/>
                <a:satOff val="-41666"/>
                <a:lumOff val="-81176"/>
              </a:schemeClr>
            </a:solidFill>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8" name="Women Testing New Machine Guns at the Aberdeen Proving Ground, 1942 (7).jpg" descr="Women Testing New Machine Guns at the Aberdeen Proving Ground, 1942 (7).jpg"/>
          <p:cNvPicPr>
            <a:picLocks noChangeAspect="1"/>
          </p:cNvPicPr>
          <p:nvPr/>
        </p:nvPicPr>
        <p:blipFill>
          <a:blip r:embed="rId2"/>
          <a:stretch>
            <a:fillRect/>
          </a:stretch>
        </p:blipFill>
        <p:spPr>
          <a:xfrm>
            <a:off x="11942402" y="776181"/>
            <a:ext cx="11697998" cy="12163638"/>
          </a:xfrm>
          <a:prstGeom prst="rect">
            <a:avLst/>
          </a:prstGeom>
          <a:ln w="38100">
            <a:solidFill>
              <a:schemeClr val="accent1">
                <a:hueOff val="-11070000"/>
                <a:satOff val="-41666"/>
                <a:lumOff val="-81176"/>
              </a:schemeClr>
            </a:solidFill>
            <a:miter lim="400000"/>
          </a:ln>
        </p:spPr>
      </p:pic>
      <p:sp>
        <p:nvSpPr>
          <p:cNvPr id="509" name="Around 1940, one of these teams comprised women working at Aberdeen Proving Ground in Maryland."/>
          <p:cNvSpPr txBox="1">
            <a:spLocks noGrp="1"/>
          </p:cNvSpPr>
          <p:nvPr>
            <p:ph type="body" sz="half" idx="1"/>
          </p:nvPr>
        </p:nvSpPr>
        <p:spPr>
          <a:prstGeom prst="rect">
            <a:avLst/>
          </a:prstGeom>
        </p:spPr>
        <p:txBody>
          <a:bodyPr/>
          <a:lstStyle/>
          <a:p>
            <a:r>
              <a:t>Around 1940, one of these teams comprised women working at Aberdeen Proving Ground in Maryland.</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1" name="They organized into assembly lines, each doing a different stage of computation, until they compiled the firing tables.…"/>
          <p:cNvSpPr txBox="1">
            <a:spLocks noGrp="1"/>
          </p:cNvSpPr>
          <p:nvPr>
            <p:ph type="body" idx="1"/>
          </p:nvPr>
        </p:nvSpPr>
        <p:spPr>
          <a:prstGeom prst="rect">
            <a:avLst/>
          </a:prstGeom>
        </p:spPr>
        <p:txBody>
          <a:bodyPr/>
          <a:lstStyle/>
          <a:p>
            <a:r>
              <a:t>They organized into assembly lines, each doing a different stage of computation, until they compiled the firing tables.</a:t>
            </a:r>
          </a:p>
          <a:p>
            <a:pPr lvl="1"/>
            <a:r>
              <a:t>Each assembly line was working on a different input, like running a function</a:t>
            </a:r>
          </a:p>
          <a:p>
            <a:pPr lvl="1"/>
            <a:r>
              <a:t>Each of the human computers in the assembly line was carrying out a part of the computation, like running a line of code</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5" name="The Army wanted to perform these computations at much larger scales and faster than humans could, which led to using the ENIAC electronic computer."/>
          <p:cNvSpPr txBox="1">
            <a:spLocks noGrp="1"/>
          </p:cNvSpPr>
          <p:nvPr>
            <p:ph type="body" sz="half" idx="1"/>
          </p:nvPr>
        </p:nvSpPr>
        <p:spPr>
          <a:prstGeom prst="rect">
            <a:avLst/>
          </a:prstGeom>
        </p:spPr>
        <p:txBody>
          <a:bodyPr/>
          <a:lstStyle/>
          <a:p>
            <a:r>
              <a:t>The Army wanted to perform these computations at much larger scales and faster than humans could, which led to using the ENIAC electronic computer.</a:t>
            </a:r>
          </a:p>
        </p:txBody>
      </p:sp>
      <p:pic>
        <p:nvPicPr>
          <p:cNvPr id="516" name="max1200.jpg" descr="max1200.jpg">
            <a:hlinkClick r:id="rId3"/>
          </p:cNvPr>
          <p:cNvPicPr>
            <a:picLocks noChangeAspect="1"/>
          </p:cNvPicPr>
          <p:nvPr/>
        </p:nvPicPr>
        <p:blipFill>
          <a:blip r:embed="rId4"/>
          <a:stretch>
            <a:fillRect/>
          </a:stretch>
        </p:blipFill>
        <p:spPr>
          <a:xfrm>
            <a:off x="12451036" y="2083734"/>
            <a:ext cx="11549648" cy="9548532"/>
          </a:xfrm>
          <a:prstGeom prst="rect">
            <a:avLst/>
          </a:prstGeom>
          <a:ln w="38100">
            <a:solidFill>
              <a:schemeClr val="accent1">
                <a:hueOff val="-11070000"/>
                <a:satOff val="-41666"/>
                <a:lumOff val="-81176"/>
              </a:schemeClr>
            </a:solidFill>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Programmable computers"/>
          <p:cNvSpPr txBox="1">
            <a:spLocks noGrp="1"/>
          </p:cNvSpPr>
          <p:nvPr>
            <p:ph type="title"/>
          </p:nvPr>
        </p:nvSpPr>
        <p:spPr>
          <a:prstGeom prst="rect">
            <a:avLst/>
          </a:prstGeom>
        </p:spPr>
        <p:txBody>
          <a:bodyPr/>
          <a:lstStyle/>
          <a:p>
            <a:r>
              <a:t>Programmable computers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No matter how simple and unambiguous the steps are made, human computers make mistakes – and lots of them!…"/>
          <p:cNvSpPr txBox="1">
            <a:spLocks noGrp="1"/>
          </p:cNvSpPr>
          <p:nvPr>
            <p:ph type="body" idx="1"/>
          </p:nvPr>
        </p:nvSpPr>
        <p:spPr>
          <a:prstGeom prst="rect">
            <a:avLst/>
          </a:prstGeom>
        </p:spPr>
        <p:txBody>
          <a:bodyPr/>
          <a:lstStyle/>
          <a:p>
            <a:r>
              <a:t>No matter how simple and unambiguous the steps are made, human computers make mistakes – and lots of them!</a:t>
            </a:r>
          </a:p>
          <a:p>
            <a:r>
              <a:t>So, inventors through the ages have sought to make computing </a:t>
            </a:r>
            <a:r>
              <a:rPr i="1">
                <a:solidFill>
                  <a:schemeClr val="accent1">
                    <a:hueOff val="2550000"/>
                    <a:satOff val="48809"/>
                    <a:lumOff val="-44426"/>
                  </a:schemeClr>
                </a:solidFill>
              </a:rPr>
              <a:t>machines</a:t>
            </a:r>
            <a:r>
              <a:t> to allow people to perform longer computations with fewer errors.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This was a slow process, taking us from…"/>
          <p:cNvSpPr txBox="1">
            <a:spLocks noGrp="1"/>
          </p:cNvSpPr>
          <p:nvPr>
            <p:ph type="body" idx="1"/>
          </p:nvPr>
        </p:nvSpPr>
        <p:spPr>
          <a:prstGeom prst="rect">
            <a:avLst/>
          </a:prstGeom>
        </p:spPr>
        <p:txBody>
          <a:bodyPr/>
          <a:lstStyle/>
          <a:p>
            <a:r>
              <a:t>This was a slow process, taking us from…</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lide rule…"/>
          <p:cNvSpPr txBox="1">
            <a:spLocks noGrp="1"/>
          </p:cNvSpPr>
          <p:nvPr>
            <p:ph type="body" sz="half" idx="1"/>
          </p:nvPr>
        </p:nvSpPr>
        <p:spPr>
          <a:prstGeom prst="rect">
            <a:avLst/>
          </a:prstGeom>
        </p:spPr>
        <p:txBody>
          <a:bodyPr/>
          <a:lstStyle/>
          <a:p>
            <a:r>
              <a:t>Slide rule</a:t>
            </a:r>
          </a:p>
          <a:p>
            <a:pPr lvl="1"/>
            <a:r>
              <a:t>c. 1620</a:t>
            </a:r>
          </a:p>
        </p:txBody>
      </p:sp>
      <p:pic>
        <p:nvPicPr>
          <p:cNvPr id="527" name="UL-rule-detail-900x300.jpg" descr="UL-rule-detail-900x300.jpg"/>
          <p:cNvPicPr>
            <a:picLocks noChangeAspect="1"/>
          </p:cNvPicPr>
          <p:nvPr/>
        </p:nvPicPr>
        <p:blipFill>
          <a:blip r:embed="rId2"/>
          <a:srcRect l="4116"/>
          <a:stretch>
            <a:fillRect/>
          </a:stretch>
        </p:blipFill>
        <p:spPr>
          <a:xfrm>
            <a:off x="141485" y="2668785"/>
            <a:ext cx="24100938" cy="8378589"/>
          </a:xfrm>
          <a:prstGeom prst="rect">
            <a:avLst/>
          </a:prstGeom>
          <a:ln w="38100">
            <a:solidFill>
              <a:schemeClr val="accent1">
                <a:hueOff val="-11070000"/>
                <a:satOff val="-41666"/>
                <a:lumOff val="-81176"/>
              </a:schemeClr>
            </a:solidFill>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Blaise Pascal’s mechanical calculator…"/>
          <p:cNvSpPr txBox="1">
            <a:spLocks noGrp="1"/>
          </p:cNvSpPr>
          <p:nvPr>
            <p:ph type="body" sz="half" idx="1"/>
          </p:nvPr>
        </p:nvSpPr>
        <p:spPr>
          <a:prstGeom prst="rect">
            <a:avLst/>
          </a:prstGeom>
        </p:spPr>
        <p:txBody>
          <a:bodyPr/>
          <a:lstStyle/>
          <a:p>
            <a:r>
              <a:t>Blaise Pascal’s mechanical calculator</a:t>
            </a:r>
          </a:p>
          <a:p>
            <a:pPr lvl="1"/>
            <a:r>
              <a:t>1642</a:t>
            </a:r>
          </a:p>
        </p:txBody>
      </p:sp>
      <p:pic>
        <p:nvPicPr>
          <p:cNvPr id="530" name="09c20df9cab67404da3be0902fff66bd.jpg" descr="09c20df9cab67404da3be0902fff66bd.jpg"/>
          <p:cNvPicPr>
            <a:picLocks noChangeAspect="1"/>
          </p:cNvPicPr>
          <p:nvPr/>
        </p:nvPicPr>
        <p:blipFill>
          <a:blip r:embed="rId3"/>
          <a:srcRect l="1145" t="1689" r="1146" b="2047"/>
          <a:stretch>
            <a:fillRect/>
          </a:stretch>
        </p:blipFill>
        <p:spPr>
          <a:xfrm>
            <a:off x="5108636" y="2156199"/>
            <a:ext cx="14166643" cy="9368703"/>
          </a:xfrm>
          <a:custGeom>
            <a:avLst/>
            <a:gdLst/>
            <a:ahLst/>
            <a:cxnLst>
              <a:cxn ang="0">
                <a:pos x="wd2" y="hd2"/>
              </a:cxn>
              <a:cxn ang="5400000">
                <a:pos x="wd2" y="hd2"/>
              </a:cxn>
              <a:cxn ang="10800000">
                <a:pos x="wd2" y="hd2"/>
              </a:cxn>
              <a:cxn ang="16200000">
                <a:pos x="wd2" y="hd2"/>
              </a:cxn>
            </a:cxnLst>
            <a:rect l="0" t="0" r="r" b="b"/>
            <a:pathLst>
              <a:path w="21598" h="21590" extrusionOk="0">
                <a:moveTo>
                  <a:pt x="12804" y="1"/>
                </a:moveTo>
                <a:cubicBezTo>
                  <a:pt x="12773" y="3"/>
                  <a:pt x="12738" y="31"/>
                  <a:pt x="12729" y="81"/>
                </a:cubicBezTo>
                <a:cubicBezTo>
                  <a:pt x="12716" y="155"/>
                  <a:pt x="12694" y="157"/>
                  <a:pt x="11955" y="157"/>
                </a:cubicBezTo>
                <a:cubicBezTo>
                  <a:pt x="11476" y="157"/>
                  <a:pt x="11189" y="144"/>
                  <a:pt x="11179" y="119"/>
                </a:cubicBezTo>
                <a:cubicBezTo>
                  <a:pt x="11158" y="69"/>
                  <a:pt x="11057" y="70"/>
                  <a:pt x="11023" y="121"/>
                </a:cubicBezTo>
                <a:cubicBezTo>
                  <a:pt x="10983" y="182"/>
                  <a:pt x="10621" y="182"/>
                  <a:pt x="10573" y="121"/>
                </a:cubicBezTo>
                <a:cubicBezTo>
                  <a:pt x="10542" y="83"/>
                  <a:pt x="10364" y="73"/>
                  <a:pt x="9775" y="76"/>
                </a:cubicBezTo>
                <a:cubicBezTo>
                  <a:pt x="9289" y="80"/>
                  <a:pt x="9011" y="67"/>
                  <a:pt x="9001" y="43"/>
                </a:cubicBezTo>
                <a:cubicBezTo>
                  <a:pt x="8993" y="21"/>
                  <a:pt x="8950" y="6"/>
                  <a:pt x="8905" y="9"/>
                </a:cubicBezTo>
                <a:cubicBezTo>
                  <a:pt x="8855" y="12"/>
                  <a:pt x="8843" y="19"/>
                  <a:pt x="8875" y="30"/>
                </a:cubicBezTo>
                <a:cubicBezTo>
                  <a:pt x="8977" y="64"/>
                  <a:pt x="8997" y="82"/>
                  <a:pt x="8973" y="119"/>
                </a:cubicBezTo>
                <a:cubicBezTo>
                  <a:pt x="8934" y="178"/>
                  <a:pt x="8732" y="190"/>
                  <a:pt x="8718" y="134"/>
                </a:cubicBezTo>
                <a:cubicBezTo>
                  <a:pt x="8696" y="47"/>
                  <a:pt x="8554" y="4"/>
                  <a:pt x="8287" y="4"/>
                </a:cubicBezTo>
                <a:cubicBezTo>
                  <a:pt x="7970" y="4"/>
                  <a:pt x="7549" y="74"/>
                  <a:pt x="7490" y="136"/>
                </a:cubicBezTo>
                <a:cubicBezTo>
                  <a:pt x="7425" y="204"/>
                  <a:pt x="7264" y="164"/>
                  <a:pt x="7249" y="76"/>
                </a:cubicBezTo>
                <a:cubicBezTo>
                  <a:pt x="7238" y="13"/>
                  <a:pt x="7210" y="4"/>
                  <a:pt x="7020" y="4"/>
                </a:cubicBezTo>
                <a:cubicBezTo>
                  <a:pt x="6844" y="4"/>
                  <a:pt x="6798" y="16"/>
                  <a:pt x="6771" y="71"/>
                </a:cubicBezTo>
                <a:cubicBezTo>
                  <a:pt x="6744" y="127"/>
                  <a:pt x="6730" y="130"/>
                  <a:pt x="6688" y="91"/>
                </a:cubicBezTo>
                <a:cubicBezTo>
                  <a:pt x="6656" y="61"/>
                  <a:pt x="6631" y="58"/>
                  <a:pt x="6621" y="82"/>
                </a:cubicBezTo>
                <a:cubicBezTo>
                  <a:pt x="6596" y="142"/>
                  <a:pt x="6507" y="125"/>
                  <a:pt x="6490" y="56"/>
                </a:cubicBezTo>
                <a:cubicBezTo>
                  <a:pt x="6476" y="1"/>
                  <a:pt x="6444" y="-3"/>
                  <a:pt x="6219" y="24"/>
                </a:cubicBezTo>
                <a:cubicBezTo>
                  <a:pt x="6078" y="41"/>
                  <a:pt x="5610" y="48"/>
                  <a:pt x="5178" y="40"/>
                </a:cubicBezTo>
                <a:cubicBezTo>
                  <a:pt x="4241" y="22"/>
                  <a:pt x="3866" y="25"/>
                  <a:pt x="3236" y="56"/>
                </a:cubicBezTo>
                <a:cubicBezTo>
                  <a:pt x="2934" y="71"/>
                  <a:pt x="2757" y="66"/>
                  <a:pt x="2748" y="42"/>
                </a:cubicBezTo>
                <a:cubicBezTo>
                  <a:pt x="2726" y="-10"/>
                  <a:pt x="2438" y="-6"/>
                  <a:pt x="2417" y="46"/>
                </a:cubicBezTo>
                <a:cubicBezTo>
                  <a:pt x="2407" y="69"/>
                  <a:pt x="2356" y="81"/>
                  <a:pt x="2302" y="74"/>
                </a:cubicBezTo>
                <a:cubicBezTo>
                  <a:pt x="2239" y="65"/>
                  <a:pt x="2200" y="77"/>
                  <a:pt x="2192" y="108"/>
                </a:cubicBezTo>
                <a:cubicBezTo>
                  <a:pt x="2185" y="135"/>
                  <a:pt x="2156" y="157"/>
                  <a:pt x="2128" y="157"/>
                </a:cubicBezTo>
                <a:cubicBezTo>
                  <a:pt x="2099" y="157"/>
                  <a:pt x="2077" y="183"/>
                  <a:pt x="2077" y="215"/>
                </a:cubicBezTo>
                <a:cubicBezTo>
                  <a:pt x="2077" y="246"/>
                  <a:pt x="2054" y="293"/>
                  <a:pt x="2026" y="320"/>
                </a:cubicBezTo>
                <a:cubicBezTo>
                  <a:pt x="1983" y="360"/>
                  <a:pt x="1976" y="408"/>
                  <a:pt x="1976" y="643"/>
                </a:cubicBezTo>
                <a:cubicBezTo>
                  <a:pt x="1976" y="794"/>
                  <a:pt x="1986" y="929"/>
                  <a:pt x="2000" y="942"/>
                </a:cubicBezTo>
                <a:cubicBezTo>
                  <a:pt x="2014" y="955"/>
                  <a:pt x="2026" y="1033"/>
                  <a:pt x="2026" y="1115"/>
                </a:cubicBezTo>
                <a:cubicBezTo>
                  <a:pt x="2026" y="1196"/>
                  <a:pt x="2037" y="1273"/>
                  <a:pt x="2051" y="1286"/>
                </a:cubicBezTo>
                <a:cubicBezTo>
                  <a:pt x="2065" y="1299"/>
                  <a:pt x="2077" y="1447"/>
                  <a:pt x="2077" y="1614"/>
                </a:cubicBezTo>
                <a:cubicBezTo>
                  <a:pt x="2077" y="1906"/>
                  <a:pt x="2105" y="2011"/>
                  <a:pt x="2136" y="1832"/>
                </a:cubicBezTo>
                <a:cubicBezTo>
                  <a:pt x="2148" y="1765"/>
                  <a:pt x="2157" y="1757"/>
                  <a:pt x="2182" y="1794"/>
                </a:cubicBezTo>
                <a:cubicBezTo>
                  <a:pt x="2206" y="1830"/>
                  <a:pt x="2212" y="2285"/>
                  <a:pt x="2207" y="3760"/>
                </a:cubicBezTo>
                <a:cubicBezTo>
                  <a:pt x="2204" y="4816"/>
                  <a:pt x="2195" y="5695"/>
                  <a:pt x="2188" y="5713"/>
                </a:cubicBezTo>
                <a:cubicBezTo>
                  <a:pt x="2170" y="5756"/>
                  <a:pt x="1523" y="5747"/>
                  <a:pt x="1505" y="5703"/>
                </a:cubicBezTo>
                <a:cubicBezTo>
                  <a:pt x="1485" y="5653"/>
                  <a:pt x="1383" y="5661"/>
                  <a:pt x="1347" y="5715"/>
                </a:cubicBezTo>
                <a:cubicBezTo>
                  <a:pt x="1324" y="5751"/>
                  <a:pt x="1310" y="5751"/>
                  <a:pt x="1286" y="5715"/>
                </a:cubicBezTo>
                <a:cubicBezTo>
                  <a:pt x="1267" y="5685"/>
                  <a:pt x="1168" y="5668"/>
                  <a:pt x="1011" y="5668"/>
                </a:cubicBezTo>
                <a:cubicBezTo>
                  <a:pt x="781" y="5668"/>
                  <a:pt x="765" y="5674"/>
                  <a:pt x="751" y="5751"/>
                </a:cubicBezTo>
                <a:cubicBezTo>
                  <a:pt x="739" y="5825"/>
                  <a:pt x="732" y="5828"/>
                  <a:pt x="694" y="5781"/>
                </a:cubicBezTo>
                <a:cubicBezTo>
                  <a:pt x="654" y="5730"/>
                  <a:pt x="652" y="5752"/>
                  <a:pt x="664" y="6107"/>
                </a:cubicBezTo>
                <a:cubicBezTo>
                  <a:pt x="680" y="6549"/>
                  <a:pt x="646" y="7349"/>
                  <a:pt x="609" y="7404"/>
                </a:cubicBezTo>
                <a:cubicBezTo>
                  <a:pt x="593" y="7429"/>
                  <a:pt x="577" y="7415"/>
                  <a:pt x="565" y="7362"/>
                </a:cubicBezTo>
                <a:cubicBezTo>
                  <a:pt x="549" y="7297"/>
                  <a:pt x="537" y="7291"/>
                  <a:pt x="506" y="7327"/>
                </a:cubicBezTo>
                <a:cubicBezTo>
                  <a:pt x="485" y="7352"/>
                  <a:pt x="464" y="7415"/>
                  <a:pt x="460" y="7467"/>
                </a:cubicBezTo>
                <a:cubicBezTo>
                  <a:pt x="457" y="7520"/>
                  <a:pt x="449" y="8441"/>
                  <a:pt x="443" y="9513"/>
                </a:cubicBezTo>
                <a:cubicBezTo>
                  <a:pt x="437" y="10585"/>
                  <a:pt x="427" y="11486"/>
                  <a:pt x="419" y="11515"/>
                </a:cubicBezTo>
                <a:cubicBezTo>
                  <a:pt x="399" y="11595"/>
                  <a:pt x="355" y="11533"/>
                  <a:pt x="355" y="11425"/>
                </a:cubicBezTo>
                <a:cubicBezTo>
                  <a:pt x="355" y="11370"/>
                  <a:pt x="343" y="11339"/>
                  <a:pt x="329" y="11352"/>
                </a:cubicBezTo>
                <a:cubicBezTo>
                  <a:pt x="315" y="11365"/>
                  <a:pt x="304" y="11436"/>
                  <a:pt x="304" y="11509"/>
                </a:cubicBezTo>
                <a:cubicBezTo>
                  <a:pt x="304" y="11591"/>
                  <a:pt x="290" y="11650"/>
                  <a:pt x="267" y="11663"/>
                </a:cubicBezTo>
                <a:cubicBezTo>
                  <a:pt x="246" y="11675"/>
                  <a:pt x="230" y="11722"/>
                  <a:pt x="232" y="11767"/>
                </a:cubicBezTo>
                <a:cubicBezTo>
                  <a:pt x="233" y="11813"/>
                  <a:pt x="227" y="12093"/>
                  <a:pt x="217" y="12390"/>
                </a:cubicBezTo>
                <a:cubicBezTo>
                  <a:pt x="202" y="12861"/>
                  <a:pt x="205" y="12934"/>
                  <a:pt x="239" y="12954"/>
                </a:cubicBezTo>
                <a:cubicBezTo>
                  <a:pt x="293" y="12985"/>
                  <a:pt x="295" y="13316"/>
                  <a:pt x="241" y="13347"/>
                </a:cubicBezTo>
                <a:cubicBezTo>
                  <a:pt x="209" y="13366"/>
                  <a:pt x="205" y="13545"/>
                  <a:pt x="211" y="14610"/>
                </a:cubicBezTo>
                <a:cubicBezTo>
                  <a:pt x="215" y="15293"/>
                  <a:pt x="211" y="15929"/>
                  <a:pt x="204" y="16024"/>
                </a:cubicBezTo>
                <a:cubicBezTo>
                  <a:pt x="189" y="16207"/>
                  <a:pt x="145" y="16270"/>
                  <a:pt x="131" y="16126"/>
                </a:cubicBezTo>
                <a:cubicBezTo>
                  <a:pt x="127" y="16079"/>
                  <a:pt x="112" y="16040"/>
                  <a:pt x="99" y="16040"/>
                </a:cubicBezTo>
                <a:cubicBezTo>
                  <a:pt x="86" y="16040"/>
                  <a:pt x="82" y="16106"/>
                  <a:pt x="91" y="16192"/>
                </a:cubicBezTo>
                <a:cubicBezTo>
                  <a:pt x="100" y="16276"/>
                  <a:pt x="100" y="16375"/>
                  <a:pt x="90" y="16413"/>
                </a:cubicBezTo>
                <a:cubicBezTo>
                  <a:pt x="74" y="16477"/>
                  <a:pt x="70" y="16476"/>
                  <a:pt x="36" y="16405"/>
                </a:cubicBezTo>
                <a:cubicBezTo>
                  <a:pt x="3" y="16339"/>
                  <a:pt x="-1" y="16488"/>
                  <a:pt x="1" y="17656"/>
                </a:cubicBezTo>
                <a:cubicBezTo>
                  <a:pt x="2" y="18719"/>
                  <a:pt x="9" y="18984"/>
                  <a:pt x="36" y="19000"/>
                </a:cubicBezTo>
                <a:cubicBezTo>
                  <a:pt x="55" y="19011"/>
                  <a:pt x="78" y="19081"/>
                  <a:pt x="87" y="19156"/>
                </a:cubicBezTo>
                <a:cubicBezTo>
                  <a:pt x="97" y="19236"/>
                  <a:pt x="118" y="19294"/>
                  <a:pt x="139" y="19294"/>
                </a:cubicBezTo>
                <a:cubicBezTo>
                  <a:pt x="159" y="19294"/>
                  <a:pt x="186" y="19322"/>
                  <a:pt x="198" y="19357"/>
                </a:cubicBezTo>
                <a:cubicBezTo>
                  <a:pt x="211" y="19391"/>
                  <a:pt x="260" y="19426"/>
                  <a:pt x="307" y="19433"/>
                </a:cubicBezTo>
                <a:cubicBezTo>
                  <a:pt x="424" y="19452"/>
                  <a:pt x="462" y="19477"/>
                  <a:pt x="444" y="19523"/>
                </a:cubicBezTo>
                <a:cubicBezTo>
                  <a:pt x="434" y="19546"/>
                  <a:pt x="459" y="19561"/>
                  <a:pt x="503" y="19561"/>
                </a:cubicBezTo>
                <a:cubicBezTo>
                  <a:pt x="609" y="19561"/>
                  <a:pt x="685" y="19713"/>
                  <a:pt x="667" y="19885"/>
                </a:cubicBezTo>
                <a:cubicBezTo>
                  <a:pt x="655" y="19994"/>
                  <a:pt x="660" y="20013"/>
                  <a:pt x="700" y="20008"/>
                </a:cubicBezTo>
                <a:cubicBezTo>
                  <a:pt x="729" y="20004"/>
                  <a:pt x="744" y="20022"/>
                  <a:pt x="739" y="20056"/>
                </a:cubicBezTo>
                <a:cubicBezTo>
                  <a:pt x="723" y="20168"/>
                  <a:pt x="760" y="20284"/>
                  <a:pt x="817" y="20296"/>
                </a:cubicBezTo>
                <a:cubicBezTo>
                  <a:pt x="867" y="20307"/>
                  <a:pt x="874" y="20330"/>
                  <a:pt x="872" y="20488"/>
                </a:cubicBezTo>
                <a:cubicBezTo>
                  <a:pt x="871" y="20642"/>
                  <a:pt x="878" y="20669"/>
                  <a:pt x="923" y="20679"/>
                </a:cubicBezTo>
                <a:cubicBezTo>
                  <a:pt x="979" y="20691"/>
                  <a:pt x="996" y="20802"/>
                  <a:pt x="943" y="20810"/>
                </a:cubicBezTo>
                <a:cubicBezTo>
                  <a:pt x="878" y="20820"/>
                  <a:pt x="875" y="20830"/>
                  <a:pt x="931" y="20864"/>
                </a:cubicBezTo>
                <a:cubicBezTo>
                  <a:pt x="1000" y="20906"/>
                  <a:pt x="1005" y="20978"/>
                  <a:pt x="940" y="21004"/>
                </a:cubicBezTo>
                <a:cubicBezTo>
                  <a:pt x="891" y="21023"/>
                  <a:pt x="851" y="21232"/>
                  <a:pt x="889" y="21267"/>
                </a:cubicBezTo>
                <a:cubicBezTo>
                  <a:pt x="927" y="21303"/>
                  <a:pt x="1137" y="21321"/>
                  <a:pt x="1543" y="21323"/>
                </a:cubicBezTo>
                <a:cubicBezTo>
                  <a:pt x="1772" y="21324"/>
                  <a:pt x="1969" y="21335"/>
                  <a:pt x="1981" y="21347"/>
                </a:cubicBezTo>
                <a:cubicBezTo>
                  <a:pt x="1993" y="21358"/>
                  <a:pt x="1989" y="21391"/>
                  <a:pt x="1973" y="21421"/>
                </a:cubicBezTo>
                <a:cubicBezTo>
                  <a:pt x="1948" y="21467"/>
                  <a:pt x="2009" y="21475"/>
                  <a:pt x="2391" y="21475"/>
                </a:cubicBezTo>
                <a:cubicBezTo>
                  <a:pt x="2765" y="21475"/>
                  <a:pt x="2840" y="21484"/>
                  <a:pt x="2852" y="21532"/>
                </a:cubicBezTo>
                <a:cubicBezTo>
                  <a:pt x="2861" y="21567"/>
                  <a:pt x="2899" y="21590"/>
                  <a:pt x="2950" y="21590"/>
                </a:cubicBezTo>
                <a:cubicBezTo>
                  <a:pt x="2995" y="21590"/>
                  <a:pt x="3047" y="21564"/>
                  <a:pt x="3064" y="21532"/>
                </a:cubicBezTo>
                <a:cubicBezTo>
                  <a:pt x="3090" y="21485"/>
                  <a:pt x="3190" y="21474"/>
                  <a:pt x="3630" y="21467"/>
                </a:cubicBezTo>
                <a:cubicBezTo>
                  <a:pt x="4120" y="21460"/>
                  <a:pt x="4138" y="21458"/>
                  <a:pt x="3836" y="21439"/>
                </a:cubicBezTo>
                <a:cubicBezTo>
                  <a:pt x="3636" y="21426"/>
                  <a:pt x="3510" y="21403"/>
                  <a:pt x="3514" y="21380"/>
                </a:cubicBezTo>
                <a:cubicBezTo>
                  <a:pt x="3524" y="21315"/>
                  <a:pt x="5059" y="21303"/>
                  <a:pt x="13134" y="21303"/>
                </a:cubicBezTo>
                <a:lnTo>
                  <a:pt x="20836" y="21303"/>
                </a:lnTo>
                <a:lnTo>
                  <a:pt x="20862" y="21217"/>
                </a:lnTo>
                <a:cubicBezTo>
                  <a:pt x="20876" y="21169"/>
                  <a:pt x="20899" y="21131"/>
                  <a:pt x="20914" y="21131"/>
                </a:cubicBezTo>
                <a:cubicBezTo>
                  <a:pt x="20930" y="21131"/>
                  <a:pt x="20939" y="20965"/>
                  <a:pt x="20936" y="20678"/>
                </a:cubicBezTo>
                <a:cubicBezTo>
                  <a:pt x="20934" y="20429"/>
                  <a:pt x="20940" y="20203"/>
                  <a:pt x="20951" y="20177"/>
                </a:cubicBezTo>
                <a:cubicBezTo>
                  <a:pt x="20962" y="20151"/>
                  <a:pt x="20992" y="20137"/>
                  <a:pt x="21018" y="20148"/>
                </a:cubicBezTo>
                <a:cubicBezTo>
                  <a:pt x="21059" y="20164"/>
                  <a:pt x="21065" y="20146"/>
                  <a:pt x="21063" y="20027"/>
                </a:cubicBezTo>
                <a:cubicBezTo>
                  <a:pt x="21060" y="19876"/>
                  <a:pt x="21097" y="19699"/>
                  <a:pt x="21140" y="19658"/>
                </a:cubicBezTo>
                <a:cubicBezTo>
                  <a:pt x="21155" y="19645"/>
                  <a:pt x="21168" y="19566"/>
                  <a:pt x="21168" y="19485"/>
                </a:cubicBezTo>
                <a:cubicBezTo>
                  <a:pt x="21168" y="19403"/>
                  <a:pt x="21181" y="19324"/>
                  <a:pt x="21197" y="19309"/>
                </a:cubicBezTo>
                <a:cubicBezTo>
                  <a:pt x="21214" y="19294"/>
                  <a:pt x="21305" y="19281"/>
                  <a:pt x="21401" y="19282"/>
                </a:cubicBezTo>
                <a:cubicBezTo>
                  <a:pt x="21496" y="19282"/>
                  <a:pt x="21580" y="19269"/>
                  <a:pt x="21586" y="19252"/>
                </a:cubicBezTo>
                <a:cubicBezTo>
                  <a:pt x="21593" y="19236"/>
                  <a:pt x="21597" y="18692"/>
                  <a:pt x="21595" y="18043"/>
                </a:cubicBezTo>
                <a:cubicBezTo>
                  <a:pt x="21594" y="17394"/>
                  <a:pt x="21594" y="16770"/>
                  <a:pt x="21597" y="16655"/>
                </a:cubicBezTo>
                <a:cubicBezTo>
                  <a:pt x="21599" y="16540"/>
                  <a:pt x="21587" y="16407"/>
                  <a:pt x="21571" y="16360"/>
                </a:cubicBezTo>
                <a:cubicBezTo>
                  <a:pt x="21548" y="16295"/>
                  <a:pt x="21548" y="16234"/>
                  <a:pt x="21569" y="16103"/>
                </a:cubicBezTo>
                <a:cubicBezTo>
                  <a:pt x="21585" y="16008"/>
                  <a:pt x="21598" y="15800"/>
                  <a:pt x="21598" y="15641"/>
                </a:cubicBezTo>
                <a:lnTo>
                  <a:pt x="21598" y="15352"/>
                </a:lnTo>
                <a:lnTo>
                  <a:pt x="21509" y="15352"/>
                </a:lnTo>
                <a:cubicBezTo>
                  <a:pt x="21460" y="15352"/>
                  <a:pt x="21414" y="15329"/>
                  <a:pt x="21407" y="15302"/>
                </a:cubicBezTo>
                <a:cubicBezTo>
                  <a:pt x="21394" y="15251"/>
                  <a:pt x="21364" y="10788"/>
                  <a:pt x="21375" y="10491"/>
                </a:cubicBezTo>
                <a:cubicBezTo>
                  <a:pt x="21391" y="10069"/>
                  <a:pt x="21380" y="9768"/>
                  <a:pt x="21347" y="9673"/>
                </a:cubicBezTo>
                <a:cubicBezTo>
                  <a:pt x="21317" y="9589"/>
                  <a:pt x="21317" y="9557"/>
                  <a:pt x="21345" y="9476"/>
                </a:cubicBezTo>
                <a:cubicBezTo>
                  <a:pt x="21385" y="9364"/>
                  <a:pt x="21377" y="9346"/>
                  <a:pt x="21284" y="9335"/>
                </a:cubicBezTo>
                <a:cubicBezTo>
                  <a:pt x="21246" y="9330"/>
                  <a:pt x="21202" y="9303"/>
                  <a:pt x="21187" y="9275"/>
                </a:cubicBezTo>
                <a:cubicBezTo>
                  <a:pt x="21168" y="9240"/>
                  <a:pt x="21160" y="8775"/>
                  <a:pt x="21163" y="7742"/>
                </a:cubicBezTo>
                <a:cubicBezTo>
                  <a:pt x="21167" y="6507"/>
                  <a:pt x="21162" y="6245"/>
                  <a:pt x="21132" y="6183"/>
                </a:cubicBezTo>
                <a:cubicBezTo>
                  <a:pt x="21100" y="6118"/>
                  <a:pt x="21100" y="6100"/>
                  <a:pt x="21136" y="6040"/>
                </a:cubicBezTo>
                <a:cubicBezTo>
                  <a:pt x="21174" y="5977"/>
                  <a:pt x="21174" y="5974"/>
                  <a:pt x="21136" y="5996"/>
                </a:cubicBezTo>
                <a:cubicBezTo>
                  <a:pt x="21109" y="6012"/>
                  <a:pt x="21080" y="5984"/>
                  <a:pt x="21049" y="5911"/>
                </a:cubicBezTo>
                <a:cubicBezTo>
                  <a:pt x="20957" y="5698"/>
                  <a:pt x="20916" y="5655"/>
                  <a:pt x="20849" y="5708"/>
                </a:cubicBezTo>
                <a:cubicBezTo>
                  <a:pt x="20807" y="5743"/>
                  <a:pt x="20780" y="5745"/>
                  <a:pt x="20757" y="5717"/>
                </a:cubicBezTo>
                <a:cubicBezTo>
                  <a:pt x="20736" y="5690"/>
                  <a:pt x="20502" y="5678"/>
                  <a:pt x="20086" y="5681"/>
                </a:cubicBezTo>
                <a:cubicBezTo>
                  <a:pt x="19658" y="5684"/>
                  <a:pt x="19438" y="5672"/>
                  <a:pt x="19420" y="5644"/>
                </a:cubicBezTo>
                <a:cubicBezTo>
                  <a:pt x="19401" y="5615"/>
                  <a:pt x="19393" y="4762"/>
                  <a:pt x="19394" y="2805"/>
                </a:cubicBezTo>
                <a:lnTo>
                  <a:pt x="19397" y="6"/>
                </a:lnTo>
                <a:lnTo>
                  <a:pt x="18060" y="3"/>
                </a:lnTo>
                <a:cubicBezTo>
                  <a:pt x="15558" y="-1"/>
                  <a:pt x="14169" y="7"/>
                  <a:pt x="14155" y="28"/>
                </a:cubicBezTo>
                <a:cubicBezTo>
                  <a:pt x="14148" y="39"/>
                  <a:pt x="14141" y="69"/>
                  <a:pt x="14141" y="94"/>
                </a:cubicBezTo>
                <a:cubicBezTo>
                  <a:pt x="14141" y="154"/>
                  <a:pt x="13246" y="171"/>
                  <a:pt x="13199" y="112"/>
                </a:cubicBezTo>
                <a:cubicBezTo>
                  <a:pt x="13176" y="83"/>
                  <a:pt x="13157" y="84"/>
                  <a:pt x="13131" y="117"/>
                </a:cubicBezTo>
                <a:cubicBezTo>
                  <a:pt x="13111" y="142"/>
                  <a:pt x="13041" y="156"/>
                  <a:pt x="12972" y="150"/>
                </a:cubicBezTo>
                <a:cubicBezTo>
                  <a:pt x="12872" y="140"/>
                  <a:pt x="12851" y="126"/>
                  <a:pt x="12857" y="71"/>
                </a:cubicBezTo>
                <a:cubicBezTo>
                  <a:pt x="12863" y="21"/>
                  <a:pt x="12835" y="-2"/>
                  <a:pt x="12804" y="1"/>
                </a:cubicBezTo>
                <a:close/>
                <a:moveTo>
                  <a:pt x="13798" y="9"/>
                </a:moveTo>
                <a:cubicBezTo>
                  <a:pt x="13789" y="8"/>
                  <a:pt x="13779" y="11"/>
                  <a:pt x="13770" y="16"/>
                </a:cubicBezTo>
                <a:cubicBezTo>
                  <a:pt x="13750" y="28"/>
                  <a:pt x="13755" y="38"/>
                  <a:pt x="13785" y="40"/>
                </a:cubicBezTo>
                <a:cubicBezTo>
                  <a:pt x="13812" y="42"/>
                  <a:pt x="13827" y="32"/>
                  <a:pt x="13818" y="20"/>
                </a:cubicBezTo>
                <a:cubicBezTo>
                  <a:pt x="13814" y="13"/>
                  <a:pt x="13806" y="9"/>
                  <a:pt x="13798" y="9"/>
                </a:cubicBezTo>
                <a:close/>
                <a:moveTo>
                  <a:pt x="11945" y="15"/>
                </a:moveTo>
                <a:cubicBezTo>
                  <a:pt x="11914" y="24"/>
                  <a:pt x="11939" y="32"/>
                  <a:pt x="12002" y="32"/>
                </a:cubicBezTo>
                <a:cubicBezTo>
                  <a:pt x="12064" y="32"/>
                  <a:pt x="12090" y="24"/>
                  <a:pt x="12059" y="15"/>
                </a:cubicBezTo>
                <a:cubicBezTo>
                  <a:pt x="12027" y="6"/>
                  <a:pt x="11976" y="6"/>
                  <a:pt x="11945" y="15"/>
                </a:cubicBezTo>
                <a:close/>
                <a:moveTo>
                  <a:pt x="1564" y="21430"/>
                </a:moveTo>
                <a:cubicBezTo>
                  <a:pt x="1545" y="21432"/>
                  <a:pt x="1532" y="21437"/>
                  <a:pt x="1529" y="21445"/>
                </a:cubicBezTo>
                <a:cubicBezTo>
                  <a:pt x="1522" y="21462"/>
                  <a:pt x="1563" y="21475"/>
                  <a:pt x="1619" y="21475"/>
                </a:cubicBezTo>
                <a:cubicBezTo>
                  <a:pt x="1676" y="21475"/>
                  <a:pt x="1722" y="21468"/>
                  <a:pt x="1722" y="21460"/>
                </a:cubicBezTo>
                <a:cubicBezTo>
                  <a:pt x="1722" y="21437"/>
                  <a:pt x="1620" y="21423"/>
                  <a:pt x="1564" y="21430"/>
                </a:cubicBezTo>
                <a:close/>
              </a:path>
            </a:pathLst>
          </a:cu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We’re not especially interested in Pyret – or Python!…"/>
          <p:cNvSpPr txBox="1">
            <a:spLocks noGrp="1"/>
          </p:cNvSpPr>
          <p:nvPr>
            <p:ph type="body" idx="1"/>
          </p:nvPr>
        </p:nvSpPr>
        <p:spPr>
          <a:prstGeom prst="rect">
            <a:avLst/>
          </a:prstGeom>
        </p:spPr>
        <p:txBody>
          <a:bodyPr/>
          <a:lstStyle/>
          <a:p>
            <a:r>
              <a:rPr dirty="0"/>
              <a:t>We’re not especially interested in Pyret – </a:t>
            </a:r>
            <a:r>
              <a:rPr i="1" dirty="0">
                <a:solidFill>
                  <a:schemeClr val="accent1">
                    <a:hueOff val="2550000"/>
                    <a:satOff val="48809"/>
                    <a:lumOff val="-44426"/>
                  </a:schemeClr>
                </a:solidFill>
              </a:rPr>
              <a:t>or</a:t>
            </a:r>
            <a:r>
              <a:rPr dirty="0"/>
              <a:t> Python!</a:t>
            </a:r>
          </a:p>
          <a:p>
            <a:r>
              <a:rPr dirty="0"/>
              <a:t>If you’re programming 20 years from now</a:t>
            </a:r>
            <a:r>
              <a:rPr lang="en-US" dirty="0"/>
              <a:t>*</a:t>
            </a:r>
            <a:r>
              <a:rPr dirty="0"/>
              <a:t>, it’ll be in a different language, using different tools.</a:t>
            </a:r>
            <a:endParaRPr lang="en-US" dirty="0"/>
          </a:p>
          <a:p>
            <a:endParaRPr lang="en-US" dirty="0"/>
          </a:p>
          <a:p>
            <a:r>
              <a:rPr lang="en-US" dirty="0"/>
              <a:t>*For me, it has been more than 41 years!</a:t>
            </a:r>
          </a:p>
          <a:p>
            <a:r>
              <a:rPr lang="en-US" dirty="0"/>
              <a:t>   </a:t>
            </a:r>
            <a:endParaRPr dirty="0"/>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Precursors to the idea of a programmable computer originated well before the electronic computing age.…"/>
          <p:cNvSpPr txBox="1">
            <a:spLocks noGrp="1"/>
          </p:cNvSpPr>
          <p:nvPr>
            <p:ph type="body" idx="1"/>
          </p:nvPr>
        </p:nvSpPr>
        <p:spPr>
          <a:prstGeom prst="rect">
            <a:avLst/>
          </a:prstGeom>
        </p:spPr>
        <p:txBody>
          <a:bodyPr/>
          <a:lstStyle/>
          <a:p>
            <a:r>
              <a:t>Precursors to the idea of a </a:t>
            </a:r>
            <a:r>
              <a:rPr i="1">
                <a:solidFill>
                  <a:schemeClr val="accent1">
                    <a:hueOff val="2550000"/>
                    <a:satOff val="48809"/>
                    <a:lumOff val="-44426"/>
                  </a:schemeClr>
                </a:solidFill>
              </a:rPr>
              <a:t>programmable</a:t>
            </a:r>
            <a:r>
              <a:t> computer originated well before the electronic computing age.</a:t>
            </a:r>
          </a:p>
          <a:p>
            <a:r>
              <a:t>In the early 1700s, French textile weavers experimented with machines that could weave complex patterns using an automatic loom.</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Ct_2FjCWAAEFk5v.jpg" descr="Ct_2FjCWAAEFk5v.jpg"/>
          <p:cNvPicPr>
            <a:picLocks noChangeAspect="1"/>
          </p:cNvPicPr>
          <p:nvPr/>
        </p:nvPicPr>
        <p:blipFill>
          <a:blip r:embed="rId2"/>
          <a:stretch>
            <a:fillRect/>
          </a:stretch>
        </p:blipFill>
        <p:spPr>
          <a:xfrm>
            <a:off x="4497575" y="611489"/>
            <a:ext cx="8328682" cy="12493023"/>
          </a:xfrm>
          <a:prstGeom prst="rect">
            <a:avLst/>
          </a:prstGeom>
          <a:ln w="25400">
            <a:solidFill>
              <a:schemeClr val="accent1">
                <a:hueOff val="-11070000"/>
                <a:satOff val="-41666"/>
                <a:lumOff val="-81176"/>
              </a:schemeClr>
            </a:solidFill>
          </a:ln>
        </p:spPr>
      </p:pic>
      <p:sp>
        <p:nvSpPr>
          <p:cNvPr id="537" name="One of the more well known is the Jacquard loom, which was controlled by long chains of punched cards."/>
          <p:cNvSpPr txBox="1"/>
          <p:nvPr/>
        </p:nvSpPr>
        <p:spPr>
          <a:xfrm>
            <a:off x="13447483" y="3961228"/>
            <a:ext cx="7381998" cy="5738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821531">
              <a:lnSpc>
                <a:spcPts val="7300"/>
              </a:lnSpc>
              <a:spcBef>
                <a:spcPts val="3700"/>
              </a:spcBef>
              <a:defRPr sz="5800" i="0"/>
            </a:lvl1pPr>
          </a:lstStyle>
          <a:p>
            <a:r>
              <a:t>One of the more well known is the Jacquard loom, which was controlled by long chains of punched cards.</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lan for Babbage’s Analytical Engine…"/>
          <p:cNvSpPr txBox="1">
            <a:spLocks noGrp="1"/>
          </p:cNvSpPr>
          <p:nvPr>
            <p:ph type="body" sz="half" idx="1"/>
          </p:nvPr>
        </p:nvSpPr>
        <p:spPr>
          <a:prstGeom prst="rect">
            <a:avLst/>
          </a:prstGeom>
        </p:spPr>
        <p:txBody>
          <a:bodyPr/>
          <a:lstStyle/>
          <a:p>
            <a:r>
              <a:t>Plan for Babbage’s Analytical Engine</a:t>
            </a:r>
          </a:p>
          <a:p>
            <a:pPr lvl="1"/>
            <a:r>
              <a:t>1840</a:t>
            </a:r>
          </a:p>
        </p:txBody>
      </p:sp>
      <p:pic>
        <p:nvPicPr>
          <p:cNvPr id="540" name="engine-structure.jpg" descr="engine-structure.jpg">
            <a:hlinkClick r:id="rId3"/>
          </p:cNvPr>
          <p:cNvPicPr>
            <a:picLocks noChangeAspect="1"/>
          </p:cNvPicPr>
          <p:nvPr/>
        </p:nvPicPr>
        <p:blipFill>
          <a:blip r:embed="rId4"/>
          <a:stretch>
            <a:fillRect/>
          </a:stretch>
        </p:blipFill>
        <p:spPr>
          <a:xfrm>
            <a:off x="4476200" y="1361714"/>
            <a:ext cx="15431600" cy="9934092"/>
          </a:xfrm>
          <a:prstGeom prst="rect">
            <a:avLst/>
          </a:prstGeom>
          <a:ln w="38100">
            <a:solidFill>
              <a:schemeClr val="accent1">
                <a:hueOff val="-11070000"/>
                <a:satOff val="-41666"/>
                <a:lumOff val="-81176"/>
              </a:schemeClr>
            </a:solidFill>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Babbage collaborated with a gifted mathematician, Ada Lovelace, who designed algorithms for the Analytical Engine, even though there was no machine to run them on."/>
          <p:cNvSpPr txBox="1">
            <a:spLocks noGrp="1"/>
          </p:cNvSpPr>
          <p:nvPr>
            <p:ph type="body" idx="1"/>
          </p:nvPr>
        </p:nvSpPr>
        <p:spPr>
          <a:prstGeom prst="rect">
            <a:avLst/>
          </a:prstGeom>
        </p:spPr>
        <p:txBody>
          <a:bodyPr/>
          <a:lstStyle/>
          <a:p>
            <a:r>
              <a:t>Babbage collaborated with a gifted mathematician, Ada Lovelace, who designed algorithms for the Analytical Engine, even though there was no machine to run them on.</a:t>
            </a:r>
          </a:p>
        </p:txBody>
      </p:sp>
      <p:pic>
        <p:nvPicPr>
          <p:cNvPr id="545" name="Ada_Byron_daguerreotype_by_Antoine_Claudet_1843_or_1850_-_cropped.png" descr="Ada_Byron_daguerreotype_by_Antoine_Claudet_1843_or_1850_-_cropped.png"/>
          <p:cNvPicPr>
            <a:picLocks noChangeAspect="1"/>
          </p:cNvPicPr>
          <p:nvPr/>
        </p:nvPicPr>
        <p:blipFill>
          <a:blip r:embed="rId3"/>
          <a:stretch>
            <a:fillRect/>
          </a:stretch>
        </p:blipFill>
        <p:spPr>
          <a:xfrm>
            <a:off x="18027995" y="3195404"/>
            <a:ext cx="5860154" cy="7325192"/>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Lovelace saw the Analytical Engine not as a mere calculator but as a processor of any information that could be encoded in symbols.…"/>
          <p:cNvSpPr txBox="1">
            <a:spLocks noGrp="1"/>
          </p:cNvSpPr>
          <p:nvPr>
            <p:ph type="body" idx="1"/>
          </p:nvPr>
        </p:nvSpPr>
        <p:spPr>
          <a:prstGeom prst="rect">
            <a:avLst/>
          </a:prstGeom>
        </p:spPr>
        <p:txBody>
          <a:bodyPr/>
          <a:lstStyle/>
          <a:p>
            <a:r>
              <a:t>Lovelace saw the Analytical Engine not as a mere calculator but as a processor of </a:t>
            </a:r>
            <a:r>
              <a:rPr i="1">
                <a:solidFill>
                  <a:schemeClr val="accent1">
                    <a:hueOff val="2550000"/>
                    <a:satOff val="48809"/>
                    <a:lumOff val="-44426"/>
                  </a:schemeClr>
                </a:solidFill>
              </a:rPr>
              <a:t>any information that could be encoded in symbols</a:t>
            </a:r>
            <a:r>
              <a:t>.</a:t>
            </a:r>
          </a:p>
          <a:p>
            <a:pPr lvl="1"/>
            <a:r>
              <a:t>This insight, that computing programs can calculate not only over numbers but over symbols that can stand for anything in the world, anticipated by a hundred years a key tenet of the modern computer age.</a:t>
            </a:r>
          </a:p>
          <a:p>
            <a:r>
              <a:t>Lovelace saw the computer as an </a:t>
            </a:r>
            <a:r>
              <a:rPr i="1">
                <a:solidFill>
                  <a:schemeClr val="accent1">
                    <a:hueOff val="2550000"/>
                    <a:satOff val="48809"/>
                    <a:lumOff val="-44426"/>
                  </a:schemeClr>
                </a:solidFill>
              </a:rPr>
              <a:t>information machine</a:t>
            </a:r>
            <a:r>
              <a:t>.</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While Babbage’s designs for a programmable computer weren’t realized at the time, the age of electronics opened new possibilities."/>
          <p:cNvSpPr txBox="1">
            <a:spLocks noGrp="1"/>
          </p:cNvSpPr>
          <p:nvPr>
            <p:ph type="body" idx="1"/>
          </p:nvPr>
        </p:nvSpPr>
        <p:spPr>
          <a:prstGeom prst="rect">
            <a:avLst/>
          </a:prstGeom>
        </p:spPr>
        <p:txBody>
          <a:bodyPr/>
          <a:lstStyle/>
          <a:p>
            <a:r>
              <a:t>While Babbage’s designs for a programmable computer weren’t realized at the time, the age of electronics opened new possibilities.</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Harvard Mark I…"/>
          <p:cNvSpPr txBox="1">
            <a:spLocks noGrp="1"/>
          </p:cNvSpPr>
          <p:nvPr>
            <p:ph type="body" sz="half" idx="1"/>
          </p:nvPr>
        </p:nvSpPr>
        <p:spPr>
          <a:prstGeom prst="rect">
            <a:avLst/>
          </a:prstGeom>
        </p:spPr>
        <p:txBody>
          <a:bodyPr/>
          <a:lstStyle/>
          <a:p>
            <a:r>
              <a:t>Harvard Mark I</a:t>
            </a:r>
          </a:p>
          <a:p>
            <a:pPr lvl="1"/>
            <a:r>
              <a:t>1944</a:t>
            </a:r>
          </a:p>
        </p:txBody>
      </p:sp>
      <p:pic>
        <p:nvPicPr>
          <p:cNvPr id="558" name="Harvard-Mark-I-Howard-Aiken-ballistics-calculations-1943.jpg" descr="Harvard-Mark-I-Howard-Aiken-ballistics-calculations-1943.jpg"/>
          <p:cNvPicPr>
            <a:picLocks noChangeAspect="1"/>
          </p:cNvPicPr>
          <p:nvPr/>
        </p:nvPicPr>
        <p:blipFill>
          <a:blip r:embed="rId3"/>
          <a:stretch>
            <a:fillRect/>
          </a:stretch>
        </p:blipFill>
        <p:spPr>
          <a:xfrm>
            <a:off x="4136193" y="976099"/>
            <a:ext cx="16111613" cy="10230946"/>
          </a:xfrm>
          <a:prstGeom prst="rect">
            <a:avLst/>
          </a:prstGeom>
          <a:ln w="25400">
            <a:solidFill>
              <a:schemeClr val="accent1">
                <a:hueOff val="-11070000"/>
                <a:satOff val="-41666"/>
                <a:lumOff val="-81176"/>
              </a:schemeClr>
            </a:solidFill>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ENIAC…"/>
          <p:cNvSpPr txBox="1">
            <a:spLocks noGrp="1"/>
          </p:cNvSpPr>
          <p:nvPr>
            <p:ph type="body" sz="half" idx="1"/>
          </p:nvPr>
        </p:nvSpPr>
        <p:spPr>
          <a:prstGeom prst="rect">
            <a:avLst/>
          </a:prstGeom>
        </p:spPr>
        <p:txBody>
          <a:bodyPr/>
          <a:lstStyle/>
          <a:p>
            <a:r>
              <a:t>ENIAC</a:t>
            </a:r>
          </a:p>
          <a:p>
            <a:pPr lvl="1"/>
            <a:r>
              <a:t>c. 1945</a:t>
            </a:r>
          </a:p>
        </p:txBody>
      </p:sp>
      <p:pic>
        <p:nvPicPr>
          <p:cNvPr id="563" name="28b529aa420e14801e0d34e5d72ec946.jpg" descr="28b529aa420e14801e0d34e5d72ec946.jpg"/>
          <p:cNvPicPr>
            <a:picLocks noChangeAspect="1"/>
          </p:cNvPicPr>
          <p:nvPr/>
        </p:nvPicPr>
        <p:blipFill>
          <a:blip r:embed="rId3"/>
          <a:srcRect t="25006" b="6171"/>
          <a:stretch>
            <a:fillRect/>
          </a:stretch>
        </p:blipFill>
        <p:spPr>
          <a:xfrm>
            <a:off x="2962094" y="818755"/>
            <a:ext cx="18459851" cy="10177745"/>
          </a:xfrm>
          <a:prstGeom prst="rect">
            <a:avLst/>
          </a:prstGeom>
          <a:ln w="38100">
            <a:solidFill>
              <a:schemeClr val="accent1">
                <a:hueOff val="-11070000"/>
                <a:satOff val="-41666"/>
                <a:lumOff val="-81176"/>
              </a:schemeClr>
            </a:solidFill>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Early computers were very difficult to program, working in languages that were closely tied to the hardware."/>
          <p:cNvSpPr txBox="1">
            <a:spLocks noGrp="1"/>
          </p:cNvSpPr>
          <p:nvPr>
            <p:ph type="body" idx="1"/>
          </p:nvPr>
        </p:nvSpPr>
        <p:spPr>
          <a:prstGeom prst="rect">
            <a:avLst/>
          </a:prstGeom>
        </p:spPr>
        <p:txBody>
          <a:bodyPr/>
          <a:lstStyle/>
          <a:p>
            <a:r>
              <a:t>Early computers were very difficult to program, working in languages that were closely tied to the hardware.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Grace Hopper ’28 popularized the idea of a compiler for machine-independent programming languages and defined FLOW-MATIC, the first English-like data processing language in the early 1950s.…"/>
          <p:cNvSpPr txBox="1">
            <a:spLocks noGrp="1"/>
          </p:cNvSpPr>
          <p:nvPr>
            <p:ph type="body" idx="1"/>
          </p:nvPr>
        </p:nvSpPr>
        <p:spPr>
          <a:prstGeom prst="rect">
            <a:avLst/>
          </a:prstGeom>
        </p:spPr>
        <p:txBody>
          <a:bodyPr/>
          <a:lstStyle/>
          <a:p>
            <a:r>
              <a:t>Grace Hopper ’28 popularized the idea of a compiler for machine-independent programming languages and defined FLOW-MATIC, the first English-like data processing language in the early 1950s. </a:t>
            </a:r>
          </a:p>
          <a:p>
            <a:r>
              <a:t>Those ideas were later folded into the popular COBOL language (1959).</a:t>
            </a:r>
          </a:p>
        </p:txBody>
      </p:sp>
      <p:pic>
        <p:nvPicPr>
          <p:cNvPr id="572" name="440px-Commodore_Grace_M._Hopper,_USN_(covered).jpg" descr="440px-Commodore_Grace_M._Hopper,_USN_(covered).jpg"/>
          <p:cNvPicPr>
            <a:picLocks noChangeAspect="1"/>
          </p:cNvPicPr>
          <p:nvPr/>
        </p:nvPicPr>
        <p:blipFill>
          <a:blip r:embed="rId3"/>
          <a:stretch>
            <a:fillRect/>
          </a:stretch>
        </p:blipFill>
        <p:spPr>
          <a:xfrm>
            <a:off x="18276213" y="3367409"/>
            <a:ext cx="5584946" cy="6981182"/>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B351C4-F3BD-8AE5-4A2E-02AD53AD99C7}"/>
              </a:ext>
            </a:extLst>
          </p:cNvPr>
          <p:cNvPicPr>
            <a:picLocks noChangeAspect="1"/>
          </p:cNvPicPr>
          <p:nvPr/>
        </p:nvPicPr>
        <p:blipFill>
          <a:blip r:embed="rId3"/>
          <a:stretch>
            <a:fillRect/>
          </a:stretch>
        </p:blipFill>
        <p:spPr>
          <a:xfrm>
            <a:off x="3386325" y="1422401"/>
            <a:ext cx="18893284" cy="8984342"/>
          </a:xfrm>
          <a:prstGeom prst="rect">
            <a:avLst/>
          </a:prstGeom>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ince the 1950s, many programming languages have been defined, experienced popularity, and then been supplanted by new designs."/>
          <p:cNvSpPr txBox="1">
            <a:spLocks noGrp="1"/>
          </p:cNvSpPr>
          <p:nvPr>
            <p:ph type="body" idx="1"/>
          </p:nvPr>
        </p:nvSpPr>
        <p:spPr>
          <a:prstGeom prst="rect">
            <a:avLst/>
          </a:prstGeom>
        </p:spPr>
        <p:txBody>
          <a:bodyPr/>
          <a:lstStyle/>
          <a:p>
            <a:r>
              <a:t>Since the 1950s, many programming languages have been defined, experienced popularity, and then been supplanted by new designs.</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Today, Python is the programming language most often used for work in data science and artificial intelligence."/>
          <p:cNvSpPr txBox="1">
            <a:spLocks noGrp="1"/>
          </p:cNvSpPr>
          <p:nvPr>
            <p:ph type="body" idx="1"/>
          </p:nvPr>
        </p:nvSpPr>
        <p:spPr>
          <a:prstGeom prst="rect">
            <a:avLst/>
          </a:prstGeom>
        </p:spPr>
        <p:txBody>
          <a:bodyPr/>
          <a:lstStyle/>
          <a:p>
            <a:r>
              <a:t>Today, Python is the programming language most often used for work in data science and artificial intelligence. </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Programming no longer involves plugging in wires or punching cards, but it’s still hard!"/>
          <p:cNvSpPr txBox="1">
            <a:spLocks noGrp="1"/>
          </p:cNvSpPr>
          <p:nvPr>
            <p:ph type="body" idx="1"/>
          </p:nvPr>
        </p:nvSpPr>
        <p:spPr>
          <a:prstGeom prst="rect">
            <a:avLst/>
          </a:prstGeom>
        </p:spPr>
        <p:txBody>
          <a:bodyPr/>
          <a:lstStyle/>
          <a:p>
            <a:r>
              <a:t>Programming no longer involves plugging in wires or punching cards, but it’s still hard!</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The programmer, like the poet, works only slightly removed from pure thought-stuff. He builds castles in the air, from air, creating by exertion of the imagination…"/>
          <p:cNvSpPr txBox="1">
            <a:spLocks noGrp="1"/>
          </p:cNvSpPr>
          <p:nvPr>
            <p:ph type="body" idx="1"/>
          </p:nvPr>
        </p:nvSpPr>
        <p:spPr>
          <a:prstGeom prst="rect">
            <a:avLst/>
          </a:prstGeom>
        </p:spPr>
        <p:txBody>
          <a:bodyPr/>
          <a:lstStyle/>
          <a:p>
            <a:r>
              <a:t>“</a:t>
            </a:r>
            <a:r>
              <a:rPr i="1">
                <a:solidFill>
                  <a:schemeClr val="accent1">
                    <a:hueOff val="2550000"/>
                    <a:satOff val="48809"/>
                    <a:lumOff val="-44426"/>
                  </a:schemeClr>
                </a:solidFill>
              </a:rPr>
              <a:t>The programmer, like the poet, works only slightly removed from pure thought-stuff.</a:t>
            </a:r>
            <a:r>
              <a:t> He builds castles in the air, from air, creating by exertion of the imagination…</a:t>
            </a:r>
          </a:p>
        </p:txBody>
      </p:sp>
      <p:sp>
        <p:nvSpPr>
          <p:cNvPr id="583" name="Fred Brooks,  The Mythical Man Month, 1975"/>
          <p:cNvSpPr txBox="1"/>
          <p:nvPr/>
        </p:nvSpPr>
        <p:spPr>
          <a:xfrm>
            <a:off x="19403193" y="5509259"/>
            <a:ext cx="4329071" cy="2976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defRPr i="0"/>
            </a:pPr>
            <a:r>
              <a:t>Fred Brooks, </a:t>
            </a:r>
            <a:br/>
            <a:r>
              <a:rPr i="1"/>
              <a:t>The Mythical Man Month</a:t>
            </a:r>
            <a:r>
              <a:t>, 1975</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Few media of creation are so flexible, so easy to polish and rework, so readily capable of realizing grand conceptual structures. Yet the program construct, unlike the poet’s words, is real in the sense that it moves and works, producing visible outputs"/>
          <p:cNvSpPr txBox="1">
            <a:spLocks noGrp="1"/>
          </p:cNvSpPr>
          <p:nvPr>
            <p:ph type="body" idx="1"/>
          </p:nvPr>
        </p:nvSpPr>
        <p:spPr>
          <a:prstGeom prst="rect">
            <a:avLst/>
          </a:prstGeom>
        </p:spPr>
        <p:txBody>
          <a:bodyPr/>
          <a:lstStyle/>
          <a:p>
            <a:r>
              <a:t>“Few media of creation are so flexible, so easy to polish and rework, so readily capable of realizing grand conceptual structures. </a:t>
            </a:r>
            <a:r>
              <a:rPr i="1">
                <a:solidFill>
                  <a:schemeClr val="accent1">
                    <a:hueOff val="2550000"/>
                    <a:satOff val="48809"/>
                    <a:lumOff val="-44426"/>
                  </a:schemeClr>
                </a:solidFill>
              </a:rPr>
              <a:t>Yet the program construct, unlike the poet’s words, is real in the sense that it moves and works</a:t>
            </a:r>
            <a:r>
              <a:t>, producing visible outputs separate from the construct itself…</a:t>
            </a:r>
          </a:p>
        </p:txBody>
      </p:sp>
      <p:sp>
        <p:nvSpPr>
          <p:cNvPr id="588" name="Fred Brooks,  The Mythical Man Month, 1975"/>
          <p:cNvSpPr txBox="1"/>
          <p:nvPr/>
        </p:nvSpPr>
        <p:spPr>
          <a:xfrm>
            <a:off x="19403193" y="5509259"/>
            <a:ext cx="4329071" cy="2976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defRPr i="0"/>
            </a:pPr>
            <a:r>
              <a:t>Fred Brooks, </a:t>
            </a:r>
            <a:br/>
            <a:r>
              <a:rPr i="1"/>
              <a:t>The Mythical Man Month</a:t>
            </a:r>
            <a:r>
              <a:t>, 1975</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One types the correct incantation on a keyboard, and a display screen comes to life, showing things that never were nor could be… It prints results, draws pictures, produces sounds, moves arms. The magic of myth and legend has come true in our time…"/>
          <p:cNvSpPr txBox="1">
            <a:spLocks noGrp="1"/>
          </p:cNvSpPr>
          <p:nvPr>
            <p:ph type="body" idx="1"/>
          </p:nvPr>
        </p:nvSpPr>
        <p:spPr>
          <a:prstGeom prst="rect">
            <a:avLst/>
          </a:prstGeom>
        </p:spPr>
        <p:txBody>
          <a:bodyPr/>
          <a:lstStyle/>
          <a:p>
            <a:r>
              <a:t>“One types the correct incantation on a keyboard, and a display screen </a:t>
            </a:r>
            <a:r>
              <a:rPr i="1">
                <a:solidFill>
                  <a:schemeClr val="accent1">
                    <a:hueOff val="2550000"/>
                    <a:satOff val="48809"/>
                    <a:lumOff val="-44426"/>
                  </a:schemeClr>
                </a:solidFill>
              </a:rPr>
              <a:t>comes to life</a:t>
            </a:r>
            <a:r>
              <a:t>, showing things that never were nor could be… It prints results, draws pictures, produces sounds, moves arms. The magic of myth and legend has come true in our time…</a:t>
            </a:r>
          </a:p>
        </p:txBody>
      </p:sp>
      <p:sp>
        <p:nvSpPr>
          <p:cNvPr id="591" name="Fred Brooks,  The Mythical Man Month, 1975"/>
          <p:cNvSpPr txBox="1"/>
          <p:nvPr/>
        </p:nvSpPr>
        <p:spPr>
          <a:xfrm>
            <a:off x="19403193" y="5509259"/>
            <a:ext cx="4329071" cy="2976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defRPr i="0"/>
            </a:pPr>
            <a:r>
              <a:t>Fred Brooks, </a:t>
            </a:r>
            <a:br/>
            <a:r>
              <a:rPr i="1"/>
              <a:t>The Mythical Man Month</a:t>
            </a:r>
            <a:r>
              <a:t>, 1975</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The computer resembles the magic of legend in this respect, too. If one character, one pause, of the incantation is not strictly in proper form, the magic doesn’t work. Human beings are not accustomed to being perfect, and few areas of human activity de"/>
          <p:cNvSpPr txBox="1">
            <a:spLocks noGrp="1"/>
          </p:cNvSpPr>
          <p:nvPr>
            <p:ph type="body" idx="1"/>
          </p:nvPr>
        </p:nvSpPr>
        <p:spPr>
          <a:prstGeom prst="rect">
            <a:avLst/>
          </a:prstGeom>
        </p:spPr>
        <p:txBody>
          <a:bodyPr/>
          <a:lstStyle/>
          <a:p>
            <a:r>
              <a:t>“The computer resembles the magic of legend in this respect, too. If one character, one pause, of the incantation is not strictly in proper form, the magic doesn’t work. Human beings are not accustomed to being perfect, and few areas of human activity demand it. </a:t>
            </a:r>
            <a:r>
              <a:rPr i="1">
                <a:solidFill>
                  <a:schemeClr val="accent1">
                    <a:hueOff val="2550000"/>
                    <a:satOff val="48809"/>
                    <a:lumOff val="-44426"/>
                  </a:schemeClr>
                </a:solidFill>
              </a:rPr>
              <a:t>Adjusting to the requirement for perfection is, I think, the most difficult part of learning to program.</a:t>
            </a:r>
            <a:r>
              <a:t>”</a:t>
            </a:r>
          </a:p>
        </p:txBody>
      </p:sp>
      <p:sp>
        <p:nvSpPr>
          <p:cNvPr id="596" name="Fred Brooks,  The Mythical Man Month, 1975"/>
          <p:cNvSpPr txBox="1"/>
          <p:nvPr/>
        </p:nvSpPr>
        <p:spPr>
          <a:xfrm>
            <a:off x="19403193" y="5509259"/>
            <a:ext cx="4329071" cy="2976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defRPr i="0"/>
            </a:pPr>
            <a:r>
              <a:t>Fred Brooks, </a:t>
            </a:r>
            <a:br/>
            <a:r>
              <a:rPr i="1"/>
              <a:t>The Mythical Man Month</a:t>
            </a:r>
            <a:r>
              <a:t>, 1975</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Computing with data"/>
          <p:cNvSpPr txBox="1">
            <a:spLocks noGrp="1"/>
          </p:cNvSpPr>
          <p:nvPr>
            <p:ph type="title"/>
          </p:nvPr>
        </p:nvSpPr>
        <p:spPr>
          <a:prstGeom prst="rect">
            <a:avLst/>
          </a:prstGeom>
        </p:spPr>
        <p:txBody>
          <a:bodyPr/>
          <a:lstStyle/>
          <a:p>
            <a:r>
              <a:t>Computing with data</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We’ve seen some cool data sets during this semester, but there are many, many more you can explore."/>
          <p:cNvSpPr txBox="1">
            <a:spLocks noGrp="1"/>
          </p:cNvSpPr>
          <p:nvPr>
            <p:ph type="body" idx="1"/>
          </p:nvPr>
        </p:nvSpPr>
        <p:spPr>
          <a:prstGeom prst="rect">
            <a:avLst/>
          </a:prstGeom>
        </p:spPr>
        <p:txBody>
          <a:bodyPr/>
          <a:lstStyle/>
          <a:p>
            <a:r>
              <a:t>We’ve seen some cool data sets during this semester, but there are many, many more you can explore.</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 name="Screen Shot 2022-12-04 at 11.35.11.png" descr="Screen Shot 2022-12-04 at 11.35.11.png">
            <a:hlinkClick r:id="rId3"/>
          </p:cNvPr>
          <p:cNvPicPr>
            <a:picLocks noChangeAspect="1"/>
          </p:cNvPicPr>
          <p:nvPr/>
        </p:nvPicPr>
        <p:blipFill>
          <a:blip r:embed="rId4"/>
          <a:stretch>
            <a:fillRect/>
          </a:stretch>
        </p:blipFill>
        <p:spPr>
          <a:xfrm>
            <a:off x="4121150" y="1054100"/>
            <a:ext cx="16141700" cy="116078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What have we been doing in these languages?"/>
          <p:cNvSpPr txBox="1">
            <a:spLocks noGrp="1"/>
          </p:cNvSpPr>
          <p:nvPr>
            <p:ph type="body" idx="1"/>
          </p:nvPr>
        </p:nvSpPr>
        <p:spPr>
          <a:prstGeom prst="rect">
            <a:avLst/>
          </a:prstGeom>
        </p:spPr>
        <p:txBody>
          <a:bodyPr/>
          <a:lstStyle/>
          <a:p>
            <a:r>
              <a:t>What have we been </a:t>
            </a:r>
            <a:r>
              <a:rPr i="1">
                <a:solidFill>
                  <a:schemeClr val="accent1">
                    <a:hueOff val="2550000"/>
                    <a:satOff val="48809"/>
                    <a:lumOff val="-44426"/>
                  </a:schemeClr>
                </a:solidFill>
              </a:rPr>
              <a:t>doing</a:t>
            </a:r>
            <a:r>
              <a:t> in these languages?</a:t>
            </a:r>
          </a:p>
        </p:txBody>
      </p:sp>
    </p:spTree>
    <p:extLst>
      <p:ext uri="{BB962C8B-B14F-4D97-AF65-F5344CB8AC3E}">
        <p14:creationId xmlns:p14="http://schemas.microsoft.com/office/powerpoint/2010/main" val="3292867223"/>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Building data models"/>
          <p:cNvSpPr txBox="1">
            <a:spLocks noGrp="1"/>
          </p:cNvSpPr>
          <p:nvPr>
            <p:ph type="title"/>
          </p:nvPr>
        </p:nvSpPr>
        <p:spPr>
          <a:prstGeom prst="rect">
            <a:avLst/>
          </a:prstGeom>
        </p:spPr>
        <p:txBody>
          <a:bodyPr/>
          <a:lstStyle/>
          <a:p>
            <a:r>
              <a:t>Building data models</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Data is situated in the environment where it was gathered.…"/>
          <p:cNvSpPr txBox="1">
            <a:spLocks noGrp="1"/>
          </p:cNvSpPr>
          <p:nvPr>
            <p:ph type="body" idx="1"/>
          </p:nvPr>
        </p:nvSpPr>
        <p:spPr>
          <a:prstGeom prst="rect">
            <a:avLst/>
          </a:prstGeom>
        </p:spPr>
        <p:txBody>
          <a:bodyPr/>
          <a:lstStyle/>
          <a:p>
            <a:r>
              <a:t>Data is situated in the environment where it was gathered.</a:t>
            </a:r>
          </a:p>
          <a:p>
            <a:endParaRPr/>
          </a:p>
          <a:p>
            <a:r>
              <a:t>Consider Galton’s child-height data. </a:t>
            </a:r>
          </a:p>
          <a:p>
            <a:pPr lvl="1"/>
            <a:r>
              <a:t>He gathered the data in England c. 1886.</a:t>
            </a:r>
          </a:p>
          <a:p>
            <a:pPr lvl="1"/>
            <a:r>
              <a:t>What would happen if you tried to use it to predict heights in Poughkeepsie today? In Guatemala? In China?</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When we collect data, it’s like making a map:…"/>
          <p:cNvSpPr txBox="1">
            <a:spLocks noGrp="1"/>
          </p:cNvSpPr>
          <p:nvPr>
            <p:ph type="body" sz="half" idx="1"/>
          </p:nvPr>
        </p:nvSpPr>
        <p:spPr>
          <a:xfrm>
            <a:off x="2450592" y="9813132"/>
            <a:ext cx="19476720" cy="3650849"/>
          </a:xfrm>
          <a:prstGeom prst="rect">
            <a:avLst/>
          </a:prstGeom>
        </p:spPr>
        <p:txBody>
          <a:bodyPr/>
          <a:lstStyle/>
          <a:p>
            <a:r>
              <a:t>When we collect data, it’s like making a map: </a:t>
            </a:r>
          </a:p>
          <a:p>
            <a:r>
              <a:t>We’re constructing a model, where we choose what to represent, and how to represent it.</a:t>
            </a:r>
          </a:p>
        </p:txBody>
      </p:sp>
      <p:pic>
        <p:nvPicPr>
          <p:cNvPr id="617" name="Screen Shot 2022-12-04 at 11.03.08.png" descr="Screen Shot 2022-12-04 at 11.03.08.png"/>
          <p:cNvPicPr>
            <a:picLocks noChangeAspect="1"/>
          </p:cNvPicPr>
          <p:nvPr/>
        </p:nvPicPr>
        <p:blipFill>
          <a:blip r:embed="rId2"/>
          <a:stretch>
            <a:fillRect/>
          </a:stretch>
        </p:blipFill>
        <p:spPr>
          <a:xfrm>
            <a:off x="5086350" y="148482"/>
            <a:ext cx="14211300" cy="10185401"/>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most of the data and data models we have inherited deal with structures of power, like gender and race, with a crudeness that would never pass muster in a peer-reviewed humanities publication.”…"/>
          <p:cNvSpPr txBox="1">
            <a:spLocks noGrp="1"/>
          </p:cNvSpPr>
          <p:nvPr>
            <p:ph type="body" idx="1"/>
          </p:nvPr>
        </p:nvSpPr>
        <p:spPr>
          <a:prstGeom prst="rect">
            <a:avLst/>
          </a:prstGeom>
        </p:spPr>
        <p:txBody>
          <a:bodyPr/>
          <a:lstStyle/>
          <a:p>
            <a:r>
              <a:t>“…most of the data and data models we have inherited deal with structures of power, like gender and race, with a crudeness that would never pass muster in a peer-reviewed humanities publication.”</a:t>
            </a:r>
          </a:p>
          <a:p>
            <a:pPr>
              <a:lnSpc>
                <a:spcPts val="5700"/>
              </a:lnSpc>
              <a:spcBef>
                <a:spcPts val="1200"/>
              </a:spcBef>
              <a:defRPr sz="4200"/>
            </a:pPr>
            <a:r>
              <a:t>Miriam Posner, “</a:t>
            </a:r>
            <a:r>
              <a:rPr>
                <a:solidFill>
                  <a:srgbClr val="29297A"/>
                </a:solidFill>
                <a:uFill>
                  <a:solidFill>
                    <a:srgbClr val="009999"/>
                  </a:solidFill>
                </a:uFill>
                <a:hlinkClick r:id="rId2"/>
              </a:rPr>
              <a:t>What’s Next: The Radical, Unrealized Potential of Digital Humanities</a:t>
            </a:r>
            <a:r>
              <a:t>”, 2016</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 name="Screen Shot 2021-12-05 at 20.55.25.png" descr="Screen Shot 2021-12-05 at 20.55.25.png"/>
          <p:cNvPicPr>
            <a:picLocks noChangeAspect="1"/>
          </p:cNvPicPr>
          <p:nvPr/>
        </p:nvPicPr>
        <p:blipFill>
          <a:blip r:embed="rId3"/>
          <a:stretch>
            <a:fillRect/>
          </a:stretch>
        </p:blipFill>
        <p:spPr>
          <a:xfrm>
            <a:off x="4527550" y="1187450"/>
            <a:ext cx="15328900" cy="11341100"/>
          </a:xfrm>
          <a:prstGeom prst="rect">
            <a:avLst/>
          </a:prstGeom>
          <a:ln w="12700">
            <a:miter lim="400000"/>
          </a:ln>
        </p:spPr>
      </p:pic>
      <p:sp>
        <p:nvSpPr>
          <p:cNvPr id="622" name="Rectangle"/>
          <p:cNvSpPr/>
          <p:nvPr/>
        </p:nvSpPr>
        <p:spPr>
          <a:xfrm>
            <a:off x="11123448" y="2762468"/>
            <a:ext cx="871921" cy="2955598"/>
          </a:xfrm>
          <a:prstGeom prst="rect">
            <a:avLst/>
          </a:prstGeom>
          <a:ln w="38100">
            <a:solidFill>
              <a:srgbClr val="B51700"/>
            </a:solidFill>
          </a:ln>
        </p:spPr>
        <p:txBody>
          <a:bodyPr lIns="178593" tIns="178593" rIns="178593" bIns="178593" anchor="ctr"/>
          <a:lstStyle/>
          <a:p>
            <a:pPr algn="ctr">
              <a:lnSpc>
                <a:spcPts val="4800"/>
              </a:lnSpc>
              <a:defRPr sz="4200"/>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 grpId="1"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 name="Screen Shot 2021-12-05 at 20.57.31.png" descr="Screen Shot 2021-12-05 at 20.57.31.png">
            <a:hlinkClick r:id="rId3"/>
          </p:cNvPr>
          <p:cNvPicPr>
            <a:picLocks noChangeAspect="1"/>
          </p:cNvPicPr>
          <p:nvPr/>
        </p:nvPicPr>
        <p:blipFill>
          <a:blip r:embed="rId4"/>
          <a:stretch>
            <a:fillRect/>
          </a:stretch>
        </p:blipFill>
        <p:spPr>
          <a:xfrm>
            <a:off x="4527550" y="1187450"/>
            <a:ext cx="15328900" cy="113411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I want us to be more ambitious, to hold ourselves to much higher standards when we are claiming to develop data-based work that depicts people’s lives.”…"/>
          <p:cNvSpPr txBox="1">
            <a:spLocks noGrp="1"/>
          </p:cNvSpPr>
          <p:nvPr>
            <p:ph type="body" idx="1"/>
          </p:nvPr>
        </p:nvSpPr>
        <p:spPr>
          <a:prstGeom prst="rect">
            <a:avLst/>
          </a:prstGeom>
        </p:spPr>
        <p:txBody>
          <a:bodyPr/>
          <a:lstStyle/>
          <a:p>
            <a:r>
              <a:t>“I want us to be more ambitious, to hold ourselves to much higher standards when we are claiming to develop data-based work that depicts people’s lives.”</a:t>
            </a:r>
          </a:p>
          <a:p>
            <a:pPr>
              <a:lnSpc>
                <a:spcPts val="5700"/>
              </a:lnSpc>
              <a:spcBef>
                <a:spcPts val="1200"/>
              </a:spcBef>
              <a:defRPr sz="4200"/>
            </a:pPr>
            <a:r>
              <a:t>Miriam Posner, “</a:t>
            </a:r>
            <a:r>
              <a:rPr>
                <a:solidFill>
                  <a:srgbClr val="29297A"/>
                </a:solidFill>
                <a:uFill>
                  <a:solidFill>
                    <a:srgbClr val="009999"/>
                  </a:solidFill>
                </a:uFill>
                <a:hlinkClick r:id="rId2"/>
              </a:rPr>
              <a:t>What’s Next: The Radical, Unrealized Potential of Digital Humanities</a:t>
            </a:r>
            <a:r>
              <a:t>”, 2016</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Data and privacy"/>
          <p:cNvSpPr txBox="1">
            <a:spLocks noGrp="1"/>
          </p:cNvSpPr>
          <p:nvPr>
            <p:ph type="title"/>
          </p:nvPr>
        </p:nvSpPr>
        <p:spPr>
          <a:prstGeom prst="rect">
            <a:avLst/>
          </a:prstGeom>
        </p:spPr>
        <p:txBody>
          <a:bodyPr/>
          <a:lstStyle/>
          <a:p>
            <a:r>
              <a:t>Data and privacy</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 name="Screen Shot 2021-12-05 at 21.01.25.png" descr="Screen Shot 2021-12-05 at 21.01.25.png">
            <a:hlinkClick r:id="rId3"/>
          </p:cNvPr>
          <p:cNvPicPr>
            <a:picLocks noChangeAspect="1"/>
          </p:cNvPicPr>
          <p:nvPr/>
        </p:nvPicPr>
        <p:blipFill>
          <a:blip r:embed="rId4"/>
          <a:stretch>
            <a:fillRect/>
          </a:stretch>
        </p:blipFill>
        <p:spPr>
          <a:xfrm>
            <a:off x="4527550" y="1187450"/>
            <a:ext cx="15328900" cy="11341100"/>
          </a:xfrm>
          <a:prstGeom prst="rect">
            <a:avLst/>
          </a:prstGeom>
          <a:ln w="12700">
            <a:miter lim="400000"/>
          </a:ln>
        </p:spPr>
      </p:pic>
      <p:sp>
        <p:nvSpPr>
          <p:cNvPr id="637" name="help.sentiment140.com"/>
          <p:cNvSpPr txBox="1"/>
          <p:nvPr/>
        </p:nvSpPr>
        <p:spPr>
          <a:xfrm>
            <a:off x="8401170" y="12136032"/>
            <a:ext cx="7581660" cy="889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nSpc>
                <a:spcPts val="5600"/>
              </a:lnSpc>
              <a:defRPr i="0">
                <a:solidFill>
                  <a:srgbClr val="29297A"/>
                </a:solidFill>
                <a:uFill>
                  <a:solidFill>
                    <a:srgbClr val="009999"/>
                  </a:solidFill>
                </a:uFill>
                <a:latin typeface="Menlo Regular"/>
                <a:ea typeface="Menlo Regular"/>
                <a:cs typeface="Menlo Regular"/>
                <a:sym typeface="Menlo Regular"/>
                <a:hlinkClick r:id="rId3"/>
              </a:defRPr>
            </a:lvl1pPr>
          </a:lstStyle>
          <a:p>
            <a:pPr>
              <a:defRPr>
                <a:solidFill>
                  <a:schemeClr val="accent1">
                    <a:hueOff val="-11070000"/>
                    <a:satOff val="-41666"/>
                    <a:lumOff val="-81176"/>
                  </a:schemeClr>
                </a:solidFill>
                <a:uFillTx/>
              </a:defRPr>
            </a:pPr>
            <a:r>
              <a:rPr>
                <a:solidFill>
                  <a:srgbClr val="29297A"/>
                </a:solidFill>
                <a:uFill>
                  <a:solidFill>
                    <a:srgbClr val="009999"/>
                  </a:solidFill>
                </a:uFill>
                <a:hlinkClick r:id="rId3"/>
              </a:rPr>
              <a:t>help.sentiment140.com</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Screen Shot 2021-12-05 at 21.08.04.png" descr="Screen Shot 2021-12-05 at 21.08.04.png"/>
          <p:cNvPicPr>
            <a:picLocks noChangeAspect="1"/>
          </p:cNvPicPr>
          <p:nvPr/>
        </p:nvPicPr>
        <p:blipFill>
          <a:blip r:embed="rId3"/>
          <a:stretch>
            <a:fillRect/>
          </a:stretch>
        </p:blipFill>
        <p:spPr>
          <a:xfrm>
            <a:off x="1428254" y="-304756"/>
            <a:ext cx="21527492" cy="1432551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Screen Shot 2022-12-04 at 10.11.04.png" descr="Screen Shot 2022-12-04 at 10.11.04.png"/>
          <p:cNvPicPr>
            <a:picLocks noChangeAspect="1"/>
          </p:cNvPicPr>
          <p:nvPr/>
        </p:nvPicPr>
        <p:blipFill>
          <a:blip r:embed="rId3"/>
          <a:stretch>
            <a:fillRect/>
          </a:stretch>
        </p:blipFill>
        <p:spPr>
          <a:xfrm>
            <a:off x="4121150" y="1054100"/>
            <a:ext cx="16141700" cy="11607800"/>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The words and phrases we search for on Google, the times of day we are most active on Facebook, and the number of items we add to our Amazon carts are all tracked and stored as data – data that are then converted into corporate financial gain.”…"/>
          <p:cNvSpPr txBox="1">
            <a:spLocks noGrp="1"/>
          </p:cNvSpPr>
          <p:nvPr>
            <p:ph type="body" idx="1"/>
          </p:nvPr>
        </p:nvSpPr>
        <p:spPr>
          <a:prstGeom prst="rect">
            <a:avLst/>
          </a:prstGeom>
        </p:spPr>
        <p:txBody>
          <a:bodyPr/>
          <a:lstStyle/>
          <a:p>
            <a:r>
              <a:t>“The words and phrases we search for on Google, the times of day we are most active on Facebook, and the number of items we add to our Amazon carts are all tracked and stored as data – data that are then converted into corporate financial gain.”</a:t>
            </a:r>
          </a:p>
          <a:p>
            <a:pPr>
              <a:lnSpc>
                <a:spcPts val="5700"/>
              </a:lnSpc>
              <a:spcBef>
                <a:spcPts val="1200"/>
              </a:spcBef>
              <a:defRPr sz="4200"/>
            </a:pPr>
            <a:r>
              <a:t>D’Ignazio &amp; Klein, </a:t>
            </a:r>
            <a:r>
              <a:rPr i="1"/>
              <a:t>Data Feminism</a:t>
            </a:r>
            <a:r>
              <a:t>, 2020</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 name="Screen Shot 2020-12-06 at 16.55.15.png" descr="Screen Shot 2020-12-06 at 16.55.15.png">
            <a:hlinkClick r:id="rId3"/>
          </p:cNvPr>
          <p:cNvPicPr>
            <a:picLocks noChangeAspect="1"/>
          </p:cNvPicPr>
          <p:nvPr/>
        </p:nvPicPr>
        <p:blipFill>
          <a:blip r:embed="rId4"/>
          <a:stretch>
            <a:fillRect/>
          </a:stretch>
        </p:blipFill>
        <p:spPr>
          <a:xfrm>
            <a:off x="4851400" y="425450"/>
            <a:ext cx="14681200" cy="128651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As Pole’s computers crawled through the data, he was able to identify about 25 products that, when analyzed together, allowed him to assign each shopper a ‘pregnancy prediction’ score. More important, he could also estimate her due date to within a smal"/>
          <p:cNvSpPr txBox="1">
            <a:spLocks noGrp="1"/>
          </p:cNvSpPr>
          <p:nvPr>
            <p:ph type="body" idx="1"/>
          </p:nvPr>
        </p:nvSpPr>
        <p:spPr>
          <a:prstGeom prst="rect">
            <a:avLst/>
          </a:prstGeom>
        </p:spPr>
        <p:txBody>
          <a:bodyPr/>
          <a:lstStyle/>
          <a:p>
            <a:pPr defTabSz="640794">
              <a:lnSpc>
                <a:spcPts val="5700"/>
              </a:lnSpc>
              <a:spcBef>
                <a:spcPts val="2900"/>
              </a:spcBef>
              <a:defRPr sz="4524"/>
            </a:pPr>
            <a:r>
              <a:t>“As Pole’s computers crawled through the data, he was able to identify about 25 products that, when analyzed together, allowed him to </a:t>
            </a:r>
            <a:r>
              <a:rPr i="1">
                <a:solidFill>
                  <a:schemeClr val="accent1">
                    <a:hueOff val="2550000"/>
                    <a:satOff val="48809"/>
                    <a:lumOff val="-44426"/>
                  </a:schemeClr>
                </a:solidFill>
              </a:rPr>
              <a:t>assign each shopper a ‘pregnancy prediction’ score</a:t>
            </a:r>
            <a:r>
              <a:t>. More important, he could also </a:t>
            </a:r>
            <a:r>
              <a:rPr i="1">
                <a:solidFill>
                  <a:schemeClr val="accent1">
                    <a:hueOff val="2550000"/>
                    <a:satOff val="48809"/>
                    <a:lumOff val="-44426"/>
                  </a:schemeClr>
                </a:solidFill>
              </a:rPr>
              <a:t>estimate her due date</a:t>
            </a:r>
            <a:r>
              <a:t> to within a small window, so Target could send coupons timed to very specific stages of her pregnancy. </a:t>
            </a:r>
          </a:p>
          <a:p>
            <a:pPr defTabSz="640794">
              <a:lnSpc>
                <a:spcPts val="5700"/>
              </a:lnSpc>
              <a:spcBef>
                <a:spcPts val="2900"/>
              </a:spcBef>
              <a:defRPr sz="4524"/>
            </a:pPr>
            <a:r>
              <a:t>“One Target employee I spoke to provided a hypothetical example. Take a fictional Target shopper named Jenny Ward, who is 23, lives in Atlanta and in March bought cocoa-butter lotion, a purse large enough to double as a diaper bag, zinc and magnesium supplements and a bright blue rug. There’s, say, an 87 percent chance that she’s pregnant and that her delivery date is sometime in late August.” </a:t>
            </a:r>
          </a:p>
          <a:p>
            <a:pPr defTabSz="640794">
              <a:lnSpc>
                <a:spcPts val="4400"/>
              </a:lnSpc>
              <a:spcBef>
                <a:spcPts val="900"/>
              </a:spcBef>
              <a:defRPr sz="3275"/>
            </a:pPr>
            <a:r>
              <a:t>Kashmir Hill, “How Target Figured Out a Teen Girl was Pregnant Before Her Father Did”, </a:t>
            </a:r>
            <a:r>
              <a:rPr i="1"/>
              <a:t>Forbes</a:t>
            </a:r>
            <a:r>
              <a:t>, 2012</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Computing with data is complex, and it’s not just “technical” issues we need to concern ourselves with!"/>
          <p:cNvSpPr txBox="1">
            <a:spLocks noGrp="1"/>
          </p:cNvSpPr>
          <p:nvPr>
            <p:ph type="body" idx="1"/>
          </p:nvPr>
        </p:nvSpPr>
        <p:spPr>
          <a:prstGeom prst="rect">
            <a:avLst/>
          </a:prstGeom>
        </p:spPr>
        <p:txBody>
          <a:bodyPr/>
          <a:lstStyle/>
          <a:p>
            <a:r>
              <a:t>Computing with data is complex, and it’s not just “technical” issues we need to concern ourselves with! </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Computing with data gives us a lot of power!…"/>
          <p:cNvSpPr txBox="1">
            <a:spLocks noGrp="1"/>
          </p:cNvSpPr>
          <p:nvPr>
            <p:ph type="body" idx="1"/>
          </p:nvPr>
        </p:nvSpPr>
        <p:spPr>
          <a:prstGeom prst="rect">
            <a:avLst/>
          </a:prstGeom>
        </p:spPr>
        <p:txBody>
          <a:bodyPr/>
          <a:lstStyle/>
          <a:p>
            <a:r>
              <a:t>Computing with data gives us a lot of power! </a:t>
            </a:r>
          </a:p>
          <a:p>
            <a:r>
              <a:t>We can do a lot of harm, but we can also do a lot of good!</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Computer Science I…"/>
          <p:cNvSpPr txBox="1">
            <a:spLocks noGrp="1"/>
          </p:cNvSpPr>
          <p:nvPr>
            <p:ph type="title"/>
          </p:nvPr>
        </p:nvSpPr>
        <p:spPr>
          <a:prstGeom prst="rect">
            <a:avLst/>
          </a:prstGeom>
        </p:spPr>
        <p:txBody>
          <a:bodyPr/>
          <a:lstStyle/>
          <a:p>
            <a:r>
              <a:t>Computer Science I</a:t>
            </a:r>
          </a:p>
          <a:p>
            <a:r>
              <a:t>—or, where do you go from here?</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Data types…"/>
          <p:cNvSpPr txBox="1">
            <a:spLocks noGrp="1"/>
          </p:cNvSpPr>
          <p:nvPr>
            <p:ph type="body" idx="1"/>
          </p:nvPr>
        </p:nvSpPr>
        <p:spPr>
          <a:prstGeom prst="rect">
            <a:avLst/>
          </a:prstGeom>
        </p:spPr>
        <p:txBody>
          <a:bodyPr numCol="3" anchor="t"/>
          <a:lstStyle/>
          <a:p>
            <a:pPr defTabSz="690086">
              <a:lnSpc>
                <a:spcPts val="6100"/>
              </a:lnSpc>
              <a:spcBef>
                <a:spcPts val="3100"/>
              </a:spcBef>
              <a:defRPr sz="4871"/>
            </a:pPr>
            <a:r>
              <a:t>Data types</a:t>
            </a:r>
          </a:p>
          <a:p>
            <a:pPr defTabSz="690086">
              <a:lnSpc>
                <a:spcPts val="6100"/>
              </a:lnSpc>
              <a:spcBef>
                <a:spcPts val="3100"/>
              </a:spcBef>
              <a:defRPr sz="4871"/>
            </a:pPr>
            <a:r>
              <a:t>Naming values</a:t>
            </a:r>
          </a:p>
          <a:p>
            <a:pPr defTabSz="690086">
              <a:lnSpc>
                <a:spcPts val="6100"/>
              </a:lnSpc>
              <a:spcBef>
                <a:spcPts val="3100"/>
              </a:spcBef>
              <a:defRPr sz="4871"/>
            </a:pPr>
            <a:r>
              <a:t>Evaluation</a:t>
            </a:r>
          </a:p>
          <a:p>
            <a:pPr defTabSz="690086">
              <a:lnSpc>
                <a:spcPts val="6100"/>
              </a:lnSpc>
              <a:spcBef>
                <a:spcPts val="3100"/>
              </a:spcBef>
              <a:defRPr sz="4871"/>
            </a:pPr>
            <a:r>
              <a:t>Conditionals (</a:t>
            </a:r>
            <a:r>
              <a:rPr sz="3864">
                <a:latin typeface="Menlo Regular"/>
                <a:ea typeface="Menlo Regular"/>
                <a:cs typeface="Menlo Regular"/>
                <a:sym typeface="Menlo Regular"/>
              </a:rPr>
              <a:t>if</a:t>
            </a:r>
            <a:r>
              <a:t> and </a:t>
            </a:r>
            <a:r>
              <a:rPr sz="3864">
                <a:latin typeface="Menlo Regular"/>
                <a:ea typeface="Menlo Regular"/>
                <a:cs typeface="Menlo Regular"/>
                <a:sym typeface="Menlo Regular"/>
              </a:rPr>
              <a:t>cases</a:t>
            </a:r>
            <a:r>
              <a:t>)</a:t>
            </a:r>
          </a:p>
          <a:p>
            <a:pPr defTabSz="690086">
              <a:lnSpc>
                <a:spcPts val="6100"/>
              </a:lnSpc>
              <a:spcBef>
                <a:spcPts val="3100"/>
              </a:spcBef>
              <a:defRPr sz="4871"/>
            </a:pPr>
            <a:r>
              <a:t>Function signatures</a:t>
            </a:r>
          </a:p>
          <a:p>
            <a:pPr defTabSz="690086">
              <a:lnSpc>
                <a:spcPts val="6100"/>
              </a:lnSpc>
              <a:spcBef>
                <a:spcPts val="3100"/>
              </a:spcBef>
              <a:defRPr sz="4871"/>
            </a:pPr>
            <a:r>
              <a:t>Testing functions</a:t>
            </a:r>
          </a:p>
          <a:p>
            <a:pPr defTabSz="690086">
              <a:lnSpc>
                <a:spcPts val="6100"/>
              </a:lnSpc>
              <a:spcBef>
                <a:spcPts val="3100"/>
              </a:spcBef>
              <a:defRPr sz="4871"/>
            </a:pPr>
            <a:r>
              <a:t>Tabular data</a:t>
            </a:r>
          </a:p>
          <a:p>
            <a:pPr defTabSz="690086">
              <a:lnSpc>
                <a:spcPts val="6100"/>
              </a:lnSpc>
              <a:spcBef>
                <a:spcPts val="3100"/>
              </a:spcBef>
              <a:defRPr sz="4871"/>
            </a:pPr>
            <a:r>
              <a:t>Sanitizing real-world data</a:t>
            </a:r>
          </a:p>
          <a:p>
            <a:pPr defTabSz="690086">
              <a:lnSpc>
                <a:spcPts val="6100"/>
              </a:lnSpc>
              <a:spcBef>
                <a:spcPts val="3100"/>
              </a:spcBef>
              <a:defRPr sz="4871"/>
            </a:pPr>
            <a:r>
              <a:t>Visualization</a:t>
            </a:r>
          </a:p>
          <a:p>
            <a:pPr defTabSz="690086">
              <a:lnSpc>
                <a:spcPts val="6100"/>
              </a:lnSpc>
              <a:spcBef>
                <a:spcPts val="3100"/>
              </a:spcBef>
              <a:defRPr sz="4871"/>
            </a:pPr>
            <a:r>
              <a:t>Higher-order functions</a:t>
            </a:r>
          </a:p>
          <a:p>
            <a:pPr defTabSz="690086">
              <a:lnSpc>
                <a:spcPts val="6100"/>
              </a:lnSpc>
              <a:spcBef>
                <a:spcPts val="3100"/>
              </a:spcBef>
              <a:defRPr sz="4871"/>
            </a:pPr>
            <a:r>
              <a:t>Lambda expressions</a:t>
            </a:r>
          </a:p>
          <a:p>
            <a:pPr defTabSz="690086">
              <a:lnSpc>
                <a:spcPts val="6100"/>
              </a:lnSpc>
              <a:spcBef>
                <a:spcPts val="3100"/>
              </a:spcBef>
              <a:defRPr sz="4871"/>
            </a:pPr>
            <a:r>
              <a:t>Linked lists</a:t>
            </a:r>
          </a:p>
          <a:p>
            <a:pPr defTabSz="690086">
              <a:lnSpc>
                <a:spcPts val="6100"/>
              </a:lnSpc>
              <a:spcBef>
                <a:spcPts val="3100"/>
              </a:spcBef>
              <a:defRPr sz="4871"/>
            </a:pPr>
            <a:r>
              <a:t>Defining structured data</a:t>
            </a:r>
          </a:p>
          <a:p>
            <a:pPr defTabSz="690086">
              <a:lnSpc>
                <a:spcPts val="6100"/>
              </a:lnSpc>
              <a:spcBef>
                <a:spcPts val="3100"/>
              </a:spcBef>
              <a:defRPr sz="4871"/>
            </a:pPr>
            <a:r>
              <a:t>Structurally recursive data and functions</a:t>
            </a:r>
          </a:p>
          <a:p>
            <a:pPr defTabSz="690086">
              <a:lnSpc>
                <a:spcPts val="6100"/>
              </a:lnSpc>
              <a:spcBef>
                <a:spcPts val="3100"/>
              </a:spcBef>
              <a:defRPr sz="4871"/>
            </a:pPr>
            <a:r>
              <a:t>Trees (binary, </a:t>
            </a:r>
            <a:r>
              <a:rPr i="1"/>
              <a:t>n</a:t>
            </a:r>
            <a:r>
              <a:t>-ary)</a:t>
            </a:r>
          </a:p>
          <a:p>
            <a:pPr defTabSz="690086">
              <a:lnSpc>
                <a:spcPts val="6100"/>
              </a:lnSpc>
              <a:spcBef>
                <a:spcPts val="3100"/>
              </a:spcBef>
              <a:defRPr sz="4871"/>
            </a:pPr>
            <a:r>
              <a:t>Python lists and arrays</a:t>
            </a:r>
          </a:p>
          <a:p>
            <a:pPr defTabSz="690086">
              <a:lnSpc>
                <a:spcPts val="6100"/>
              </a:lnSpc>
              <a:spcBef>
                <a:spcPts val="3100"/>
              </a:spcBef>
              <a:defRPr sz="4871"/>
            </a:pPr>
            <a:r>
              <a:t>Iteration (</a:t>
            </a:r>
            <a:r>
              <a:rPr sz="3864">
                <a:latin typeface="Menlo Regular"/>
                <a:ea typeface="Menlo Regular"/>
                <a:cs typeface="Menlo Regular"/>
                <a:sym typeface="Menlo Regular"/>
              </a:rPr>
              <a:t>for</a:t>
            </a:r>
            <a:r>
              <a:t>)</a:t>
            </a:r>
          </a:p>
          <a:p>
            <a:pPr defTabSz="690086">
              <a:lnSpc>
                <a:spcPts val="6100"/>
              </a:lnSpc>
              <a:spcBef>
                <a:spcPts val="3100"/>
              </a:spcBef>
              <a:defRPr sz="4871"/>
            </a:pPr>
            <a:r>
              <a:t>Side effects and mutation</a:t>
            </a:r>
          </a:p>
          <a:p>
            <a:pPr defTabSz="690086">
              <a:lnSpc>
                <a:spcPts val="6100"/>
              </a:lnSpc>
              <a:spcBef>
                <a:spcPts val="3100"/>
              </a:spcBef>
              <a:defRPr sz="4871"/>
            </a:pPr>
            <a:r>
              <a:t>Debugging using </a:t>
            </a:r>
            <a:r>
              <a:rPr sz="3864">
                <a:latin typeface="Menlo Regular"/>
                <a:ea typeface="Menlo Regular"/>
                <a:cs typeface="Menlo Regular"/>
                <a:sym typeface="Menlo Regular"/>
              </a:rPr>
              <a:t>print</a:t>
            </a:r>
            <a:r>
              <a:t> statements</a:t>
            </a:r>
          </a:p>
          <a:p>
            <a:pPr defTabSz="690086">
              <a:lnSpc>
                <a:spcPts val="6100"/>
              </a:lnSpc>
              <a:spcBef>
                <a:spcPts val="3100"/>
              </a:spcBef>
              <a:defRPr sz="4871"/>
            </a:pPr>
            <a:r>
              <a:t>Functional vs imperative languages</a:t>
            </a:r>
          </a:p>
          <a:p>
            <a:pPr defTabSz="690086">
              <a:lnSpc>
                <a:spcPts val="6100"/>
              </a:lnSpc>
              <a:spcBef>
                <a:spcPts val="3100"/>
              </a:spcBef>
              <a:defRPr sz="4871"/>
            </a:pPr>
            <a:r>
              <a:t>Accumulators</a:t>
            </a:r>
          </a:p>
          <a:p>
            <a:pPr defTabSz="690086">
              <a:lnSpc>
                <a:spcPts val="6100"/>
              </a:lnSpc>
              <a:spcBef>
                <a:spcPts val="3100"/>
              </a:spcBef>
              <a:defRPr sz="4871"/>
            </a:pPr>
            <a:r>
              <a:t>Memory and aliasing</a:t>
            </a:r>
          </a:p>
          <a:p>
            <a:pPr defTabSz="690086">
              <a:lnSpc>
                <a:spcPts val="6100"/>
              </a:lnSpc>
              <a:spcBef>
                <a:spcPts val="3100"/>
              </a:spcBef>
              <a:defRPr sz="4871"/>
            </a:pPr>
            <a:r>
              <a:t>Hash tables (dictionaries)</a:t>
            </a:r>
          </a:p>
          <a:p>
            <a:pPr defTabSz="690086">
              <a:lnSpc>
                <a:spcPts val="6100"/>
              </a:lnSpc>
              <a:spcBef>
                <a:spcPts val="3100"/>
              </a:spcBef>
              <a:defRPr sz="4871"/>
            </a:pPr>
            <a:r>
              <a:t>Web APIs and JSON</a:t>
            </a:r>
          </a:p>
          <a:p>
            <a:pPr defTabSz="690086">
              <a:lnSpc>
                <a:spcPts val="6100"/>
              </a:lnSpc>
              <a:spcBef>
                <a:spcPts val="3100"/>
              </a:spcBef>
              <a:defRPr sz="4871"/>
            </a:pPr>
            <a:r>
              <a:t>Numpy arrays</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Congratulations on making it this far!"/>
          <p:cNvSpPr txBox="1">
            <a:spLocks noGrp="1"/>
          </p:cNvSpPr>
          <p:nvPr>
            <p:ph type="body" idx="1"/>
          </p:nvPr>
        </p:nvSpPr>
        <p:spPr>
          <a:prstGeom prst="rect">
            <a:avLst/>
          </a:prstGeom>
        </p:spPr>
        <p:txBody>
          <a:bodyPr/>
          <a:lstStyle/>
          <a:p>
            <a:r>
              <a:t>Congratulations on making it this far!</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CS courses at Vassar"/>
          <p:cNvSpPr txBox="1">
            <a:spLocks noGrp="1"/>
          </p:cNvSpPr>
          <p:nvPr>
            <p:ph type="title"/>
          </p:nvPr>
        </p:nvSpPr>
        <p:spPr>
          <a:prstGeom prst="rect">
            <a:avLst/>
          </a:prstGeom>
        </p:spPr>
        <p:txBody>
          <a:bodyPr/>
          <a:lstStyle/>
          <a:p>
            <a:r>
              <a:t>CS courses at Vassar</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 name="cmpu-course-dependency-graph.png" descr="cmpu-course-dependency-graph.png">
            <a:hlinkClick r:id="rId2"/>
          </p:cNvPr>
          <p:cNvPicPr>
            <a:picLocks noChangeAspect="1"/>
          </p:cNvPicPr>
          <p:nvPr/>
        </p:nvPicPr>
        <p:blipFill>
          <a:blip r:embed="rId3"/>
          <a:srcRect t="3937"/>
          <a:stretch>
            <a:fillRect/>
          </a:stretch>
        </p:blipFill>
        <p:spPr>
          <a:xfrm>
            <a:off x="3958439" y="-48816"/>
            <a:ext cx="18887845" cy="13813577"/>
          </a:xfrm>
          <a:prstGeom prst="rect">
            <a:avLst/>
          </a:prstGeom>
          <a:ln w="12700">
            <a:miter lim="400000"/>
          </a:ln>
        </p:spPr>
      </p:pic>
      <p:sp>
        <p:nvSpPr>
          <p:cNvPr id="672" name="Dingbat Check"/>
          <p:cNvSpPr/>
          <p:nvPr/>
        </p:nvSpPr>
        <p:spPr>
          <a:xfrm>
            <a:off x="13263500" y="120033"/>
            <a:ext cx="1301543" cy="12368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38100">
            <a:solidFill>
              <a:schemeClr val="accent1">
                <a:hueOff val="-11070000"/>
                <a:satOff val="-41666"/>
                <a:lumOff val="-81176"/>
              </a:schemeClr>
            </a:solidFill>
          </a:ln>
        </p:spPr>
        <p:txBody>
          <a:bodyPr lIns="178593" tIns="178593" rIns="178593" bIns="178593" anchor="ctr"/>
          <a:lstStyle/>
          <a:p>
            <a:pPr algn="ctr">
              <a:lnSpc>
                <a:spcPts val="4800"/>
              </a:lnSpc>
              <a:defRPr sz="4200"/>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1" animBg="1" advAuto="0"/>
    </p:bldLst>
  </p:timing>
</p:sld>
</file>

<file path=ppt/theme/theme1.xml><?xml version="1.0" encoding="utf-8"?>
<a:theme xmlns:a="http://schemas.openxmlformats.org/drawingml/2006/main" name="Blank">
  <a:themeElements>
    <a:clrScheme name="Blank">
      <a:dk1>
        <a:srgbClr val="000000"/>
      </a:dk1>
      <a:lt1>
        <a:srgbClr val="FFFFFF"/>
      </a:lt1>
      <a:dk2>
        <a:srgbClr val="DDF0F1"/>
      </a:dk2>
      <a:lt2>
        <a:srgbClr val="B51700"/>
      </a:lt2>
      <a:accent1>
        <a:srgbClr val="BBE0E3"/>
      </a:accent1>
      <a:accent2>
        <a:srgbClr val="A7A7A7"/>
      </a:accent2>
      <a:accent3>
        <a:srgbClr val="8F8F8F"/>
      </a:accent3>
      <a:accent4>
        <a:srgbClr val="707070"/>
      </a:accent4>
      <a:accent5>
        <a:srgbClr val="DAEDEF"/>
      </a:accent5>
      <a:accent6>
        <a:srgbClr val="2D2D8A"/>
      </a:accent6>
      <a:hlink>
        <a:srgbClr val="0000FF"/>
      </a:hlink>
      <a:folHlink>
        <a:srgbClr val="FF00FF"/>
      </a:folHlink>
    </a:clrScheme>
    <a:fontScheme name="Blank">
      <a:majorFont>
        <a:latin typeface="Helvetica"/>
        <a:ea typeface="Helvetica"/>
        <a:cs typeface="Helvetica"/>
      </a:majorFont>
      <a:minorFont>
        <a:latin typeface="Helvetica"/>
        <a:ea typeface="Helvetica"/>
        <a:cs typeface="Helvetica"/>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5400000" rotWithShape="0">
              <a:schemeClr val="accent1">
                <a:hueOff val="-11070000"/>
                <a:satOff val="-41666"/>
                <a:lumOff val="-81176"/>
                <a:alpha val="75000"/>
              </a:schemeClr>
            </a:outerShdw>
          </a:effectLst>
        </a:effectStyle>
        <a:effectStyle>
          <a:effectLst>
            <a:outerShdw blurRad="101600" dist="25400" dir="5400000" rotWithShape="0">
              <a:schemeClr val="accent1">
                <a:hueOff val="-11070000"/>
                <a:satOff val="-41666"/>
                <a:lumOff val="-81176"/>
                <a:alpha val="75000"/>
              </a:scheme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38100" cap="flat">
          <a:solidFill>
            <a:schemeClr val="accent1">
              <a:hueOff val="-11070000"/>
              <a:satOff val="-41666"/>
              <a:lumOff val="-81176"/>
            </a:schemeClr>
          </a:solidFill>
          <a:prstDash val="solid"/>
          <a:round/>
        </a:ln>
        <a:effectLst/>
        <a:sp3d/>
      </a:spPr>
      <a:bodyPr rot="0" spcFirstLastPara="1" vertOverflow="overflow" horzOverflow="overflow" vert="horz" wrap="square" lIns="178593" tIns="178593" rIns="178593" bIns="178593" numCol="1" spcCol="38100" rtlCol="0" anchor="ctr">
        <a:spAutoFit/>
      </a:bodyPr>
      <a:lstStyle>
        <a:defPPr marL="0" marR="0" indent="0" algn="ctr" defTabSz="1828800" rtl="0" fontAlgn="auto" latinLnBrk="0" hangingPunct="0">
          <a:lnSpc>
            <a:spcPts val="4800"/>
          </a:lnSpc>
          <a:spcBef>
            <a:spcPts val="0"/>
          </a:spcBef>
          <a:spcAft>
            <a:spcPts val="0"/>
          </a:spcAft>
          <a:buClrTx/>
          <a:buSzTx/>
          <a:buFontTx/>
          <a:buNone/>
          <a:tabLst/>
          <a:defRPr kumimoji="0" sz="42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hueOff val="-11070000"/>
              <a:satOff val="-41666"/>
              <a:lumOff val="-81176"/>
            </a:schemeClr>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nk">
  <a:themeElements>
    <a:clrScheme name="Blank">
      <a:dk1>
        <a:srgbClr val="000000"/>
      </a:dk1>
      <a:lt1>
        <a:srgbClr val="FFFFFF"/>
      </a:lt1>
      <a:dk2>
        <a:srgbClr val="DDF0F1"/>
      </a:dk2>
      <a:lt2>
        <a:srgbClr val="B51700"/>
      </a:lt2>
      <a:accent1>
        <a:srgbClr val="BBE0E3"/>
      </a:accent1>
      <a:accent2>
        <a:srgbClr val="A7A7A7"/>
      </a:accent2>
      <a:accent3>
        <a:srgbClr val="8F8F8F"/>
      </a:accent3>
      <a:accent4>
        <a:srgbClr val="707070"/>
      </a:accent4>
      <a:accent5>
        <a:srgbClr val="DAEDEF"/>
      </a:accent5>
      <a:accent6>
        <a:srgbClr val="2D2D8A"/>
      </a:accent6>
      <a:hlink>
        <a:srgbClr val="0000FF"/>
      </a:hlink>
      <a:folHlink>
        <a:srgbClr val="FF00FF"/>
      </a:folHlink>
    </a:clrScheme>
    <a:fontScheme name="Blank">
      <a:majorFont>
        <a:latin typeface="Helvetica"/>
        <a:ea typeface="Helvetica"/>
        <a:cs typeface="Helvetica"/>
      </a:majorFont>
      <a:minorFont>
        <a:latin typeface="Helvetica"/>
        <a:ea typeface="Helvetica"/>
        <a:cs typeface="Helvetica"/>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5400000" rotWithShape="0">
              <a:schemeClr val="accent1">
                <a:hueOff val="-11070000"/>
                <a:satOff val="-41666"/>
                <a:lumOff val="-81176"/>
                <a:alpha val="75000"/>
              </a:schemeClr>
            </a:outerShdw>
          </a:effectLst>
        </a:effectStyle>
        <a:effectStyle>
          <a:effectLst>
            <a:outerShdw blurRad="101600" dist="25400" dir="5400000" rotWithShape="0">
              <a:schemeClr val="accent1">
                <a:hueOff val="-11070000"/>
                <a:satOff val="-41666"/>
                <a:lumOff val="-81176"/>
                <a:alpha val="75000"/>
              </a:scheme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38100" cap="flat">
          <a:solidFill>
            <a:schemeClr val="accent1">
              <a:hueOff val="-11070000"/>
              <a:satOff val="-41666"/>
              <a:lumOff val="-81176"/>
            </a:schemeClr>
          </a:solidFill>
          <a:prstDash val="solid"/>
          <a:round/>
        </a:ln>
        <a:effectLst/>
        <a:sp3d/>
      </a:spPr>
      <a:bodyPr rot="0" spcFirstLastPara="1" vertOverflow="overflow" horzOverflow="overflow" vert="horz" wrap="square" lIns="178593" tIns="178593" rIns="178593" bIns="178593" numCol="1" spcCol="38100" rtlCol="0" anchor="ctr">
        <a:spAutoFit/>
      </a:bodyPr>
      <a:lstStyle>
        <a:defPPr marL="0" marR="0" indent="0" algn="ctr" defTabSz="1828800" rtl="0" fontAlgn="auto" latinLnBrk="0" hangingPunct="0">
          <a:lnSpc>
            <a:spcPts val="4800"/>
          </a:lnSpc>
          <a:spcBef>
            <a:spcPts val="0"/>
          </a:spcBef>
          <a:spcAft>
            <a:spcPts val="0"/>
          </a:spcAft>
          <a:buClrTx/>
          <a:buSzTx/>
          <a:buFontTx/>
          <a:buNone/>
          <a:tabLst/>
          <a:defRPr kumimoji="0" sz="42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hueOff val="-11070000"/>
              <a:satOff val="-41666"/>
              <a:lumOff val="-81176"/>
            </a:schemeClr>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1">
                <a:hueOff val="-11070000"/>
                <a:satOff val="-41666"/>
                <a:lumOff val="-81176"/>
              </a:schemeClr>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3987</Words>
  <Application>Microsoft Office PowerPoint</Application>
  <PresentationFormat>Custom</PresentationFormat>
  <Paragraphs>400</Paragraphs>
  <Slides>110</Slides>
  <Notes>63</Notes>
  <HiddenSlides>8</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110</vt:i4>
      </vt:variant>
    </vt:vector>
  </HeadingPairs>
  <TitlesOfParts>
    <vt:vector size="113" baseType="lpstr">
      <vt:lpstr>Helvetica</vt:lpstr>
      <vt:lpstr>Menlo Regular</vt:lpstr>
      <vt:lpstr>Blank</vt:lpstr>
      <vt:lpstr>Computer Science I</vt:lpstr>
      <vt:lpstr>PowerPoint Presentation</vt:lpstr>
      <vt:lpstr>What have we been doing  this semester?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Origins of computational thinking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Euclid’s algorithm</vt:lpstr>
      <vt:lpstr>Euclid’s algorithm</vt:lpstr>
      <vt:lpstr>Euclid’s algorithm</vt:lpstr>
      <vt:lpstr>Sieve of Eratosthenes</vt:lpstr>
      <vt:lpstr>Sieve of Eratosthenes</vt:lpstr>
      <vt:lpstr>Sieve of Eratosthenes</vt:lpstr>
      <vt:lpstr>Sieve of Eratosthenes</vt:lpstr>
      <vt:lpstr>Sieve of Eratosthenes</vt:lpstr>
      <vt:lpstr>Sieve of Eratosthenes</vt:lpstr>
      <vt:lpstr>Sieve of Eratosthenes</vt:lpstr>
      <vt:lpstr>PowerPoint Presentation</vt:lpstr>
      <vt:lpstr>Decomposing computing tasks</vt:lpstr>
      <vt:lpstr>PowerPoint Presentation</vt:lpstr>
      <vt:lpstr>PowerPoint Presentation</vt:lpstr>
      <vt:lpstr>PowerPoint Presentation</vt:lpstr>
      <vt:lpstr>PowerPoint Presentation</vt:lpstr>
      <vt:lpstr>PowerPoint Presentation</vt:lpstr>
      <vt:lpstr>PowerPoint Presentation</vt:lpstr>
      <vt:lpstr>Programmable computers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Computing with data</vt:lpstr>
      <vt:lpstr>PowerPoint Presentation</vt:lpstr>
      <vt:lpstr>PowerPoint Presentation</vt:lpstr>
      <vt:lpstr>Building data models</vt:lpstr>
      <vt:lpstr>PowerPoint Presentation</vt:lpstr>
      <vt:lpstr>PowerPoint Presentation</vt:lpstr>
      <vt:lpstr>PowerPoint Presentation</vt:lpstr>
      <vt:lpstr>PowerPoint Presentation</vt:lpstr>
      <vt:lpstr>PowerPoint Presentation</vt:lpstr>
      <vt:lpstr>PowerPoint Presentation</vt:lpstr>
      <vt:lpstr>Data and privacy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Computer Science I —or, where do you go from here?</vt:lpstr>
      <vt:lpstr>PowerPoint Presentation</vt:lpstr>
      <vt:lpstr>PowerPoint Presentation</vt:lpstr>
      <vt:lpstr>CS courses at Vassar</vt:lpstr>
      <vt:lpstr>PowerPoint Presentation</vt:lpstr>
      <vt:lpstr>PowerPoint Presentation</vt:lpstr>
      <vt:lpstr>PowerPoint Presentation</vt:lpstr>
      <vt:lpstr>PowerPoint Presentation</vt:lpstr>
      <vt:lpstr>Further reading</vt:lpstr>
      <vt:lpstr>PowerPoint Presentation</vt:lpstr>
      <vt:lpstr>PowerPoint Presentation</vt:lpstr>
      <vt:lpstr>PowerPoint Presentation</vt:lpstr>
      <vt:lpstr>That’s it!</vt:lpstr>
      <vt:lpstr>PowerPoint Presentation</vt:lpstr>
      <vt:lpstr>PowerPoint Presentation</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Science I</dc:title>
  <dc:creator>pete</dc:creator>
  <cp:lastModifiedBy>olga Lemieszewski</cp:lastModifiedBy>
  <cp:revision>1</cp:revision>
  <dcterms:modified xsi:type="dcterms:W3CDTF">2022-12-05T13:35:45Z</dcterms:modified>
</cp:coreProperties>
</file>