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/>
    <p:restoredTop sz="94673"/>
  </p:normalViewPr>
  <p:slideViewPr>
    <p:cSldViewPr snapToGrid="0" snapToObjects="1">
      <p:cViewPr varScale="1">
        <p:scale>
          <a:sx n="70" d="100"/>
          <a:sy n="70" d="100"/>
        </p:scale>
        <p:origin x="49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607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3999" y="3772693"/>
            <a:ext cx="533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CMPU 101 – </a:t>
            </a:r>
            <a:r>
              <a:rPr lang="en-US" sz="2000" b="0" dirty="0"/>
              <a:t>Problem Solving and Abstraction</a:t>
            </a:r>
            <a:endParaRPr lang="en-US" sz="2400" b="0" dirty="0"/>
          </a:p>
          <a:p>
            <a:endParaRPr lang="en-US" sz="2400" dirty="0"/>
          </a:p>
          <a:p>
            <a:r>
              <a:rPr lang="en-US" sz="2400" dirty="0"/>
              <a:t>Peter Lemieszewski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D2AA-24B8-7B42-B7D0-AD8DCDBFF6DC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242"/>
            <a:ext cx="4114800" cy="365234"/>
          </a:xfrm>
        </p:spPr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3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0905" y="1362078"/>
            <a:ext cx="5162551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8"/>
            <a:ext cx="5162549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7FEE7-D302-7779-C1A4-B4C471050CAD}"/>
              </a:ext>
            </a:extLst>
          </p:cNvPr>
          <p:cNvSpPr txBox="1"/>
          <p:nvPr userDrawn="1"/>
        </p:nvSpPr>
        <p:spPr>
          <a:xfrm>
            <a:off x="2566851" y="6475508"/>
            <a:ext cx="61003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CMPU 101: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Solving and Abstraction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03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47D-CDDA-C944-8F6B-5CBF41DC3521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1FE2-2675-A549-85D7-76F40473FA4F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981E-F045-DB47-A191-7FD2CAB97CB5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DE73-ABE4-8F43-AA98-225125B0786A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8FE968-2A6C-304D-ADA2-924256330D0F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99EA14-14D5-7448-9E4B-92DE5CAAEC48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C033F4C3-887F-FE48-91B8-BD39CC1473C3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/>
              <a:t>CMPU 101 – Introduction to Computing</a:t>
            </a:r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bsnews.com/sanfrancisco/news/elon-musk-twitter-trial-judge-orders-both-sides-turn-over-more-documents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cic-world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bsnews.com/sanfrancisco/news/elon-musk-twitter-trial-judge-orders-both-sides-turn-over-more-documents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Let’s try one together, ripped from the headlines!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>
            <a:normAutofit/>
          </a:bodyPr>
          <a:lstStyle/>
          <a:p>
            <a:r>
              <a:rPr lang="en-US" dirty="0"/>
              <a:t>Reference: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https://www.cbsnews.com/sanfrancisco/news/elon-musk-twitter-trial-judge-orders-both-sides-turn-over-more-documents/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707F1B-186E-862E-C48F-4D9C9A2C0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509695"/>
            <a:ext cx="5857820" cy="436167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E7ED99A-FFF8-8573-8E1B-42C6655D2B76}"/>
              </a:ext>
            </a:extLst>
          </p:cNvPr>
          <p:cNvCxnSpPr/>
          <p:nvPr/>
        </p:nvCxnSpPr>
        <p:spPr>
          <a:xfrm flipV="1">
            <a:off x="5452110" y="3874770"/>
            <a:ext cx="3154680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257CE4-33A6-AC6C-DE9B-1DE3B87629AF}"/>
              </a:ext>
            </a:extLst>
          </p:cNvPr>
          <p:cNvCxnSpPr/>
          <p:nvPr/>
        </p:nvCxnSpPr>
        <p:spPr>
          <a:xfrm flipV="1">
            <a:off x="7487739" y="5159746"/>
            <a:ext cx="3154680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A5CDC4D-29B6-66A5-9677-686F606A9315}"/>
              </a:ext>
            </a:extLst>
          </p:cNvPr>
          <p:cNvSpPr txBox="1"/>
          <p:nvPr/>
        </p:nvSpPr>
        <p:spPr>
          <a:xfrm>
            <a:off x="6643823" y="5839498"/>
            <a:ext cx="1063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C1431"/>
                </a:solidFill>
              </a:rPr>
              <a:t>input?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B8E052-28F0-0A02-C805-EACCC3A7D90F}"/>
              </a:ext>
            </a:extLst>
          </p:cNvPr>
          <p:cNvSpPr txBox="1"/>
          <p:nvPr/>
        </p:nvSpPr>
        <p:spPr>
          <a:xfrm>
            <a:off x="4626429" y="4303621"/>
            <a:ext cx="978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dirty="0">
                <a:solidFill>
                  <a:srgbClr val="9C1431"/>
                </a:solidFill>
              </a:rPr>
              <a:t>output?</a:t>
            </a:r>
          </a:p>
        </p:txBody>
      </p:sp>
    </p:spTree>
    <p:extLst>
      <p:ext uri="{BB962C8B-B14F-4D97-AF65-F5344CB8AC3E}">
        <p14:creationId xmlns:p14="http://schemas.microsoft.com/office/powerpoint/2010/main" val="262705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Computability</a:t>
            </a:r>
          </a:p>
          <a:p>
            <a:pPr lvl="1"/>
            <a:r>
              <a:rPr lang="en-US" sz="3200" dirty="0"/>
              <a:t>What class of problems can even be solved by a computer?</a:t>
            </a:r>
          </a:p>
          <a:p>
            <a:pPr lvl="1"/>
            <a:r>
              <a:rPr lang="en-US" sz="3200" dirty="0"/>
              <a:t>What class of problems can NOT be solved by a computer?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>
                <a:effectLst/>
              </a:rPr>
              <a:t>Example: The Halting Problem… If we supply data to a program will </a:t>
            </a:r>
            <a:r>
              <a:rPr lang="en-US" sz="3200" dirty="0"/>
              <a:t>the program eventually stop or run forever? Can we write a program to solve this?</a:t>
            </a:r>
            <a:endParaRPr lang="en-US" sz="4000" dirty="0"/>
          </a:p>
          <a:p>
            <a:pPr lvl="1"/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2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Computability</a:t>
            </a:r>
          </a:p>
          <a:p>
            <a:pPr lvl="1"/>
            <a:r>
              <a:rPr lang="en-US" sz="3200" dirty="0"/>
              <a:t>What class of problems can even be solved by a computer?</a:t>
            </a:r>
          </a:p>
          <a:p>
            <a:pPr lvl="1"/>
            <a:r>
              <a:rPr lang="en-US" sz="3200" dirty="0"/>
              <a:t>What class of problems can NOT be solved by a computer?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>
                <a:effectLst/>
              </a:rPr>
              <a:t>Example: The Halting Problem… If we supply data to a program will </a:t>
            </a:r>
            <a:r>
              <a:rPr lang="en-US" sz="3200" dirty="0"/>
              <a:t>the program eventually stop or run forever? Can we write a program to solve?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We cannot solve this problem with a program for every combination of data &amp; program </a:t>
            </a: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D7A97C-881B-75DC-3F46-A6E6F24F24F1}"/>
              </a:ext>
            </a:extLst>
          </p:cNvPr>
          <p:cNvSpPr txBox="1"/>
          <p:nvPr/>
        </p:nvSpPr>
        <p:spPr>
          <a:xfrm>
            <a:off x="2894076" y="2518263"/>
            <a:ext cx="64008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          </a:t>
            </a:r>
            <a:r>
              <a:rPr lang="en-US" sz="16600" dirty="0">
                <a:solidFill>
                  <a:srgbClr val="9C1431"/>
                </a:solidFill>
              </a:rPr>
              <a:t>X</a:t>
            </a:r>
            <a:br>
              <a:rPr lang="en-US" sz="8000" dirty="0"/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31094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Complexity</a:t>
            </a:r>
          </a:p>
          <a:p>
            <a:pPr lvl="1"/>
            <a:r>
              <a:rPr lang="en-US" sz="3200" dirty="0"/>
              <a:t>How does program runtime grow as problem sets grow? Proportionally? Asymptotically? Etc.</a:t>
            </a:r>
          </a:p>
          <a:p>
            <a:pPr lvl="1"/>
            <a:r>
              <a:rPr lang="en-US" sz="3200" dirty="0"/>
              <a:t>What kinds of problems are intractable (hard)?</a:t>
            </a:r>
          </a:p>
          <a:p>
            <a:pPr lvl="2"/>
            <a:r>
              <a:rPr lang="en-US" sz="2800" dirty="0">
                <a:effectLst/>
              </a:rPr>
              <a:t>Example: The “traveling salesman problem… Given some number of cities, can we find the optimal </a:t>
            </a:r>
            <a:r>
              <a:rPr lang="en-US" sz="2800" dirty="0"/>
              <a:t>path (i.e. shortest distance travelled) of cities to visit?</a:t>
            </a: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70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Computer Science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309154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Complexity</a:t>
            </a:r>
          </a:p>
          <a:p>
            <a:pPr lvl="1"/>
            <a:r>
              <a:rPr lang="en-US" sz="3200" dirty="0"/>
              <a:t>How does program runtime grow as problem sets grow? Proportionally? Asymptotically? Etc.</a:t>
            </a:r>
          </a:p>
          <a:p>
            <a:pPr lvl="1"/>
            <a:r>
              <a:rPr lang="en-US" sz="3200" dirty="0"/>
              <a:t>What kinds of problems are intractable (hard)?</a:t>
            </a:r>
          </a:p>
          <a:p>
            <a:pPr lvl="2"/>
            <a:r>
              <a:rPr lang="en-US" sz="2800" dirty="0">
                <a:solidFill>
                  <a:schemeClr val="bg1">
                    <a:lumMod val="65000"/>
                  </a:schemeClr>
                </a:solidFill>
                <a:effectLst/>
              </a:rPr>
              <a:t>Example: The “traveling salesman problem… Given some number of cities, can we find the optimal 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path (i.e. shortest distance travelled) of cities to visit?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618B19-FBD0-69BD-B125-D8ABC6DF915C}"/>
              </a:ext>
            </a:extLst>
          </p:cNvPr>
          <p:cNvSpPr txBox="1"/>
          <p:nvPr/>
        </p:nvSpPr>
        <p:spPr>
          <a:xfrm rot="20648874">
            <a:off x="1313276" y="3345440"/>
            <a:ext cx="92424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9C1431"/>
                </a:solidFill>
              </a:rPr>
              <a:t>Intractable! We have to check every possible route! Is there any other way?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8019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Addressing our Textbook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does it mean to be Data-Centric?</a:t>
            </a:r>
          </a:p>
          <a:p>
            <a:pPr lvl="1"/>
            <a:r>
              <a:rPr lang="en-US" sz="3200" dirty="0"/>
              <a:t>First, we focus on data!</a:t>
            </a:r>
          </a:p>
          <a:p>
            <a:pPr lvl="2"/>
            <a:r>
              <a:rPr lang="en-US" sz="2800" dirty="0"/>
              <a:t>Data types</a:t>
            </a:r>
          </a:p>
          <a:p>
            <a:pPr lvl="2"/>
            <a:r>
              <a:rPr lang="en-US" sz="2800" dirty="0"/>
              <a:t>Organization of data (data structures)</a:t>
            </a:r>
          </a:p>
          <a:p>
            <a:pPr lvl="1"/>
            <a:r>
              <a:rPr lang="en-US" sz="3200" dirty="0"/>
              <a:t>Only later will we emphasize algorithms</a:t>
            </a:r>
          </a:p>
          <a:p>
            <a:pPr lvl="2"/>
            <a:r>
              <a:rPr lang="en-US" sz="2800" dirty="0"/>
              <a:t>We’ll design our algorithms based on data structures and</a:t>
            </a:r>
          </a:p>
          <a:p>
            <a:pPr lvl="2"/>
            <a:r>
              <a:rPr lang="en-US" sz="2800" dirty="0"/>
              <a:t>We’ll design our data structures based on the algorithms we develop</a:t>
            </a: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7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Centric Introduction to Computing</a:t>
            </a:r>
          </a:p>
          <a:p>
            <a:pPr lvl="1"/>
            <a:r>
              <a:rPr lang="en-US" dirty="0"/>
              <a:t>Kathi </a:t>
            </a:r>
            <a:r>
              <a:rPr lang="en-US" dirty="0" err="1"/>
              <a:t>Fisler</a:t>
            </a:r>
            <a:r>
              <a:rPr lang="en-US" dirty="0"/>
              <a:t>, Shriram </a:t>
            </a:r>
            <a:r>
              <a:rPr lang="en-US" dirty="0" err="1"/>
              <a:t>Krishnamurthi</a:t>
            </a:r>
            <a:r>
              <a:rPr lang="en-US" dirty="0"/>
              <a:t>, Benjamin S. Lerner, Joe Gibbs </a:t>
            </a:r>
            <a:r>
              <a:rPr lang="en-US" dirty="0" err="1"/>
              <a:t>Politz</a:t>
            </a:r>
            <a:endParaRPr lang="en-US" dirty="0"/>
          </a:p>
          <a:p>
            <a:pPr lvl="1"/>
            <a:r>
              <a:rPr lang="en-US" dirty="0"/>
              <a:t>Freely available at: </a:t>
            </a:r>
            <a:r>
              <a:rPr lang="en-US" dirty="0">
                <a:hlinkClick r:id="rId2"/>
              </a:rPr>
              <a:t>http://dcic-world.org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1A5C-EC47-7A48-9375-371FF5D310BC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3A136-60A0-B0DD-CC0D-A0661C3D4DF5}"/>
              </a:ext>
            </a:extLst>
          </p:cNvPr>
          <p:cNvSpPr txBox="1"/>
          <p:nvPr/>
        </p:nvSpPr>
        <p:spPr>
          <a:xfrm>
            <a:off x="3120934" y="632125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C1431"/>
                </a:solidFill>
              </a:rPr>
              <a:t>CMPU 101:</a:t>
            </a:r>
            <a:r>
              <a:rPr lang="en-US" sz="2000" dirty="0">
                <a:solidFill>
                  <a:srgbClr val="9C1431"/>
                </a:solidFill>
              </a:rPr>
              <a:t> </a:t>
            </a:r>
            <a:r>
              <a:rPr lang="en-US" dirty="0">
                <a:solidFill>
                  <a:srgbClr val="9C1431"/>
                </a:solidFill>
              </a:rPr>
              <a:t>Problem Solving and Abstraction</a:t>
            </a:r>
            <a:endParaRPr lang="en-US" sz="2000" dirty="0">
              <a:solidFill>
                <a:srgbClr val="9C14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6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Computer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Wikipedia (so it must be true!) it is…</a:t>
            </a:r>
          </a:p>
          <a:p>
            <a:endParaRPr lang="en-US" dirty="0"/>
          </a:p>
          <a:p>
            <a:r>
              <a:rPr lang="en-US" dirty="0">
                <a:effectLst/>
                <a:latin typeface="Abadi Extra Light" panose="020B0604020202020204" pitchFamily="34" charset="0"/>
              </a:rPr>
              <a:t>The study of computation, i.e., using computers, algorithms and data-structures to solve computational problems</a:t>
            </a:r>
            <a:r>
              <a:rPr lang="en-US" dirty="0">
                <a:effectLst/>
                <a:latin typeface="Arial" panose="020B0604020202020204" pitchFamily="34" charset="0"/>
              </a:rPr>
              <a:t>. </a:t>
            </a:r>
          </a:p>
          <a:p>
            <a:endParaRPr lang="en-US" dirty="0">
              <a:effectLst/>
              <a:latin typeface="Arial" panose="020B0604020202020204" pitchFamily="34" charset="0"/>
            </a:endParaRPr>
          </a:p>
          <a:p>
            <a:r>
              <a:rPr lang="en-US" dirty="0"/>
              <a:t>Do we know what these terms mean?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3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Computer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Wikipedia (so it must be true!) it is…</a:t>
            </a:r>
          </a:p>
          <a:p>
            <a:endParaRPr lang="en-US" dirty="0"/>
          </a:p>
          <a:p>
            <a:r>
              <a:rPr lang="en-US" dirty="0">
                <a:effectLst/>
                <a:latin typeface="Abadi Extra Light" panose="020B0604020202020204" pitchFamily="34" charset="0"/>
              </a:rPr>
              <a:t>The study of computation, i.e., using computers, algorithms and data-structures to solve computational problems</a:t>
            </a:r>
            <a:r>
              <a:rPr lang="en-US" dirty="0">
                <a:effectLst/>
                <a:latin typeface="Arial" panose="020B0604020202020204" pitchFamily="34" charset="0"/>
              </a:rPr>
              <a:t>. </a:t>
            </a:r>
          </a:p>
          <a:p>
            <a:endParaRPr lang="en-US" dirty="0">
              <a:effectLst/>
              <a:latin typeface="Arial" panose="020B0604020202020204" pitchFamily="34" charset="0"/>
            </a:endParaRPr>
          </a:p>
          <a:p>
            <a:r>
              <a:rPr lang="en-US" dirty="0"/>
              <a:t>Do we know what these terms mean?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Algorithm: </a:t>
            </a:r>
            <a:r>
              <a:rPr lang="en-US" dirty="0">
                <a:effectLst/>
                <a:latin typeface="Abadi Extra Light" panose="020B0204020104020204" pitchFamily="34" charset="0"/>
              </a:rPr>
              <a:t>A step-by-step procedure for solving a problem or performing a task.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Data-Structure: </a:t>
            </a:r>
            <a:r>
              <a:rPr lang="en-US" dirty="0">
                <a:effectLst/>
                <a:latin typeface="Abadi Extra Light" panose="020B0204020104020204" pitchFamily="34" charset="0"/>
              </a:rPr>
              <a:t>A collection of data organized to facilitate solution of a computational problem</a:t>
            </a:r>
          </a:p>
          <a:p>
            <a:pPr lvl="1"/>
            <a:r>
              <a:rPr lang="en-US" dirty="0">
                <a:latin typeface="Abadi Extra Light" panose="020B0204020104020204" pitchFamily="34" charset="0"/>
              </a:rPr>
              <a:t>What about </a:t>
            </a:r>
            <a:r>
              <a:rPr lang="en-US" dirty="0"/>
              <a:t>computation</a:t>
            </a:r>
            <a:r>
              <a:rPr lang="en-US" dirty="0">
                <a:latin typeface="Abadi Extra Light" panose="020B0204020104020204" pitchFamily="34" charset="0"/>
              </a:rPr>
              <a:t>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9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for computationally solving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</a:rPr>
              <a:t>Define the problem:</a:t>
            </a:r>
          </a:p>
          <a:p>
            <a:pPr lvl="1"/>
            <a:r>
              <a:rPr lang="en-US" sz="3200" dirty="0"/>
              <a:t>What data do we have? (our input)</a:t>
            </a:r>
          </a:p>
          <a:p>
            <a:pPr lvl="1"/>
            <a:r>
              <a:rPr lang="en-US" sz="3200" dirty="0"/>
              <a:t>What data or end result do we want? (our output)</a:t>
            </a:r>
          </a:p>
          <a:p>
            <a:pPr lvl="1"/>
            <a:r>
              <a:rPr lang="en-US" sz="3200" dirty="0"/>
              <a:t>What is the relationship between the input and output?</a:t>
            </a:r>
          </a:p>
          <a:p>
            <a:pPr lvl="1"/>
            <a:r>
              <a:rPr lang="en-US" sz="3200" dirty="0">
                <a:effectLst/>
                <a:latin typeface="Abadi Extra Light" panose="020B0604020202020204" pitchFamily="34" charset="0"/>
              </a:rPr>
              <a:t>This last question leads us to step 2…</a:t>
            </a:r>
            <a:r>
              <a:rPr lang="en-US" sz="3200" dirty="0">
                <a:effectLst/>
                <a:latin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Design an algorithm (and a runnable program) that…</a:t>
            </a:r>
          </a:p>
          <a:p>
            <a:pPr lvl="1"/>
            <a:r>
              <a:rPr lang="en-US" sz="3200" dirty="0"/>
              <a:t>Creates a way to structure the data and</a:t>
            </a:r>
          </a:p>
          <a:p>
            <a:pPr lvl="1"/>
            <a:r>
              <a:rPr lang="en-US" sz="3200" dirty="0">
                <a:effectLst/>
              </a:rPr>
              <a:t>Manipulates the data structure to get the end result we want.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Let’s see an example…</a:t>
            </a:r>
          </a:p>
        </p:txBody>
      </p:sp>
      <p:pic>
        <p:nvPicPr>
          <p:cNvPr id="10" name="Content Placeholder 9" descr="Text&#10;&#10;Description automatically generated with low confidence">
            <a:extLst>
              <a:ext uri="{FF2B5EF4-FFF2-40B4-BE49-F238E27FC236}">
                <a16:creationId xmlns:a16="http://schemas.microsoft.com/office/drawing/2014/main" id="{ACC264A0-0197-CB35-51FF-91FA902F0E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2389" y="1143001"/>
            <a:ext cx="8904173" cy="4986338"/>
          </a:xfr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0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</a:rPr>
              <a:t>Define the problem:</a:t>
            </a:r>
          </a:p>
          <a:p>
            <a:pPr lvl="1"/>
            <a:r>
              <a:rPr lang="en-US" sz="3200" dirty="0"/>
              <a:t>We have the text of the computer science Wikipedia page</a:t>
            </a:r>
          </a:p>
          <a:p>
            <a:pPr lvl="2"/>
            <a:r>
              <a:rPr lang="en-US" sz="2800" dirty="0"/>
              <a:t>i.e. our input</a:t>
            </a:r>
          </a:p>
          <a:p>
            <a:pPr lvl="1"/>
            <a:r>
              <a:rPr lang="en-US" sz="3200" dirty="0"/>
              <a:t>We want a luxurious word cloud picture of the most used terms</a:t>
            </a:r>
          </a:p>
          <a:p>
            <a:pPr lvl="2"/>
            <a:r>
              <a:rPr lang="en-US" sz="2800" dirty="0"/>
              <a:t>i.e. our output</a:t>
            </a:r>
          </a:p>
          <a:p>
            <a:pPr lvl="1"/>
            <a:r>
              <a:rPr lang="en-US" sz="3200" dirty="0"/>
              <a:t>We want the font size to represent the relative frequency of the words</a:t>
            </a:r>
          </a:p>
          <a:p>
            <a:pPr lvl="2"/>
            <a:r>
              <a:rPr lang="en-US" sz="2800" dirty="0"/>
              <a:t>i.e. relationship between I/O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0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Example, 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Design an algorithm (and a runnable program) to…</a:t>
            </a:r>
          </a:p>
          <a:p>
            <a:pPr lvl="1"/>
            <a:r>
              <a:rPr lang="en-US" sz="3200" dirty="0"/>
              <a:t>Create a table of the (important) words &amp; also includes the number of occurrences of each word and</a:t>
            </a:r>
          </a:p>
          <a:p>
            <a:pPr lvl="1"/>
            <a:r>
              <a:rPr lang="en-US" sz="3200" dirty="0">
                <a:effectLst/>
              </a:rPr>
              <a:t>Displays each word in the table at a random position with a font size proportional to number of occurrences</a:t>
            </a:r>
            <a:r>
              <a:rPr lang="en-US" sz="4000" dirty="0">
                <a:effectLst/>
              </a:rPr>
              <a:t>.</a:t>
            </a: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0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Let’s try one together!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F0B9-1308-9DD4-6FE3-B4B6327E9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>
            <a:normAutofit/>
          </a:bodyPr>
          <a:lstStyle/>
          <a:p>
            <a:r>
              <a:rPr lang="en-US"/>
              <a:t>Reference: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https://www.cbsnews.com/sanfrancisco/news/elon-musk-twitter-trial-judge-orders-both-sides-turn-over-more-documents/</a:t>
            </a:r>
            <a:endParaRPr lang="en-US"/>
          </a:p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707F1B-186E-862E-C48F-4D9C9A2C0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509695"/>
            <a:ext cx="5857820" cy="436167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4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1945D6E6-34E2-7949-B496-89CBF20EEB2E}" vid="{9C19798D-23BC-0E4D-838D-6C433C511F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7356</TotalTime>
  <Words>875</Words>
  <Application>Microsoft Office PowerPoint</Application>
  <PresentationFormat>Widescreen</PresentationFormat>
  <Paragraphs>128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Abadi Extra Light</vt:lpstr>
      <vt:lpstr>Arial</vt:lpstr>
      <vt:lpstr>Calibri</vt:lpstr>
      <vt:lpstr>Calibri Light</vt:lpstr>
      <vt:lpstr>Courier</vt:lpstr>
      <vt:lpstr>Office Theme</vt:lpstr>
      <vt:lpstr>Introduction</vt:lpstr>
      <vt:lpstr>Textbook</vt:lpstr>
      <vt:lpstr>What is Computer Science?</vt:lpstr>
      <vt:lpstr>What is Computer Science?</vt:lpstr>
      <vt:lpstr>Procedure for computationally solving a problem</vt:lpstr>
      <vt:lpstr>Let’s see an example…</vt:lpstr>
      <vt:lpstr>Our Example</vt:lpstr>
      <vt:lpstr>Our Example, step 2</vt:lpstr>
      <vt:lpstr>Let’s try one together!</vt:lpstr>
      <vt:lpstr>Let’s try one together, ripped from the headlines!</vt:lpstr>
      <vt:lpstr>More Computer Science Terms</vt:lpstr>
      <vt:lpstr>More Computer Science Terms</vt:lpstr>
      <vt:lpstr>More Computer Science Terms</vt:lpstr>
      <vt:lpstr>More Computer Science Terms</vt:lpstr>
      <vt:lpstr>Addressing our Textbook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Pete Lemieszewski</dc:creator>
  <cp:lastModifiedBy>olga Lemieszewski</cp:lastModifiedBy>
  <cp:revision>46</cp:revision>
  <dcterms:created xsi:type="dcterms:W3CDTF">2017-08-29T15:50:50Z</dcterms:created>
  <dcterms:modified xsi:type="dcterms:W3CDTF">2023-01-17T23:09:47Z</dcterms:modified>
</cp:coreProperties>
</file>