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68" r:id="rId3"/>
    <p:sldId id="561" r:id="rId4"/>
    <p:sldId id="563" r:id="rId5"/>
    <p:sldId id="564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565" r:id="rId31"/>
    <p:sldId id="566" r:id="rId32"/>
    <p:sldId id="532" r:id="rId33"/>
    <p:sldId id="570" r:id="rId34"/>
    <p:sldId id="571" r:id="rId35"/>
    <p:sldId id="572" r:id="rId36"/>
    <p:sldId id="569" r:id="rId37"/>
    <p:sldId id="573" r:id="rId38"/>
    <p:sldId id="35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/>
    <p:restoredTop sz="93998" autoAdjust="0"/>
  </p:normalViewPr>
  <p:slideViewPr>
    <p:cSldViewPr snapToGrid="0" snapToObjects="1">
      <p:cViewPr varScale="1">
        <p:scale>
          <a:sx n="66" d="100"/>
          <a:sy n="66" d="100"/>
        </p:scale>
        <p:origin x="657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Real rumors can be hurtful, so let's take a fictional one -- Harry's purported tattoo.</a:t>
            </a:r>
          </a:p>
          <a:p>
            <a:r>
              <a:rPr dirty="0"/>
              <a:t>[In the book of </a:t>
            </a:r>
            <a:r>
              <a:rPr i="1" dirty="0"/>
              <a:t>Half-Blood Prince</a:t>
            </a:r>
            <a:r>
              <a:rPr dirty="0"/>
              <a:t>, but not actually in the film.]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[Pansy Parkinson]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[Vincent Crabbe; Romilda Vane]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0" name="Shape 4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we wanted to write a function to find out if someone hears a rumor that starts with a certain person, we'd need to filter the table again and again to get the next steps. We could do it, but it would be unpleasant.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lnSpc>
                <a:spcPts val="3800"/>
              </a:lnSpc>
              <a:defRPr sz="3400"/>
            </a:lvl1pPr>
          </a:lstStyle>
          <a:p>
            <a:r>
              <a:t>This looks promising.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 using names for parts: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011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5942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5589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ets.org/poem/tre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pyret.org/editor#share=1PhgdmURP4nXEoogyzHxkrbxmggbcoz0B&amp;v=4f2ac8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b="1" dirty="0"/>
              <a:t>Trees</a:t>
            </a:r>
            <a:endParaRPr lang="en-US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90F8A35-0CA1-2E71-35F7-A03792F3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359" y="1143001"/>
            <a:ext cx="8560234" cy="4986338"/>
          </a:xfrm>
          <a:prstGeom prst="rect">
            <a:avLst/>
          </a:prstGeom>
          <a:noFill/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413E92-F346-2A41-BCB8-335CCC70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2/15/2023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BB966D-2440-55F1-ECEE-093AF39A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D6248E0-4584-0B75-41C3-50C37198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75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76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ansy"/>
          <p:cNvSpPr txBox="1"/>
          <p:nvPr/>
        </p:nvSpPr>
        <p:spPr>
          <a:xfrm>
            <a:off x="2107208" y="4502500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278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279" name="9d7b9214d92050ab785d8691fe734eba.jpg" descr="9d7b9214d92050ab785d8691fe734eba.jpg"/>
          <p:cNvPicPr>
            <a:picLocks noChangeAspect="1"/>
          </p:cNvPicPr>
          <p:nvPr/>
        </p:nvPicPr>
        <p:blipFill>
          <a:blip r:embed="rId3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Unknown.jpeg" descr="Unknown.jpeg"/>
          <p:cNvPicPr>
            <a:picLocks noChangeAspect="1"/>
          </p:cNvPicPr>
          <p:nvPr/>
        </p:nvPicPr>
        <p:blipFill>
          <a:blip r:embed="rId4"/>
          <a:srcRect b="17013"/>
          <a:stretch>
            <a:fillRect/>
          </a:stretch>
        </p:blipFill>
        <p:spPr>
          <a:xfrm>
            <a:off x="3930244" y="4087276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286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283" name="gallery-1455813766-cho.jpg" descr="gallery-1455813766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898" y="2161303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85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 dirty="0"/>
              <a:t>Cho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90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91" name="411full.jpg" descr="411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293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294" name="Unknown.jpeg" descr="Unknown.jpeg"/>
          <p:cNvPicPr>
            <a:picLocks noChangeAspect="1"/>
          </p:cNvPicPr>
          <p:nvPr/>
        </p:nvPicPr>
        <p:blipFill>
          <a:blip r:embed="rId4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07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297" name="gallery-1455813766-cho.jpg" descr="gallery-1455813766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99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00" name="Unknown.jpeg" descr="Unknow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309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10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04" name="5d9d63247fe0b39692e14056a230ead6.jpg" descr="5d9d63247fe0b39692e14056a230ead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315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316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318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319" name="Unknown.jpeg" descr="Unknown.jpeg"/>
          <p:cNvPicPr>
            <a:picLocks noChangeAspect="1"/>
          </p:cNvPicPr>
          <p:nvPr/>
        </p:nvPicPr>
        <p:blipFill>
          <a:blip r:embed="rId3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35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22" name="gallery-1455813766-cho.jpg" descr="gallery-1455813766-c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24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25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337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38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29" name="5d9d63247fe0b39692e14056a230ead6.jpg" descr="5d9d63247fe0b39692e14056a230ead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inny_Weasley.jpg" descr="Ginny_Weasl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05" y="3989984"/>
            <a:ext cx="1178720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Ginny"/>
          <p:cNvSpPr txBox="1"/>
          <p:nvPr/>
        </p:nvSpPr>
        <p:spPr>
          <a:xfrm>
            <a:off x="8101626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339" name="Connection Line"/>
          <p:cNvSpPr/>
          <p:nvPr/>
        </p:nvSpPr>
        <p:spPr>
          <a:xfrm>
            <a:off x="7012117" y="4030532"/>
            <a:ext cx="859589" cy="442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33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342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343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345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346" name="Unknown.jpeg" descr="Unknown.jpeg"/>
          <p:cNvPicPr>
            <a:picLocks noChangeAspect="1"/>
          </p:cNvPicPr>
          <p:nvPr/>
        </p:nvPicPr>
        <p:blipFill>
          <a:blip r:embed="rId3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63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49" name="gallery-1455813766-cho.jpg" descr="gallery-1455813766-c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  <p:sp>
        <p:nvSpPr>
          <p:cNvPr id="364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52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53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365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66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57" name="5d9d63247fe0b39692e14056a230ead6.jpg" descr="5d9d63247fe0b39692e14056a230ead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Ginny_Weasley.jpg" descr="Ginny_Weasl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05" y="3989984"/>
            <a:ext cx="1178720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Ginny"/>
          <p:cNvSpPr txBox="1"/>
          <p:nvPr/>
        </p:nvSpPr>
        <p:spPr>
          <a:xfrm>
            <a:off x="8101626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367" name="Connection Line"/>
          <p:cNvSpPr/>
          <p:nvPr/>
        </p:nvSpPr>
        <p:spPr>
          <a:xfrm>
            <a:off x="7012117" y="4030532"/>
            <a:ext cx="859589" cy="442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61" name="Simplifying assumption: Each person tells at most two others"/>
          <p:cNvSpPr txBox="1"/>
          <p:nvPr/>
        </p:nvSpPr>
        <p:spPr>
          <a:xfrm>
            <a:off x="9382096" y="2705725"/>
            <a:ext cx="2635834" cy="14465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Simplifying assumption: Each person tells at most two others</a:t>
            </a:r>
          </a:p>
        </p:txBody>
      </p:sp>
      <p:pic>
        <p:nvPicPr>
          <p:cNvPr id="362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Line"/>
          <p:cNvSpPr/>
          <p:nvPr/>
        </p:nvSpPr>
        <p:spPr>
          <a:xfrm flipV="1">
            <a:off x="6696102" y="3252043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0" name="Line"/>
          <p:cNvSpPr/>
          <p:nvPr/>
        </p:nvSpPr>
        <p:spPr>
          <a:xfrm flipV="1">
            <a:off x="8642180" y="4275119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1" name="Line"/>
          <p:cNvSpPr/>
          <p:nvPr/>
        </p:nvSpPr>
        <p:spPr>
          <a:xfrm>
            <a:off x="8659004" y="4928498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2" name="Line"/>
          <p:cNvSpPr/>
          <p:nvPr/>
        </p:nvSpPr>
        <p:spPr>
          <a:xfrm flipV="1">
            <a:off x="6532502" y="5171345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3" name="Line"/>
          <p:cNvSpPr/>
          <p:nvPr/>
        </p:nvSpPr>
        <p:spPr>
          <a:xfrm>
            <a:off x="6549326" y="5824724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4" name="Line"/>
          <p:cNvSpPr/>
          <p:nvPr/>
        </p:nvSpPr>
        <p:spPr>
          <a:xfrm flipV="1">
            <a:off x="4558079" y="2405306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5" name="Line"/>
          <p:cNvSpPr/>
          <p:nvPr/>
        </p:nvSpPr>
        <p:spPr>
          <a:xfrm>
            <a:off x="4574903" y="3058685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376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Tracking rumors</a:t>
            </a:r>
          </a:p>
        </p:txBody>
      </p:sp>
      <p:sp>
        <p:nvSpPr>
          <p:cNvPr id="377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378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3033493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380" name="Quote Bubble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381" name="Unknown.jpeg" descr="Unknown.jpeg"/>
          <p:cNvPicPr>
            <a:picLocks noChangeAspect="1"/>
          </p:cNvPicPr>
          <p:nvPr/>
        </p:nvPicPr>
        <p:blipFill>
          <a:blip r:embed="rId3"/>
          <a:srcRect b="17013"/>
          <a:stretch>
            <a:fillRect/>
          </a:stretch>
        </p:blipFill>
        <p:spPr>
          <a:xfrm>
            <a:off x="3934897" y="4159069"/>
            <a:ext cx="1038979" cy="1473785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Draco"/>
          <p:cNvSpPr txBox="1"/>
          <p:nvPr/>
        </p:nvSpPr>
        <p:spPr>
          <a:xfrm>
            <a:off x="4067315" y="552763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Draco</a:t>
            </a:r>
          </a:p>
        </p:txBody>
      </p:sp>
      <p:sp>
        <p:nvSpPr>
          <p:cNvPr id="398" name="Connection Line"/>
          <p:cNvSpPr/>
          <p:nvPr/>
        </p:nvSpPr>
        <p:spPr>
          <a:xfrm>
            <a:off x="2993547" y="4061206"/>
            <a:ext cx="941351" cy="53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84" name="gallery-1455813766-cho.jpg" descr="gallery-1455813766-c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97" y="2254939"/>
            <a:ext cx="1038979" cy="144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Connection Line"/>
          <p:cNvSpPr/>
          <p:nvPr/>
        </p:nvSpPr>
        <p:spPr>
          <a:xfrm>
            <a:off x="2993547" y="3184205"/>
            <a:ext cx="941351" cy="37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386" name="Romilda"/>
          <p:cNvSpPr txBox="1"/>
          <p:nvPr/>
        </p:nvSpPr>
        <p:spPr>
          <a:xfrm>
            <a:off x="5915161" y="4368814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Romilda</a:t>
            </a:r>
          </a:p>
        </p:txBody>
      </p:sp>
      <p:pic>
        <p:nvPicPr>
          <p:cNvPr id="387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4" y="5027352"/>
            <a:ext cx="1076333" cy="150686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Vincent"/>
          <p:cNvSpPr txBox="1"/>
          <p:nvPr/>
        </p:nvSpPr>
        <p:spPr>
          <a:xfrm>
            <a:off x="5959664" y="6373718"/>
            <a:ext cx="5437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Vincent</a:t>
            </a:r>
          </a:p>
        </p:txBody>
      </p:sp>
      <p:sp>
        <p:nvSpPr>
          <p:cNvPr id="400" name="Connection Line"/>
          <p:cNvSpPr/>
          <p:nvPr/>
        </p:nvSpPr>
        <p:spPr>
          <a:xfrm>
            <a:off x="4973916" y="4077192"/>
            <a:ext cx="859483" cy="51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401" name="Connection Line"/>
          <p:cNvSpPr/>
          <p:nvPr/>
        </p:nvSpPr>
        <p:spPr>
          <a:xfrm>
            <a:off x="4973916" y="5129506"/>
            <a:ext cx="910689" cy="40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91" name="5d9d63247fe0b39692e14056a230ead6.jpg" descr="5d9d63247fe0b39692e14056a230ead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8" y="2959542"/>
            <a:ext cx="1178719" cy="153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Ginny_Weasley.jpg" descr="Ginny_Weasl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05" y="3989984"/>
            <a:ext cx="1178720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Ginny"/>
          <p:cNvSpPr txBox="1"/>
          <p:nvPr/>
        </p:nvSpPr>
        <p:spPr>
          <a:xfrm>
            <a:off x="8101626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402" name="Connection Line"/>
          <p:cNvSpPr/>
          <p:nvPr/>
        </p:nvSpPr>
        <p:spPr>
          <a:xfrm>
            <a:off x="7012117" y="4030532"/>
            <a:ext cx="859589" cy="442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  <p:pic>
        <p:nvPicPr>
          <p:cNvPr id="395" name="9d7b9214d92050ab785d8691fe734eba.jpg" descr="9d7b9214d92050ab785d8691fe734eba.jpg"/>
          <p:cNvPicPr>
            <a:picLocks noChangeAspect="1"/>
          </p:cNvPicPr>
          <p:nvPr/>
        </p:nvPicPr>
        <p:blipFill>
          <a:blip r:embed="rId8"/>
          <a:srcRect l="10921" t="14875" b="14875"/>
          <a:stretch>
            <a:fillRect/>
          </a:stretch>
        </p:blipFill>
        <p:spPr>
          <a:xfrm>
            <a:off x="2963952" y="2709310"/>
            <a:ext cx="505888" cy="5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implifying assumption: Each person tells at most two others"/>
          <p:cNvSpPr txBox="1"/>
          <p:nvPr/>
        </p:nvSpPr>
        <p:spPr>
          <a:xfrm>
            <a:off x="9382096" y="2705725"/>
            <a:ext cx="2635834" cy="14465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Simplifying assumption: Each person tells at most two others</a:t>
            </a:r>
          </a:p>
        </p:txBody>
      </p:sp>
      <p:sp>
        <p:nvSpPr>
          <p:cNvPr id="397" name="Cho"/>
          <p:cNvSpPr txBox="1"/>
          <p:nvPr/>
        </p:nvSpPr>
        <p:spPr>
          <a:xfrm>
            <a:off x="4182718" y="3568543"/>
            <a:ext cx="3674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Cho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If you ignore my silly Harry Potter example, this is a pretty serious proble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ignore my silly Harry Potter example, this is a pretty serious problem.</a:t>
            </a:r>
          </a:p>
          <a:p>
            <a:r>
              <a:t>A lot of research right now is focused on building models of how information – and misinformation! – spreads through social networks, both in person and online.</a:t>
            </a:r>
          </a:p>
        </p:txBody>
      </p:sp>
      <p:sp>
        <p:nvSpPr>
          <p:cNvPr id="2" name="Tracking rumors">
            <a:extLst>
              <a:ext uri="{FF2B5EF4-FFF2-40B4-BE49-F238E27FC236}">
                <a16:creationId xmlns:a16="http://schemas.microsoft.com/office/drawing/2014/main" id="{0C6FBDB7-1A3F-457A-2471-73A071DA4AC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Tracking rumors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07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Is a rumor mill simply a list of people?"/>
          <p:cNvSpPr txBox="1"/>
          <p:nvPr/>
        </p:nvSpPr>
        <p:spPr>
          <a:xfrm>
            <a:off x="3236151" y="4880902"/>
            <a:ext cx="5880777" cy="8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r>
              <a:rPr sz="2900"/>
              <a:t>Is a rumor mill simply a list of people?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11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Is a rumor mill simply a list of people?"/>
          <p:cNvSpPr txBox="1"/>
          <p:nvPr/>
        </p:nvSpPr>
        <p:spPr>
          <a:xfrm>
            <a:off x="1334780" y="4187424"/>
            <a:ext cx="7436331" cy="8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r>
              <a:rPr lang="en-US" sz="2900" dirty="0"/>
              <a:t>Question: </a:t>
            </a:r>
            <a:r>
              <a:rPr sz="2900" dirty="0"/>
              <a:t>Is a rumor mill simply a list of people?</a:t>
            </a:r>
          </a:p>
        </p:txBody>
      </p:sp>
      <p:sp>
        <p:nvSpPr>
          <p:cNvPr id="413" name="No, because there are relationships among the people."/>
          <p:cNvSpPr txBox="1"/>
          <p:nvPr/>
        </p:nvSpPr>
        <p:spPr>
          <a:xfrm>
            <a:off x="2837009" y="5217771"/>
            <a:ext cx="572100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pPr>
              <a:lnSpc>
                <a:spcPct val="100000"/>
              </a:lnSpc>
            </a:pPr>
            <a:r>
              <a:rPr lang="en-US" sz="2900" dirty="0"/>
              <a:t>Answer: </a:t>
            </a:r>
            <a:r>
              <a:rPr sz="2900" dirty="0"/>
              <a:t>No, because there are </a:t>
            </a:r>
            <a:r>
              <a:rPr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sz="2900" dirty="0"/>
              <a:t> among the people.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16" name="rumor-mill.png" descr="rumor-mill.png"/>
          <p:cNvPicPr>
            <a:picLocks noChangeAspect="1"/>
          </p:cNvPicPr>
          <p:nvPr/>
        </p:nvPicPr>
        <p:blipFill>
          <a:blip r:embed="rId3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We could represent these relations with a table, e.g.,"/>
          <p:cNvSpPr txBox="1"/>
          <p:nvPr/>
        </p:nvSpPr>
        <p:spPr>
          <a:xfrm>
            <a:off x="166186" y="3541574"/>
            <a:ext cx="3562835" cy="13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 defTabSz="821531">
              <a:lnSpc>
                <a:spcPts val="7300"/>
              </a:lnSpc>
              <a:spcBef>
                <a:spcPts val="3700"/>
              </a:spcBef>
              <a:defRPr sz="5800" i="0"/>
            </a:lvl1pPr>
          </a:lstStyle>
          <a:p>
            <a:pPr>
              <a:lnSpc>
                <a:spcPct val="100000"/>
              </a:lnSpc>
            </a:pPr>
            <a:r>
              <a:rPr sz="2400" dirty="0"/>
              <a:t>We </a:t>
            </a:r>
            <a:r>
              <a:rPr sz="2400" i="1" dirty="0"/>
              <a:t>could</a:t>
            </a:r>
            <a:r>
              <a:rPr sz="2400" dirty="0"/>
              <a:t> represent these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sz="2400" dirty="0"/>
              <a:t> relations with a table, e.g.,</a:t>
            </a:r>
          </a:p>
        </p:txBody>
      </p:sp>
      <p:graphicFrame>
        <p:nvGraphicFramePr>
          <p:cNvPr id="418" name="Table"/>
          <p:cNvGraphicFramePr/>
          <p:nvPr>
            <p:extLst>
              <p:ext uri="{D42A27DB-BD31-4B8C-83A1-F6EECF244321}">
                <p14:modId xmlns:p14="http://schemas.microsoft.com/office/powerpoint/2010/main" val="2759419917"/>
              </p:ext>
            </p:extLst>
          </p:nvPr>
        </p:nvGraphicFramePr>
        <p:xfrm>
          <a:off x="4302566" y="4169027"/>
          <a:ext cx="6547782" cy="2502282"/>
        </p:xfrm>
        <a:graphic>
          <a:graphicData uri="http://schemas.openxmlformats.org/drawingml/2006/table">
            <a:tbl>
              <a:tblPr firstRow="1"/>
              <a:tblGrid>
                <a:gridCol w="218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987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4200"/>
                      </a:pPr>
                      <a:r>
                        <a:rPr sz="2100">
                          <a:solidFill>
                            <a:srgbClr val="B51700"/>
                          </a:solidFill>
                        </a:rPr>
                        <a:t>name :: String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4200"/>
                      </a:pPr>
                      <a:r>
                        <a:rPr sz="2100">
                          <a:solidFill>
                            <a:srgbClr val="B51700"/>
                          </a:solidFill>
                        </a:rPr>
                        <a:t>next1 :: String</a:t>
                      </a:r>
                    </a:p>
                  </a:txBody>
                  <a:tcPr marL="31750" marR="31750" marT="31750" marB="3175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4200"/>
                      </a:pPr>
                      <a:r>
                        <a:rPr sz="2100">
                          <a:solidFill>
                            <a:srgbClr val="B51700"/>
                          </a:solidFill>
                        </a:rPr>
                        <a:t>next2 :: String</a:t>
                      </a:r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"Pansy"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"Cho"</a:t>
                      </a:r>
                    </a:p>
                  </a:txBody>
                  <a:tcPr marL="31750" marR="31750" marT="31750" marB="31750" anchor="ctr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"Draco"</a:t>
                      </a:r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 sz="1600">
                          <a:solidFill>
                            <a:srgbClr val="507EB3"/>
                          </a:solidFill>
                        </a:rPr>
                        <a:t>"Cho"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endParaRPr sz="1600"/>
                    </a:p>
                  </a:txBody>
                  <a:tcPr marL="31750" marR="31750" marT="31750" marB="31750" anchor="ctr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endParaRPr sz="1600"/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…</a:t>
                      </a:r>
                    </a:p>
                  </a:txBody>
                  <a:tcPr marL="31750" marR="31750" marT="31750" marB="3175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…</a:t>
                      </a:r>
                    </a:p>
                  </a:txBody>
                  <a:tcPr marL="31750" marR="31750" marT="31750" marB="31750" anchor="ctr" horzOverflow="overflow"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…</a:t>
                      </a:r>
                    </a:p>
                  </a:txBody>
                  <a:tcPr marL="31750" marR="31750" marT="31750" marB="3175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23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Using a table doesn’t give us any straightforward way to process the rumor mill.…"/>
          <p:cNvSpPr txBox="1"/>
          <p:nvPr/>
        </p:nvSpPr>
        <p:spPr>
          <a:xfrm>
            <a:off x="2294226" y="4440625"/>
            <a:ext cx="7603548" cy="2213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defTabSz="410766">
              <a:lnSpc>
                <a:spcPts val="3650"/>
              </a:lnSpc>
              <a:spcBef>
                <a:spcPts val="1850"/>
              </a:spcBef>
              <a:defRPr sz="5800" i="0"/>
            </a:pPr>
            <a:r>
              <a:rPr sz="2900"/>
              <a:t>Using a table doesn’t give us any straightforward way to process the rumor mill.</a:t>
            </a:r>
          </a:p>
          <a:p>
            <a:pPr defTabSz="410766">
              <a:lnSpc>
                <a:spcPts val="3650"/>
              </a:lnSpc>
              <a:spcBef>
                <a:spcPts val="1850"/>
              </a:spcBef>
              <a:defRPr sz="5800" i="0"/>
            </a:pPr>
            <a:r>
              <a:rPr sz="2900"/>
              <a:t>Could we use something </a:t>
            </a:r>
            <a:r>
              <a:rPr sz="2900"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like</a:t>
            </a:r>
            <a:r>
              <a:rPr sz="2900"/>
              <a:t> a list but representing the relations?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A955-7B4C-B0F9-6C26-DD3782FA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write a generic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3F2D-BC14-2941-1971-975355A8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(recursive) </a:t>
            </a:r>
            <a:r>
              <a:rPr lang="en-US" i="1" dirty="0"/>
              <a:t>data definition</a:t>
            </a:r>
            <a:r>
              <a:rPr lang="en-US" dirty="0"/>
              <a:t>, you write a generic template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Creating a function header,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cases</a:t>
            </a:r>
            <a:r>
              <a:rPr lang="en-US" dirty="0"/>
              <a:t> to break the data input into its variants,</a:t>
            </a:r>
          </a:p>
          <a:p>
            <a:pPr lvl="2"/>
            <a:r>
              <a:rPr lang="en-US" dirty="0"/>
              <a:t>In each case, list each of the fields as part of the answer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And, calling the function itself on any recursive fields.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1E89-8F3C-11E0-DC38-14156AD0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AF35-CA33-0D18-E611-19CD3415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7357-3103-8CDA-FF76-2E4A1A0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69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27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data Person:…"/>
          <p:cNvSpPr txBox="1"/>
          <p:nvPr/>
        </p:nvSpPr>
        <p:spPr>
          <a:xfrm>
            <a:off x="683405" y="4803879"/>
            <a:ext cx="732751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>
                <a:solidFill>
                  <a:srgbClr val="9F59B3"/>
                </a:solidFill>
              </a:rPr>
              <a:t>Person</a:t>
            </a:r>
            <a:r>
              <a:rPr sz="2400" dirty="0"/>
              <a:t>: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person(name :: String, next1 :: Person, next2 :: Person)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29" name="How about this?"/>
          <p:cNvSpPr txBox="1"/>
          <p:nvPr/>
        </p:nvSpPr>
        <p:spPr>
          <a:xfrm>
            <a:off x="5170005" y="5814184"/>
            <a:ext cx="2060692" cy="43088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How about this?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data Person:…"/>
          <p:cNvSpPr txBox="1"/>
          <p:nvPr/>
        </p:nvSpPr>
        <p:spPr>
          <a:xfrm>
            <a:off x="683405" y="4803879"/>
            <a:ext cx="732751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>
                <a:solidFill>
                  <a:srgbClr val="9F59B3"/>
                </a:solidFill>
              </a:rPr>
              <a:t>Person</a:t>
            </a:r>
            <a:r>
              <a:rPr sz="2400" dirty="0"/>
              <a:t>: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person(name :: String, next1 :: Person, next2 :: Person)</a:t>
            </a:r>
          </a:p>
          <a:p>
            <a:pPr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32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33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ome people don’t gossip to anyone else – the red arrows above."/>
          <p:cNvSpPr txBox="1"/>
          <p:nvPr/>
        </p:nvSpPr>
        <p:spPr>
          <a:xfrm rot="21339508">
            <a:off x="4947090" y="4052573"/>
            <a:ext cx="7087535" cy="769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 dirty="0"/>
              <a:t>Some people don’t gossip to anyone else – </a:t>
            </a:r>
            <a:r>
              <a:rPr lang="en-US" sz="2200" dirty="0"/>
              <a:t>see </a:t>
            </a:r>
            <a:r>
              <a:rPr sz="2200" dirty="0"/>
              <a:t>the red arrows above.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data RumorMill:…"/>
          <p:cNvSpPr txBox="1"/>
          <p:nvPr/>
        </p:nvSpPr>
        <p:spPr>
          <a:xfrm>
            <a:off x="236468" y="4696580"/>
            <a:ext cx="11719064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800"/>
              </a:lnSpc>
              <a:defRPr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39" name="Representing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rumor mills</a:t>
            </a:r>
          </a:p>
        </p:txBody>
      </p:sp>
      <p:pic>
        <p:nvPicPr>
          <p:cNvPr id="440" name="rumor-mill.png" descr="rumor-mill.png"/>
          <p:cNvPicPr>
            <a:picLocks noChangeAspect="1"/>
          </p:cNvPicPr>
          <p:nvPr/>
        </p:nvPicPr>
        <p:blipFill>
          <a:blip r:embed="rId3"/>
          <a:srcRect l="936"/>
          <a:stretch>
            <a:fillRect/>
          </a:stretch>
        </p:blipFill>
        <p:spPr>
          <a:xfrm>
            <a:off x="3940058" y="1527894"/>
            <a:ext cx="4311884" cy="2655428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How about this?"/>
          <p:cNvSpPr txBox="1"/>
          <p:nvPr/>
        </p:nvSpPr>
        <p:spPr>
          <a:xfrm>
            <a:off x="9654919" y="6009760"/>
            <a:ext cx="2060692" cy="43088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/>
              <a:t>How about this?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Example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rumor mills</a:t>
            </a:r>
          </a:p>
        </p:txBody>
      </p:sp>
      <p:sp>
        <p:nvSpPr>
          <p:cNvPr id="446" name="no-one"/>
          <p:cNvSpPr txBox="1"/>
          <p:nvPr/>
        </p:nvSpPr>
        <p:spPr>
          <a:xfrm>
            <a:off x="5680095" y="3237399"/>
            <a:ext cx="782587" cy="60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rPr sz="1600"/>
              <a:t>no-one</a:t>
            </a:r>
          </a:p>
        </p:txBody>
      </p:sp>
      <p:sp>
        <p:nvSpPr>
          <p:cNvPr id="447" name="data RumorMill:…"/>
          <p:cNvSpPr txBox="1"/>
          <p:nvPr/>
        </p:nvSpPr>
        <p:spPr>
          <a:xfrm>
            <a:off x="2005241" y="1570414"/>
            <a:ext cx="8181519" cy="13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#at the start there is… no-one in the rumor mill!</a:t>
            </a:r>
            <a:endParaRPr sz="2400" dirty="0">
              <a:solidFill>
                <a:schemeClr val="accent2"/>
              </a:solidFill>
            </a:endParaRP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"/>
          <p:cNvGrpSpPr/>
          <p:nvPr/>
        </p:nvGrpSpPr>
        <p:grpSpPr>
          <a:xfrm>
            <a:off x="6267701" y="4307582"/>
            <a:ext cx="940342" cy="1100828"/>
            <a:chOff x="0" y="0"/>
            <a:chExt cx="1880681" cy="2201653"/>
          </a:xfrm>
        </p:grpSpPr>
        <p:sp>
          <p:nvSpPr>
            <p:cNvPr id="449" name="Line"/>
            <p:cNvSpPr/>
            <p:nvPr/>
          </p:nvSpPr>
          <p:spPr>
            <a:xfrm>
              <a:off x="-1" y="1182999"/>
              <a:ext cx="1880683" cy="1018655"/>
            </a:xfrm>
            <a:prstGeom prst="line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ctr">
                <a:defRPr sz="32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600"/>
            </a:p>
          </p:txBody>
        </p:sp>
        <p:sp>
          <p:nvSpPr>
            <p:cNvPr id="450" name="Line"/>
            <p:cNvSpPr/>
            <p:nvPr/>
          </p:nvSpPr>
          <p:spPr>
            <a:xfrm flipV="1">
              <a:off x="32810" y="-1"/>
              <a:ext cx="1817459" cy="1176398"/>
            </a:xfrm>
            <a:prstGeom prst="line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ctr">
                <a:defRPr sz="32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600"/>
            </a:p>
          </p:txBody>
        </p:sp>
      </p:grpSp>
      <p:sp>
        <p:nvSpPr>
          <p:cNvPr id="452" name="Example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rumor mills</a:t>
            </a:r>
          </a:p>
        </p:txBody>
      </p:sp>
      <p:sp>
        <p:nvSpPr>
          <p:cNvPr id="453" name="gossip(&quot;Ginny&quot;, no-one, no-one)"/>
          <p:cNvSpPr txBox="1"/>
          <p:nvPr/>
        </p:nvSpPr>
        <p:spPr>
          <a:xfrm>
            <a:off x="4150886" y="3237399"/>
            <a:ext cx="2862900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/>
              <a:t>gossip(</a:t>
            </a:r>
            <a:r>
              <a:rPr sz="1600">
                <a:solidFill>
                  <a:srgbClr val="507EB3"/>
                </a:solidFill>
              </a:rPr>
              <a:t>"Ginny"</a:t>
            </a:r>
            <a:r>
              <a:rPr sz="1600"/>
              <a:t>, no-one, no-one)</a:t>
            </a:r>
          </a:p>
        </p:txBody>
      </p:sp>
      <p:pic>
        <p:nvPicPr>
          <p:cNvPr id="454" name="Ginny_Weasley.jpg" descr="Ginny_Weas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41" y="3989984"/>
            <a:ext cx="1178719" cy="157229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inny"/>
          <p:cNvSpPr txBox="1"/>
          <p:nvPr/>
        </p:nvSpPr>
        <p:spPr>
          <a:xfrm>
            <a:off x="5736562" y="5403712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</a:t>
            </a:r>
          </a:p>
        </p:txBody>
      </p:sp>
      <p:sp>
        <p:nvSpPr>
          <p:cNvPr id="456" name="data RumorMill:…"/>
          <p:cNvSpPr txBox="1"/>
          <p:nvPr/>
        </p:nvSpPr>
        <p:spPr>
          <a:xfrm>
            <a:off x="2005241" y="1570414"/>
            <a:ext cx="8181519" cy="13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data RumorMill:…"/>
          <p:cNvSpPr txBox="1"/>
          <p:nvPr/>
        </p:nvSpPr>
        <p:spPr>
          <a:xfrm>
            <a:off x="2005241" y="1570414"/>
            <a:ext cx="8181519" cy="132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59" name="Line"/>
          <p:cNvSpPr/>
          <p:nvPr/>
        </p:nvSpPr>
        <p:spPr>
          <a:xfrm flipV="1">
            <a:off x="4896430" y="4591905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460" name="Line"/>
          <p:cNvSpPr/>
          <p:nvPr/>
        </p:nvSpPr>
        <p:spPr>
          <a:xfrm>
            <a:off x="6282890" y="5610546"/>
            <a:ext cx="940341" cy="509328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461" name="Line"/>
          <p:cNvSpPr/>
          <p:nvPr/>
        </p:nvSpPr>
        <p:spPr>
          <a:xfrm flipV="1">
            <a:off x="6299296" y="5308923"/>
            <a:ext cx="908730" cy="588199"/>
          </a:xfrm>
          <a:prstGeom prst="line">
            <a:avLst/>
          </a:prstGeom>
          <a:ln w="63500">
            <a:solidFill>
              <a:srgbClr val="B51700"/>
            </a:solidFill>
            <a:tailEnd type="triangle"/>
          </a:ln>
        </p:spPr>
        <p:txBody>
          <a:bodyPr tIns="45720" bIns="45720"/>
          <a:lstStyle/>
          <a:p>
            <a:pPr algn="ctr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 sz="1600"/>
          </a:p>
        </p:txBody>
      </p:sp>
      <p:sp>
        <p:nvSpPr>
          <p:cNvPr id="462" name="Example rumor m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 rumor mills</a:t>
            </a:r>
          </a:p>
        </p:txBody>
      </p:sp>
      <p:sp>
        <p:nvSpPr>
          <p:cNvPr id="463" name="gossip(&quot;Romilda&quot;,   no-one,   gossip(&quot;Ginny&quot;, no-one, no-one))"/>
          <p:cNvSpPr txBox="1"/>
          <p:nvPr/>
        </p:nvSpPr>
        <p:spPr>
          <a:xfrm>
            <a:off x="3602613" y="2856280"/>
            <a:ext cx="4431213" cy="1019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gossip(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 err="1">
                <a:solidFill>
                  <a:srgbClr val="507EB3"/>
                </a:solidFill>
              </a:rPr>
              <a:t>Romilda</a:t>
            </a:r>
            <a:r>
              <a:rPr sz="2400" dirty="0">
                <a:solidFill>
                  <a:srgbClr val="507EB3"/>
                </a:solidFill>
              </a:rPr>
              <a:t>",</a:t>
            </a:r>
            <a:br>
              <a:rPr sz="2400" dirty="0"/>
            </a:br>
            <a:r>
              <a:rPr sz="2400" dirty="0"/>
              <a:t>  no-one,</a:t>
            </a:r>
            <a:br>
              <a:rPr sz="2400" dirty="0"/>
            </a:b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"Ginny"</a:t>
            </a:r>
            <a:r>
              <a:rPr sz="2400" dirty="0"/>
              <a:t>, no-one, no-one))</a:t>
            </a:r>
          </a:p>
        </p:txBody>
      </p:sp>
      <p:pic>
        <p:nvPicPr>
          <p:cNvPr id="464" name="Ginny_Weasley.jpg" descr="Ginny_Weas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21" y="5072437"/>
            <a:ext cx="824628" cy="109997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Ginny"/>
          <p:cNvSpPr txBox="1"/>
          <p:nvPr/>
        </p:nvSpPr>
        <p:spPr>
          <a:xfrm>
            <a:off x="5919868" y="6115176"/>
            <a:ext cx="45878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 dirty="0"/>
              <a:t>Ginny</a:t>
            </a:r>
          </a:p>
        </p:txBody>
      </p:sp>
      <p:pic>
        <p:nvPicPr>
          <p:cNvPr id="466" name="5d9d63247fe0b39692e14056a230ead6.jpg" descr="5d9d63247fe0b39692e14056a230ea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19" y="4317403"/>
            <a:ext cx="824628" cy="1074187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Romilda"/>
          <p:cNvSpPr txBox="1"/>
          <p:nvPr/>
        </p:nvSpPr>
        <p:spPr>
          <a:xfrm>
            <a:off x="4444797" y="5391590"/>
            <a:ext cx="57099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 dirty="0" err="1"/>
              <a:t>Romilda</a:t>
            </a:r>
            <a:endParaRPr sz="900" dirty="0"/>
          </a:p>
        </p:txBody>
      </p:sp>
      <p:sp>
        <p:nvSpPr>
          <p:cNvPr id="469" name="Connection Line"/>
          <p:cNvSpPr/>
          <p:nvPr/>
        </p:nvSpPr>
        <p:spPr>
          <a:xfrm>
            <a:off x="5364683" y="5249375"/>
            <a:ext cx="511239" cy="267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rgbClr val="00C100"/>
            </a:solidFill>
            <a:tailEnd type="triangle"/>
          </a:ln>
        </p:spPr>
        <p:txBody>
          <a:bodyPr/>
          <a:lstStyle/>
          <a:p>
            <a:endParaRPr sz="90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ssip(&quot;Pansy&quot;,   gossip(&quot;Cho&quot;, no-one, no-one)   gossip(&quot;Draco&quot;,     gossip(&quot;Romilda&quot;,        no-one       gossip(&quot;Ginny&quot;, no-one, no-one))     gossip(&quot;Vincent&quot;, no-one, no-one)))"/>
          <p:cNvSpPr txBox="1"/>
          <p:nvPr/>
        </p:nvSpPr>
        <p:spPr>
          <a:xfrm>
            <a:off x="3609259" y="369240"/>
            <a:ext cx="4973483" cy="277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>
              <a:lnSpc>
                <a:spcPts val="295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gossip(</a:t>
            </a:r>
            <a:r>
              <a:rPr sz="2400" dirty="0">
                <a:solidFill>
                  <a:srgbClr val="507EB3"/>
                </a:solidFill>
              </a:rPr>
              <a:t>"Pansy"</a:t>
            </a:r>
            <a:r>
              <a:rPr sz="2400" dirty="0"/>
              <a:t>,</a:t>
            </a:r>
            <a:br>
              <a:rPr sz="2400" dirty="0"/>
            </a:b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"Cho"</a:t>
            </a:r>
            <a:r>
              <a:rPr sz="2400" dirty="0"/>
              <a:t>, no-one, no-one)</a:t>
            </a:r>
            <a:br>
              <a:rPr sz="2400" dirty="0"/>
            </a:b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"Draco"</a:t>
            </a:r>
            <a:r>
              <a:rPr sz="2400" dirty="0"/>
              <a:t>,</a:t>
            </a:r>
            <a:br>
              <a:rPr sz="2400" dirty="0"/>
            </a:br>
            <a:r>
              <a:rPr sz="2400" dirty="0"/>
              <a:t>    gossip(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 err="1">
                <a:solidFill>
                  <a:srgbClr val="507EB3"/>
                </a:solidFill>
              </a:rPr>
              <a:t>Romilda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/>
              <a:t>, </a:t>
            </a:r>
            <a:br>
              <a:rPr sz="2400" dirty="0"/>
            </a:br>
            <a:r>
              <a:rPr sz="2400" dirty="0"/>
              <a:t>      no-one</a:t>
            </a:r>
            <a:br>
              <a:rPr sz="2400" dirty="0"/>
            </a:br>
            <a:r>
              <a:rPr sz="2400" dirty="0"/>
              <a:t>      gossip(</a:t>
            </a:r>
            <a:r>
              <a:rPr sz="2400" dirty="0">
                <a:solidFill>
                  <a:srgbClr val="507EB3"/>
                </a:solidFill>
              </a:rPr>
              <a:t>"Ginny"</a:t>
            </a:r>
            <a:r>
              <a:rPr sz="2400" dirty="0"/>
              <a:t>, no-one, no-one))</a:t>
            </a:r>
            <a:br>
              <a:rPr sz="2400" dirty="0"/>
            </a:br>
            <a:r>
              <a:rPr sz="2400" dirty="0"/>
              <a:t>    gossip(</a:t>
            </a:r>
            <a:r>
              <a:rPr sz="2400" dirty="0">
                <a:solidFill>
                  <a:srgbClr val="507EB3"/>
                </a:solidFill>
              </a:rPr>
              <a:t>"Vincent"</a:t>
            </a:r>
            <a:r>
              <a:rPr sz="2400" dirty="0"/>
              <a:t>, no-one, no-one)))</a:t>
            </a:r>
          </a:p>
        </p:txBody>
      </p:sp>
      <p:pic>
        <p:nvPicPr>
          <p:cNvPr id="472" name="rumor-mill.png" descr="rumor-mill.png"/>
          <p:cNvPicPr>
            <a:picLocks noChangeAspect="1"/>
          </p:cNvPicPr>
          <p:nvPr/>
        </p:nvPicPr>
        <p:blipFill>
          <a:blip r:embed="rId2"/>
          <a:srcRect l="936"/>
          <a:stretch>
            <a:fillRect/>
          </a:stretch>
        </p:blipFill>
        <p:spPr>
          <a:xfrm>
            <a:off x="3402404" y="3523612"/>
            <a:ext cx="5387192" cy="3317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Example using names for parts:…"/>
          <p:cNvSpPr txBox="1">
            <a:spLocks noGrp="1"/>
          </p:cNvSpPr>
          <p:nvPr>
            <p:ph type="body" idx="1"/>
          </p:nvPr>
        </p:nvSpPr>
        <p:spPr>
          <a:xfrm>
            <a:off x="1225296" y="1284513"/>
            <a:ext cx="8738761" cy="516200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GINNY-MILL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 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"Ginny"</a:t>
            </a:r>
            <a:r>
              <a:rPr sz="2400" dirty="0"/>
              <a:t>, no-one, no-one)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ROMILDA-MILL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 err="1">
                <a:solidFill>
                  <a:srgbClr val="507EB3"/>
                </a:solidFill>
              </a:rPr>
              <a:t>Romilda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/>
              <a:t>, no-one, GINNY-MILL)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VINCENT-MILL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"Vincent"</a:t>
            </a:r>
            <a:r>
              <a:rPr sz="2400" dirty="0"/>
              <a:t>, no-one, no-one)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DRACO-MILL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"Draco"</a:t>
            </a:r>
            <a:r>
              <a:rPr sz="2400" dirty="0"/>
              <a:t>, ROMILDA-MILL, VINCENT-MILL)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CHO-MILL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"Cho"</a:t>
            </a:r>
            <a:r>
              <a:rPr sz="2400" dirty="0"/>
              <a:t>, no-one, no-one)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PANSY-MILL</a:t>
            </a:r>
            <a:r>
              <a:rPr sz="2400" b="1" dirty="0">
                <a:solidFill>
                  <a:srgbClr val="9F59B3"/>
                </a:solidFill>
              </a:rPr>
              <a:t> </a:t>
            </a:r>
            <a:r>
              <a:rPr sz="2400" dirty="0"/>
              <a:t>=</a:t>
            </a:r>
          </a:p>
          <a:p>
            <a:pPr marL="503634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gossip(</a:t>
            </a:r>
            <a:r>
              <a:rPr sz="2400" dirty="0">
                <a:solidFill>
                  <a:srgbClr val="507EB3"/>
                </a:solidFill>
              </a:rPr>
              <a:t>"Pansy"</a:t>
            </a:r>
            <a:r>
              <a:rPr sz="2400" dirty="0"/>
              <a:t>, CHO-MILL, DRACO-MILL)</a:t>
            </a:r>
          </a:p>
        </p:txBody>
      </p:sp>
      <p:sp>
        <p:nvSpPr>
          <p:cNvPr id="2" name="Example rumor mills">
            <a:extLst>
              <a:ext uri="{FF2B5EF4-FFF2-40B4-BE49-F238E27FC236}">
                <a16:creationId xmlns:a16="http://schemas.microsoft.com/office/drawing/2014/main" id="{02D2290A-EC1F-6A02-7F2F-537C61B9EF1B}"/>
              </a:ext>
            </a:extLst>
          </p:cNvPr>
          <p:cNvSpPr txBox="1">
            <a:spLocks/>
          </p:cNvSpPr>
          <p:nvPr/>
        </p:nvSpPr>
        <p:spPr>
          <a:xfrm>
            <a:off x="1225296" y="188363"/>
            <a:ext cx="9738360" cy="11687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Example, using names for the parts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A RumorMill is a type of structure called a tre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i="1" dirty="0" err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RumorMill</a:t>
            </a:r>
            <a:r>
              <a:rPr dirty="0"/>
              <a:t> is a type of structure called a </a:t>
            </a:r>
            <a:r>
              <a:rPr i="1" dirty="0">
                <a:solidFill>
                  <a:srgbClr val="B51700"/>
                </a:solidFill>
              </a:rPr>
              <a:t>tree</a:t>
            </a:r>
            <a:r>
              <a:rPr dirty="0"/>
              <a:t>.</a:t>
            </a:r>
          </a:p>
          <a:p>
            <a:pPr lvl="1"/>
            <a:r>
              <a:rPr dirty="0"/>
              <a:t>Each element in the tree is called a </a:t>
            </a:r>
            <a:r>
              <a:rPr i="1" dirty="0">
                <a:solidFill>
                  <a:srgbClr val="B51700"/>
                </a:solidFill>
              </a:rPr>
              <a:t>node</a:t>
            </a:r>
            <a:r>
              <a:rPr dirty="0"/>
              <a:t>.</a:t>
            </a:r>
          </a:p>
          <a:p>
            <a:pPr lvl="1"/>
            <a:r>
              <a:rPr dirty="0"/>
              <a:t>The first node in the tree is called the </a:t>
            </a:r>
            <a:r>
              <a:rPr i="1" dirty="0">
                <a:solidFill>
                  <a:srgbClr val="B51700"/>
                </a:solidFill>
              </a:rPr>
              <a:t>root</a:t>
            </a:r>
            <a:r>
              <a:rPr dirty="0"/>
              <a:t>.</a:t>
            </a:r>
          </a:p>
          <a:p>
            <a:pPr lvl="1"/>
            <a:r>
              <a:rPr dirty="0"/>
              <a:t>A node with no children is called a </a:t>
            </a:r>
            <a:r>
              <a:rPr i="1" dirty="0">
                <a:solidFill>
                  <a:srgbClr val="B51700"/>
                </a:solidFill>
              </a:rPr>
              <a:t>leaf</a:t>
            </a:r>
            <a:r>
              <a:rPr dirty="0"/>
              <a:t>.</a:t>
            </a:r>
          </a:p>
          <a:p>
            <a:r>
              <a:rPr dirty="0"/>
              <a:t>Like a list, a tree is recursive: Every subtree is a tree.</a:t>
            </a:r>
          </a:p>
        </p:txBody>
      </p:sp>
      <p:sp>
        <p:nvSpPr>
          <p:cNvPr id="2" name="Programming with rumors">
            <a:extLst>
              <a:ext uri="{FF2B5EF4-FFF2-40B4-BE49-F238E27FC236}">
                <a16:creationId xmlns:a16="http://schemas.microsoft.com/office/drawing/2014/main" id="{0F1C84DE-C781-9819-4581-F0B2A3039D05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3600" dirty="0"/>
              <a:t>Computer Science concepts wrung from a rumor mill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rogramming with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Programming with rumors</a:t>
            </a:r>
          </a:p>
        </p:txBody>
      </p:sp>
      <p:sp>
        <p:nvSpPr>
          <p:cNvPr id="479" name="data RumorMill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data</a:t>
            </a:r>
            <a:r>
              <a:rPr sz="2400" dirty="0"/>
              <a:t> </a:t>
            </a:r>
            <a:r>
              <a:rPr sz="2400" b="1" dirty="0" err="1">
                <a:solidFill>
                  <a:srgbClr val="9F59B3"/>
                </a:solidFill>
              </a:rPr>
              <a:t>RumorMill</a:t>
            </a:r>
            <a:r>
              <a:rPr sz="2400" dirty="0"/>
              <a:t>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no-one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| gossip(name :: String, next1 :: </a:t>
            </a:r>
            <a:r>
              <a:rPr sz="2400" dirty="0" err="1"/>
              <a:t>RumorMill</a:t>
            </a:r>
            <a:r>
              <a:rPr sz="2400" dirty="0"/>
              <a:t>, next2 :: </a:t>
            </a:r>
            <a:r>
              <a:rPr sz="2400" dirty="0" err="1"/>
              <a:t>RumorMill</a:t>
            </a:r>
            <a:r>
              <a:rPr sz="2400" dirty="0"/>
              <a:t>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5C670-3DFD-5112-28D8-AC7FB7DA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1234-337A-95BA-213C-33A0FFD6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10472792" cy="809171"/>
          </a:xfrm>
        </p:spPr>
        <p:txBody>
          <a:bodyPr>
            <a:normAutofit/>
          </a:bodyPr>
          <a:lstStyle/>
          <a:p>
            <a:r>
              <a:rPr lang="en-US" dirty="0"/>
              <a:t>Data Definition: Start With 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FFDA-A31C-4599-3D75-A1C38BA4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data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F59B3"/>
                </a:solidFill>
              </a:rPr>
              <a:t>MyList</a:t>
            </a:r>
            <a:r>
              <a:rPr lang="en-US" sz="2400" dirty="0"/>
              <a:t>: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my-empty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my-link(first, rest :: </a:t>
            </a:r>
            <a:r>
              <a:rPr lang="en-US" sz="2400" dirty="0" err="1"/>
              <a:t>MyList</a:t>
            </a:r>
            <a:r>
              <a:rPr lang="en-US" sz="2400" dirty="0"/>
              <a:t>)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3400" dirty="0">
              <a:solidFill>
                <a:srgbClr val="ABAFB3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1735-5B52-CE6C-365E-EF6FE653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80C5-81C0-92D1-B85A-EE55683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D5873-5AB3-3FA3-0721-D52BB234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3" name="Self-reference">
            <a:extLst>
              <a:ext uri="{FF2B5EF4-FFF2-40B4-BE49-F238E27FC236}">
                <a16:creationId xmlns:a16="http://schemas.microsoft.com/office/drawing/2014/main" id="{F5669806-C3C9-0CB8-4115-7222D584372F}"/>
              </a:ext>
            </a:extLst>
          </p:cNvPr>
          <p:cNvSpPr txBox="1"/>
          <p:nvPr/>
        </p:nvSpPr>
        <p:spPr>
          <a:xfrm rot="20764296">
            <a:off x="5598947" y="2000023"/>
            <a:ext cx="2629374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B51700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dirty="0">
                <a:solidFill>
                  <a:srgbClr val="B51700"/>
                </a:solidFill>
              </a:rPr>
              <a:t>Self-reference</a:t>
            </a:r>
            <a:r>
              <a:rPr lang="en-US" dirty="0">
                <a:solidFill>
                  <a:srgbClr val="B51700"/>
                </a:solidFill>
              </a:rPr>
              <a:t> Definition!</a:t>
            </a:r>
            <a:endParaRPr dirty="0">
              <a:solidFill>
                <a:srgbClr val="B5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2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D4E4-192B-F85E-4810-8CFAA236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EAF3-23E4-94F1-1B15-637AD868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0DAB-AD93-3B36-BCB4-A7B8EAD6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C9205-4147-B4B1-99E2-B0CADEBE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76C3-90E3-6EC7-97A4-7FAA1288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07EB2-D39A-3063-F63A-FFBCD821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7354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7F2CF7-5DC7-4D70-BA70-DB34A6B78742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Rumor Mill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1E05595-54CC-6AD8-1AEA-7E315907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/>
          <a:lstStyle/>
          <a:p>
            <a:r>
              <a:rPr lang="en-US" dirty="0"/>
              <a:t>Rumor Mill Template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4A48A-22EB-D323-222B-4A00CBFCE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374"/>
          <a:stretch/>
        </p:blipFill>
        <p:spPr>
          <a:xfrm>
            <a:off x="457200" y="1143001"/>
            <a:ext cx="11274552" cy="491489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1F320-D7ED-58BD-FDC8-3A78EEE7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4A3F-BC54-BF04-39C6-BEEBF7D7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F9D1-A0E7-B9CF-A840-403D5991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Rumor Mill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Design the function </a:t>
            </a:r>
            <a:r>
              <a:rPr lang="en-US" dirty="0">
                <a:effectLst/>
                <a:latin typeface="Courier New" panose="02070309020205020404" pitchFamily="49" charset="0"/>
              </a:rPr>
              <a:t>is-informed </a:t>
            </a:r>
            <a:r>
              <a:rPr lang="en-US" dirty="0">
                <a:effectLst/>
                <a:latin typeface="Arial" panose="020B0604020202020204" pitchFamily="34" charset="0"/>
              </a:rPr>
              <a:t>that takes a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person’s name and a rumor mill and determines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whether the person is part of the rumor mill.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Rumor Mill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Design the function </a:t>
            </a:r>
            <a:r>
              <a:rPr lang="en-US" dirty="0">
                <a:effectLst/>
                <a:latin typeface="Courier New" panose="02070309020205020404" pitchFamily="49" charset="0"/>
              </a:rPr>
              <a:t>add-gossip </a:t>
            </a:r>
            <a:r>
              <a:rPr lang="en-US" dirty="0">
                <a:effectLst/>
                <a:latin typeface="Arial" panose="020B0604020202020204" pitchFamily="34" charset="0"/>
              </a:rPr>
              <a:t>that takes a rumor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mill and two names – one new and one old – and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adds the new person to the rumor mill, receiving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rumors from the old person.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 (You can assume the “old person” does not already have two next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persons!)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7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In our rumor mill, we restricted each person to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spread gossip to at most two other people.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This isn’t very realistic; some gossips talk to lots (and lots…) of people</a:t>
            </a:r>
          </a:p>
          <a:p>
            <a:r>
              <a:rPr lang="en-US" dirty="0">
                <a:latin typeface="Arial" panose="020B0604020202020204" pitchFamily="34" charset="0"/>
              </a:rPr>
              <a:t>Let’s relax this restriction.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Let each gossip talk to any number of people: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1" dirty="0"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Gossip</a:t>
            </a:r>
            <a:r>
              <a:rPr lang="en-US" b="1" dirty="0">
                <a:effectLst/>
                <a:latin typeface="Consolas" panose="020B0609020204030204" pitchFamily="49" charset="0"/>
              </a:rPr>
              <a:t>: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effectLst/>
                <a:latin typeface="Consolas" panose="020B0609020204030204" pitchFamily="49" charset="0"/>
              </a:rPr>
              <a:t>| gossip(name :: String, next :: List&lt;Gossip&gt;)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end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#|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fun gossip-template(g :: Gossip) -&gt; ...: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... g.name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... log-template(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g.next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fun log-template(l :: List&lt;Gossip&gt;) -&gt; ...: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cases (List) l: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| empty =&gt; ...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| link(f, r) =&gt;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... gossip-template(f)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... log-template(r)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|#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8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more realistic template, we can…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Design </a:t>
            </a:r>
            <a:r>
              <a:rPr lang="en-US">
                <a:effectLst/>
                <a:latin typeface="Courier New" panose="02070309020205020404" pitchFamily="49" charset="0"/>
              </a:rPr>
              <a:t>count-gossips </a:t>
            </a:r>
            <a:r>
              <a:rPr lang="en-US">
                <a:effectLst/>
                <a:latin typeface="Arial" panose="020B0604020202020204" pitchFamily="34" charset="0"/>
              </a:rPr>
              <a:t>which takes a gossip and</a:t>
            </a:r>
            <a:br>
              <a:rPr lang="en-US"/>
            </a:br>
            <a:r>
              <a:rPr lang="en-US">
                <a:effectLst/>
                <a:latin typeface="Arial" panose="020B0604020202020204" pitchFamily="34" charset="0"/>
              </a:rPr>
              <a:t>returns the number of people informed by the</a:t>
            </a:r>
            <a:br>
              <a:rPr lang="en-US"/>
            </a:br>
            <a:r>
              <a:rPr lang="en-US">
                <a:effectLst/>
                <a:latin typeface="Arial" panose="020B0604020202020204" pitchFamily="34" charset="0"/>
              </a:rPr>
              <a:t>gossip (including the starting person)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3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code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14-new-data-types.arr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7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Marc Smith, Vassar College</a:t>
            </a:r>
          </a:p>
          <a:p>
            <a:r>
              <a:rPr lang="en-US" dirty="0"/>
              <a:t>And, Jonathan Gordon, Vassar College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1234-337A-95BA-213C-33A0FFD6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10472792" cy="809171"/>
          </a:xfrm>
        </p:spPr>
        <p:txBody>
          <a:bodyPr>
            <a:normAutofit/>
          </a:bodyPr>
          <a:lstStyle/>
          <a:p>
            <a:r>
              <a:rPr lang="en-US" dirty="0"/>
              <a:t>Debrief: lists and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FFDA-A31C-4599-3D75-A1C38BA4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data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F59B3"/>
                </a:solidFill>
              </a:rPr>
              <a:t>MyList</a:t>
            </a:r>
            <a:r>
              <a:rPr lang="en-US" sz="2400" dirty="0"/>
              <a:t>: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my-empty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| my-link(first, rest :: </a:t>
            </a:r>
            <a:r>
              <a:rPr lang="en-US" sz="2400" dirty="0" err="1"/>
              <a:t>MyList</a:t>
            </a:r>
            <a:r>
              <a:rPr lang="en-US" sz="2400" dirty="0"/>
              <a:t>)</a:t>
            </a:r>
          </a:p>
          <a:p>
            <a:pPr marL="1240509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3400" dirty="0">
              <a:solidFill>
                <a:srgbClr val="ABAFB3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1735-5B52-CE6C-365E-EF6FE653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80C5-81C0-92D1-B85A-EE55683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8481F-B283-4A78-BC77-3688A95496DD}"/>
              </a:ext>
            </a:extLst>
          </p:cNvPr>
          <p:cNvSpPr txBox="1"/>
          <p:nvPr/>
        </p:nvSpPr>
        <p:spPr>
          <a:xfrm>
            <a:off x="1857828" y="3846285"/>
            <a:ext cx="769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What's different here?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have a case that's just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 keyword </a:t>
            </a:r>
            <a:r>
              <a:rPr lang="en-US" dirty="0"/>
              <a:t>rather than a constructor.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Part of the second case” is of the same type we're defining.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 recursive definition!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D5873-5AB3-3FA3-0721-D52BB234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C6793-D97D-1170-0117-4A0B856D3041}"/>
              </a:ext>
            </a:extLst>
          </p:cNvPr>
          <p:cNvSpPr txBox="1"/>
          <p:nvPr/>
        </p:nvSpPr>
        <p:spPr>
          <a:xfrm rot="21167851">
            <a:off x="7010401" y="1175350"/>
            <a:ext cx="4119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my-empty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my-link(1, 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my-link(2, 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my-link(3, </a:t>
            </a:r>
          </a:p>
          <a:p>
            <a:pPr defTabSz="1828800"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my-empty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42008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BBB9-DF59-FB6C-9BD8-AE0972A5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my-list Data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1209-9FBA-FA55-D3FA-01B4AB2F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3855873" indent="0">
              <a:lnSpc>
                <a:spcPct val="120000"/>
              </a:lnSpc>
              <a:buNone/>
            </a:pPr>
            <a:r>
              <a:rPr lang="en-US" dirty="0"/>
              <a:t>We use this template to write a function that recursively processes the data: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my-fun</a:t>
            </a:r>
            <a:r>
              <a:rPr lang="en-US" dirty="0"/>
              <a:t>(ml :: </a:t>
            </a:r>
            <a:r>
              <a:rPr lang="en-US" dirty="0" err="1"/>
              <a:t>MyList</a:t>
            </a:r>
            <a:r>
              <a:rPr lang="en-US" dirty="0"/>
              <a:t>) -&gt; ...: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"Template for a function that takes a </a:t>
            </a:r>
            <a:r>
              <a:rPr lang="en-US" dirty="0" err="1">
                <a:solidFill>
                  <a:srgbClr val="507EB3"/>
                </a:solidFill>
              </a:rPr>
              <a:t>MyList</a:t>
            </a:r>
            <a:r>
              <a:rPr lang="en-US" dirty="0">
                <a:solidFill>
                  <a:srgbClr val="507EB3"/>
                </a:solidFill>
              </a:rPr>
              <a:t>"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cases</a:t>
            </a:r>
            <a:r>
              <a:rPr lang="en-US" dirty="0"/>
              <a:t> (</a:t>
            </a:r>
            <a:r>
              <a:rPr lang="en-US" dirty="0" err="1"/>
              <a:t>MyList</a:t>
            </a:r>
            <a:r>
              <a:rPr lang="en-US" dirty="0"/>
              <a:t>) ml: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| my-empty =&gt; ...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| my-link(f, r) =&gt;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... f ...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... my-fun(r) …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my-fun(...) </a:t>
            </a:r>
            <a:r>
              <a:rPr lang="en-US" dirty="0">
                <a:solidFill>
                  <a:srgbClr val="ABAFB3"/>
                </a:solidFill>
              </a:rPr>
              <a:t>is</a:t>
            </a:r>
            <a:r>
              <a:rPr lang="en-US" dirty="0"/>
              <a:t> ...</a:t>
            </a:r>
          </a:p>
          <a:p>
            <a:pPr marL="1240509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2B773-41EC-53DF-6B5B-26E8E8BA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DC47-AC26-C597-51A0-59AAE314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124C5-ED14-C665-5BD8-6CA18405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3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Tracking rumors</a:t>
            </a:r>
          </a:p>
        </p:txBody>
      </p:sp>
      <p:sp>
        <p:nvSpPr>
          <p:cNvPr id="258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dab3a6f4303bdb7e373517727a29e144-2.jpg" descr="dab3a6f4303bdb7e373517727a29e144-2.jpg"/>
          <p:cNvPicPr>
            <a:picLocks/>
          </p:cNvPicPr>
          <p:nvPr/>
        </p:nvPicPr>
        <p:blipFill>
          <a:blip r:embed="rId3"/>
          <a:srcRect l="52609" t="1240" r="6302" b="71322"/>
          <a:stretch>
            <a:fillRect/>
          </a:stretch>
        </p:blipFill>
        <p:spPr>
          <a:xfrm>
            <a:off x="4508798" y="894121"/>
            <a:ext cx="3173937" cy="2487821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48" name="dab3a6f4303bdb7e373517727a29e144-2.jpg" descr="dab3a6f4303bdb7e373517727a29e144-2.jpg"/>
          <p:cNvPicPr>
            <a:picLocks/>
          </p:cNvPicPr>
          <p:nvPr/>
        </p:nvPicPr>
        <p:blipFill>
          <a:blip r:embed="rId4"/>
          <a:srcRect l="3870" t="32874" r="50914" b="36931"/>
          <a:stretch>
            <a:fillRect/>
          </a:stretch>
        </p:blipFill>
        <p:spPr>
          <a:xfrm>
            <a:off x="7753871" y="894073"/>
            <a:ext cx="3173731" cy="2487788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49" name="dab3a6f4303bdb7e373517727a29e144-2.jpg" descr="dab3a6f4303bdb7e373517727a29e144-2.jpg"/>
          <p:cNvPicPr>
            <a:picLocks/>
          </p:cNvPicPr>
          <p:nvPr/>
        </p:nvPicPr>
        <p:blipFill>
          <a:blip r:embed="rId5"/>
          <a:srcRect l="50941" t="31543" r="2064" b="37075"/>
          <a:stretch>
            <a:fillRect/>
          </a:stretch>
        </p:blipFill>
        <p:spPr>
          <a:xfrm>
            <a:off x="1264320" y="3475473"/>
            <a:ext cx="3174037" cy="2487901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50" name="b59b35d643d3268efbfccda01f85be0d.jpg" descr="b59b35d643d3268efbfccda01f85be0d.jpg"/>
          <p:cNvPicPr>
            <a:picLocks noChangeAspect="1"/>
          </p:cNvPicPr>
          <p:nvPr/>
        </p:nvPicPr>
        <p:blipFill>
          <a:blip r:embed="rId6"/>
          <a:srcRect t="146" r="50351" b="68110"/>
          <a:stretch>
            <a:fillRect/>
          </a:stretch>
        </p:blipFill>
        <p:spPr>
          <a:xfrm>
            <a:off x="1281835" y="893625"/>
            <a:ext cx="3156233" cy="2488852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51" name="b59b35d643d3268efbfccda01f85be0d.jpg" descr="b59b35d643d3268efbfccda01f85be0d.jpg"/>
          <p:cNvPicPr>
            <a:picLocks noChangeAspect="1"/>
          </p:cNvPicPr>
          <p:nvPr/>
        </p:nvPicPr>
        <p:blipFill>
          <a:blip r:embed="rId6"/>
          <a:srcRect t="67455" r="50236" b="888"/>
          <a:stretch>
            <a:fillRect/>
          </a:stretch>
        </p:blipFill>
        <p:spPr>
          <a:xfrm>
            <a:off x="4509096" y="3474480"/>
            <a:ext cx="3173471" cy="2489716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pic>
        <p:nvPicPr>
          <p:cNvPr id="252" name="b59b35d643d3268efbfccda01f85be0d.jpg" descr="b59b35d643d3268efbfccda01f85be0d.jpg"/>
          <p:cNvPicPr>
            <a:picLocks noChangeAspect="1"/>
          </p:cNvPicPr>
          <p:nvPr/>
        </p:nvPicPr>
        <p:blipFill>
          <a:blip r:embed="rId6"/>
          <a:srcRect l="52337" t="67307" r="306" b="2565"/>
          <a:stretch>
            <a:fillRect/>
          </a:stretch>
        </p:blipFill>
        <p:spPr>
          <a:xfrm>
            <a:off x="7754069" y="3474381"/>
            <a:ext cx="3173401" cy="2489935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sp>
        <p:nvSpPr>
          <p:cNvPr id="253" name="Ginny controls the rumor mill"/>
          <p:cNvSpPr txBox="1"/>
          <p:nvPr/>
        </p:nvSpPr>
        <p:spPr>
          <a:xfrm>
            <a:off x="4464507" y="6049978"/>
            <a:ext cx="156966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Ginny controls the rumor mill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61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62" name="411full.jpg" descr="411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68" y="2839121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racking r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rumors</a:t>
            </a:r>
          </a:p>
        </p:txBody>
      </p:sp>
      <p:sp>
        <p:nvSpPr>
          <p:cNvPr id="268" name="Suppose we want to track gossip in a rumor mil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Suppose we want to track gossip in a rumor mill.</a:t>
            </a:r>
          </a:p>
        </p:txBody>
      </p:sp>
      <p:pic>
        <p:nvPicPr>
          <p:cNvPr id="269" name="411full.jpg" descr="411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68" y="2880665"/>
            <a:ext cx="1038979" cy="146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Pansy"/>
          <p:cNvSpPr txBox="1"/>
          <p:nvPr/>
        </p:nvSpPr>
        <p:spPr>
          <a:xfrm>
            <a:off x="2107208" y="4368814"/>
            <a:ext cx="457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900"/>
              <a:t>Pansy</a:t>
            </a:r>
          </a:p>
        </p:txBody>
      </p:sp>
      <p:sp>
        <p:nvSpPr>
          <p:cNvPr id="271" name="Group"/>
          <p:cNvSpPr/>
          <p:nvPr/>
        </p:nvSpPr>
        <p:spPr>
          <a:xfrm>
            <a:off x="2636431" y="2607237"/>
            <a:ext cx="1160860" cy="723335"/>
          </a:xfrm>
          <a:prstGeom prst="wedgeEllipseCallout">
            <a:avLst>
              <a:gd name="adj1" fmla="val -49385"/>
              <a:gd name="adj2" fmla="val 65802"/>
            </a:avLst>
          </a:pr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pic>
        <p:nvPicPr>
          <p:cNvPr id="272" name="9d7b9214d92050ab785d8691fe734eba.jpg" descr="9d7b9214d92050ab785d8691fe734eba.jpg"/>
          <p:cNvPicPr>
            <a:picLocks noChangeAspect="1"/>
          </p:cNvPicPr>
          <p:nvPr/>
        </p:nvPicPr>
        <p:blipFill>
          <a:blip r:embed="rId3"/>
          <a:srcRect l="10921" t="14875" b="14875"/>
          <a:stretch>
            <a:fillRect/>
          </a:stretch>
        </p:blipFill>
        <p:spPr>
          <a:xfrm>
            <a:off x="2993547" y="2726285"/>
            <a:ext cx="505888" cy="537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45623</TotalTime>
  <Words>1534</Words>
  <Application>Microsoft Office PowerPoint</Application>
  <PresentationFormat>Widescreen</PresentationFormat>
  <Paragraphs>258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Courier</vt:lpstr>
      <vt:lpstr>Courier New</vt:lpstr>
      <vt:lpstr>Menlo Regular</vt:lpstr>
      <vt:lpstr>Office Theme</vt:lpstr>
      <vt:lpstr>Trees</vt:lpstr>
      <vt:lpstr>Steps to write a generic template</vt:lpstr>
      <vt:lpstr>Data Definition: Start With A Template</vt:lpstr>
      <vt:lpstr>Debrief: lists and recursion</vt:lpstr>
      <vt:lpstr>Using my-list Data Template</vt:lpstr>
      <vt:lpstr>Tracking rumors</vt:lpstr>
      <vt:lpstr>PowerPoint Presentation</vt:lpstr>
      <vt:lpstr>Tracking rumors</vt:lpstr>
      <vt:lpstr>Tracking rumors</vt:lpstr>
      <vt:lpstr>Tracking rumors</vt:lpstr>
      <vt:lpstr>Tracking rumors</vt:lpstr>
      <vt:lpstr>Tracking rumors</vt:lpstr>
      <vt:lpstr>Tracking rumors</vt:lpstr>
      <vt:lpstr>Tracking rumors</vt:lpstr>
      <vt:lpstr>PowerPoint Presentation</vt:lpstr>
      <vt:lpstr>Representing rumor mills</vt:lpstr>
      <vt:lpstr>Representing rumor mills</vt:lpstr>
      <vt:lpstr>Representing rumor mills</vt:lpstr>
      <vt:lpstr>Representing rumor mills</vt:lpstr>
      <vt:lpstr>Representing rumor mills</vt:lpstr>
      <vt:lpstr>Representing rumor mills</vt:lpstr>
      <vt:lpstr>Representing rumor mills</vt:lpstr>
      <vt:lpstr>Example rumor mills</vt:lpstr>
      <vt:lpstr>Example rumor mills</vt:lpstr>
      <vt:lpstr>Example rumor mills</vt:lpstr>
      <vt:lpstr>PowerPoint Presentation</vt:lpstr>
      <vt:lpstr>PowerPoint Presentation</vt:lpstr>
      <vt:lpstr>PowerPoint Presentation</vt:lpstr>
      <vt:lpstr>Programming with rumors</vt:lpstr>
      <vt:lpstr>PowerPoint Presentation</vt:lpstr>
      <vt:lpstr>Rumor Mill Template</vt:lpstr>
      <vt:lpstr>Rumor Mill Examples</vt:lpstr>
      <vt:lpstr>Rumor Mill Examples</vt:lpstr>
      <vt:lpstr>Realism</vt:lpstr>
      <vt:lpstr>Realism</vt:lpstr>
      <vt:lpstr>Realism</vt:lpstr>
      <vt:lpstr>Link to code Template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119</cp:revision>
  <cp:lastPrinted>2022-08-31T12:53:30Z</cp:lastPrinted>
  <dcterms:created xsi:type="dcterms:W3CDTF">2017-08-29T15:50:50Z</dcterms:created>
  <dcterms:modified xsi:type="dcterms:W3CDTF">2023-02-15T15:39:56Z</dcterms:modified>
</cp:coreProperties>
</file>