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292" r:id="rId4"/>
    <p:sldId id="293" r:id="rId5"/>
    <p:sldId id="305" r:id="rId6"/>
    <p:sldId id="306" r:id="rId7"/>
    <p:sldId id="294" r:id="rId8"/>
    <p:sldId id="296" r:id="rId9"/>
    <p:sldId id="297" r:id="rId10"/>
    <p:sldId id="300" r:id="rId11"/>
    <p:sldId id="307" r:id="rId12"/>
    <p:sldId id="302" r:id="rId13"/>
    <p:sldId id="309" r:id="rId14"/>
    <p:sldId id="308" r:id="rId15"/>
    <p:sldId id="310" r:id="rId16"/>
    <p:sldId id="304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3" r:id="rId28"/>
    <p:sldId id="324" r:id="rId29"/>
    <p:sldId id="325" r:id="rId30"/>
    <p:sldId id="321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/>
    <p:restoredTop sz="94673"/>
  </p:normalViewPr>
  <p:slideViewPr>
    <p:cSldViewPr snapToGrid="0" snapToObjects="1">
      <p:cViewPr varScale="1">
        <p:scale>
          <a:sx n="70" d="100"/>
          <a:sy n="70" d="100"/>
        </p:scale>
        <p:origin x="4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Expressions, Values, &amp; Names</a:t>
            </a: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individual number like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5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value – it can’t be computed any further.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32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expression like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(3 + 4) * (5 + 1)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computation that produces an answer.</a:t>
            </a:r>
            <a:endParaRPr lang="en-US" sz="36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 program – any program - consists of one or more</a:t>
            </a:r>
            <a:br>
              <a:rPr lang="en-US" sz="2800" dirty="0"/>
            </a:br>
            <a:r>
              <a:rPr lang="en-US" sz="2800" dirty="0">
                <a:effectLst/>
                <a:latin typeface="Arial" panose="020B0604020202020204" pitchFamily="34" charset="0"/>
              </a:rPr>
              <a:t>computations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</a:rPr>
              <a:t>Question: what about 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3 + 4 * 5 + 1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?</a:t>
            </a:r>
          </a:p>
          <a:p>
            <a:pPr lvl="2"/>
            <a:r>
              <a:rPr lang="en-US" sz="3200" dirty="0">
                <a:latin typeface="Courier New" panose="02070309020205020404" pitchFamily="49" charset="0"/>
              </a:rPr>
              <a:t>WWJD?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individual number like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5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value – it can’t be computed any further.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32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An expression like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(3 + 4) * (5 + 1) </a:t>
            </a:r>
            <a:r>
              <a:rPr lang="en-US" sz="2800" dirty="0">
                <a:effectLst/>
                <a:latin typeface="Arial" panose="020B0604020202020204" pitchFamily="34" charset="0"/>
              </a:rPr>
              <a:t>is a computation that produces an answer.</a:t>
            </a:r>
            <a:endParaRPr lang="en-US" sz="3600" dirty="0"/>
          </a:p>
          <a:p>
            <a:pPr lvl="1"/>
            <a:r>
              <a:rPr lang="en-US" sz="2800" dirty="0">
                <a:effectLst/>
                <a:latin typeface="Arial" panose="020B0604020202020204" pitchFamily="34" charset="0"/>
              </a:rPr>
              <a:t>A program – any program - consists of one or more</a:t>
            </a:r>
            <a:br>
              <a:rPr lang="en-US" sz="2800" dirty="0"/>
            </a:br>
            <a:r>
              <a:rPr lang="en-US" sz="2800" dirty="0">
                <a:effectLst/>
                <a:latin typeface="Arial" panose="020B0604020202020204" pitchFamily="34" charset="0"/>
              </a:rPr>
              <a:t>computations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</a:rPr>
              <a:t>Question: what about </a:t>
            </a:r>
            <a:r>
              <a:rPr lang="en-US" sz="2800" b="1" dirty="0">
                <a:effectLst/>
                <a:latin typeface="Courier New" panose="02070309020205020404" pitchFamily="49" charset="0"/>
              </a:rPr>
              <a:t>3 + 4 * 5 + 1 </a:t>
            </a:r>
            <a:r>
              <a:rPr lang="en-US" sz="2800" dirty="0">
                <a:effectLst/>
                <a:latin typeface="Courier New" panose="02070309020205020404" pitchFamily="49" charset="0"/>
              </a:rPr>
              <a:t>?</a:t>
            </a:r>
          </a:p>
          <a:p>
            <a:pPr lvl="2"/>
            <a:r>
              <a:rPr lang="en-US" sz="3200" dirty="0">
                <a:latin typeface="Courier New" panose="02070309020205020404" pitchFamily="49" charset="0"/>
              </a:rPr>
              <a:t>WWJD? See… </a:t>
            </a:r>
            <a:r>
              <a:rPr lang="en-US" sz="2400" dirty="0">
                <a:latin typeface="Courier New" panose="02070309020205020404" pitchFamily="49" charset="0"/>
              </a:rPr>
              <a:t>https://introcs.cs.princeton.edu/java/11precedence/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pyret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F177C-A600-F573-2042-CB4959DB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6EE35-5535-699C-935C-106E42F4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916099"/>
            <a:ext cx="10993198" cy="54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4000" dirty="0">
                <a:effectLst/>
                <a:latin typeface="Arial" panose="020B0604020202020204" pitchFamily="34" charset="0"/>
              </a:rPr>
              <a:t>Names can be given as text strings, e.g.,</a:t>
            </a:r>
            <a:br>
              <a:rPr lang="en-US" sz="4000" dirty="0"/>
            </a:br>
            <a:r>
              <a:rPr lang="en-US" sz="4000" dirty="0">
                <a:effectLst/>
                <a:latin typeface="Courier New" panose="02070309020205020404" pitchFamily="49" charset="0"/>
              </a:rPr>
              <a:t>“</a:t>
            </a:r>
            <a:r>
              <a:rPr lang="en-US" sz="4000" dirty="0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purple</a:t>
            </a:r>
            <a:r>
              <a:rPr lang="en-US" sz="4000" dirty="0">
                <a:effectLst/>
                <a:latin typeface="Courier New" panose="02070309020205020404" pitchFamily="49" charset="0"/>
              </a:rPr>
              <a:t>"</a:t>
            </a:r>
            <a:endParaRPr lang="en-US" sz="5400" dirty="0"/>
          </a:p>
          <a:p>
            <a:pPr lvl="1"/>
            <a:r>
              <a:rPr lang="en-US" sz="3200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sz="3200" dirty="0">
                <a:effectLst/>
                <a:latin typeface="Arial" panose="020B0604020202020204" pitchFamily="34" charset="0"/>
              </a:rPr>
              <a:t> will understand what 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“</a:t>
            </a:r>
            <a:r>
              <a:rPr lang="en-US" sz="3200" dirty="0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purple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“</a:t>
            </a:r>
            <a:r>
              <a:rPr lang="en-US" sz="4400" dirty="0"/>
              <a:t> </a:t>
            </a:r>
            <a:r>
              <a:rPr lang="en-US" sz="3200" dirty="0"/>
              <a:t>means</a:t>
            </a:r>
            <a:r>
              <a:rPr lang="en-US" sz="4400" dirty="0"/>
              <a:t> </a:t>
            </a:r>
            <a:r>
              <a:rPr lang="en-US" sz="3200" dirty="0">
                <a:effectLst/>
                <a:latin typeface="Arial" panose="020B0604020202020204" pitchFamily="34" charset="0"/>
              </a:rPr>
              <a:t>in the context of a color, i.e. if </a:t>
            </a:r>
            <a:r>
              <a:rPr lang="en-US" sz="3200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sz="3200" dirty="0">
                <a:effectLst/>
                <a:latin typeface="Arial" panose="020B0604020202020204" pitchFamily="34" charset="0"/>
              </a:rPr>
              <a:t> is expecting a text string that represents a color. Let’s clarify…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</a:t>
            </a:r>
          </a:p>
          <a:p>
            <a:pPr lvl="1"/>
            <a:r>
              <a:rPr lang="en-US" sz="4000" dirty="0">
                <a:effectLst/>
                <a:latin typeface="Courier New" panose="02070309020205020404" pitchFamily="49" charset="0"/>
              </a:rPr>
              <a:t>››› include image</a:t>
            </a:r>
            <a:br>
              <a:rPr lang="en-US" sz="4000" dirty="0"/>
            </a:br>
            <a:r>
              <a:rPr lang="en-US" sz="4000" dirty="0">
                <a:effectLst/>
                <a:latin typeface="Courier New" panose="02070309020205020404" pitchFamily="49" charset="0"/>
              </a:rPr>
              <a:t>››› circle(50, "solid", “purple")</a:t>
            </a:r>
          </a:p>
          <a:p>
            <a:pPr marL="457200" lvl="1" indent="0">
              <a:buNone/>
            </a:pPr>
            <a:endParaRPr lang="en-US" sz="4000" dirty="0"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sz="3600" dirty="0">
                <a:latin typeface="+mj-lt"/>
              </a:rPr>
              <a:t>We’re asking </a:t>
            </a:r>
            <a:r>
              <a:rPr lang="en-US" sz="3600" dirty="0" err="1">
                <a:latin typeface="+mj-lt"/>
              </a:rPr>
              <a:t>pyret</a:t>
            </a:r>
            <a:r>
              <a:rPr lang="en-US" sz="3600" dirty="0">
                <a:latin typeface="+mj-lt"/>
              </a:rPr>
              <a:t> to create an image, specifically a solid purple circle with some dimension of 50.</a:t>
            </a:r>
            <a:endParaRPr lang="en-US" sz="5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</a:rPr>
              <a:t>Like numbers, we can manipulate images…</a:t>
            </a:r>
          </a:p>
          <a:p>
            <a:pPr lvl="1"/>
            <a:r>
              <a:rPr lang="en-US" sz="3200" dirty="0">
                <a:effectLst/>
                <a:latin typeface="+mj-lt"/>
              </a:rPr>
              <a:t>Numbers can be added, subtracted, etc.</a:t>
            </a:r>
          </a:p>
          <a:p>
            <a:pPr lvl="1"/>
            <a:r>
              <a:rPr lang="en-US" sz="3200" dirty="0">
                <a:latin typeface="+mj-lt"/>
              </a:rPr>
              <a:t>Similarly, </a:t>
            </a:r>
            <a:r>
              <a:rPr lang="en-US" sz="3200" dirty="0">
                <a:effectLst/>
                <a:latin typeface="+mj-lt"/>
              </a:rPr>
              <a:t>Images can overlaid, rotated, flipped, etc.</a:t>
            </a:r>
            <a:endParaRPr lang="en-US" sz="50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On To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A4C67B-1093-BAA1-24D3-F3B07AEE1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" y="1110343"/>
            <a:ext cx="11285376" cy="5138057"/>
          </a:xfrm>
        </p:spPr>
      </p:pic>
    </p:spTree>
    <p:extLst>
      <p:ext uri="{BB962C8B-B14F-4D97-AF65-F5344CB8AC3E}">
        <p14:creationId xmlns:p14="http://schemas.microsoft.com/office/powerpoint/2010/main" val="143467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On To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A4C67B-1093-BAA1-24D3-F3B07AEE1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" y="1110343"/>
            <a:ext cx="11285376" cy="5138057"/>
          </a:xfrm>
        </p:spPr>
      </p:pic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37342545-6C41-25D5-C746-D8B47D99233B}"/>
              </a:ext>
            </a:extLst>
          </p:cNvPr>
          <p:cNvSpPr/>
          <p:nvPr/>
        </p:nvSpPr>
        <p:spPr>
          <a:xfrm rot="20831840">
            <a:off x="593390" y="3610418"/>
            <a:ext cx="7886240" cy="1507489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Consider this thingy on the right to be a “black box”</a:t>
            </a:r>
          </a:p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Have you heard the term before?</a:t>
            </a:r>
          </a:p>
        </p:txBody>
      </p:sp>
    </p:spTree>
    <p:extLst>
      <p:ext uri="{BB962C8B-B14F-4D97-AF65-F5344CB8AC3E}">
        <p14:creationId xmlns:p14="http://schemas.microsoft.com/office/powerpoint/2010/main" val="49622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An expression of the form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⟨name⟩ = ⟨expression⟩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tells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 to associate the value of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⟨expression⟩ </a:t>
            </a:r>
            <a:r>
              <a:rPr lang="en-US" dirty="0">
                <a:effectLst/>
                <a:latin typeface="Arial" panose="020B0604020202020204" pitchFamily="34" charset="0"/>
              </a:rPr>
              <a:t>with 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⟨name⟩.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Every time you type 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⟨name⟩,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 will substitute the value for you: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x = 5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x + 4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will evaluate to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definition…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36E3B3-D24E-3436-33CB-9132DED7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EE2246-A1D4-FB0F-73B5-4CDEB552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8701"/>
            <a:ext cx="11274552" cy="53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	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 program (or script) instructs a computer to do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something.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These instructions must be very specific for the computer to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carry them out.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Recall my National Engineers week comments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But programs also need to be understood by people, i.e. they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must be readable!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3A136-60A0-B0DD-CC0D-A0661C3D4DF5}"/>
              </a:ext>
            </a:extLst>
          </p:cNvPr>
          <p:cNvSpPr txBox="1"/>
          <p:nvPr/>
        </p:nvSpPr>
        <p:spPr>
          <a:xfrm>
            <a:off x="3120934" y="63212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1431"/>
                </a:solidFill>
              </a:rPr>
              <a:t>CMPU 101:</a:t>
            </a:r>
            <a:r>
              <a:rPr lang="en-US" sz="2000" dirty="0">
                <a:solidFill>
                  <a:srgbClr val="9C1431"/>
                </a:solidFill>
              </a:rPr>
              <a:t> </a:t>
            </a:r>
            <a:r>
              <a:rPr lang="en-US" dirty="0">
                <a:solidFill>
                  <a:srgbClr val="9C1431"/>
                </a:solidFill>
              </a:rPr>
              <a:t>Problem Solving and Abstraction</a:t>
            </a:r>
            <a:endParaRPr lang="en-US" sz="2000" dirty="0">
              <a:solidFill>
                <a:srgbClr val="9C1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Conventions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Every programming language has its own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conventions for names.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In </a:t>
            </a:r>
            <a:r>
              <a:rPr lang="en-US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dirty="0">
                <a:effectLst/>
                <a:latin typeface="Arial" panose="020B0604020202020204" pitchFamily="34" charset="0"/>
              </a:rPr>
              <a:t>, names are lowercase with words joined by hyphens, e.g.,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  <a:effectLst/>
                <a:latin typeface="Courier New" panose="02070309020205020404" pitchFamily="49" charset="0"/>
              </a:rPr>
              <a:t>this-is-a-good-name</a:t>
            </a:r>
            <a:br>
              <a:rPr lang="en-US" dirty="0"/>
            </a:br>
            <a:r>
              <a:rPr lang="en-US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this_makes_bonny_cry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thisIsACrimeAgainstPyret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9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Conventions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72EE8-EBF8-44B2-D26D-1488349E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1" y="838201"/>
            <a:ext cx="10279554" cy="56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try drawing </a:t>
            </a:r>
            <a:r>
              <a:rPr lang="en-US" strike="dblStrike" dirty="0"/>
              <a:t>something</a:t>
            </a:r>
            <a:r>
              <a:rPr lang="en-US" dirty="0"/>
              <a:t> an eyeball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B85A48-7C73-7024-8C72-8B05AD381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573" y="916099"/>
            <a:ext cx="10017682" cy="5440142"/>
          </a:xfrm>
        </p:spPr>
      </p:pic>
    </p:spTree>
    <p:extLst>
      <p:ext uri="{BB962C8B-B14F-4D97-AF65-F5344CB8AC3E}">
        <p14:creationId xmlns:p14="http://schemas.microsoft.com/office/powerpoint/2010/main" val="255168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try drawing </a:t>
            </a:r>
            <a:r>
              <a:rPr lang="en-US" strike="dblStrike" dirty="0"/>
              <a:t>something an eyeball</a:t>
            </a:r>
            <a:r>
              <a:rPr lang="en-US" dirty="0"/>
              <a:t> 2 eyeballs!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5800B-B4AB-45AE-5987-CB579938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412BF-46C6-C047-4BC2-8EA2FC07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6" y="1143000"/>
            <a:ext cx="11648610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7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Whoops! Whoopsie! Don’t forget documentation!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5800B-B4AB-45AE-5987-CB579938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757C1-BE3F-8C9E-50E0-D64D99DC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2" y="1230086"/>
            <a:ext cx="11504198" cy="48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Thoughts on the eyeballs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As you build up more complex images from simpler ones, you’re following a core idea called: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sz="4000" dirty="0">
                <a:effectLst/>
                <a:latin typeface="Algerian" panose="04020705040A02060702" pitchFamily="82" charset="0"/>
              </a:rPr>
              <a:t>composition.</a:t>
            </a:r>
            <a:endParaRPr lang="en-US" dirty="0">
              <a:effectLst/>
              <a:latin typeface="Algerian" panose="04020705040A02060702" pitchFamily="82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Programs are always built of smaller programs that do parts of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the larger task you want to perform.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We’ll use composition throughout this course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Next: What does this code do?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# Create the head: a yellow circle with black border</a:t>
            </a:r>
          </a:p>
          <a:p>
            <a:r>
              <a:rPr lang="en-US" dirty="0"/>
              <a:t>base = circle(50, "solid", "yellow")</a:t>
            </a:r>
          </a:p>
          <a:p>
            <a:r>
              <a:rPr lang="en-US" dirty="0"/>
              <a:t>base-border = circle(53, "solid", "black")</a:t>
            </a:r>
          </a:p>
          <a:p>
            <a:r>
              <a:rPr lang="en-US" dirty="0"/>
              <a:t>head = overlay(base, base-border)</a:t>
            </a:r>
          </a:p>
          <a:p>
            <a:r>
              <a:rPr lang="en-US" dirty="0"/>
              <a:t># Create pair of eyes, using a square as a spacer</a:t>
            </a:r>
          </a:p>
          <a:p>
            <a:r>
              <a:rPr lang="en-US" dirty="0"/>
              <a:t>eye = circle(9, "solid", "blue")</a:t>
            </a:r>
          </a:p>
          <a:p>
            <a:r>
              <a:rPr lang="en-US" dirty="0"/>
              <a:t>eye-spacer = square(12, "solid", "yellow")</a:t>
            </a:r>
          </a:p>
          <a:p>
            <a:r>
              <a:rPr lang="en-US" dirty="0"/>
              <a:t>one-eye-with-space = beside(eye, eye-spacer)</a:t>
            </a:r>
          </a:p>
          <a:p>
            <a:r>
              <a:rPr lang="en-US" dirty="0"/>
              <a:t>eyes = beside(one-eye-with-space, eye)</a:t>
            </a:r>
          </a:p>
          <a:p>
            <a:r>
              <a:rPr lang="en-US" dirty="0"/>
              <a:t># Add a mouth to the eyes to make a face</a:t>
            </a:r>
          </a:p>
          <a:p>
            <a:r>
              <a:rPr lang="en-US" dirty="0"/>
              <a:t>mouth = ellipse(30, 15, "solid", "red")</a:t>
            </a:r>
          </a:p>
          <a:p>
            <a:r>
              <a:rPr lang="en-US" dirty="0"/>
              <a:t>mouth-spacer = rectangle(30, 15, "solid", "yellow")</a:t>
            </a:r>
          </a:p>
          <a:p>
            <a:r>
              <a:rPr lang="en-US" dirty="0"/>
              <a:t>eyes-with-mouth-space = above(eyes, mouth-spacer)</a:t>
            </a:r>
          </a:p>
          <a:p>
            <a:r>
              <a:rPr lang="en-US" dirty="0"/>
              <a:t>face = above(eyes-with-mouth-space, mouth)</a:t>
            </a:r>
          </a:p>
          <a:p>
            <a:r>
              <a:rPr lang="en-US" dirty="0"/>
              <a:t># Put the face on the head</a:t>
            </a:r>
          </a:p>
          <a:p>
            <a:r>
              <a:rPr lang="en-US" dirty="0"/>
              <a:t>emoji = overlay-align("center", "center", face, head)</a:t>
            </a:r>
          </a:p>
          <a:p>
            <a:r>
              <a:rPr lang="en-US" dirty="0"/>
              <a:t>emoji</a:t>
            </a:r>
          </a:p>
        </p:txBody>
      </p:sp>
    </p:spTree>
    <p:extLst>
      <p:ext uri="{BB962C8B-B14F-4D97-AF65-F5344CB8AC3E}">
        <p14:creationId xmlns:p14="http://schemas.microsoft.com/office/powerpoint/2010/main" val="343345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 slow: This code makes a smiley </a:t>
            </a:r>
            <a:r>
              <a:rPr lang="en-US" dirty="0" err="1"/>
              <a:t>emojii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C77D2F-C701-D949-F29D-FECF7CAD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FCE45-CA83-CF40-9C04-DC4B26C2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991193"/>
            <a:ext cx="11271504" cy="52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2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also makes a smiley </a:t>
            </a:r>
            <a:r>
              <a:rPr lang="en-US" dirty="0" err="1"/>
              <a:t>emojii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C77D2F-C701-D949-F29D-FECF7CAD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6F3213-853A-00CB-AFD7-34F0C721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902184"/>
            <a:ext cx="11417372" cy="52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9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version is “better?”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set of code may seem easier to understand. At first.</a:t>
            </a:r>
          </a:p>
          <a:p>
            <a:r>
              <a:rPr lang="en-US" sz="3200" dirty="0">
                <a:effectLst/>
                <a:latin typeface="Arial" panose="020B0604020202020204" pitchFamily="34" charset="0"/>
              </a:rPr>
              <a:t>As we get more involved working with structured data, writing code like the second slide will be more useful:</a:t>
            </a:r>
          </a:p>
          <a:p>
            <a:pPr lvl="1"/>
            <a:r>
              <a:rPr lang="en-US" sz="2800" dirty="0">
                <a:latin typeface="Arial" panose="020B060402020202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</a:rPr>
              <a:t>he structure of well written program tends to reflect the structure of the data you are working with.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33B44-95D3-8704-477A-51EC7CCC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571081" y="3429000"/>
            <a:ext cx="10245029" cy="10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To write a program, we need to use a programming language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We could write the </a:t>
            </a:r>
            <a:r>
              <a:rPr lang="en-US" strike="sngStrike" dirty="0">
                <a:latin typeface="Arial" panose="020B0604020202020204" pitchFamily="34" charset="0"/>
              </a:rPr>
              <a:t>X’s</a:t>
            </a:r>
            <a:r>
              <a:rPr lang="en-US" dirty="0">
                <a:latin typeface="Arial" panose="020B0604020202020204" pitchFamily="34" charset="0"/>
              </a:rPr>
              <a:t>  1’s and 0’s (apologies to Elle King) in a way that the computer can understand the input stream… that’s what assembly language is for</a:t>
            </a:r>
            <a:r>
              <a:rPr lang="en-US">
                <a:latin typeface="Arial" panose="020B0604020202020204" pitchFamily="34" charset="0"/>
              </a:rPr>
              <a:t>, btw!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 and programming environment. Also known as an Interactive Development Environment, IDE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We write our computation in the (specified) programming language.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 We run the program in the environment.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There’s more to the story, but this will suffice for now.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Eyeball </a:t>
            </a:r>
            <a:r>
              <a:rPr lang="en-US"/>
              <a:t>code: Copy </a:t>
            </a:r>
            <a:r>
              <a:rPr lang="en-US" dirty="0"/>
              <a:t>From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= ellipse(65, 115, "solid", "black")</a:t>
            </a:r>
          </a:p>
          <a:p>
            <a:r>
              <a:rPr lang="en-US" dirty="0"/>
              <a:t>b = ellipse(50, 100, "solid", "white")</a:t>
            </a:r>
          </a:p>
          <a:p>
            <a:r>
              <a:rPr lang="en-US" dirty="0"/>
              <a:t>eyeball = overlay(b, a)</a:t>
            </a:r>
          </a:p>
          <a:p>
            <a:endParaRPr lang="en-US" dirty="0"/>
          </a:p>
          <a:p>
            <a:r>
              <a:rPr lang="en-US" dirty="0"/>
              <a:t>pupil = ellipse(15, 25, "solid", "black")</a:t>
            </a:r>
          </a:p>
          <a:p>
            <a:r>
              <a:rPr lang="en-US" dirty="0"/>
              <a:t>#overlay(pupil, eyeball)</a:t>
            </a:r>
          </a:p>
          <a:p>
            <a:endParaRPr lang="en-US" dirty="0"/>
          </a:p>
          <a:p>
            <a:r>
              <a:rPr lang="en-US" dirty="0"/>
              <a:t>#overlay-xy(pupil,-35, -60, eyeball)</a:t>
            </a:r>
          </a:p>
          <a:p>
            <a:r>
              <a:rPr lang="en-US" dirty="0"/>
              <a:t>left-eyeball = overlay-</a:t>
            </a:r>
            <a:r>
              <a:rPr lang="en-US" dirty="0" err="1"/>
              <a:t>xy</a:t>
            </a:r>
            <a:r>
              <a:rPr lang="en-US" dirty="0"/>
              <a:t>(pupil,-35, -60, eyeball)</a:t>
            </a:r>
          </a:p>
          <a:p>
            <a:r>
              <a:rPr lang="en-US" dirty="0"/>
              <a:t>right-eyeball = flip-horizontal(left-eyeball)</a:t>
            </a:r>
          </a:p>
          <a:p>
            <a:r>
              <a:rPr lang="en-US" dirty="0"/>
              <a:t>beside(left-eyeball, right-eyeball)</a:t>
            </a:r>
          </a:p>
        </p:txBody>
      </p:sp>
    </p:spTree>
    <p:extLst>
      <p:ext uri="{BB962C8B-B14F-4D97-AF65-F5344CB8AC3E}">
        <p14:creationId xmlns:p14="http://schemas.microsoft.com/office/powerpoint/2010/main" val="253520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set of emoji code: Copy From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5AB6C-89AB-69D2-AB11-D27102A4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# Create the head: a yellow circle with black border</a:t>
            </a:r>
          </a:p>
          <a:p>
            <a:pPr marL="0" indent="0">
              <a:buNone/>
            </a:pPr>
            <a:r>
              <a:rPr lang="en-US" dirty="0"/>
              <a:t>base = circle(50, "solid", "yellow")</a:t>
            </a:r>
          </a:p>
          <a:p>
            <a:pPr marL="0" indent="0">
              <a:buNone/>
            </a:pPr>
            <a:r>
              <a:rPr lang="en-US" dirty="0"/>
              <a:t>head = overlay(base, circle(53, "solid", "black"))</a:t>
            </a:r>
          </a:p>
          <a:p>
            <a:pPr marL="0" indent="0">
              <a:buNone/>
            </a:pPr>
            <a:r>
              <a:rPr lang="en-US" dirty="0"/>
              <a:t># Create a pair of eyes, using a square as a spacer</a:t>
            </a:r>
          </a:p>
          <a:p>
            <a:pPr marL="0" indent="0">
              <a:buNone/>
            </a:pPr>
            <a:r>
              <a:rPr lang="en-US" dirty="0"/>
              <a:t>eye = circle(9, "solid", "blue")</a:t>
            </a:r>
          </a:p>
          <a:p>
            <a:pPr marL="0" indent="0">
              <a:buNone/>
            </a:pPr>
            <a:r>
              <a:rPr lang="en-US" dirty="0"/>
              <a:t>eyes =</a:t>
            </a:r>
          </a:p>
          <a:p>
            <a:pPr marL="0" indent="0">
              <a:buNone/>
            </a:pPr>
            <a:r>
              <a:rPr lang="en-US" dirty="0"/>
              <a:t>beside(</a:t>
            </a:r>
          </a:p>
          <a:p>
            <a:pPr marL="0" indent="0">
              <a:buNone/>
            </a:pPr>
            <a:r>
              <a:rPr lang="en-US" dirty="0"/>
              <a:t>eye,</a:t>
            </a:r>
          </a:p>
          <a:p>
            <a:pPr marL="0" indent="0">
              <a:buNone/>
            </a:pPr>
            <a:r>
              <a:rPr lang="en-US" dirty="0"/>
              <a:t>beside(</a:t>
            </a:r>
          </a:p>
          <a:p>
            <a:pPr marL="0" indent="0">
              <a:buNone/>
            </a:pPr>
            <a:r>
              <a:rPr lang="en-US" dirty="0"/>
              <a:t>square(12, "solid", "yellow"), # eye spacer</a:t>
            </a:r>
          </a:p>
          <a:p>
            <a:pPr marL="0" indent="0">
              <a:buNone/>
            </a:pPr>
            <a:r>
              <a:rPr lang="en-US" dirty="0"/>
              <a:t>eye))</a:t>
            </a:r>
          </a:p>
          <a:p>
            <a:pPr marL="0" indent="0">
              <a:buNone/>
            </a:pPr>
            <a:r>
              <a:rPr lang="en-US" dirty="0"/>
              <a:t># Add a mouth to the eyes to make a face</a:t>
            </a:r>
          </a:p>
          <a:p>
            <a:pPr marL="0" indent="0">
              <a:buNone/>
            </a:pPr>
            <a:r>
              <a:rPr lang="en-US" dirty="0"/>
              <a:t>mouth = ellipse(30, 15, "solid", "red")</a:t>
            </a:r>
          </a:p>
          <a:p>
            <a:pPr marL="0" indent="0">
              <a:buNone/>
            </a:pPr>
            <a:r>
              <a:rPr lang="en-US" dirty="0"/>
              <a:t>face =</a:t>
            </a:r>
          </a:p>
          <a:p>
            <a:pPr marL="0" indent="0">
              <a:buNone/>
            </a:pPr>
            <a:r>
              <a:rPr lang="en-US" dirty="0"/>
              <a:t>above(</a:t>
            </a:r>
          </a:p>
          <a:p>
            <a:pPr marL="0" indent="0">
              <a:buNone/>
            </a:pPr>
            <a:r>
              <a:rPr lang="en-US" dirty="0"/>
              <a:t>eyes,</a:t>
            </a:r>
          </a:p>
          <a:p>
            <a:pPr marL="0" indent="0">
              <a:buNone/>
            </a:pPr>
            <a:r>
              <a:rPr lang="en-US" dirty="0"/>
              <a:t>above(</a:t>
            </a:r>
          </a:p>
          <a:p>
            <a:pPr marL="0" indent="0">
              <a:buNone/>
            </a:pPr>
            <a:r>
              <a:rPr lang="en-US" dirty="0"/>
              <a:t>rectangle(30, 15, "solid", "yellow"), # mouth spacer</a:t>
            </a:r>
          </a:p>
          <a:p>
            <a:pPr marL="0" indent="0">
              <a:buNone/>
            </a:pPr>
            <a:r>
              <a:rPr lang="en-US" dirty="0"/>
              <a:t>mouth))</a:t>
            </a:r>
          </a:p>
          <a:p>
            <a:pPr marL="0" indent="0">
              <a:buNone/>
            </a:pPr>
            <a:r>
              <a:rPr lang="en-US" dirty="0"/>
              <a:t># Put the face on the head</a:t>
            </a:r>
          </a:p>
          <a:p>
            <a:pPr marL="0" indent="0">
              <a:buNone/>
            </a:pPr>
            <a:r>
              <a:rPr lang="en-US" dirty="0"/>
              <a:t>emoji = overlay-align("center", "center", face, head)</a:t>
            </a:r>
          </a:p>
          <a:p>
            <a:pPr marL="0" indent="0">
              <a:buNone/>
            </a:pPr>
            <a:r>
              <a:rPr lang="en-US" dirty="0"/>
              <a:t>emoji</a:t>
            </a:r>
          </a:p>
        </p:txBody>
      </p:sp>
    </p:spTree>
    <p:extLst>
      <p:ext uri="{BB962C8B-B14F-4D97-AF65-F5344CB8AC3E}">
        <p14:creationId xmlns:p14="http://schemas.microsoft.com/office/powerpoint/2010/main" val="153344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our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609599"/>
          </a:xfrm>
        </p:spPr>
        <p:txBody>
          <a:bodyPr/>
          <a:lstStyle/>
          <a:p>
            <a:r>
              <a:rPr lang="en-US" dirty="0"/>
              <a:t>…Both sides now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1B473-7B00-C9CA-1491-3A1953F5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42" y="1090595"/>
            <a:ext cx="7610550" cy="52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our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609599"/>
          </a:xfrm>
        </p:spPr>
        <p:txBody>
          <a:bodyPr>
            <a:normAutofit/>
          </a:bodyPr>
          <a:lstStyle/>
          <a:p>
            <a:r>
              <a:rPr lang="en-US" sz="2400" dirty="0"/>
              <a:t>From up and 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1B473-7B00-C9CA-1491-3A1953F5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42" y="1090595"/>
            <a:ext cx="7610550" cy="5265755"/>
          </a:xfrm>
          <a:prstGeom prst="rect">
            <a:avLst/>
          </a:prstGeom>
        </p:spPr>
      </p:pic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95F1B5C0-D1D1-BC7A-6D03-58A0E0011C34}"/>
              </a:ext>
            </a:extLst>
          </p:cNvPr>
          <p:cNvSpPr/>
          <p:nvPr/>
        </p:nvSpPr>
        <p:spPr>
          <a:xfrm>
            <a:off x="3704337" y="1916211"/>
            <a:ext cx="684076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 RHS is: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Prompt! (&gt;&gt;&gt;)</a:t>
            </a:r>
            <a:endParaRPr lang="en-US" altLang="ko-KR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775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can do LHS/RHS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143001"/>
            <a:ext cx="11372523" cy="609599"/>
          </a:xfrm>
        </p:spPr>
        <p:txBody>
          <a:bodyPr/>
          <a:lstStyle/>
          <a:p>
            <a:r>
              <a:rPr lang="en-US" dirty="0"/>
              <a:t>And still somehow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1B473-7B00-C9CA-1491-3A1953F5C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42" y="1090595"/>
            <a:ext cx="7610550" cy="5265755"/>
          </a:xfrm>
          <a:prstGeom prst="rect">
            <a:avLst/>
          </a:prstGeom>
        </p:spPr>
      </p:pic>
      <p:sp>
        <p:nvSpPr>
          <p:cNvPr id="7" name="모서리가 둥근 직사각형 8">
            <a:extLst>
              <a:ext uri="{FF2B5EF4-FFF2-40B4-BE49-F238E27FC236}">
                <a16:creationId xmlns:a16="http://schemas.microsoft.com/office/drawing/2014/main" id="{95F1B5C0-D1D1-BC7A-6D03-58A0E0011C34}"/>
              </a:ext>
            </a:extLst>
          </p:cNvPr>
          <p:cNvSpPr/>
          <p:nvPr/>
        </p:nvSpPr>
        <p:spPr>
          <a:xfrm>
            <a:off x="7195457" y="1916211"/>
            <a:ext cx="334964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Try out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Check syntax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2A67A851-855D-9D10-B21F-A43B5E37DE5E}"/>
              </a:ext>
            </a:extLst>
          </p:cNvPr>
          <p:cNvSpPr/>
          <p:nvPr/>
        </p:nvSpPr>
        <p:spPr>
          <a:xfrm>
            <a:off x="3775077" y="4313313"/>
            <a:ext cx="334964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Save your code</a:t>
            </a:r>
            <a:r>
              <a:rPr lang="en-US" dirty="0">
                <a:effectLst/>
                <a:latin typeface="Arial" panose="020B0604020202020204" pitchFamily="34" charset="0"/>
              </a:rPr>
              <a:t>!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모서리가 둥근 직사각형 8">
            <a:extLst>
              <a:ext uri="{FF2B5EF4-FFF2-40B4-BE49-F238E27FC236}">
                <a16:creationId xmlns:a16="http://schemas.microsoft.com/office/drawing/2014/main" id="{7BF32269-C136-974D-F4E7-B197431DC6E0}"/>
              </a:ext>
            </a:extLst>
          </p:cNvPr>
          <p:cNvSpPr/>
          <p:nvPr/>
        </p:nvSpPr>
        <p:spPr>
          <a:xfrm>
            <a:off x="3775077" y="1916212"/>
            <a:ext cx="3349640" cy="1262417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Write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Name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Use previously defined expressions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27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Arial" panose="020B0604020202020204" pitchFamily="34" charset="0"/>
              </a:rPr>
              <a:t>Which pane would I use if...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see if I can make a blue circle?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define </a:t>
            </a:r>
            <a:r>
              <a:rPr lang="en-US" sz="2400" dirty="0">
                <a:effectLst/>
                <a:latin typeface="Courier New" panose="02070309020205020404" pitchFamily="49" charset="0"/>
              </a:rPr>
              <a:t>my-shape </a:t>
            </a:r>
            <a:r>
              <a:rPr lang="en-US" sz="2400" dirty="0">
                <a:effectLst/>
                <a:latin typeface="Arial" panose="020B0604020202020204" pitchFamily="34" charset="0"/>
              </a:rPr>
              <a:t>as a blue circle and use it later in my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code?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see if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Pyret</a:t>
            </a:r>
            <a:r>
              <a:rPr lang="en-US" sz="2400" dirty="0">
                <a:effectLst/>
                <a:latin typeface="Arial" panose="020B0604020202020204" pitchFamily="34" charset="0"/>
              </a:rPr>
              <a:t> will accept this: </a:t>
            </a:r>
            <a:r>
              <a:rPr lang="en-US" sz="2400" dirty="0">
                <a:effectLst/>
                <a:latin typeface="Courier New" panose="02070309020205020404" pitchFamily="49" charset="0"/>
              </a:rPr>
              <a:t>print "5"</a:t>
            </a:r>
            <a:r>
              <a:rPr lang="en-US" sz="2400" dirty="0">
                <a:effectLst/>
                <a:latin typeface="Arial" panose="020B060402020202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</a:rPr>
              <a:t>I want to start my assignment now and finish it later?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to program by considering… Flags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8489C9-7BE4-1863-CB71-F9834321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B5C339-662F-2FF7-7021-910C2D83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7" y="1143000"/>
            <a:ext cx="9927956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6A5D4E-1428-E109-AA53-634C65F17D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1251857" y="1143000"/>
            <a:ext cx="9927956" cy="4986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F0B9-1308-9DD4-6FE3-B4B6327E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Let’s</a:t>
            </a:r>
            <a:r>
              <a:rPr lang="en-US" dirty="0">
                <a:effectLst/>
                <a:latin typeface="Arial" panose="020B0604020202020204" pitchFamily="34" charset="0"/>
              </a:rPr>
              <a:t> start with the data – consider </a:t>
            </a:r>
            <a:r>
              <a:rPr lang="en-US" dirty="0">
                <a:latin typeface="Arial" panose="020B0604020202020204" pitchFamily="34" charset="0"/>
              </a:rPr>
              <a:t>flags here - </a:t>
            </a:r>
            <a:r>
              <a:rPr lang="en-US" dirty="0">
                <a:effectLst/>
                <a:latin typeface="Arial" panose="020B0604020202020204" pitchFamily="34" charset="0"/>
              </a:rPr>
              <a:t>before we dive in and write code.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Dimensions, shapes, juxtapositions, etc.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For instance, </a:t>
            </a:r>
            <a:r>
              <a:rPr lang="en-US" sz="2800" dirty="0">
                <a:effectLst/>
                <a:latin typeface="Arial" panose="020B0604020202020204" pitchFamily="34" charset="0"/>
              </a:rPr>
              <a:t>we might want to compute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 heights of the stripes given: overall flag dimensions,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</a:rPr>
              <a:t>Which means we need to write programs over [the set of] 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numbers.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We also need a way to describe 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colors</a:t>
            </a:r>
            <a:r>
              <a:rPr lang="en-US" dirty="0">
                <a:effectLst/>
                <a:latin typeface="Arial" panose="020B0604020202020204" pitchFamily="34" charset="0"/>
              </a:rPr>
              <a:t> to our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More generally, w</a:t>
            </a:r>
            <a:r>
              <a:rPr lang="en-US" dirty="0">
                <a:effectLst/>
                <a:latin typeface="Arial" panose="020B0604020202020204" pitchFamily="34" charset="0"/>
              </a:rPr>
              <a:t>e need a way to create </a:t>
            </a:r>
            <a:r>
              <a:rPr lang="en-US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images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based on simple shapes of different colors.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38EB8-64E1-2AD9-AAAF-AC1939CA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we want to print some flags…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75D-1666-E24D-F0BE-CFA33CE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5390-0244-4F5A-0601-65BFCED7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7307-6CCE-70B9-DCE1-8A9CB91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7607</TotalTime>
  <Words>1661</Words>
  <Application>Microsoft Office PowerPoint</Application>
  <PresentationFormat>Widescreen</PresentationFormat>
  <Paragraphs>244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맑은 고딕</vt:lpstr>
      <vt:lpstr>Algerian</vt:lpstr>
      <vt:lpstr>Arial</vt:lpstr>
      <vt:lpstr>Calibri</vt:lpstr>
      <vt:lpstr>Calibri Light</vt:lpstr>
      <vt:lpstr>Courier</vt:lpstr>
      <vt:lpstr>Courier New</vt:lpstr>
      <vt:lpstr>Wingdings</vt:lpstr>
      <vt:lpstr>Office Theme</vt:lpstr>
      <vt:lpstr>Expressions, Values, &amp; Names</vt:lpstr>
      <vt:lpstr>Programs </vt:lpstr>
      <vt:lpstr>More Basics</vt:lpstr>
      <vt:lpstr>Introducing our IDE</vt:lpstr>
      <vt:lpstr>Introducing our IDE</vt:lpstr>
      <vt:lpstr>Things you can do LHS/RHS</vt:lpstr>
      <vt:lpstr>Pop Quiz!</vt:lpstr>
      <vt:lpstr>Let’s start to program by considering… Flags ?</vt:lpstr>
      <vt:lpstr>OK, we want to print some flags…</vt:lpstr>
      <vt:lpstr>Numbers</vt:lpstr>
      <vt:lpstr>Numbers</vt:lpstr>
      <vt:lpstr>In pyret…</vt:lpstr>
      <vt:lpstr>Colors</vt:lpstr>
      <vt:lpstr>Shapes</vt:lpstr>
      <vt:lpstr>Shapes</vt:lpstr>
      <vt:lpstr>Moving On To Evaluations</vt:lpstr>
      <vt:lpstr>Moving On To Evaluations</vt:lpstr>
      <vt:lpstr>More On Evaluations</vt:lpstr>
      <vt:lpstr>Creating a definition…</vt:lpstr>
      <vt:lpstr>Naming Conventions</vt:lpstr>
      <vt:lpstr>Naming Conventions (2)</vt:lpstr>
      <vt:lpstr>Let’s try drawing something an eyeball</vt:lpstr>
      <vt:lpstr>Let’s try drawing something an eyeball 2 eyeballs!</vt:lpstr>
      <vt:lpstr>Whoops! Whoopsie! Don’t forget documentation!</vt:lpstr>
      <vt:lpstr>Final Thoughts on the eyeballs</vt:lpstr>
      <vt:lpstr>Next: What does this code do?</vt:lpstr>
      <vt:lpstr>Too slow: This code makes a smiley emojii</vt:lpstr>
      <vt:lpstr>This also makes a smiley emojii</vt:lpstr>
      <vt:lpstr>Which version is “better?”</vt:lpstr>
      <vt:lpstr>Eyeball code: Copy From </vt:lpstr>
      <vt:lpstr>2nd set of emoji code: Copy From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48</cp:revision>
  <dcterms:created xsi:type="dcterms:W3CDTF">2017-08-29T15:50:50Z</dcterms:created>
  <dcterms:modified xsi:type="dcterms:W3CDTF">2023-01-18T12:33:53Z</dcterms:modified>
</cp:coreProperties>
</file>