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600" b="0" i="1" u="none" strike="noStrike" cap="none" spc="0" normalizeH="0" baseline="0">
        <a:ln>
          <a:noFill/>
        </a:ln>
        <a:solidFill>
          <a:schemeClr val="accent1">
            <a:hueOff val="-11070000"/>
            <a:satOff val="-41666"/>
            <a:lumOff val="-81176"/>
          </a:schemeClr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A9BC294-FFE2-49D5-8D69-9E1BD2C41BD5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gradFill>
            <a:gsLst>
              <a:gs pos="0">
                <a:schemeClr val="accent3">
                  <a:lumOff val="44000"/>
                </a:schemeClr>
              </a:gs>
              <a:gs pos="35000">
                <a:schemeClr val="accent3">
                  <a:lumOff val="44000"/>
                </a:schemeClr>
              </a:gs>
              <a:gs pos="100000">
                <a:schemeClr val="accent3">
                  <a:lumOff val="44000"/>
                </a:schemeClr>
              </a:gs>
            </a:gsLst>
            <a:lin ang="16200000"/>
          </a:gra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  <a:alpha val="20000"/>
            </a:schemeClr>
          </a:solidFill>
        </a:fill>
      </a:tcStyle>
    </a:firstCol>
    <a:lastRow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889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635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solidFill>
            <a:schemeClr val="accent1">
              <a:hueOff val="-11070000"/>
              <a:satOff val="-41666"/>
              <a:lumOff val="-81176"/>
              <a:alpha val="20000"/>
            </a:schemeClr>
          </a:solidFill>
        </a:fill>
      </a:tcStyle>
    </a:firstCol>
    <a:lastRow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889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>
            <a:hueOff val="-11070000"/>
            <a:satOff val="-41666"/>
            <a:lumOff val="-81176"/>
          </a:schemeClr>
        </a:fontRef>
        <a:schemeClr val="accent1">
          <a:hueOff val="-11070000"/>
          <a:satOff val="-41666"/>
          <a:lumOff val="-81176"/>
        </a:schemeClr>
      </a:tcTxStyle>
      <a:tcStyle>
        <a:tcBdr>
          <a:lef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66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1pPr>
    <a:lvl2pPr indent="2286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2pPr>
    <a:lvl3pPr indent="4572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3pPr>
    <a:lvl4pPr indent="6858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4pPr>
    <a:lvl5pPr indent="9144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5pPr>
    <a:lvl6pPr indent="11430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6pPr>
    <a:lvl7pPr indent="13716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7pPr>
    <a:lvl8pPr indent="16002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8pPr>
    <a:lvl9pPr indent="1828800" defTabSz="1828800" latinLnBrk="0">
      <a:lnSpc>
        <a:spcPts val="5300"/>
      </a:lnSpc>
      <a:spcBef>
        <a:spcPts val="2600"/>
      </a:spcBef>
      <a:defRPr sz="4600">
        <a:solidFill>
          <a:schemeClr val="accent1">
            <a:hueOff val="-11070000"/>
            <a:satOff val="-41666"/>
            <a:lumOff val="-81176"/>
          </a:schemeClr>
        </a:solidFill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Start with a row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</a:t>
            </a:r>
            <a:r>
              <a:rPr b="1"/>
              <a:t>slide</a:t>
            </a:r>
            <a:r>
              <a:t>] That is, our functions behave like mathematical functions do.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can load this sheet into Pyret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0" name="Shape 4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</a:t>
            </a:r>
            <a:r>
              <a:rPr b="1"/>
              <a:t>slide</a:t>
            </a:r>
            <a:r>
              <a:t>]</a:t>
            </a:r>
          </a:p>
          <a:p>
            <a:r>
              <a:t>This might look like a lot of code for loading a table, but it's a lot less than the 1000s of lines to write the table contents in Pyret!</a:t>
            </a:r>
          </a:p>
          <a:p>
            <a:r>
              <a:t>And you don't need to memorize this; these are details you can look up when you need them.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4" name="Shape 4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Now we can work with this table the same as if we'd entered it manually. So,</a:t>
            </a:r>
          </a:p>
          <a:p>
            <a:r>
              <a:t>[</a:t>
            </a:r>
            <a:r>
              <a:rPr b="1"/>
              <a:t>slide</a:t>
            </a:r>
            <a:r>
              <a:t>]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</a:t>
            </a:r>
            <a:r>
              <a:rPr b="1"/>
              <a:t>slide</a:t>
            </a:r>
            <a:r>
              <a:t>] </a:t>
            </a:r>
          </a:p>
          <a:p>
            <a:r>
              <a:t>What would good test data look like for this problem?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Make up some data! Just a few examples consisting of a mix of cities, towns, and villages, some with increasing populations, others decreasing.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Make up some data! Just a few examples consisting of a mix of cities, towns, and villages, some with increasing populations, others decreasing.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First, we can test </a:t>
            </a:r>
            <a:r>
              <a:rPr b="1"/>
              <a:t>is-town</a:t>
            </a:r>
            <a:r>
              <a:t>. This is a predicate — a function return a Boolean — and we want to make sure it works on inputs that are towns, cities, and villages.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about </a:t>
            </a:r>
            <a:r>
              <a:rPr b="1"/>
              <a:t>percent-change</a:t>
            </a:r>
            <a:r>
              <a:t>? </a:t>
            </a:r>
          </a:p>
          <a:p>
            <a:r>
              <a:t>In the end we'll only be using it on the towns, but we can test it on cities or villages too.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5" name="Shape 4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Finally, we can test our top-level table function. </a:t>
            </a:r>
          </a:p>
          <a:p>
            <a:r>
              <a:t>It produces a table, so we'll have to construct a new table that it should return.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Start with a row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It’s important to write out the result table </a:t>
            </a:r>
            <a:r>
              <a:rPr b="1"/>
              <a:t>before</a:t>
            </a:r>
            <a:r>
              <a:t> you see the table produced by the function. </a:t>
            </a:r>
          </a:p>
          <a:p>
            <a:r>
              <a:t>We’re trying to make sure that the function does what it’s supposed to, which means that we have to predict its behavior! </a:t>
            </a:r>
          </a:p>
          <a:p>
            <a:r>
              <a:t>If we just copy in the table it produces, we’re testing the function against its own behavior rather than against our intuitions.</a:t>
            </a:r>
          </a:p>
          <a:p>
            <a:r>
              <a:t>Testing a function against its own previous behavior </a:t>
            </a:r>
            <a:r>
              <a:rPr b="1"/>
              <a:t>can</a:t>
            </a:r>
            <a:r>
              <a:t> be useful if you are planning on changing the function and want to ensure that it still has the same behavior. This is called a </a:t>
            </a:r>
            <a:r>
              <a:rPr i="1"/>
              <a:t>regression test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8" name="Shape 4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</a:t>
            </a:r>
            <a:r>
              <a:rPr b="1"/>
              <a:t>slide</a:t>
            </a:r>
            <a:r>
              <a:t>]</a:t>
            </a:r>
          </a:p>
          <a:p>
            <a:r>
              <a:t>[Open code from last class by going to the slides PDF and opening the link at the end. Try the examples on the following slides in Pyret.]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closest equivalent we have to Florence Nightingale's graphs is the modern pie chart.</a:t>
            </a:r>
          </a:p>
          <a:p>
            <a:r>
              <a:t>We can use a pie chart to visualize a distribution — how much each part contributes to the whole. For instance, we can see the populations of the various municipalities as part of the entire state population.</a:t>
            </a:r>
          </a:p>
          <a:p>
            <a:r>
              <a:t>[</a:t>
            </a:r>
            <a:r>
              <a:rPr b="1"/>
              <a:t>advance</a:t>
            </a:r>
            <a:r>
              <a:t>]</a:t>
            </a:r>
          </a:p>
          <a:p>
            <a:r>
              <a:t>The big grey blob is "other" — that is, ones that are too small to be listed or shown separately.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[Switch back to population data.]</a:t>
            </a:r>
          </a:p>
          <a:p>
            <a:r>
              <a:t>We can see a much stronger correlation if we plot the 2010 and 2020 populations. No need to do a linear regression here to see the trend… </a:t>
            </a:r>
          </a:p>
          <a:p>
            <a:r>
              <a:t>This makes sense, right? The population in 2010 is a *very* strong predictor of what the population will be in 2020.</a:t>
            </a:r>
          </a:p>
          <a:p>
            <a:r>
              <a:t>That's like saying how tall a person is in 2022 is a strong predictor of how tall they'll be in 2023. Even if they grow or shrink a bit, they're doing so </a:t>
            </a:r>
            <a:r>
              <a:rPr b="1"/>
              <a:t>relative</a:t>
            </a:r>
            <a:r>
              <a:t> to their current height.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4" name="Shape 4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Finally, on Assignment 3, you're asked to use bar charts to visualize changes in the hours of sunlight and moonlight. </a:t>
            </a:r>
          </a:p>
          <a:p>
            <a:r>
              <a:t>You'll see those charts when you finish the assignment, but we can try a different bar chart just to see what one looks like.</a:t>
            </a:r>
          </a:p>
          <a:p>
            <a:r>
              <a:t>Last class, we wrote a function to make a table of towns in NY, ordered by how fast they were growing — the change in population relative to their starting population.</a:t>
            </a:r>
          </a:p>
          <a:p>
            <a:r>
              <a:t>A bar chart shows us the distribution of growth percents we computed.</a:t>
            </a:r>
          </a:p>
          <a:p>
            <a:r>
              <a:t>[</a:t>
            </a:r>
            <a:r>
              <a:rPr b="1"/>
              <a:t>advance</a:t>
            </a:r>
            <a:r>
              <a:t>]</a:t>
            </a:r>
          </a:p>
          <a:p>
            <a:r>
              <a:t>Why aren't we seeing negative values? Didn't any towns shrink? [Check </a:t>
            </a:r>
            <a:r>
              <a:rPr b="1"/>
              <a:t>ft </a:t>
            </a:r>
            <a:r>
              <a:t>table] They did! But there are too many towns and they get cut off! </a:t>
            </a:r>
          </a:p>
          <a:p>
            <a:r>
              <a:t>Don't trust a plot without thinking about it. Always ask if what you're seeing makes sense given what you know about the data.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9" name="Shape 4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we drag the window to make it wider, it shows us more data.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4" name="Shape 5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Now if we make the bars are show the actual populations, we see there's a lot of variation without a clear pattern like the fastest growing towns were the biggest or the smallest ones.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makes it easy to get the row for the municipality with the highest 2020 population.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Or, to make it more readable, we can split the computation into parts, using names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So, to see the 2020 population for the biggest municipality, we could write the computation like this.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</a:t>
            </a:r>
            <a:r>
              <a:rPr b="1"/>
              <a:t>slide</a:t>
            </a:r>
            <a:r>
              <a:t>]</a:t>
            </a:r>
          </a:p>
          <a:p>
            <a:r>
              <a:t>In other words, we want a table containing only towns, sorted by the </a:t>
            </a:r>
            <a:r>
              <a:rPr i="1"/>
              <a:t>percent change</a:t>
            </a:r>
            <a:r>
              <a:t> in population.</a:t>
            </a:r>
          </a:p>
          <a:p>
            <a:r>
              <a:t>How would we go about doing this? It's a relatively complicated problem, so we should break it into steps.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did this last time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general, a function that takes a row as input can be given to build-column to compute the values for a new column.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What’s going on in that signature? In particular, what’s the type of the builder parameter? </a:t>
            </a:r>
          </a:p>
          <a:p>
            <a:r>
              <a:rPr dirty="0"/>
              <a:t>builder needs to be a </a:t>
            </a:r>
            <a:r>
              <a:rPr i="1" dirty="0"/>
              <a:t>function</a:t>
            </a:r>
            <a:r>
              <a:rPr dirty="0"/>
              <a:t> that takes a row and returns…something! </a:t>
            </a:r>
          </a:p>
          <a:p>
            <a:r>
              <a:rPr dirty="0"/>
              <a:t>The values it returns will be the values in the new column we’re adding to each row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569447"/>
            <a:ext cx="14716126" cy="371437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94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58168" y="6370425"/>
            <a:ext cx="15067663" cy="4005872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4200">
                <a:solidFill>
                  <a:schemeClr val="accent3">
                    <a:lumOff val="44000"/>
                  </a:schemeClr>
                </a:solidFill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defRPr sz="4200">
                <a:solidFill>
                  <a:schemeClr val="accent3">
                    <a:lumOff val="44000"/>
                  </a:schemeClr>
                </a:solidFill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defRPr sz="42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4724332321_6348c36f3e.png" descr="4724332321_6348c36f3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019" y="10941657"/>
            <a:ext cx="2161962" cy="21619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urse ID"/>
          <p:cNvSpPr txBox="1">
            <a:spLocks noGrp="1"/>
          </p:cNvSpPr>
          <p:nvPr>
            <p:ph type="body" sz="quarter" idx="21"/>
          </p:nvPr>
        </p:nvSpPr>
        <p:spPr>
          <a:xfrm>
            <a:off x="4658168" y="1497035"/>
            <a:ext cx="15067663" cy="98581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4200" spc="84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Course ID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455199" y="376724"/>
            <a:ext cx="19476721" cy="2669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5609094" cy="132119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 anchor="ctr"/>
          <a:lstStyle>
            <a:lvl1pPr algn="ctr"/>
            <a:lvl2pPr indent="0" algn="ctr"/>
            <a:lvl3pPr indent="0" algn="ctr"/>
            <a:lvl4pPr indent="0" algn="ctr"/>
            <a:lvl5pPr indent="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wid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 numCol="2" spcCol="973836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252018"/>
            <a:ext cx="9720072" cy="132119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032371" y="256031"/>
            <a:ext cx="7805262" cy="13213082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5609094" cy="1321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6888650"/>
            <a:ext cx="15608809" cy="657533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51837" y="2569447"/>
            <a:ext cx="19480327" cy="3076812"/>
          </a:xfrm>
          <a:prstGeom prst="rect">
            <a:avLst/>
          </a:prstGeom>
        </p:spPr>
        <p:txBody>
          <a:bodyPr/>
          <a:lstStyle>
            <a:lvl1pPr>
              <a:defRPr sz="94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bottom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6888650"/>
            <a:ext cx="19476720" cy="657533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252018"/>
            <a:ext cx="9720072" cy="1321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032371" y="256031"/>
            <a:ext cx="7805262" cy="132130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6888650"/>
            <a:ext cx="19476720" cy="6575330"/>
          </a:xfrm>
          <a:prstGeom prst="rect">
            <a:avLst/>
          </a:prstGeom>
        </p:spPr>
        <p:txBody>
          <a:bodyPr anchor="b"/>
          <a:lstStyle>
            <a:lvl1pPr algn="ctr"/>
            <a:lvl2pPr indent="0" algn="ctr"/>
            <a:lvl3pPr indent="0" algn="ctr"/>
            <a:lvl4pPr indent="0" algn="ctr"/>
            <a:lvl5pPr indent="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429789" y="12496800"/>
            <a:ext cx="534611" cy="5511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bg>
      <p:bgPr>
        <a:solidFill>
          <a:schemeClr val="accent1">
            <a:hueOff val="-11070000"/>
            <a:satOff val="-41666"/>
            <a:lumOff val="-8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429789" y="12496800"/>
            <a:ext cx="534611" cy="5511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 title">
    <p:bg>
      <p:bgPr>
        <a:solidFill>
          <a:schemeClr val="accent1">
            <a:hueOff val="-11070000"/>
            <a:satOff val="-41666"/>
            <a:lumOff val="-8117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2450592" y="376724"/>
            <a:ext cx="19476720" cy="2669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inverse">
    <p:bg>
      <p:bgPr>
        <a:solidFill>
          <a:srgbClr val="B2B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xfrm>
            <a:off x="2450592" y="376724"/>
            <a:ext cx="19476720" cy="2669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top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9476720" cy="132119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15609094" cy="13211963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450592" y="2569447"/>
            <a:ext cx="19476720" cy="3076812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3388902"/>
            <a:ext cx="19476720" cy="100750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wide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3388902"/>
            <a:ext cx="19476720" cy="10075079"/>
          </a:xfrm>
          <a:prstGeom prst="rect">
            <a:avLst/>
          </a:prstGeom>
        </p:spPr>
        <p:txBody>
          <a:bodyPr numCol="2" spcCol="97383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bottom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6885431"/>
            <a:ext cx="19476720" cy="6574537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2450592" y="376724"/>
            <a:ext cx="19476720" cy="2669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450592" y="3388902"/>
            <a:ext cx="9717988" cy="100750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2450592" y="376724"/>
            <a:ext cx="19476720" cy="2669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032371" y="3392423"/>
            <a:ext cx="7805262" cy="100750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453640" y="376724"/>
            <a:ext cx="19476720" cy="2669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450592" y="3388902"/>
            <a:ext cx="15609094" cy="1007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2pPr>
              <a:lnSpc>
                <a:spcPts val="5700"/>
              </a:lnSpc>
              <a:spcBef>
                <a:spcPts val="1200"/>
              </a:spcBef>
              <a:defRPr sz="4200"/>
            </a:lvl2pPr>
            <a:lvl3pPr>
              <a:lnSpc>
                <a:spcPts val="5700"/>
              </a:lnSpc>
              <a:spcBef>
                <a:spcPts val="1200"/>
              </a:spcBef>
              <a:defRPr sz="4200"/>
            </a:lvl3pPr>
            <a:lvl4pPr>
              <a:lnSpc>
                <a:spcPts val="4000"/>
              </a:lnSpc>
              <a:spcBef>
                <a:spcPts val="1200"/>
              </a:spcBef>
              <a:defRPr sz="2400"/>
            </a:lvl4pPr>
            <a:lvl5pPr>
              <a:lnSpc>
                <a:spcPts val="4000"/>
              </a:lnSpc>
              <a:spcBef>
                <a:spcPts val="12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439" y="13073062"/>
            <a:ext cx="381597" cy="384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821531">
              <a:defRPr sz="1600" i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0" latinLnBrk="0">
        <a:lnSpc>
          <a:spcPts val="88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4450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88900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3350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778000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3028156" marR="0" indent="-805656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Pct val="145000"/>
        <a:buFontTx/>
        <a:buChar char="•"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3472656" marR="0" indent="-805656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Pct val="145000"/>
        <a:buFontTx/>
        <a:buChar char="•"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3917156" marR="0" indent="-805656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Pct val="145000"/>
        <a:buFontTx/>
        <a:buChar char="•"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4361656" marR="0" indent="-805656" algn="l" defTabSz="821531" rtl="0" latinLnBrk="0">
        <a:lnSpc>
          <a:spcPts val="7300"/>
        </a:lnSpc>
        <a:spcBef>
          <a:spcPts val="3700"/>
        </a:spcBef>
        <a:spcAft>
          <a:spcPts val="0"/>
        </a:spcAft>
        <a:buClrTx/>
        <a:buSzPct val="145000"/>
        <a:buFontTx/>
        <a:buChar char="•"/>
        <a:tabLst/>
        <a:defRPr sz="5800" b="0" i="0" u="none" strike="noStrike" cap="none" spc="0" baseline="0">
          <a:solidFill>
            <a:schemeClr val="accent1">
              <a:hueOff val="-11070000"/>
              <a:satOff val="-41666"/>
              <a:lumOff val="-81176"/>
            </a:schemeClr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U-4daAJsHVRybRlUC-_SaVkBWf1sOaGIfrWfgktlIs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101-2023-02-01" TargetMode="Externa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Working with Table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Working with Tables</a:t>
            </a:r>
          </a:p>
        </p:txBody>
      </p:sp>
      <p:sp>
        <p:nvSpPr>
          <p:cNvPr id="254" name="1 February 2023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 February 2023</a:t>
            </a:r>
          </a:p>
        </p:txBody>
      </p:sp>
      <p:sp>
        <p:nvSpPr>
          <p:cNvPr id="255" name="CMPU 101 § 53 · Computer Science 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0"/>
            </a:pPr>
            <a:r>
              <a:rPr spc="168"/>
              <a:t>CMPU</a:t>
            </a:r>
            <a:r>
              <a:t> 101 § 53 · Computer Science 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››› municipalit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municipalities.row-n(1)</a:t>
            </a:r>
          </a:p>
        </p:txBody>
      </p:sp>
      <p:pic>
        <p:nvPicPr>
          <p:cNvPr id="280" name="Screen Shot 2023-01-27 at 17.11.47.png" descr="Screen Shot 2023-01-27 at 17.11.47.png"/>
          <p:cNvPicPr>
            <a:picLocks noChangeAspect="1"/>
          </p:cNvPicPr>
          <p:nvPr/>
        </p:nvPicPr>
        <p:blipFill>
          <a:blip r:embed="rId2"/>
          <a:srcRect l="659" t="479" r="761" b="624"/>
          <a:stretch>
            <a:fillRect/>
          </a:stretch>
        </p:blipFill>
        <p:spPr>
          <a:xfrm>
            <a:off x="2483623" y="987720"/>
            <a:ext cx="7599761" cy="10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860" y="1"/>
                </a:moveTo>
                <a:cubicBezTo>
                  <a:pt x="1931" y="3"/>
                  <a:pt x="630" y="6"/>
                  <a:pt x="590" y="11"/>
                </a:cubicBezTo>
                <a:cubicBezTo>
                  <a:pt x="520" y="21"/>
                  <a:pt x="304" y="101"/>
                  <a:pt x="244" y="139"/>
                </a:cubicBezTo>
                <a:cubicBezTo>
                  <a:pt x="185" y="176"/>
                  <a:pt x="53" y="319"/>
                  <a:pt x="44" y="355"/>
                </a:cubicBezTo>
                <a:cubicBezTo>
                  <a:pt x="40" y="370"/>
                  <a:pt x="35" y="383"/>
                  <a:pt x="33" y="383"/>
                </a:cubicBezTo>
                <a:cubicBezTo>
                  <a:pt x="6" y="383"/>
                  <a:pt x="0" y="1895"/>
                  <a:pt x="0" y="10822"/>
                </a:cubicBezTo>
                <a:lnTo>
                  <a:pt x="0" y="21162"/>
                </a:lnTo>
                <a:lnTo>
                  <a:pt x="52" y="21244"/>
                </a:lnTo>
                <a:cubicBezTo>
                  <a:pt x="173" y="21436"/>
                  <a:pt x="292" y="21517"/>
                  <a:pt x="529" y="21567"/>
                </a:cubicBezTo>
                <a:cubicBezTo>
                  <a:pt x="661" y="21596"/>
                  <a:pt x="1133" y="21597"/>
                  <a:pt x="10833" y="21594"/>
                </a:cubicBezTo>
                <a:cubicBezTo>
                  <a:pt x="20436" y="21591"/>
                  <a:pt x="21006" y="21590"/>
                  <a:pt x="21113" y="21562"/>
                </a:cubicBezTo>
                <a:cubicBezTo>
                  <a:pt x="21301" y="21514"/>
                  <a:pt x="21419" y="21435"/>
                  <a:pt x="21515" y="21290"/>
                </a:cubicBezTo>
                <a:lnTo>
                  <a:pt x="21600" y="21164"/>
                </a:lnTo>
                <a:lnTo>
                  <a:pt x="21600" y="10773"/>
                </a:lnTo>
                <a:lnTo>
                  <a:pt x="21600" y="383"/>
                </a:lnTo>
                <a:lnTo>
                  <a:pt x="21533" y="300"/>
                </a:lnTo>
                <a:cubicBezTo>
                  <a:pt x="21497" y="255"/>
                  <a:pt x="21457" y="203"/>
                  <a:pt x="21444" y="185"/>
                </a:cubicBezTo>
                <a:cubicBezTo>
                  <a:pt x="21423" y="154"/>
                  <a:pt x="21191" y="46"/>
                  <a:pt x="21122" y="35"/>
                </a:cubicBezTo>
                <a:cubicBezTo>
                  <a:pt x="21103" y="33"/>
                  <a:pt x="21088" y="29"/>
                  <a:pt x="21088" y="27"/>
                </a:cubicBezTo>
                <a:cubicBezTo>
                  <a:pt x="21088" y="10"/>
                  <a:pt x="9648" y="-3"/>
                  <a:pt x="386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1" name="Screen Shot 2023-01-31 at 15.17.40.png" descr="Screen Shot 2023-01-31 at 15.17.40.png"/>
          <p:cNvPicPr>
            <a:picLocks noChangeAspect="1"/>
          </p:cNvPicPr>
          <p:nvPr/>
        </p:nvPicPr>
        <p:blipFill>
          <a:blip r:embed="rId3"/>
          <a:srcRect l="421" t="5833" r="16991" b="4158"/>
          <a:stretch>
            <a:fillRect/>
          </a:stretch>
        </p:blipFill>
        <p:spPr>
          <a:xfrm>
            <a:off x="2489550" y="12026227"/>
            <a:ext cx="13081820" cy="923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7" y="0"/>
                </a:moveTo>
                <a:cubicBezTo>
                  <a:pt x="5048" y="0"/>
                  <a:pt x="357" y="66"/>
                  <a:pt x="351" y="149"/>
                </a:cubicBezTo>
                <a:cubicBezTo>
                  <a:pt x="345" y="231"/>
                  <a:pt x="336" y="307"/>
                  <a:pt x="331" y="316"/>
                </a:cubicBezTo>
                <a:cubicBezTo>
                  <a:pt x="237" y="479"/>
                  <a:pt x="129" y="1526"/>
                  <a:pt x="63" y="2944"/>
                </a:cubicBezTo>
                <a:lnTo>
                  <a:pt x="10" y="4067"/>
                </a:lnTo>
                <a:lnTo>
                  <a:pt x="4" y="9686"/>
                </a:lnTo>
                <a:cubicBezTo>
                  <a:pt x="2" y="11325"/>
                  <a:pt x="0" y="12607"/>
                  <a:pt x="0" y="13642"/>
                </a:cubicBezTo>
                <a:cubicBezTo>
                  <a:pt x="1" y="16746"/>
                  <a:pt x="15" y="17552"/>
                  <a:pt x="59" y="18545"/>
                </a:cubicBezTo>
                <a:cubicBezTo>
                  <a:pt x="109" y="19701"/>
                  <a:pt x="164" y="20321"/>
                  <a:pt x="278" y="21034"/>
                </a:cubicBezTo>
                <a:lnTo>
                  <a:pt x="364" y="21563"/>
                </a:lnTo>
                <a:lnTo>
                  <a:pt x="10783" y="21581"/>
                </a:lnTo>
                <a:lnTo>
                  <a:pt x="21202" y="21600"/>
                </a:lnTo>
                <a:lnTo>
                  <a:pt x="21299" y="21089"/>
                </a:lnTo>
                <a:cubicBezTo>
                  <a:pt x="21428" y="20414"/>
                  <a:pt x="21508" y="19309"/>
                  <a:pt x="21565" y="17412"/>
                </a:cubicBezTo>
                <a:cubicBezTo>
                  <a:pt x="21600" y="16231"/>
                  <a:pt x="21600" y="16135"/>
                  <a:pt x="21600" y="10800"/>
                </a:cubicBezTo>
                <a:cubicBezTo>
                  <a:pt x="21600" y="5436"/>
                  <a:pt x="21599" y="5373"/>
                  <a:pt x="21563" y="4160"/>
                </a:cubicBezTo>
                <a:cubicBezTo>
                  <a:pt x="21499" y="1991"/>
                  <a:pt x="21402" y="741"/>
                  <a:pt x="21258" y="232"/>
                </a:cubicBezTo>
                <a:cubicBezTo>
                  <a:pt x="21207" y="54"/>
                  <a:pt x="18699" y="0"/>
                  <a:pt x="10777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››› municipalit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municipalities.row-n(2)</a:t>
            </a:r>
          </a:p>
        </p:txBody>
      </p:sp>
      <p:pic>
        <p:nvPicPr>
          <p:cNvPr id="284" name="Screen Shot 2023-01-27 at 17.11.47.png" descr="Screen Shot 2023-01-27 at 17.11.47.png"/>
          <p:cNvPicPr>
            <a:picLocks noChangeAspect="1"/>
          </p:cNvPicPr>
          <p:nvPr/>
        </p:nvPicPr>
        <p:blipFill>
          <a:blip r:embed="rId2"/>
          <a:srcRect l="659" t="479" r="761" b="624"/>
          <a:stretch>
            <a:fillRect/>
          </a:stretch>
        </p:blipFill>
        <p:spPr>
          <a:xfrm>
            <a:off x="2483623" y="987720"/>
            <a:ext cx="7599761" cy="10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860" y="1"/>
                </a:moveTo>
                <a:cubicBezTo>
                  <a:pt x="1931" y="3"/>
                  <a:pt x="630" y="6"/>
                  <a:pt x="590" y="11"/>
                </a:cubicBezTo>
                <a:cubicBezTo>
                  <a:pt x="520" y="21"/>
                  <a:pt x="304" y="101"/>
                  <a:pt x="244" y="139"/>
                </a:cubicBezTo>
                <a:cubicBezTo>
                  <a:pt x="185" y="176"/>
                  <a:pt x="53" y="319"/>
                  <a:pt x="44" y="355"/>
                </a:cubicBezTo>
                <a:cubicBezTo>
                  <a:pt x="40" y="370"/>
                  <a:pt x="35" y="383"/>
                  <a:pt x="33" y="383"/>
                </a:cubicBezTo>
                <a:cubicBezTo>
                  <a:pt x="6" y="383"/>
                  <a:pt x="0" y="1895"/>
                  <a:pt x="0" y="10822"/>
                </a:cubicBezTo>
                <a:lnTo>
                  <a:pt x="0" y="21162"/>
                </a:lnTo>
                <a:lnTo>
                  <a:pt x="52" y="21244"/>
                </a:lnTo>
                <a:cubicBezTo>
                  <a:pt x="173" y="21436"/>
                  <a:pt x="292" y="21517"/>
                  <a:pt x="529" y="21567"/>
                </a:cubicBezTo>
                <a:cubicBezTo>
                  <a:pt x="661" y="21596"/>
                  <a:pt x="1133" y="21597"/>
                  <a:pt x="10833" y="21594"/>
                </a:cubicBezTo>
                <a:cubicBezTo>
                  <a:pt x="20436" y="21591"/>
                  <a:pt x="21006" y="21590"/>
                  <a:pt x="21113" y="21562"/>
                </a:cubicBezTo>
                <a:cubicBezTo>
                  <a:pt x="21301" y="21514"/>
                  <a:pt x="21419" y="21435"/>
                  <a:pt x="21515" y="21290"/>
                </a:cubicBezTo>
                <a:lnTo>
                  <a:pt x="21600" y="21164"/>
                </a:lnTo>
                <a:lnTo>
                  <a:pt x="21600" y="10773"/>
                </a:lnTo>
                <a:lnTo>
                  <a:pt x="21600" y="383"/>
                </a:lnTo>
                <a:lnTo>
                  <a:pt x="21533" y="300"/>
                </a:lnTo>
                <a:cubicBezTo>
                  <a:pt x="21497" y="255"/>
                  <a:pt x="21457" y="203"/>
                  <a:pt x="21444" y="185"/>
                </a:cubicBezTo>
                <a:cubicBezTo>
                  <a:pt x="21423" y="154"/>
                  <a:pt x="21191" y="46"/>
                  <a:pt x="21122" y="35"/>
                </a:cubicBezTo>
                <a:cubicBezTo>
                  <a:pt x="21103" y="33"/>
                  <a:pt x="21088" y="29"/>
                  <a:pt x="21088" y="27"/>
                </a:cubicBezTo>
                <a:cubicBezTo>
                  <a:pt x="21088" y="10"/>
                  <a:pt x="9648" y="-3"/>
                  <a:pt x="386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5" name="Screen Shot 2023-01-31 at 15.17.47.png" descr="Screen Shot 2023-01-31 at 15.17.47.png"/>
          <p:cNvPicPr>
            <a:picLocks noChangeAspect="1"/>
          </p:cNvPicPr>
          <p:nvPr/>
        </p:nvPicPr>
        <p:blipFill>
          <a:blip r:embed="rId3"/>
          <a:srcRect l="430" t="5842" r="18016" b="4250"/>
          <a:stretch>
            <a:fillRect/>
          </a:stretch>
        </p:blipFill>
        <p:spPr>
          <a:xfrm>
            <a:off x="2490997" y="12026318"/>
            <a:ext cx="12917961" cy="922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78" extrusionOk="0">
                <a:moveTo>
                  <a:pt x="10782" y="0"/>
                </a:moveTo>
                <a:cubicBezTo>
                  <a:pt x="5052" y="-1"/>
                  <a:pt x="359" y="66"/>
                  <a:pt x="353" y="149"/>
                </a:cubicBezTo>
                <a:cubicBezTo>
                  <a:pt x="347" y="231"/>
                  <a:pt x="338" y="307"/>
                  <a:pt x="333" y="316"/>
                </a:cubicBezTo>
                <a:cubicBezTo>
                  <a:pt x="195" y="551"/>
                  <a:pt x="47" y="2482"/>
                  <a:pt x="16" y="4458"/>
                </a:cubicBezTo>
                <a:cubicBezTo>
                  <a:pt x="-1" y="5488"/>
                  <a:pt x="-6" y="16253"/>
                  <a:pt x="10" y="17125"/>
                </a:cubicBezTo>
                <a:cubicBezTo>
                  <a:pt x="25" y="18000"/>
                  <a:pt x="94" y="19450"/>
                  <a:pt x="146" y="20004"/>
                </a:cubicBezTo>
                <a:cubicBezTo>
                  <a:pt x="172" y="20277"/>
                  <a:pt x="232" y="20742"/>
                  <a:pt x="280" y="21035"/>
                </a:cubicBezTo>
                <a:lnTo>
                  <a:pt x="366" y="21565"/>
                </a:lnTo>
                <a:lnTo>
                  <a:pt x="10783" y="21574"/>
                </a:lnTo>
                <a:cubicBezTo>
                  <a:pt x="21410" y="21588"/>
                  <a:pt x="21268" y="21599"/>
                  <a:pt x="21316" y="20933"/>
                </a:cubicBezTo>
                <a:cubicBezTo>
                  <a:pt x="21321" y="20858"/>
                  <a:pt x="21335" y="20794"/>
                  <a:pt x="21347" y="20794"/>
                </a:cubicBezTo>
                <a:cubicBezTo>
                  <a:pt x="21387" y="20794"/>
                  <a:pt x="21480" y="19538"/>
                  <a:pt x="21536" y="18231"/>
                </a:cubicBezTo>
                <a:lnTo>
                  <a:pt x="21592" y="16893"/>
                </a:lnTo>
                <a:lnTo>
                  <a:pt x="21593" y="10847"/>
                </a:lnTo>
                <a:lnTo>
                  <a:pt x="21594" y="4792"/>
                </a:lnTo>
                <a:lnTo>
                  <a:pt x="21554" y="3724"/>
                </a:lnTo>
                <a:cubicBezTo>
                  <a:pt x="21514" y="2670"/>
                  <a:pt x="21446" y="1403"/>
                  <a:pt x="21429" y="1403"/>
                </a:cubicBezTo>
                <a:cubicBezTo>
                  <a:pt x="21424" y="1403"/>
                  <a:pt x="21402" y="1222"/>
                  <a:pt x="21381" y="1003"/>
                </a:cubicBezTo>
                <a:cubicBezTo>
                  <a:pt x="21360" y="785"/>
                  <a:pt x="21310" y="472"/>
                  <a:pt x="21271" y="307"/>
                </a:cubicBezTo>
                <a:cubicBezTo>
                  <a:pt x="21207" y="40"/>
                  <a:pt x="20012" y="2"/>
                  <a:pt x="10782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o get a particular column’s value from a row, we specify the column name using square bracket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get a particular column’s value from a row, we specify the column name using square brackets: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5800" b="1" i="1">
                <a:solidFill>
                  <a:srgbClr val="333399"/>
                </a:solidFill>
                <a:latin typeface="+mn-lt"/>
                <a:ea typeface="+mn-ea"/>
                <a:cs typeface="+mn-cs"/>
                <a:sym typeface="Helvetica"/>
              </a:rPr>
              <a:t>⟨row⟩</a:t>
            </a:r>
            <a:r>
              <a:t>[</a:t>
            </a:r>
            <a:r>
              <a:rPr>
                <a:solidFill>
                  <a:srgbClr val="507EB3"/>
                </a:solidFill>
              </a:rPr>
              <a:t>"column name"</a:t>
            </a:r>
            <a:r>
              <a:t>]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››› municipalities.row-n(0)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municipalities.row-n(0)</a:t>
            </a:r>
          </a:p>
        </p:txBody>
      </p:sp>
      <p:pic>
        <p:nvPicPr>
          <p:cNvPr id="290" name="Screen Shot 2023-01-31 at 15.17.30.png" descr="Screen Shot 2023-01-31 at 15.17.30.png"/>
          <p:cNvPicPr>
            <a:picLocks noChangeAspect="1"/>
          </p:cNvPicPr>
          <p:nvPr/>
        </p:nvPicPr>
        <p:blipFill>
          <a:blip r:embed="rId3"/>
          <a:srcRect l="421" t="5833" r="19857" b="4175"/>
          <a:stretch>
            <a:fillRect/>
          </a:stretch>
        </p:blipFill>
        <p:spPr>
          <a:xfrm>
            <a:off x="2589122" y="1151908"/>
            <a:ext cx="19205759" cy="140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0767" y="0"/>
                </a:moveTo>
                <a:cubicBezTo>
                  <a:pt x="5051" y="0"/>
                  <a:pt x="370" y="70"/>
                  <a:pt x="364" y="153"/>
                </a:cubicBezTo>
                <a:cubicBezTo>
                  <a:pt x="358" y="235"/>
                  <a:pt x="348" y="309"/>
                  <a:pt x="343" y="318"/>
                </a:cubicBezTo>
                <a:cubicBezTo>
                  <a:pt x="245" y="481"/>
                  <a:pt x="134" y="1532"/>
                  <a:pt x="65" y="2950"/>
                </a:cubicBezTo>
                <a:lnTo>
                  <a:pt x="11" y="4067"/>
                </a:lnTo>
                <a:lnTo>
                  <a:pt x="3" y="9685"/>
                </a:lnTo>
                <a:cubicBezTo>
                  <a:pt x="1" y="11325"/>
                  <a:pt x="0" y="12614"/>
                  <a:pt x="0" y="13649"/>
                </a:cubicBezTo>
                <a:cubicBezTo>
                  <a:pt x="1" y="16753"/>
                  <a:pt x="16" y="17553"/>
                  <a:pt x="61" y="18547"/>
                </a:cubicBezTo>
                <a:cubicBezTo>
                  <a:pt x="113" y="19703"/>
                  <a:pt x="170" y="20325"/>
                  <a:pt x="288" y="21038"/>
                </a:cubicBezTo>
                <a:lnTo>
                  <a:pt x="377" y="21569"/>
                </a:lnTo>
                <a:lnTo>
                  <a:pt x="10775" y="21588"/>
                </a:lnTo>
                <a:lnTo>
                  <a:pt x="21172" y="21600"/>
                </a:lnTo>
                <a:lnTo>
                  <a:pt x="21272" y="21093"/>
                </a:lnTo>
                <a:cubicBezTo>
                  <a:pt x="21429" y="20299"/>
                  <a:pt x="21518" y="18883"/>
                  <a:pt x="21578" y="16202"/>
                </a:cubicBezTo>
                <a:cubicBezTo>
                  <a:pt x="21590" y="15650"/>
                  <a:pt x="21598" y="13284"/>
                  <a:pt x="21599" y="10901"/>
                </a:cubicBezTo>
                <a:cubicBezTo>
                  <a:pt x="21600" y="8518"/>
                  <a:pt x="21595" y="6119"/>
                  <a:pt x="21583" y="5502"/>
                </a:cubicBezTo>
                <a:cubicBezTo>
                  <a:pt x="21531" y="2773"/>
                  <a:pt x="21399" y="812"/>
                  <a:pt x="21229" y="232"/>
                </a:cubicBezTo>
                <a:cubicBezTo>
                  <a:pt x="21177" y="54"/>
                  <a:pt x="18672" y="0"/>
                  <a:pt x="10767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››› municipalities.row-n(0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municipalities.row-n(0)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municipalities.row-n(0)[</a:t>
            </a:r>
            <a:r>
              <a:rPr>
                <a:solidFill>
                  <a:srgbClr val="507EB3"/>
                </a:solidFill>
              </a:rPr>
              <a:t>"name"</a:t>
            </a:r>
            <a:r>
              <a:rPr b="1"/>
              <a:t>]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507EB3"/>
                </a:solidFill>
              </a:rPr>
              <a:t>"Adams"</a:t>
            </a: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municipalities.row-n(0)[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rPr b="1"/>
              <a:t>]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4973</a:t>
            </a:r>
          </a:p>
        </p:txBody>
      </p:sp>
      <p:pic>
        <p:nvPicPr>
          <p:cNvPr id="295" name="Screen Shot 2023-01-31 at 15.17.30.png" descr="Screen Shot 2023-01-31 at 15.17.30.png"/>
          <p:cNvPicPr>
            <a:picLocks noChangeAspect="1"/>
          </p:cNvPicPr>
          <p:nvPr/>
        </p:nvPicPr>
        <p:blipFill>
          <a:blip r:embed="rId3"/>
          <a:srcRect l="421" t="5833" r="19857" b="4175"/>
          <a:stretch>
            <a:fillRect/>
          </a:stretch>
        </p:blipFill>
        <p:spPr>
          <a:xfrm>
            <a:off x="2589122" y="1151908"/>
            <a:ext cx="19205759" cy="1403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0767" y="0"/>
                </a:moveTo>
                <a:cubicBezTo>
                  <a:pt x="5051" y="0"/>
                  <a:pt x="370" y="70"/>
                  <a:pt x="364" y="153"/>
                </a:cubicBezTo>
                <a:cubicBezTo>
                  <a:pt x="358" y="235"/>
                  <a:pt x="348" y="309"/>
                  <a:pt x="343" y="318"/>
                </a:cubicBezTo>
                <a:cubicBezTo>
                  <a:pt x="245" y="481"/>
                  <a:pt x="134" y="1532"/>
                  <a:pt x="65" y="2950"/>
                </a:cubicBezTo>
                <a:lnTo>
                  <a:pt x="11" y="4067"/>
                </a:lnTo>
                <a:lnTo>
                  <a:pt x="3" y="9685"/>
                </a:lnTo>
                <a:cubicBezTo>
                  <a:pt x="1" y="11325"/>
                  <a:pt x="0" y="12614"/>
                  <a:pt x="0" y="13649"/>
                </a:cubicBezTo>
                <a:cubicBezTo>
                  <a:pt x="1" y="16753"/>
                  <a:pt x="16" y="17553"/>
                  <a:pt x="61" y="18547"/>
                </a:cubicBezTo>
                <a:cubicBezTo>
                  <a:pt x="113" y="19703"/>
                  <a:pt x="170" y="20325"/>
                  <a:pt x="288" y="21038"/>
                </a:cubicBezTo>
                <a:lnTo>
                  <a:pt x="377" y="21569"/>
                </a:lnTo>
                <a:lnTo>
                  <a:pt x="10775" y="21588"/>
                </a:lnTo>
                <a:lnTo>
                  <a:pt x="21172" y="21600"/>
                </a:lnTo>
                <a:lnTo>
                  <a:pt x="21272" y="21093"/>
                </a:lnTo>
                <a:cubicBezTo>
                  <a:pt x="21429" y="20299"/>
                  <a:pt x="21518" y="18883"/>
                  <a:pt x="21578" y="16202"/>
                </a:cubicBezTo>
                <a:cubicBezTo>
                  <a:pt x="21590" y="15650"/>
                  <a:pt x="21598" y="13284"/>
                  <a:pt x="21599" y="10901"/>
                </a:cubicBezTo>
                <a:cubicBezTo>
                  <a:pt x="21600" y="8518"/>
                  <a:pt x="21595" y="6119"/>
                  <a:pt x="21583" y="5502"/>
                </a:cubicBezTo>
                <a:cubicBezTo>
                  <a:pt x="21531" y="2773"/>
                  <a:pt x="21399" y="812"/>
                  <a:pt x="21229" y="232"/>
                </a:cubicBezTo>
                <a:cubicBezTo>
                  <a:pt x="21177" y="54"/>
                  <a:pt x="18672" y="0"/>
                  <a:pt x="10767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ap: Ordering t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i="1"/>
              <a:t>Recap</a:t>
            </a:r>
            <a:r>
              <a:t>: Ordering tables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o do more with tabular data, first include the textbook library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do more with tabular data, first include the textbook library: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include</a:t>
            </a:r>
            <a:r>
              <a:t> shared-gdrive(</a:t>
            </a:r>
            <a:r>
              <a:rPr>
                <a:solidFill>
                  <a:srgbClr val="507EB3"/>
                </a:solidFill>
              </a:rPr>
              <a:t>"dcic-2021"</a:t>
            </a:r>
            <a:r>
              <a:t>,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507EB3"/>
                </a:solidFill>
              </a:rPr>
              <a:t>"1wyQZj_L0qqV9Ekgr9au6RX2iqt2Ga8Ep"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We can transform tabular data to get a particular view. E.g., to order the rows from the highest 2020 population to the lowest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R="3855599"/>
            <a:r>
              <a:t>We can transform tabular data to get a particular view. E.g., to order the rows from the highest 2020 population to the lowest: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order-by(municipalities, </a:t>
            </a:r>
            <a:r>
              <a:rPr b="1">
                <a:solidFill>
                  <a:srgbClr val="507EB3"/>
                </a:solidFill>
              </a:rPr>
              <a:t>"pop-2020"</a:t>
            </a:r>
            <a:r>
              <a:rPr b="1"/>
              <a:t>, </a:t>
            </a:r>
            <a:r>
              <a:rPr b="1">
                <a:solidFill>
                  <a:srgbClr val="EAA005"/>
                </a:solidFill>
              </a:rPr>
              <a:t>false</a:t>
            </a:r>
            <a:r>
              <a:rPr b="1"/>
              <a:t>)</a:t>
            </a:r>
          </a:p>
        </p:txBody>
      </p:sp>
      <p:pic>
        <p:nvPicPr>
          <p:cNvPr id="304" name="Screen Shot 2023-01-31 at 16.07.28.png" descr="Screen Shot 2023-01-31 at 16.07.28.png"/>
          <p:cNvPicPr>
            <a:picLocks noChangeAspect="1"/>
          </p:cNvPicPr>
          <p:nvPr/>
        </p:nvPicPr>
        <p:blipFill>
          <a:blip r:embed="rId2"/>
          <a:srcRect l="1133" t="1154" r="1417" b="1281"/>
          <a:stretch>
            <a:fillRect/>
          </a:stretch>
        </p:blipFill>
        <p:spPr>
          <a:xfrm>
            <a:off x="4118400" y="4302978"/>
            <a:ext cx="11520091" cy="1412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470" y="0"/>
                </a:moveTo>
                <a:lnTo>
                  <a:pt x="353" y="61"/>
                </a:lnTo>
                <a:cubicBezTo>
                  <a:pt x="236" y="122"/>
                  <a:pt x="33" y="282"/>
                  <a:pt x="71" y="282"/>
                </a:cubicBezTo>
                <a:cubicBezTo>
                  <a:pt x="83" y="282"/>
                  <a:pt x="71" y="330"/>
                  <a:pt x="45" y="388"/>
                </a:cubicBezTo>
                <a:cubicBezTo>
                  <a:pt x="6" y="479"/>
                  <a:pt x="0" y="1843"/>
                  <a:pt x="0" y="10800"/>
                </a:cubicBezTo>
                <a:cubicBezTo>
                  <a:pt x="0" y="20259"/>
                  <a:pt x="4" y="21116"/>
                  <a:pt x="51" y="21232"/>
                </a:cubicBezTo>
                <a:cubicBezTo>
                  <a:pt x="115" y="21388"/>
                  <a:pt x="253" y="21511"/>
                  <a:pt x="421" y="21560"/>
                </a:cubicBezTo>
                <a:cubicBezTo>
                  <a:pt x="532" y="21592"/>
                  <a:pt x="1939" y="21597"/>
                  <a:pt x="10816" y="21599"/>
                </a:cubicBezTo>
                <a:cubicBezTo>
                  <a:pt x="20883" y="21600"/>
                  <a:pt x="21085" y="21599"/>
                  <a:pt x="21208" y="21551"/>
                </a:cubicBezTo>
                <a:cubicBezTo>
                  <a:pt x="21364" y="21489"/>
                  <a:pt x="21409" y="21458"/>
                  <a:pt x="21507" y="21345"/>
                </a:cubicBezTo>
                <a:lnTo>
                  <a:pt x="21584" y="21256"/>
                </a:lnTo>
                <a:lnTo>
                  <a:pt x="21593" y="10814"/>
                </a:lnTo>
                <a:lnTo>
                  <a:pt x="21600" y="371"/>
                </a:lnTo>
                <a:lnTo>
                  <a:pt x="21508" y="258"/>
                </a:lnTo>
                <a:cubicBezTo>
                  <a:pt x="21457" y="195"/>
                  <a:pt x="21369" y="115"/>
                  <a:pt x="21313" y="79"/>
                </a:cubicBezTo>
                <a:lnTo>
                  <a:pt x="21209" y="13"/>
                </a:lnTo>
                <a:lnTo>
                  <a:pt x="10840" y="7"/>
                </a:lnTo>
                <a:lnTo>
                  <a:pt x="47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We can transform tabular data to get a particular view. E.g., to order the rows from the highest 2020 population to the lowest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R="3855599"/>
            <a:r>
              <a:t>We can transform tabular data to get a particular view. E.g., to order the rows from the highest 2020 population to the lowest: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 </a:t>
            </a:r>
            <a:r>
              <a:rPr b="1"/>
              <a:t>order-by(municipalities, </a:t>
            </a:r>
            <a:r>
              <a:rPr b="1">
                <a:solidFill>
                  <a:srgbClr val="507EB3"/>
                </a:solidFill>
              </a:rPr>
              <a:t>"pop-2020"</a:t>
            </a:r>
            <a:r>
              <a:rPr b="1"/>
              <a:t>, </a:t>
            </a:r>
            <a:r>
              <a:rPr b="1">
                <a:solidFill>
                  <a:srgbClr val="EAA005"/>
                </a:solidFill>
              </a:rPr>
              <a:t>false</a:t>
            </a:r>
            <a:r>
              <a:rPr b="1"/>
              <a:t>)</a:t>
            </a:r>
          </a:p>
        </p:txBody>
      </p:sp>
      <p:sp>
        <p:nvSpPr>
          <p:cNvPr id="307" name="lowest"/>
          <p:cNvSpPr txBox="1"/>
          <p:nvPr/>
        </p:nvSpPr>
        <p:spPr>
          <a:xfrm>
            <a:off x="13862490" y="1326748"/>
            <a:ext cx="1992756" cy="88138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4400">
                <a:solidFill>
                  <a:srgbClr val="A00E15"/>
                </a:solidFill>
              </a:defRPr>
            </a:lvl1pPr>
          </a:lstStyle>
          <a:p>
            <a:r>
              <a:t>lowest</a:t>
            </a:r>
          </a:p>
        </p:txBody>
      </p:sp>
      <p:sp>
        <p:nvSpPr>
          <p:cNvPr id="308" name="highest"/>
          <p:cNvSpPr txBox="1"/>
          <p:nvPr/>
        </p:nvSpPr>
        <p:spPr>
          <a:xfrm>
            <a:off x="7935451" y="1870989"/>
            <a:ext cx="1818033" cy="155448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sz="4400">
                <a:solidFill>
                  <a:srgbClr val="A00E15"/>
                </a:solidFill>
              </a:defRPr>
            </a:lvl1pPr>
          </a:lstStyle>
          <a:p>
            <a:r>
              <a:t>highest</a:t>
            </a:r>
          </a:p>
        </p:txBody>
      </p:sp>
      <p:sp>
        <p:nvSpPr>
          <p:cNvPr id="309" name="true"/>
          <p:cNvSpPr txBox="1"/>
          <p:nvPr/>
        </p:nvSpPr>
        <p:spPr>
          <a:xfrm>
            <a:off x="18293329" y="3356734"/>
            <a:ext cx="1818034" cy="89408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algn="ctr">
              <a:defRPr b="1">
                <a:solidFill>
                  <a:srgbClr val="A00E15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pPr>
              <a:defRPr sz="4400" b="0">
                <a:latin typeface="+mn-lt"/>
                <a:ea typeface="+mn-ea"/>
                <a:cs typeface="+mn-cs"/>
                <a:sym typeface="Helvetica"/>
              </a:defRPr>
            </a:pP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true</a:t>
            </a:r>
          </a:p>
        </p:txBody>
      </p:sp>
      <p:pic>
        <p:nvPicPr>
          <p:cNvPr id="310" name="Screen Shot 2023-01-31 at 16.08.02.png" descr="Screen Shot 2023-01-31 at 16.08.02.png"/>
          <p:cNvPicPr>
            <a:picLocks noChangeAspect="1"/>
          </p:cNvPicPr>
          <p:nvPr/>
        </p:nvPicPr>
        <p:blipFill>
          <a:blip r:embed="rId2"/>
          <a:srcRect l="918" t="822" r="1190" b="1415"/>
          <a:stretch>
            <a:fillRect/>
          </a:stretch>
        </p:blipFill>
        <p:spPr>
          <a:xfrm>
            <a:off x="4118399" y="4302000"/>
            <a:ext cx="12751170" cy="14130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0" h="21599" extrusionOk="0">
                <a:moveTo>
                  <a:pt x="10677" y="0"/>
                </a:moveTo>
                <a:cubicBezTo>
                  <a:pt x="1068" y="0"/>
                  <a:pt x="546" y="3"/>
                  <a:pt x="425" y="46"/>
                </a:cubicBezTo>
                <a:cubicBezTo>
                  <a:pt x="231" y="116"/>
                  <a:pt x="171" y="158"/>
                  <a:pt x="82" y="286"/>
                </a:cubicBezTo>
                <a:lnTo>
                  <a:pt x="0" y="402"/>
                </a:lnTo>
                <a:lnTo>
                  <a:pt x="0" y="10787"/>
                </a:lnTo>
                <a:cubicBezTo>
                  <a:pt x="0" y="20823"/>
                  <a:pt x="2" y="21176"/>
                  <a:pt x="52" y="21278"/>
                </a:cubicBezTo>
                <a:cubicBezTo>
                  <a:pt x="114" y="21401"/>
                  <a:pt x="314" y="21567"/>
                  <a:pt x="421" y="21582"/>
                </a:cubicBezTo>
                <a:cubicBezTo>
                  <a:pt x="462" y="21588"/>
                  <a:pt x="5067" y="21595"/>
                  <a:pt x="10654" y="21597"/>
                </a:cubicBezTo>
                <a:cubicBezTo>
                  <a:pt x="13506" y="21598"/>
                  <a:pt x="15577" y="21600"/>
                  <a:pt x="17082" y="21599"/>
                </a:cubicBezTo>
                <a:cubicBezTo>
                  <a:pt x="21600" y="21596"/>
                  <a:pt x="21031" y="21566"/>
                  <a:pt x="21189" y="21402"/>
                </a:cubicBezTo>
                <a:cubicBezTo>
                  <a:pt x="21290" y="21297"/>
                  <a:pt x="21302" y="21270"/>
                  <a:pt x="21319" y="21100"/>
                </a:cubicBezTo>
                <a:cubicBezTo>
                  <a:pt x="21328" y="20997"/>
                  <a:pt x="21333" y="16292"/>
                  <a:pt x="21328" y="10645"/>
                </a:cubicBezTo>
                <a:lnTo>
                  <a:pt x="21319" y="377"/>
                </a:lnTo>
                <a:lnTo>
                  <a:pt x="21234" y="266"/>
                </a:lnTo>
                <a:cubicBezTo>
                  <a:pt x="21174" y="188"/>
                  <a:pt x="21097" y="131"/>
                  <a:pt x="20974" y="77"/>
                </a:cubicBezTo>
                <a:lnTo>
                  <a:pt x="20800" y="0"/>
                </a:lnTo>
                <a:lnTo>
                  <a:pt x="10677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››› municipalities.row-n(0)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20613293" cy="13211963"/>
          </a:xfrm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municipalities.row-n(0)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order-by(municipalities, </a:t>
            </a:r>
            <a:r>
              <a:rPr b="1">
                <a:solidFill>
                  <a:srgbClr val="507EB3"/>
                </a:solidFill>
              </a:rPr>
              <a:t>"pop-2020"</a:t>
            </a:r>
            <a:r>
              <a:rPr b="1"/>
              <a:t>, </a:t>
            </a:r>
            <a:r>
              <a:rPr b="1">
                <a:solidFill>
                  <a:srgbClr val="EAA005"/>
                </a:solidFill>
              </a:rPr>
              <a:t>false</a:t>
            </a:r>
            <a:r>
              <a:rPr b="1"/>
              <a:t>).row-n(0)</a:t>
            </a:r>
          </a:p>
        </p:txBody>
      </p:sp>
      <p:pic>
        <p:nvPicPr>
          <p:cNvPr id="313" name="Screen Shot 2023-01-31 at 16.08.35.png" descr="Screen Shot 2023-01-31 at 16.08.35.png"/>
          <p:cNvPicPr>
            <a:picLocks noChangeAspect="1"/>
          </p:cNvPicPr>
          <p:nvPr/>
        </p:nvPicPr>
        <p:blipFill>
          <a:blip r:embed="rId3"/>
          <a:srcRect l="316" t="6382" r="19866" b="3566"/>
          <a:stretch>
            <a:fillRect/>
          </a:stretch>
        </p:blipFill>
        <p:spPr>
          <a:xfrm>
            <a:off x="2577893" y="1179431"/>
            <a:ext cx="18862676" cy="1403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extrusionOk="0">
                <a:moveTo>
                  <a:pt x="10802" y="0"/>
                </a:moveTo>
                <a:cubicBezTo>
                  <a:pt x="554" y="0"/>
                  <a:pt x="417" y="3"/>
                  <a:pt x="317" y="494"/>
                </a:cubicBezTo>
                <a:cubicBezTo>
                  <a:pt x="177" y="1178"/>
                  <a:pt x="136" y="1583"/>
                  <a:pt x="63" y="2990"/>
                </a:cubicBezTo>
                <a:lnTo>
                  <a:pt x="0" y="4210"/>
                </a:lnTo>
                <a:lnTo>
                  <a:pt x="0" y="10836"/>
                </a:lnTo>
                <a:lnTo>
                  <a:pt x="0" y="17468"/>
                </a:lnTo>
                <a:lnTo>
                  <a:pt x="65" y="18798"/>
                </a:lnTo>
                <a:cubicBezTo>
                  <a:pt x="134" y="20228"/>
                  <a:pt x="226" y="21136"/>
                  <a:pt x="333" y="21434"/>
                </a:cubicBezTo>
                <a:cubicBezTo>
                  <a:pt x="370" y="21536"/>
                  <a:pt x="5102" y="21600"/>
                  <a:pt x="10849" y="21581"/>
                </a:cubicBezTo>
                <a:lnTo>
                  <a:pt x="21297" y="21544"/>
                </a:lnTo>
                <a:lnTo>
                  <a:pt x="21387" y="20763"/>
                </a:lnTo>
                <a:cubicBezTo>
                  <a:pt x="21436" y="20334"/>
                  <a:pt x="21504" y="19418"/>
                  <a:pt x="21538" y="18725"/>
                </a:cubicBezTo>
                <a:lnTo>
                  <a:pt x="21600" y="17468"/>
                </a:lnTo>
                <a:lnTo>
                  <a:pt x="21600" y="10836"/>
                </a:lnTo>
                <a:lnTo>
                  <a:pt x="21600" y="4210"/>
                </a:lnTo>
                <a:lnTo>
                  <a:pt x="21543" y="3002"/>
                </a:lnTo>
                <a:cubicBezTo>
                  <a:pt x="21512" y="2340"/>
                  <a:pt x="21477" y="1798"/>
                  <a:pt x="21465" y="1794"/>
                </a:cubicBezTo>
                <a:cubicBezTo>
                  <a:pt x="21454" y="1789"/>
                  <a:pt x="21425" y="1497"/>
                  <a:pt x="21400" y="1147"/>
                </a:cubicBezTo>
                <a:cubicBezTo>
                  <a:pt x="21376" y="797"/>
                  <a:pt x="21352" y="557"/>
                  <a:pt x="21348" y="616"/>
                </a:cubicBezTo>
                <a:cubicBezTo>
                  <a:pt x="21343" y="675"/>
                  <a:pt x="21305" y="566"/>
                  <a:pt x="21263" y="366"/>
                </a:cubicBezTo>
                <a:cubicBezTo>
                  <a:pt x="21197" y="54"/>
                  <a:pt x="19737" y="0"/>
                  <a:pt x="1080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4" name="Screen Shot 2023-01-31 at 16.08.56.png" descr="Screen Shot 2023-01-31 at 16.08.56.png"/>
          <p:cNvPicPr>
            <a:picLocks noChangeAspect="1"/>
          </p:cNvPicPr>
          <p:nvPr/>
        </p:nvPicPr>
        <p:blipFill>
          <a:blip r:embed="rId4"/>
          <a:srcRect l="274" b="10"/>
          <a:stretch>
            <a:fillRect/>
          </a:stretch>
        </p:blipFill>
        <p:spPr>
          <a:xfrm>
            <a:off x="2568089" y="4669483"/>
            <a:ext cx="23567456" cy="1558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4" y="0"/>
                </a:moveTo>
                <a:lnTo>
                  <a:pt x="21524" y="10800"/>
                </a:lnTo>
                <a:lnTo>
                  <a:pt x="21524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1562" y="0"/>
                </a:lnTo>
                <a:lnTo>
                  <a:pt x="21524" y="0"/>
                </a:lnTo>
                <a:close/>
                <a:moveTo>
                  <a:pt x="9635" y="968"/>
                </a:moveTo>
                <a:cubicBezTo>
                  <a:pt x="1204" y="909"/>
                  <a:pt x="352" y="939"/>
                  <a:pt x="281" y="1270"/>
                </a:cubicBezTo>
                <a:cubicBezTo>
                  <a:pt x="162" y="1824"/>
                  <a:pt x="85" y="2807"/>
                  <a:pt x="28" y="4482"/>
                </a:cubicBezTo>
                <a:cubicBezTo>
                  <a:pt x="9" y="5043"/>
                  <a:pt x="4" y="6232"/>
                  <a:pt x="2" y="10811"/>
                </a:cubicBezTo>
                <a:lnTo>
                  <a:pt x="0" y="16453"/>
                </a:lnTo>
                <a:lnTo>
                  <a:pt x="38" y="17305"/>
                </a:lnTo>
                <a:cubicBezTo>
                  <a:pt x="59" y="17774"/>
                  <a:pt x="72" y="18158"/>
                  <a:pt x="67" y="18158"/>
                </a:cubicBezTo>
                <a:cubicBezTo>
                  <a:pt x="61" y="18158"/>
                  <a:pt x="77" y="18475"/>
                  <a:pt x="101" y="18867"/>
                </a:cubicBezTo>
                <a:cubicBezTo>
                  <a:pt x="145" y="19560"/>
                  <a:pt x="164" y="19730"/>
                  <a:pt x="276" y="20363"/>
                </a:cubicBezTo>
                <a:cubicBezTo>
                  <a:pt x="320" y="20613"/>
                  <a:pt x="1956" y="20655"/>
                  <a:pt x="9620" y="20616"/>
                </a:cubicBezTo>
                <a:cubicBezTo>
                  <a:pt x="18477" y="20570"/>
                  <a:pt x="18914" y="20547"/>
                  <a:pt x="18961" y="20159"/>
                </a:cubicBezTo>
                <a:cubicBezTo>
                  <a:pt x="18988" y="19936"/>
                  <a:pt x="19015" y="19750"/>
                  <a:pt x="19022" y="19747"/>
                </a:cubicBezTo>
                <a:cubicBezTo>
                  <a:pt x="19039" y="19738"/>
                  <a:pt x="19132" y="18330"/>
                  <a:pt x="19132" y="18086"/>
                </a:cubicBezTo>
                <a:cubicBezTo>
                  <a:pt x="19132" y="17972"/>
                  <a:pt x="19148" y="17556"/>
                  <a:pt x="19167" y="17157"/>
                </a:cubicBezTo>
                <a:cubicBezTo>
                  <a:pt x="19200" y="16452"/>
                  <a:pt x="19201" y="16271"/>
                  <a:pt x="19201" y="10800"/>
                </a:cubicBezTo>
                <a:cubicBezTo>
                  <a:pt x="19201" y="5329"/>
                  <a:pt x="19200" y="5148"/>
                  <a:pt x="19167" y="4443"/>
                </a:cubicBezTo>
                <a:cubicBezTo>
                  <a:pt x="19148" y="4044"/>
                  <a:pt x="19132" y="3628"/>
                  <a:pt x="19132" y="3514"/>
                </a:cubicBezTo>
                <a:cubicBezTo>
                  <a:pt x="19132" y="3271"/>
                  <a:pt x="19027" y="1696"/>
                  <a:pt x="19017" y="1787"/>
                </a:cubicBezTo>
                <a:cubicBezTo>
                  <a:pt x="19013" y="1821"/>
                  <a:pt x="18988" y="1664"/>
                  <a:pt x="18961" y="1441"/>
                </a:cubicBezTo>
                <a:cubicBezTo>
                  <a:pt x="18914" y="1053"/>
                  <a:pt x="18477" y="1029"/>
                  <a:pt x="9635" y="96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Assignment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t>Assignment 1</a:t>
            </a:r>
          </a:p>
          <a:p>
            <a:pPr algn="r"/>
            <a:r>
              <a:t>Assignment 2</a:t>
            </a:r>
          </a:p>
          <a:p>
            <a:pPr algn="r"/>
            <a:r>
              <a:t>Lab 2</a:t>
            </a:r>
          </a:p>
          <a:p>
            <a:pPr>
              <a:defRPr sz="4200"/>
            </a:pPr>
            <a:r>
              <a:t>Due tonight</a:t>
            </a:r>
          </a:p>
          <a:p>
            <a:pPr>
              <a:defRPr sz="4200"/>
            </a:pPr>
            <a:r>
              <a:t>Out tomorrow</a:t>
            </a:r>
          </a:p>
          <a:p>
            <a:pPr>
              <a:defRPr sz="4200"/>
            </a:pPr>
            <a:r>
              <a:t>Due Friday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››› municipalities.row-n(0)…"/>
          <p:cNvSpPr txBox="1">
            <a:spLocks noGrp="1"/>
          </p:cNvSpPr>
          <p:nvPr>
            <p:ph type="body" idx="1"/>
          </p:nvPr>
        </p:nvSpPr>
        <p:spPr>
          <a:xfrm>
            <a:off x="2450592" y="252018"/>
            <a:ext cx="21119798" cy="13211963"/>
          </a:xfrm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municipalities.row-n(0)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order-by(municipalities, </a:t>
            </a:r>
            <a:r>
              <a:rPr b="1">
                <a:solidFill>
                  <a:srgbClr val="507EB3"/>
                </a:solidFill>
              </a:rPr>
              <a:t>"pop-2020"</a:t>
            </a:r>
            <a:r>
              <a:rPr b="1"/>
              <a:t>, </a:t>
            </a:r>
            <a:r>
              <a:rPr b="1">
                <a:solidFill>
                  <a:srgbClr val="EAA005"/>
                </a:solidFill>
              </a:rPr>
              <a:t>false</a:t>
            </a:r>
            <a:r>
              <a:rPr b="1"/>
              <a:t>).row-n(0)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 i="1">
                <a:solidFill>
                  <a:srgbClr val="9F59B3"/>
                </a:solidFill>
              </a:rPr>
              <a:t>ordered</a:t>
            </a:r>
            <a:r>
              <a:rPr b="1"/>
              <a:t> = order-by(municipalities, </a:t>
            </a:r>
            <a:r>
              <a:rPr b="1">
                <a:solidFill>
                  <a:srgbClr val="507EB3"/>
                </a:solidFill>
              </a:rPr>
              <a:t>"pop-2020"</a:t>
            </a:r>
            <a:r>
              <a:rPr b="1"/>
              <a:t>, </a:t>
            </a:r>
            <a:r>
              <a:rPr b="1">
                <a:solidFill>
                  <a:srgbClr val="EAA005"/>
                </a:solidFill>
              </a:rPr>
              <a:t>false</a:t>
            </a:r>
            <a:r>
              <a:rPr b="1"/>
              <a:t>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ordered.row-n(0)</a:t>
            </a:r>
          </a:p>
        </p:txBody>
      </p:sp>
      <p:pic>
        <p:nvPicPr>
          <p:cNvPr id="319" name="Screen Shot 2023-01-31 at 16.08.35.png" descr="Screen Shot 2023-01-31 at 16.08.35.png"/>
          <p:cNvPicPr>
            <a:picLocks noChangeAspect="1"/>
          </p:cNvPicPr>
          <p:nvPr/>
        </p:nvPicPr>
        <p:blipFill>
          <a:blip r:embed="rId3"/>
          <a:srcRect l="316" t="6382" r="19866" b="3566"/>
          <a:stretch>
            <a:fillRect/>
          </a:stretch>
        </p:blipFill>
        <p:spPr>
          <a:xfrm>
            <a:off x="2577893" y="1179431"/>
            <a:ext cx="18862676" cy="1403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extrusionOk="0">
                <a:moveTo>
                  <a:pt x="10802" y="0"/>
                </a:moveTo>
                <a:cubicBezTo>
                  <a:pt x="554" y="0"/>
                  <a:pt x="417" y="3"/>
                  <a:pt x="317" y="494"/>
                </a:cubicBezTo>
                <a:cubicBezTo>
                  <a:pt x="177" y="1178"/>
                  <a:pt x="136" y="1583"/>
                  <a:pt x="63" y="2990"/>
                </a:cubicBezTo>
                <a:lnTo>
                  <a:pt x="0" y="4210"/>
                </a:lnTo>
                <a:lnTo>
                  <a:pt x="0" y="10836"/>
                </a:lnTo>
                <a:lnTo>
                  <a:pt x="0" y="17468"/>
                </a:lnTo>
                <a:lnTo>
                  <a:pt x="65" y="18798"/>
                </a:lnTo>
                <a:cubicBezTo>
                  <a:pt x="134" y="20228"/>
                  <a:pt x="226" y="21136"/>
                  <a:pt x="333" y="21434"/>
                </a:cubicBezTo>
                <a:cubicBezTo>
                  <a:pt x="370" y="21536"/>
                  <a:pt x="5102" y="21600"/>
                  <a:pt x="10849" y="21581"/>
                </a:cubicBezTo>
                <a:lnTo>
                  <a:pt x="21297" y="21544"/>
                </a:lnTo>
                <a:lnTo>
                  <a:pt x="21387" y="20763"/>
                </a:lnTo>
                <a:cubicBezTo>
                  <a:pt x="21436" y="20334"/>
                  <a:pt x="21504" y="19418"/>
                  <a:pt x="21538" y="18725"/>
                </a:cubicBezTo>
                <a:lnTo>
                  <a:pt x="21600" y="17468"/>
                </a:lnTo>
                <a:lnTo>
                  <a:pt x="21600" y="10836"/>
                </a:lnTo>
                <a:lnTo>
                  <a:pt x="21600" y="4210"/>
                </a:lnTo>
                <a:lnTo>
                  <a:pt x="21543" y="3002"/>
                </a:lnTo>
                <a:cubicBezTo>
                  <a:pt x="21512" y="2340"/>
                  <a:pt x="21477" y="1798"/>
                  <a:pt x="21465" y="1794"/>
                </a:cubicBezTo>
                <a:cubicBezTo>
                  <a:pt x="21454" y="1789"/>
                  <a:pt x="21425" y="1497"/>
                  <a:pt x="21400" y="1147"/>
                </a:cubicBezTo>
                <a:cubicBezTo>
                  <a:pt x="21376" y="797"/>
                  <a:pt x="21352" y="557"/>
                  <a:pt x="21348" y="616"/>
                </a:cubicBezTo>
                <a:cubicBezTo>
                  <a:pt x="21343" y="675"/>
                  <a:pt x="21305" y="566"/>
                  <a:pt x="21263" y="366"/>
                </a:cubicBezTo>
                <a:cubicBezTo>
                  <a:pt x="21197" y="54"/>
                  <a:pt x="19737" y="0"/>
                  <a:pt x="1080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0" name="Screen Shot 2023-01-31 at 16.08.56.png" descr="Screen Shot 2023-01-31 at 16.08.56.png"/>
          <p:cNvPicPr>
            <a:picLocks noChangeAspect="1"/>
          </p:cNvPicPr>
          <p:nvPr/>
        </p:nvPicPr>
        <p:blipFill>
          <a:blip r:embed="rId4"/>
          <a:srcRect l="274" b="10"/>
          <a:stretch>
            <a:fillRect/>
          </a:stretch>
        </p:blipFill>
        <p:spPr>
          <a:xfrm>
            <a:off x="2568089" y="4669483"/>
            <a:ext cx="23567456" cy="1558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4" y="0"/>
                </a:moveTo>
                <a:lnTo>
                  <a:pt x="21524" y="10800"/>
                </a:lnTo>
                <a:lnTo>
                  <a:pt x="21524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1562" y="0"/>
                </a:lnTo>
                <a:lnTo>
                  <a:pt x="21524" y="0"/>
                </a:lnTo>
                <a:close/>
                <a:moveTo>
                  <a:pt x="9635" y="968"/>
                </a:moveTo>
                <a:cubicBezTo>
                  <a:pt x="1204" y="909"/>
                  <a:pt x="352" y="939"/>
                  <a:pt x="281" y="1270"/>
                </a:cubicBezTo>
                <a:cubicBezTo>
                  <a:pt x="162" y="1824"/>
                  <a:pt x="85" y="2807"/>
                  <a:pt x="28" y="4482"/>
                </a:cubicBezTo>
                <a:cubicBezTo>
                  <a:pt x="9" y="5043"/>
                  <a:pt x="4" y="6232"/>
                  <a:pt x="2" y="10811"/>
                </a:cubicBezTo>
                <a:lnTo>
                  <a:pt x="0" y="16453"/>
                </a:lnTo>
                <a:lnTo>
                  <a:pt x="38" y="17305"/>
                </a:lnTo>
                <a:cubicBezTo>
                  <a:pt x="59" y="17774"/>
                  <a:pt x="72" y="18158"/>
                  <a:pt x="67" y="18158"/>
                </a:cubicBezTo>
                <a:cubicBezTo>
                  <a:pt x="61" y="18158"/>
                  <a:pt x="77" y="18475"/>
                  <a:pt x="101" y="18867"/>
                </a:cubicBezTo>
                <a:cubicBezTo>
                  <a:pt x="145" y="19560"/>
                  <a:pt x="164" y="19730"/>
                  <a:pt x="276" y="20363"/>
                </a:cubicBezTo>
                <a:cubicBezTo>
                  <a:pt x="320" y="20613"/>
                  <a:pt x="1956" y="20655"/>
                  <a:pt x="9620" y="20616"/>
                </a:cubicBezTo>
                <a:cubicBezTo>
                  <a:pt x="18477" y="20570"/>
                  <a:pt x="18914" y="20547"/>
                  <a:pt x="18961" y="20159"/>
                </a:cubicBezTo>
                <a:cubicBezTo>
                  <a:pt x="18988" y="19936"/>
                  <a:pt x="19015" y="19750"/>
                  <a:pt x="19022" y="19747"/>
                </a:cubicBezTo>
                <a:cubicBezTo>
                  <a:pt x="19039" y="19738"/>
                  <a:pt x="19132" y="18330"/>
                  <a:pt x="19132" y="18086"/>
                </a:cubicBezTo>
                <a:cubicBezTo>
                  <a:pt x="19132" y="17972"/>
                  <a:pt x="19148" y="17556"/>
                  <a:pt x="19167" y="17157"/>
                </a:cubicBezTo>
                <a:cubicBezTo>
                  <a:pt x="19200" y="16452"/>
                  <a:pt x="19201" y="16271"/>
                  <a:pt x="19201" y="10800"/>
                </a:cubicBezTo>
                <a:cubicBezTo>
                  <a:pt x="19201" y="5329"/>
                  <a:pt x="19200" y="5148"/>
                  <a:pt x="19167" y="4443"/>
                </a:cubicBezTo>
                <a:cubicBezTo>
                  <a:pt x="19148" y="4044"/>
                  <a:pt x="19132" y="3628"/>
                  <a:pt x="19132" y="3514"/>
                </a:cubicBezTo>
                <a:cubicBezTo>
                  <a:pt x="19132" y="3271"/>
                  <a:pt x="19027" y="1696"/>
                  <a:pt x="19017" y="1787"/>
                </a:cubicBezTo>
                <a:cubicBezTo>
                  <a:pt x="19013" y="1821"/>
                  <a:pt x="18988" y="1664"/>
                  <a:pt x="18961" y="1441"/>
                </a:cubicBezTo>
                <a:cubicBezTo>
                  <a:pt x="18914" y="1053"/>
                  <a:pt x="18477" y="1029"/>
                  <a:pt x="9635" y="96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1" name="Screen Shot 2023-01-31 at 16.08.56.png" descr="Screen Shot 2023-01-31 at 16.08.56.png"/>
          <p:cNvPicPr>
            <a:picLocks noChangeAspect="1"/>
          </p:cNvPicPr>
          <p:nvPr/>
        </p:nvPicPr>
        <p:blipFill>
          <a:blip r:embed="rId4"/>
          <a:srcRect l="274" b="10"/>
          <a:stretch>
            <a:fillRect/>
          </a:stretch>
        </p:blipFill>
        <p:spPr>
          <a:xfrm>
            <a:off x="2568089" y="8314490"/>
            <a:ext cx="23567456" cy="1558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4" y="0"/>
                </a:moveTo>
                <a:lnTo>
                  <a:pt x="21524" y="10800"/>
                </a:lnTo>
                <a:lnTo>
                  <a:pt x="21524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1562" y="0"/>
                </a:lnTo>
                <a:lnTo>
                  <a:pt x="21524" y="0"/>
                </a:lnTo>
                <a:close/>
                <a:moveTo>
                  <a:pt x="9635" y="968"/>
                </a:moveTo>
                <a:cubicBezTo>
                  <a:pt x="1204" y="909"/>
                  <a:pt x="352" y="939"/>
                  <a:pt x="281" y="1270"/>
                </a:cubicBezTo>
                <a:cubicBezTo>
                  <a:pt x="162" y="1824"/>
                  <a:pt x="85" y="2807"/>
                  <a:pt x="28" y="4482"/>
                </a:cubicBezTo>
                <a:cubicBezTo>
                  <a:pt x="9" y="5043"/>
                  <a:pt x="4" y="6232"/>
                  <a:pt x="2" y="10811"/>
                </a:cubicBezTo>
                <a:lnTo>
                  <a:pt x="0" y="16453"/>
                </a:lnTo>
                <a:lnTo>
                  <a:pt x="38" y="17305"/>
                </a:lnTo>
                <a:cubicBezTo>
                  <a:pt x="59" y="17774"/>
                  <a:pt x="72" y="18158"/>
                  <a:pt x="67" y="18158"/>
                </a:cubicBezTo>
                <a:cubicBezTo>
                  <a:pt x="61" y="18158"/>
                  <a:pt x="77" y="18475"/>
                  <a:pt x="101" y="18867"/>
                </a:cubicBezTo>
                <a:cubicBezTo>
                  <a:pt x="145" y="19560"/>
                  <a:pt x="164" y="19730"/>
                  <a:pt x="276" y="20363"/>
                </a:cubicBezTo>
                <a:cubicBezTo>
                  <a:pt x="320" y="20613"/>
                  <a:pt x="1956" y="20655"/>
                  <a:pt x="9620" y="20616"/>
                </a:cubicBezTo>
                <a:cubicBezTo>
                  <a:pt x="18477" y="20570"/>
                  <a:pt x="18914" y="20547"/>
                  <a:pt x="18961" y="20159"/>
                </a:cubicBezTo>
                <a:cubicBezTo>
                  <a:pt x="18988" y="19936"/>
                  <a:pt x="19015" y="19750"/>
                  <a:pt x="19022" y="19747"/>
                </a:cubicBezTo>
                <a:cubicBezTo>
                  <a:pt x="19039" y="19738"/>
                  <a:pt x="19132" y="18330"/>
                  <a:pt x="19132" y="18086"/>
                </a:cubicBezTo>
                <a:cubicBezTo>
                  <a:pt x="19132" y="17972"/>
                  <a:pt x="19148" y="17556"/>
                  <a:pt x="19167" y="17157"/>
                </a:cubicBezTo>
                <a:cubicBezTo>
                  <a:pt x="19200" y="16452"/>
                  <a:pt x="19201" y="16271"/>
                  <a:pt x="19201" y="10800"/>
                </a:cubicBezTo>
                <a:cubicBezTo>
                  <a:pt x="19201" y="5329"/>
                  <a:pt x="19200" y="5148"/>
                  <a:pt x="19167" y="4443"/>
                </a:cubicBezTo>
                <a:cubicBezTo>
                  <a:pt x="19148" y="4044"/>
                  <a:pt x="19132" y="3628"/>
                  <a:pt x="19132" y="3514"/>
                </a:cubicBezTo>
                <a:cubicBezTo>
                  <a:pt x="19132" y="3271"/>
                  <a:pt x="19027" y="1696"/>
                  <a:pt x="19017" y="1787"/>
                </a:cubicBezTo>
                <a:cubicBezTo>
                  <a:pt x="19013" y="1821"/>
                  <a:pt x="18988" y="1664"/>
                  <a:pt x="18961" y="1441"/>
                </a:cubicBezTo>
                <a:cubicBezTo>
                  <a:pt x="18914" y="1053"/>
                  <a:pt x="18477" y="1029"/>
                  <a:pt x="9635" y="96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››› ordered = order-by(municipalities, &quot;pop-2020&quot;, false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 i="1">
                <a:solidFill>
                  <a:srgbClr val="9F59B3"/>
                </a:solidFill>
              </a:rPr>
              <a:t>ordered</a:t>
            </a:r>
            <a:r>
              <a:rPr b="1"/>
              <a:t> = order-by(municipalities, </a:t>
            </a:r>
            <a:r>
              <a:rPr b="1">
                <a:solidFill>
                  <a:srgbClr val="507EB3"/>
                </a:solidFill>
              </a:rPr>
              <a:t>"pop-2020"</a:t>
            </a:r>
            <a:r>
              <a:rPr b="1"/>
              <a:t>, </a:t>
            </a:r>
            <a:r>
              <a:rPr b="1">
                <a:solidFill>
                  <a:srgbClr val="EAA005"/>
                </a:solidFill>
              </a:rPr>
              <a:t>false</a:t>
            </a:r>
            <a:r>
              <a:rPr b="1"/>
              <a:t>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 i="1">
                <a:solidFill>
                  <a:srgbClr val="9F59B3"/>
                </a:solidFill>
              </a:rPr>
              <a:t>biggest</a:t>
            </a:r>
            <a:r>
              <a:rPr b="1"/>
              <a:t> = ordered.row-n(0)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biggest[</a:t>
            </a:r>
            <a:r>
              <a:rPr b="1">
                <a:solidFill>
                  <a:srgbClr val="507EB3"/>
                </a:solidFill>
              </a:rPr>
              <a:t>"pop-2020"</a:t>
            </a:r>
            <a:r>
              <a:rPr b="1"/>
              <a:t>]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8175133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ap: Filtering tab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Recap: Filtering tables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We can use filter-with to get just the town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can use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filter-with</a:t>
            </a:r>
            <a:r>
              <a:t> to get just the towns: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is-town</a:t>
            </a:r>
            <a:r>
              <a:t>(r :: Row) -&gt; Boolean: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"Check if a row is for a town"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r[</a:t>
            </a:r>
            <a:r>
              <a:rPr>
                <a:solidFill>
                  <a:srgbClr val="507EB3"/>
                </a:solidFill>
              </a:rPr>
              <a:t>"kind"</a:t>
            </a:r>
            <a:r>
              <a:t>] == </a:t>
            </a:r>
            <a:r>
              <a:rPr>
                <a:solidFill>
                  <a:srgbClr val="507EB3"/>
                </a:solidFill>
              </a:rPr>
              <a:t>"Town"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filter-with(municipalities, is-town)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Or we could mke a table keeping only those municipalities with a population over 10,000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R="3855599"/>
            <a:r>
              <a:t>Or we could mke a table keeping only those municipalities with a population over 10,000: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big-muni</a:t>
            </a:r>
            <a:r>
              <a:t>(r :: Row) -&gt; Boolean: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"Return true if the municipality had over 10,000 people had in 2020"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r[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] &gt; 10000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filter-with(municipalities, big-muni)</a:t>
            </a:r>
          </a:p>
        </p:txBody>
      </p:sp>
      <p:pic>
        <p:nvPicPr>
          <p:cNvPr id="334" name="Screen Shot 2023-01-31 at 16.17.34.png" descr="Screen Shot 2023-01-31 at 16.17.34.png"/>
          <p:cNvPicPr>
            <a:picLocks noChangeAspect="1"/>
          </p:cNvPicPr>
          <p:nvPr/>
        </p:nvPicPr>
        <p:blipFill>
          <a:blip r:embed="rId2"/>
          <a:srcRect l="533" t="344" r="1216" b="1671"/>
          <a:stretch>
            <a:fillRect/>
          </a:stretch>
        </p:blipFill>
        <p:spPr>
          <a:xfrm>
            <a:off x="4049675" y="7570959"/>
            <a:ext cx="12736978" cy="16562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517" y="0"/>
                </a:moveTo>
                <a:lnTo>
                  <a:pt x="370" y="63"/>
                </a:lnTo>
                <a:cubicBezTo>
                  <a:pt x="207" y="132"/>
                  <a:pt x="91" y="243"/>
                  <a:pt x="28" y="390"/>
                </a:cubicBezTo>
                <a:cubicBezTo>
                  <a:pt x="11" y="430"/>
                  <a:pt x="1" y="5592"/>
                  <a:pt x="0" y="10759"/>
                </a:cubicBezTo>
                <a:cubicBezTo>
                  <a:pt x="-1" y="15925"/>
                  <a:pt x="7" y="21097"/>
                  <a:pt x="24" y="21159"/>
                </a:cubicBezTo>
                <a:cubicBezTo>
                  <a:pt x="72" y="21333"/>
                  <a:pt x="195" y="21456"/>
                  <a:pt x="397" y="21534"/>
                </a:cubicBezTo>
                <a:lnTo>
                  <a:pt x="568" y="21600"/>
                </a:lnTo>
                <a:lnTo>
                  <a:pt x="10788" y="21600"/>
                </a:lnTo>
                <a:cubicBezTo>
                  <a:pt x="17741" y="21600"/>
                  <a:pt x="21040" y="21592"/>
                  <a:pt x="21112" y="21577"/>
                </a:cubicBezTo>
                <a:cubicBezTo>
                  <a:pt x="21261" y="21545"/>
                  <a:pt x="21446" y="21430"/>
                  <a:pt x="21528" y="21317"/>
                </a:cubicBezTo>
                <a:lnTo>
                  <a:pt x="21599" y="21221"/>
                </a:lnTo>
                <a:lnTo>
                  <a:pt x="21599" y="10794"/>
                </a:lnTo>
                <a:lnTo>
                  <a:pt x="21599" y="369"/>
                </a:lnTo>
                <a:lnTo>
                  <a:pt x="21538" y="282"/>
                </a:lnTo>
                <a:cubicBezTo>
                  <a:pt x="21474" y="190"/>
                  <a:pt x="21373" y="112"/>
                  <a:pt x="21232" y="42"/>
                </a:cubicBezTo>
                <a:cubicBezTo>
                  <a:pt x="21149" y="1"/>
                  <a:pt x="20979" y="0"/>
                  <a:pt x="10832" y="0"/>
                </a:cubicBezTo>
                <a:lnTo>
                  <a:pt x="517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Exerci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Exercise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roblem  Figure out what the fastest-growing towns are in New York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9390" indent="-839390"/>
            <a:r>
              <a:rPr sz="4600" cap="all"/>
              <a:t>Problem</a:t>
            </a:r>
            <a:r>
              <a:t>  Figure out what the fastest-growing </a:t>
            </a:r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towns</a:t>
            </a:r>
            <a:r>
              <a:t> are in New York.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ubtask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Subtasks:</a:t>
            </a:r>
          </a:p>
          <a:p>
            <a:r>
              <a:t>Filtering to just towns</a:t>
            </a:r>
          </a:p>
          <a:p>
            <a:r>
              <a:t>Calculating percentage change in population</a:t>
            </a:r>
          </a:p>
          <a:p>
            <a:r>
              <a:t>Building a column for percentage change</a:t>
            </a:r>
          </a:p>
          <a:p>
            <a:r>
              <a:t>Sorting on that column in </a:t>
            </a:r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descending</a:t>
            </a:r>
            <a:r>
              <a:t> order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ubtask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Subtasks:</a:t>
            </a:r>
          </a:p>
          <a:p>
            <a:r>
              <a:t>Filtering to just towns</a:t>
            </a:r>
          </a:p>
          <a:p>
            <a:pPr>
              <a:defRPr>
                <a:solidFill>
                  <a:schemeClr val="accent4">
                    <a:lumOff val="28000"/>
                  </a:schemeClr>
                </a:solidFill>
              </a:defRPr>
            </a:pPr>
            <a:r>
              <a:t>Calculating percentage change in population</a:t>
            </a:r>
          </a:p>
          <a:p>
            <a:pPr>
              <a:defRPr>
                <a:solidFill>
                  <a:schemeClr val="accent4">
                    <a:lumOff val="28000"/>
                  </a:schemeClr>
                </a:solidFill>
              </a:defRPr>
            </a:pPr>
            <a:r>
              <a:t>Building a column for percentage change</a:t>
            </a:r>
          </a:p>
          <a:p>
            <a:r>
              <a:rPr>
                <a:solidFill>
                  <a:schemeClr val="accent4">
                    <a:lumOff val="28000"/>
                  </a:schemeClr>
                </a:solidFill>
              </a:rPr>
              <a:t>Sorting on that column in </a:t>
            </a:r>
            <a:r>
              <a:rPr i="1">
                <a:solidFill>
                  <a:schemeClr val="accent4">
                    <a:lumOff val="28000"/>
                  </a:schemeClr>
                </a:solidFill>
              </a:rPr>
              <a:t>descending</a:t>
            </a:r>
            <a:r>
              <a:rPr>
                <a:solidFill>
                  <a:schemeClr val="accent4">
                    <a:lumOff val="28000"/>
                  </a:schemeClr>
                </a:solidFill>
              </a:rPr>
              <a:t> order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owns = filter-with(municipalities, is-town)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towns</a:t>
            </a:r>
            <a:r>
              <a:t> = filter-with(municipalities, is-town)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Where are w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are we?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ubtask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Subtasks:</a:t>
            </a:r>
          </a:p>
          <a:p>
            <a:pPr>
              <a:defRPr>
                <a:solidFill>
                  <a:schemeClr val="accent4">
                    <a:lumOff val="28000"/>
                  </a:schemeClr>
                </a:solidFill>
              </a:defRPr>
            </a:pPr>
            <a:r>
              <a:t>Filtering to just towns</a:t>
            </a:r>
          </a:p>
          <a:p>
            <a:r>
              <a:t>Calculating percentage change in population</a:t>
            </a:r>
          </a:p>
          <a:p>
            <a:pPr>
              <a:defRPr>
                <a:solidFill>
                  <a:schemeClr val="accent4">
                    <a:lumOff val="28000"/>
                  </a:schemeClr>
                </a:solidFill>
              </a:defRPr>
            </a:pPr>
            <a:r>
              <a:t>Building a column for percentage change</a:t>
            </a:r>
          </a:p>
          <a:p>
            <a:r>
              <a:rPr>
                <a:solidFill>
                  <a:schemeClr val="accent4">
                    <a:lumOff val="28000"/>
                  </a:schemeClr>
                </a:solidFill>
              </a:rPr>
              <a:t>Sorting on that column in </a:t>
            </a:r>
            <a:r>
              <a:rPr i="1">
                <a:solidFill>
                  <a:schemeClr val="accent4">
                    <a:lumOff val="28000"/>
                  </a:schemeClr>
                </a:solidFill>
              </a:rPr>
              <a:t>descending</a:t>
            </a:r>
            <a:r>
              <a:rPr>
                <a:solidFill>
                  <a:schemeClr val="accent4">
                    <a:lumOff val="28000"/>
                  </a:schemeClr>
                </a:solidFill>
              </a:rPr>
              <a:t> order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owns = filter-with(municipalities, is-town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towns</a:t>
            </a:r>
            <a:r>
              <a:t> = filter-with(municipalities, is-town)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percent-change</a:t>
            </a:r>
            <a:r>
              <a:t>(r :: Row) -&gt; Number: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"Compute the percentage change for the population of a municipality between 2010 and 2020"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(r[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] -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]) /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end</a:t>
            </a:r>
          </a:p>
        </p:txBody>
      </p:sp>
      <p:sp>
        <p:nvSpPr>
          <p:cNvPr id="353" name="We can write a function that takes a row as input and returns any kind of value, not just a Boolean."/>
          <p:cNvSpPr txBox="1"/>
          <p:nvPr/>
        </p:nvSpPr>
        <p:spPr>
          <a:xfrm>
            <a:off x="6920892" y="7770606"/>
            <a:ext cx="10542215" cy="222758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t>We can write a function that takes a row as input and returns any kind of value, not just a Boolean.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ubtask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Subtasks:</a:t>
            </a:r>
          </a:p>
          <a:p>
            <a:pPr>
              <a:defRPr>
                <a:solidFill>
                  <a:schemeClr val="accent4">
                    <a:lumOff val="28000"/>
                  </a:schemeClr>
                </a:solidFill>
              </a:defRPr>
            </a:pPr>
            <a:r>
              <a:t>Filtering to just towns</a:t>
            </a:r>
          </a:p>
          <a:p>
            <a:pPr>
              <a:defRPr>
                <a:solidFill>
                  <a:schemeClr val="accent4">
                    <a:lumOff val="28000"/>
                  </a:schemeClr>
                </a:solidFill>
              </a:defRPr>
            </a:pPr>
            <a:r>
              <a:t>Calculating percentage change in population</a:t>
            </a:r>
          </a:p>
          <a:p>
            <a:r>
              <a:t>Building a column for percentage change</a:t>
            </a:r>
          </a:p>
          <a:p>
            <a:r>
              <a:rPr>
                <a:solidFill>
                  <a:schemeClr val="accent4">
                    <a:lumOff val="28000"/>
                  </a:schemeClr>
                </a:solidFill>
              </a:rPr>
              <a:t>Sorting on that column in </a:t>
            </a:r>
            <a:r>
              <a:rPr i="1">
                <a:solidFill>
                  <a:schemeClr val="accent4">
                    <a:lumOff val="28000"/>
                  </a:schemeClr>
                </a:solidFill>
              </a:rPr>
              <a:t>descending</a:t>
            </a:r>
            <a:r>
              <a:rPr>
                <a:solidFill>
                  <a:schemeClr val="accent4">
                    <a:lumOff val="28000"/>
                  </a:schemeClr>
                </a:solidFill>
              </a:rPr>
              <a:t> order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owns = filter-with(municipalities, is-town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 dirty="0">
                <a:solidFill>
                  <a:srgbClr val="9F59B3"/>
                </a:solidFill>
              </a:rPr>
              <a:t>towns</a:t>
            </a:r>
            <a:r>
              <a:rPr dirty="0"/>
              <a:t> = filter-with(municipalities, is-town)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dirty="0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>
                <a:solidFill>
                  <a:srgbClr val="ABAFB3"/>
                </a:solidFill>
              </a:rPr>
              <a:t>fun</a:t>
            </a:r>
            <a:r>
              <a:rPr dirty="0"/>
              <a:t> </a:t>
            </a:r>
            <a:r>
              <a:rPr b="1" dirty="0">
                <a:solidFill>
                  <a:srgbClr val="9F59B3"/>
                </a:solidFill>
              </a:rPr>
              <a:t>percent-change</a:t>
            </a:r>
            <a:r>
              <a:rPr dirty="0"/>
              <a:t>(r :: Row) -&gt; Number: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</a:t>
            </a:r>
            <a:r>
              <a:rPr dirty="0">
                <a:solidFill>
                  <a:srgbClr val="ABAFB3"/>
                </a:solidFill>
              </a:rPr>
              <a:t>doc</a:t>
            </a:r>
            <a:r>
              <a:rPr dirty="0"/>
              <a:t>: </a:t>
            </a:r>
            <a:r>
              <a:rPr dirty="0">
                <a:solidFill>
                  <a:srgbClr val="507EB3"/>
                </a:solidFill>
              </a:rPr>
              <a:t>"Compute the percentage change for the population of a municipality between 2010 and 2020"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(r[</a:t>
            </a:r>
            <a:r>
              <a:rPr dirty="0">
                <a:solidFill>
                  <a:srgbClr val="507EB3"/>
                </a:solidFill>
              </a:rPr>
              <a:t>"pop-2020"</a:t>
            </a:r>
            <a:r>
              <a:rPr dirty="0"/>
              <a:t>] - r[</a:t>
            </a:r>
            <a:r>
              <a:rPr dirty="0">
                <a:solidFill>
                  <a:srgbClr val="507EB3"/>
                </a:solidFill>
              </a:rPr>
              <a:t>"pop-2010"</a:t>
            </a:r>
            <a:r>
              <a:rPr dirty="0"/>
              <a:t>]) /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r[</a:t>
            </a:r>
            <a:r>
              <a:rPr dirty="0">
                <a:solidFill>
                  <a:srgbClr val="507EB3"/>
                </a:solidFill>
              </a:rPr>
              <a:t>"pop-2010"</a:t>
            </a:r>
            <a:r>
              <a:rPr dirty="0"/>
              <a:t>]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 dirty="0"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 dirty="0">
                <a:solidFill>
                  <a:srgbClr val="9F59B3"/>
                </a:solidFill>
              </a:rPr>
              <a:t>towns-with-percent-change</a:t>
            </a:r>
            <a:r>
              <a:rPr dirty="0"/>
              <a:t> =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build-column(towns, </a:t>
            </a:r>
            <a:r>
              <a:rPr dirty="0">
                <a:solidFill>
                  <a:srgbClr val="507EB3"/>
                </a:solidFill>
              </a:rPr>
              <a:t>"percent-change"</a:t>
            </a:r>
            <a:r>
              <a:rPr dirty="0"/>
              <a:t>,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dirty="0"/>
              <a:t>    percent-change)</a:t>
            </a:r>
          </a:p>
        </p:txBody>
      </p:sp>
      <p:grpSp>
        <p:nvGrpSpPr>
          <p:cNvPr id="360" name="Group"/>
          <p:cNvGrpSpPr/>
          <p:nvPr/>
        </p:nvGrpSpPr>
        <p:grpSpPr>
          <a:xfrm>
            <a:off x="7537246" y="7268155"/>
            <a:ext cx="5754097" cy="2035164"/>
            <a:chOff x="-2625383" y="-103352"/>
            <a:chExt cx="5754096" cy="2035162"/>
          </a:xfrm>
        </p:grpSpPr>
        <p:sp>
          <p:nvSpPr>
            <p:cNvPr id="358" name="Rectangle"/>
            <p:cNvSpPr/>
            <p:nvPr/>
          </p:nvSpPr>
          <p:spPr>
            <a:xfrm>
              <a:off x="-2625383" y="-103352"/>
              <a:ext cx="5754096" cy="850467"/>
            </a:xfrm>
            <a:prstGeom prst="rect">
              <a:avLst/>
            </a:prstGeom>
            <a:noFill/>
            <a:ln w="63500" cap="flat">
              <a:solidFill>
                <a:srgbClr val="B51700"/>
              </a:solidFill>
              <a:prstDash val="solid"/>
              <a:round/>
            </a:ln>
            <a:effectLst/>
          </p:spPr>
          <p:txBody>
            <a:bodyPr wrap="square" lIns="178593" tIns="178593" rIns="178593" bIns="178593" numCol="1" anchor="ctr">
              <a:noAutofit/>
            </a:bodyPr>
            <a:lstStyle/>
            <a:p>
              <a:pPr algn="ctr">
                <a:lnSpc>
                  <a:spcPts val="4800"/>
                </a:lnSpc>
                <a:defRPr sz="4200"/>
              </a:pPr>
              <a:endParaRPr/>
            </a:p>
          </p:txBody>
        </p:sp>
        <p:sp>
          <p:nvSpPr>
            <p:cNvPr id="359" name="Name of the new column"/>
            <p:cNvSpPr/>
            <p:nvPr/>
          </p:nvSpPr>
          <p:spPr>
            <a:xfrm>
              <a:off x="1385" y="6618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r>
                <a:rPr dirty="0"/>
                <a:t>Name of the new column</a:t>
              </a:r>
            </a:p>
          </p:txBody>
        </p:sp>
      </p:grpSp>
      <p:grpSp>
        <p:nvGrpSpPr>
          <p:cNvPr id="363" name="Group"/>
          <p:cNvGrpSpPr/>
          <p:nvPr/>
        </p:nvGrpSpPr>
        <p:grpSpPr>
          <a:xfrm>
            <a:off x="2493609" y="8109246"/>
            <a:ext cx="5043637" cy="1960568"/>
            <a:chOff x="-745952" y="-9377"/>
            <a:chExt cx="5043635" cy="1960566"/>
          </a:xfrm>
        </p:grpSpPr>
        <p:sp>
          <p:nvSpPr>
            <p:cNvPr id="361" name="Rectangle"/>
            <p:cNvSpPr/>
            <p:nvPr/>
          </p:nvSpPr>
          <p:spPr>
            <a:xfrm>
              <a:off x="-745952" y="-9377"/>
              <a:ext cx="5043635" cy="850467"/>
            </a:xfrm>
            <a:prstGeom prst="rect">
              <a:avLst/>
            </a:prstGeom>
            <a:noFill/>
            <a:ln w="63500" cap="flat">
              <a:solidFill>
                <a:srgbClr val="B51700"/>
              </a:solidFill>
              <a:prstDash val="solid"/>
              <a:round/>
            </a:ln>
            <a:effectLst/>
          </p:spPr>
          <p:txBody>
            <a:bodyPr wrap="square" lIns="178593" tIns="178593" rIns="178593" bIns="178593" numCol="1" anchor="ctr">
              <a:noAutofit/>
            </a:bodyPr>
            <a:lstStyle/>
            <a:p>
              <a:pPr algn="ctr">
                <a:lnSpc>
                  <a:spcPts val="4800"/>
                </a:lnSpc>
                <a:defRPr sz="4200"/>
              </a:pPr>
              <a:endParaRPr/>
            </a:p>
          </p:txBody>
        </p:sp>
        <p:sp>
          <p:nvSpPr>
            <p:cNvPr id="362" name="Name of the function to use"/>
            <p:cNvSpPr/>
            <p:nvPr/>
          </p:nvSpPr>
          <p:spPr>
            <a:xfrm>
              <a:off x="0" y="681188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r>
                <a:rPr dirty="0"/>
                <a:t>Name of the function to use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1" animBg="1" advAuto="0"/>
      <p:bldP spid="363" grpId="2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ubtask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Subtasks:</a:t>
            </a:r>
          </a:p>
          <a:p>
            <a:pPr>
              <a:defRPr>
                <a:solidFill>
                  <a:schemeClr val="accent4">
                    <a:lumOff val="28000"/>
                  </a:schemeClr>
                </a:solidFill>
              </a:defRPr>
            </a:pPr>
            <a:r>
              <a:t>Filtering to just towns</a:t>
            </a:r>
          </a:p>
          <a:p>
            <a:pPr>
              <a:defRPr>
                <a:solidFill>
                  <a:schemeClr val="accent4">
                    <a:lumOff val="28000"/>
                  </a:schemeClr>
                </a:solidFill>
              </a:defRPr>
            </a:pPr>
            <a:r>
              <a:t>Calculating percentage change in population</a:t>
            </a:r>
          </a:p>
          <a:p>
            <a:pPr>
              <a:defRPr>
                <a:solidFill>
                  <a:schemeClr val="accent4">
                    <a:lumOff val="28000"/>
                  </a:schemeClr>
                </a:solidFill>
              </a:defRPr>
            </a:pPr>
            <a:r>
              <a:t>Building a column for percentage change</a:t>
            </a:r>
          </a:p>
          <a:p>
            <a:r>
              <a:t>Sorting on that column in </a:t>
            </a:r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descending</a:t>
            </a:r>
            <a:r>
              <a:t> order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owns = filter-with(municipalities, is-town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towns</a:t>
            </a:r>
            <a:r>
              <a:t> = filter-with(municipalities, is-town)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percent-change</a:t>
            </a:r>
            <a:r>
              <a:t>(r :: Row) -&gt; Number: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"Compute the percentage change for the population of a municipality between 2010 and 2020"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(r[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] -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]) /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end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towns-with-percent-change</a:t>
            </a:r>
            <a:r>
              <a:t> =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build-column(towns,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,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percent-change)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fastest-growing-towns</a:t>
            </a:r>
            <a:r>
              <a:t> =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order-by(towns-with-percent-change,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, false)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fastest-growing-towns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view: Building a colum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Review: Building a column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o, if we have this table, t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So, if we have this table,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t>,</a:t>
            </a:r>
          </a:p>
          <a:p>
            <a:endParaRPr/>
          </a:p>
          <a:p>
            <a:endParaRPr/>
          </a:p>
          <a:p>
            <a:endParaRPr/>
          </a:p>
          <a:p>
            <a:r>
              <a:t>then the result of calling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build-column(t, </a:t>
            </a:r>
            <a:r>
              <a:rPr sz="4600" b="1">
                <a:solidFill>
                  <a:srgbClr val="507EB3"/>
                </a:solidFill>
                <a:latin typeface="Menlo Regular"/>
                <a:ea typeface="Menlo Regular"/>
                <a:cs typeface="Menlo Regular"/>
                <a:sym typeface="Menlo Regular"/>
              </a:rPr>
              <a:t>"c"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, builder)</a:t>
            </a:r>
            <a:r>
              <a:t> is:</a:t>
            </a:r>
          </a:p>
          <a:p>
            <a:endParaRPr/>
          </a:p>
        </p:txBody>
      </p:sp>
      <p:graphicFrame>
        <p:nvGraphicFramePr>
          <p:cNvPr id="374" name="Table"/>
          <p:cNvGraphicFramePr/>
          <p:nvPr/>
        </p:nvGraphicFramePr>
        <p:xfrm>
          <a:off x="10323115" y="3726726"/>
          <a:ext cx="3737768" cy="3403887"/>
        </p:xfrm>
        <a:graphic>
          <a:graphicData uri="http://schemas.openxmlformats.org/drawingml/2006/table">
            <a:tbl>
              <a:tblPr>
                <a:tableStyleId>{4A9BC294-FFE2-49D5-8D69-9E1BD2C41BD5}</a:tableStyleId>
              </a:tblPr>
              <a:tblGrid>
                <a:gridCol w="186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629"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a</a:t>
                      </a:r>
                    </a:p>
                  </a:txBody>
                  <a:tcPr marL="63500" marR="63500" marT="63500" marB="6350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  <a:lnT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b</a:t>
                      </a:r>
                    </a:p>
                  </a:txBody>
                  <a:tcPr marL="63500" marR="63500" marT="63500" marB="6350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  <a:lnT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629"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>
                          <a:solidFill>
                            <a:srgbClr val="507EB3"/>
                          </a:solidFill>
                        </a:rPr>
                        <a:t>"dog"</a:t>
                      </a:r>
                    </a:p>
                  </a:txBody>
                  <a:tcPr marL="63500" marR="63500" marT="63500" marB="6350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  <a:latin typeface="Menlo Regular"/>
                          <a:ea typeface="Menlo Regular"/>
                          <a:cs typeface="Menlo Regular"/>
                          <a:sym typeface="Menlo Regular"/>
                        </a:rPr>
                        <a:t>2</a:t>
                      </a:r>
                    </a:p>
                  </a:txBody>
                  <a:tcPr marL="63500" marR="63500" marT="63500" marB="6350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629"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>
                          <a:solidFill>
                            <a:srgbClr val="507EB3"/>
                          </a:solidFill>
                        </a:rPr>
                        <a:t>"cat"</a:t>
                      </a:r>
                    </a:p>
                  </a:txBody>
                  <a:tcPr marL="63500" marR="63500" marT="63500" marB="6350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  <a:latin typeface="Menlo Regular"/>
                          <a:ea typeface="Menlo Regular"/>
                          <a:cs typeface="Menlo Regular"/>
                          <a:sym typeface="Menlo Regular"/>
                        </a:rPr>
                        <a:t>3</a:t>
                      </a:r>
                    </a:p>
                  </a:txBody>
                  <a:tcPr marL="63500" marR="63500" marT="63500" marB="6350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5" name="Table"/>
          <p:cNvGraphicFramePr/>
          <p:nvPr/>
        </p:nvGraphicFramePr>
        <p:xfrm>
          <a:off x="10324800" y="9488194"/>
          <a:ext cx="9638031" cy="3403887"/>
        </p:xfrm>
        <a:graphic>
          <a:graphicData uri="http://schemas.openxmlformats.org/drawingml/2006/table">
            <a:tbl>
              <a:tblPr>
                <a:tableStyleId>{4A9BC294-FFE2-49D5-8D69-9E1BD2C41BD5}</a:tableStyleId>
              </a:tblPr>
              <a:tblGrid>
                <a:gridCol w="186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629"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a</a:t>
                      </a:r>
                    </a:p>
                  </a:txBody>
                  <a:tcPr marL="63500" marR="63500" marT="63500" marB="6350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  <a:lnT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b</a:t>
                      </a:r>
                    </a:p>
                  </a:txBody>
                  <a:tcPr marL="63500" marR="63500" marT="63500" marB="63500" anchor="ctr" horzOverflow="overflow">
                    <a:lnT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c</a:t>
                      </a:r>
                    </a:p>
                  </a:txBody>
                  <a:tcPr marL="63500" marR="63500" marT="63500" marB="6350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  <a:lnT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629"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>
                          <a:solidFill>
                            <a:srgbClr val="507EB3"/>
                          </a:solidFill>
                        </a:rPr>
                        <a:t>"dog"</a:t>
                      </a:r>
                    </a:p>
                  </a:txBody>
                  <a:tcPr marL="63500" marR="63500" marT="63500" marB="6350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  <a:latin typeface="Menlo Regular"/>
                          <a:ea typeface="Menlo Regular"/>
                          <a:cs typeface="Menlo Regular"/>
                          <a:sym typeface="Menlo Regular"/>
                        </a:rPr>
                        <a:t>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t>builder(&lt;</a:t>
                      </a:r>
                      <a:r>
                        <a:rPr>
                          <a:solidFill>
                            <a:srgbClr val="507EB3"/>
                          </a:solidFill>
                        </a:rPr>
                        <a:t>"dog"</a:t>
                      </a:r>
                      <a:r>
                        <a:t>, 2&gt;)</a:t>
                      </a:r>
                    </a:p>
                  </a:txBody>
                  <a:tcPr marL="63500" marR="63500" marT="63500" marB="6350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629"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>
                          <a:solidFill>
                            <a:srgbClr val="507EB3"/>
                          </a:solidFill>
                        </a:rPr>
                        <a:t>"cat"</a:t>
                      </a:r>
                    </a:p>
                  </a:txBody>
                  <a:tcPr marL="63500" marR="63500" marT="63500" marB="6350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  <a:latin typeface="Menlo Regular"/>
                          <a:ea typeface="Menlo Regular"/>
                          <a:cs typeface="Menlo Regular"/>
                          <a:sym typeface="Menlo Regular"/>
                        </a:rPr>
                        <a:t>3</a:t>
                      </a:r>
                    </a:p>
                  </a:txBody>
                  <a:tcPr marL="63500" marR="63500" marT="63500" marB="63500" anchor="ctr" horzOverflow="overflow"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t>builder(&lt;</a:t>
                      </a:r>
                      <a:r>
                        <a:rPr>
                          <a:solidFill>
                            <a:srgbClr val="507EB3"/>
                          </a:solidFill>
                        </a:rPr>
                        <a:t>"cat"</a:t>
                      </a:r>
                      <a:r>
                        <a:t>, 3&gt;)</a:t>
                      </a:r>
                    </a:p>
                  </a:txBody>
                  <a:tcPr marL="63500" marR="63500" marT="63500" marB="6350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For example, if we hav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example, if we have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55DAD"/>
                </a:solidFill>
              </a:rPr>
              <a:t>builder</a:t>
            </a:r>
            <a:r>
              <a:t>(r :: Row) -&gt; Number: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string-length(row[</a:t>
            </a:r>
            <a:r>
              <a:rPr>
                <a:solidFill>
                  <a:srgbClr val="507EB3"/>
                </a:solidFill>
              </a:rPr>
              <a:t>"a"</a:t>
            </a:r>
            <a:r>
              <a:t>]) + row[</a:t>
            </a:r>
            <a:r>
              <a:rPr>
                <a:solidFill>
                  <a:srgbClr val="507EB3"/>
                </a:solidFill>
              </a:rPr>
              <a:t>"b"</a:t>
            </a:r>
            <a:r>
              <a:t>]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  <a:p>
            <a:r>
              <a:t>Then we end up with the following table:</a:t>
            </a:r>
          </a:p>
          <a:p>
            <a:endParaRPr/>
          </a:p>
        </p:txBody>
      </p:sp>
      <p:graphicFrame>
        <p:nvGraphicFramePr>
          <p:cNvPr id="378" name="Table"/>
          <p:cNvGraphicFramePr/>
          <p:nvPr/>
        </p:nvGraphicFramePr>
        <p:xfrm>
          <a:off x="9354231" y="8263610"/>
          <a:ext cx="5675536" cy="3403887"/>
        </p:xfrm>
        <a:graphic>
          <a:graphicData uri="http://schemas.openxmlformats.org/drawingml/2006/table">
            <a:tbl>
              <a:tblPr>
                <a:tableStyleId>{4A9BC294-FFE2-49D5-8D69-9E1BD2C41BD5}</a:tableStyleId>
              </a:tblPr>
              <a:tblGrid>
                <a:gridCol w="186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7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629"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a</a:t>
                      </a:r>
                    </a:p>
                  </a:txBody>
                  <a:tcPr marL="63500" marR="63500" marT="63500" marB="6350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  <a:lnT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b</a:t>
                      </a:r>
                    </a:p>
                  </a:txBody>
                  <a:tcPr marL="63500" marR="63500" marT="63500" marB="63500" anchor="ctr" horzOverflow="overflow">
                    <a:lnT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spcBef>
                          <a:spcPts val="12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b="1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</a:rPr>
                        <a:t>c</a:t>
                      </a:r>
                    </a:p>
                  </a:txBody>
                  <a:tcPr marL="63500" marR="63500" marT="63500" marB="6350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  <a:lnT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629"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>
                          <a:solidFill>
                            <a:srgbClr val="507EB3"/>
                          </a:solidFill>
                        </a:rPr>
                        <a:t>"dog"</a:t>
                      </a:r>
                    </a:p>
                  </a:txBody>
                  <a:tcPr marL="63500" marR="63500" marT="63500" marB="6350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  <a:latin typeface="Menlo Regular"/>
                          <a:ea typeface="Menlo Regular"/>
                          <a:cs typeface="Menlo Regular"/>
                          <a:sym typeface="Menlo Regular"/>
                        </a:rPr>
                        <a:t>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  <a:latin typeface="Menlo Regular"/>
                          <a:ea typeface="Menlo Regular"/>
                          <a:cs typeface="Menlo Regular"/>
                          <a:sym typeface="Menlo Regular"/>
                        </a:rPr>
                        <a:t>5</a:t>
                      </a:r>
                    </a:p>
                  </a:txBody>
                  <a:tcPr marL="63500" marR="63500" marT="63500" marB="6350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629"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3200">
                          <a:latin typeface="Menlo Regular"/>
                          <a:ea typeface="Menlo Regular"/>
                          <a:cs typeface="Menlo Regular"/>
                          <a:sym typeface="Menlo Regular"/>
                        </a:defRPr>
                      </a:pPr>
                      <a:r>
                        <a:rPr>
                          <a:solidFill>
                            <a:srgbClr val="507EB3"/>
                          </a:solidFill>
                        </a:rPr>
                        <a:t>"cat"</a:t>
                      </a:r>
                    </a:p>
                  </a:txBody>
                  <a:tcPr marL="63500" marR="63500" marT="63500" marB="63500" anchor="ctr" horzOverflow="overflow">
                    <a:lnL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L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  <a:latin typeface="Menlo Regular"/>
                          <a:ea typeface="Menlo Regular"/>
                          <a:cs typeface="Menlo Regular"/>
                          <a:sym typeface="Menlo Regular"/>
                        </a:rPr>
                        <a:t>3</a:t>
                      </a:r>
                    </a:p>
                  </a:txBody>
                  <a:tcPr marL="63500" marR="63500" marT="63500" marB="63500" anchor="ctr" horzOverflow="overflow"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828800">
                        <a:lnSpc>
                          <a:spcPts val="48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chemeClr val="accent1">
                              <a:hueOff val="-11070000"/>
                              <a:satOff val="-41666"/>
                              <a:lumOff val="-81176"/>
                            </a:schemeClr>
                          </a:solidFill>
                          <a:latin typeface="Menlo Regular"/>
                          <a:ea typeface="Menlo Regular"/>
                          <a:cs typeface="Menlo Regular"/>
                          <a:sym typeface="Menlo Regular"/>
                        </a:rPr>
                        <a:t>6</a:t>
                      </a:r>
                    </a:p>
                  </a:txBody>
                  <a:tcPr marL="63500" marR="63500" marT="63500" marB="63500" anchor="ctr" horzOverflow="overflow">
                    <a:lnR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</a:lnR>
                    <a:lnB w="25400">
                      <a:solidFill>
                        <a:schemeClr val="accent1">
                          <a:hueOff val="-11070000"/>
                          <a:satOff val="-41666"/>
                          <a:lumOff val="-81176"/>
                        </a:schemeClr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he values that the builder function returns will be the values in the new column that we’re adding to each row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values that the builder function returns will be the values in the new column that we’re adding to each row.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Lots of real-world data is naturally represented as tables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Lots of real-world data is naturally represented as tables.</a:t>
            </a:r>
          </a:p>
        </p:txBody>
      </p:sp>
      <p:pic>
        <p:nvPicPr>
          <p:cNvPr id="262" name="Screen Shot 2022-01-30 at 21.46.08.png" descr="Screen Shot 2022-01-30 at 21.46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547" y="-183552"/>
            <a:ext cx="10458068" cy="14083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build-column :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b="1">
                <a:solidFill>
                  <a:srgbClr val="955DAD"/>
                </a:solidFill>
              </a:rPr>
              <a:t>build-column</a:t>
            </a:r>
            <a:r>
              <a:t> ::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(t :: Table,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colname :: String,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builder :: (Row -&gt; A))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-&gt; Table</a:t>
            </a:r>
          </a:p>
        </p:txBody>
      </p:sp>
      <p:grpSp>
        <p:nvGrpSpPr>
          <p:cNvPr id="386" name="Group"/>
          <p:cNvGrpSpPr/>
          <p:nvPr/>
        </p:nvGrpSpPr>
        <p:grpSpPr>
          <a:xfrm>
            <a:off x="3486680" y="7206920"/>
            <a:ext cx="8079688" cy="2719807"/>
            <a:chOff x="0" y="0"/>
            <a:chExt cx="8079687" cy="2719806"/>
          </a:xfrm>
        </p:grpSpPr>
        <p:sp>
          <p:nvSpPr>
            <p:cNvPr id="383" name="Rectangle"/>
            <p:cNvSpPr/>
            <p:nvPr/>
          </p:nvSpPr>
          <p:spPr>
            <a:xfrm>
              <a:off x="0" y="0"/>
              <a:ext cx="7475978" cy="745978"/>
            </a:xfrm>
            <a:prstGeom prst="rect">
              <a:avLst/>
            </a:prstGeom>
            <a:noFill/>
            <a:ln w="63500" cap="flat">
              <a:solidFill>
                <a:srgbClr val="B51700"/>
              </a:solidFill>
              <a:prstDash val="solid"/>
              <a:round/>
            </a:ln>
            <a:effectLst/>
          </p:spPr>
          <p:txBody>
            <a:bodyPr wrap="square" lIns="178593" tIns="178593" rIns="178593" bIns="178593" numCol="1" anchor="ctr">
              <a:noAutofit/>
            </a:bodyPr>
            <a:lstStyle/>
            <a:p>
              <a:pPr algn="ctr">
                <a:lnSpc>
                  <a:spcPts val="4800"/>
                </a:lnSpc>
                <a:defRPr sz="4200"/>
              </a:pPr>
              <a:endParaRPr/>
            </a:p>
          </p:txBody>
        </p:sp>
        <p:sp>
          <p:nvSpPr>
            <p:cNvPr id="384" name="What’s this argument?"/>
            <p:cNvSpPr/>
            <p:nvPr/>
          </p:nvSpPr>
          <p:spPr>
            <a:xfrm>
              <a:off x="5194433" y="1449806"/>
              <a:ext cx="1270001" cy="1270001"/>
            </a:xfrm>
            <a:prstGeom prst="lin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  <a:effectLst>
              <a:outerShdw blurRad="101600" dist="25400" dir="5400000" rotWithShape="0">
                <a:schemeClr val="accent1">
                  <a:hueOff val="-11070000"/>
                  <a:satOff val="-41666"/>
                  <a:lumOff val="-81176"/>
                  <a:alpha val="75000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>
                <a:defRPr sz="4400">
                  <a:solidFill>
                    <a:srgbClr val="A00E15"/>
                  </a:solidFill>
                </a:defRPr>
              </a:lvl1pPr>
            </a:lstStyle>
            <a:p>
              <a:r>
                <a:t>What’s this argument?</a:t>
              </a:r>
            </a:p>
          </p:txBody>
        </p:sp>
        <p:cxnSp>
          <p:nvCxnSpPr>
            <p:cNvPr id="385" name="Connection Line"/>
            <p:cNvCxnSpPr>
              <a:stCxn id="384" idx="0"/>
              <a:endCxn id="383" idx="0"/>
            </p:cNvCxnSpPr>
            <p:nvPr/>
          </p:nvCxnSpPr>
          <p:spPr>
            <a:xfrm flipH="1" flipV="1">
              <a:off x="3737988" y="372988"/>
              <a:ext cx="4341700" cy="1076819"/>
            </a:xfrm>
            <a:prstGeom prst="straightConnector1">
              <a:avLst/>
            </a:prstGeom>
            <a:ln w="63500" cap="flat">
              <a:solidFill>
                <a:srgbClr val="B51700"/>
              </a:solidFill>
              <a:prstDash val="solid"/>
              <a:round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his is the second time we’ve seen a function that takes a function as one of its inputs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the second time we’ve seen a function that takes a function as one of its inputs!</a:t>
            </a:r>
          </a:p>
          <a:p>
            <a:r>
              <a:t>Both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filter-with</a:t>
            </a:r>
            <a:r>
              <a:t> and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build-column</a:t>
            </a:r>
            <a:r>
              <a:t> need a helper function that tells them </a:t>
            </a:r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how</a:t>
            </a:r>
            <a:r>
              <a:t> to do what we want.</a:t>
            </a:r>
          </a:p>
          <a:p>
            <a:pPr lvl="1"/>
            <a:r>
              <a:t>Just as a function is an abstraction over specific computations, </a:t>
            </a:r>
            <a:r>
              <a:rPr sz="3200" b="1">
                <a:latin typeface="Menlo Regular"/>
                <a:ea typeface="Menlo Regular"/>
                <a:cs typeface="Menlo Regular"/>
                <a:sym typeface="Menlo Regular"/>
              </a:rPr>
              <a:t>filter-with</a:t>
            </a:r>
            <a:r>
              <a:t> and </a:t>
            </a:r>
            <a:r>
              <a:rPr sz="3200" b="1">
                <a:latin typeface="Menlo Regular"/>
                <a:ea typeface="Menlo Regular"/>
                <a:cs typeface="Menlo Regular"/>
                <a:sym typeface="Menlo Regular"/>
              </a:rPr>
              <a:t>build-column</a:t>
            </a:r>
            <a:r>
              <a:t> are abstractions over more specific functions. </a:t>
            </a:r>
          </a:p>
          <a:p>
            <a:pPr lvl="1"/>
            <a:r>
              <a:t>They provide the common functionality and the arguments we give provide the specifics.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Interlude: Functional programm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i="1"/>
              <a:t>Interlude</a:t>
            </a:r>
            <a:r>
              <a:t>: Functional programming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We ca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can </a:t>
            </a:r>
          </a:p>
          <a:p>
            <a:r>
              <a:t>sort the rows a table with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order-with</a:t>
            </a:r>
            <a:r>
              <a:t>, </a:t>
            </a:r>
          </a:p>
          <a:p>
            <a:r>
              <a:t>select certain rows using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filter-with</a:t>
            </a:r>
            <a:r>
              <a:t>, and </a:t>
            </a:r>
          </a:p>
          <a:p>
            <a:r>
              <a:t>add a new column of values with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build-column</a:t>
            </a:r>
          </a:p>
          <a:p>
            <a:r>
              <a:t>but none of these functions change the original table!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Just as the expression 2 + 3 doesn’t change the value of 2 or of 3, functions that take a table as input don’t change the original tabl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Just as the expression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2 + 3</a:t>
            </a:r>
            <a:r>
              <a:t> doesn’t change the value of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2</a:t>
            </a:r>
            <a:r>
              <a:t> or of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3</a:t>
            </a:r>
            <a:r>
              <a:t>, functions that take a table as input don’t change the original table.</a:t>
            </a:r>
          </a:p>
          <a:p>
            <a:r>
              <a:t>Instead, they return a </a:t>
            </a:r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new</a:t>
            </a:r>
            <a:r>
              <a:t> table.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his is a paradigm called functional programming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is a paradigm called </a:t>
            </a:r>
            <a:r>
              <a:rPr i="1">
                <a:solidFill>
                  <a:srgbClr val="B51700"/>
                </a:solidFill>
              </a:rPr>
              <a:t>functional programming</a:t>
            </a:r>
            <a:r>
              <a:t>.</a:t>
            </a:r>
          </a:p>
          <a:p>
            <a:pPr lvl="1"/>
            <a:r>
              <a:t>If you have experience working in other languages, this may seem strange, but it can be extremely useful!</a:t>
            </a:r>
          </a:p>
          <a:p>
            <a:pPr lvl="1"/>
            <a:r>
              <a:t>We’ll explore the idea of functional programming more in the coming weeks.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Loading Google Sheets into Pyr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Loading Google Sheets into Pyret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We’ve seen that it’s inconvenient to type a large table into a Pyret program. Last time, we loaded the municipalities table from a separate Pyret file that I prepared ahead of tim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We’ve seen that it’s inconvenient to type a large table into a Pyret program. Last time, we loaded the municipalities table from a separate Pyret file that I prepared ahead of time.</a:t>
            </a:r>
          </a:p>
          <a:p>
            <a:r>
              <a:t>It’s more usual to load a large data set from outside of Pyret.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Screen Shot 2023-01-31 at 16.34.39.png" descr="Screen Shot 2023-01-31 at 16.34.39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08" y="-202383"/>
            <a:ext cx="20626184" cy="14120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include gdrive-shee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include</a:t>
            </a:r>
            <a:r>
              <a:t> gdrive-sheets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23327"/>
                </a:solidFill>
              </a:rPr>
              <a:t># </a:t>
            </a:r>
            <a:r>
              <a:rPr i="1">
                <a:solidFill>
                  <a:srgbClr val="C23327"/>
                </a:solidFill>
              </a:rPr>
              <a:t>The ID of the Google Sheets file, which appears</a:t>
            </a:r>
            <a:endParaRPr>
              <a:solidFill>
                <a:srgbClr val="C23327"/>
              </a:solidFill>
            </a:endParaRP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23327"/>
                </a:solidFill>
              </a:rPr>
              <a:t># </a:t>
            </a:r>
            <a:r>
              <a:rPr i="1">
                <a:solidFill>
                  <a:srgbClr val="C23327"/>
                </a:solidFill>
              </a:rPr>
              <a:t>in the URL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ssid</a:t>
            </a:r>
            <a:r>
              <a:t> = </a:t>
            </a:r>
            <a:r>
              <a:rPr>
                <a:solidFill>
                  <a:srgbClr val="507EB3"/>
                </a:solidFill>
              </a:rPr>
              <a:t>"1DU-4daAJsHVRybRlUC-_SaVkBWf1sOaGIfrWfgktlIs"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507EB3"/>
              </a:solidFill>
            </a:endParaRP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spreadsheet</a:t>
            </a:r>
            <a:r>
              <a:t> = load-spreadsheet(ssid)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Lots of real-world data is naturally represented as tables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Lots of real-world data is naturally represented as tables.</a:t>
            </a:r>
          </a:p>
        </p:txBody>
      </p:sp>
      <p:sp>
        <p:nvSpPr>
          <p:cNvPr id="265" name="municipalities =…"/>
          <p:cNvSpPr txBox="1"/>
          <p:nvPr/>
        </p:nvSpPr>
        <p:spPr>
          <a:xfrm>
            <a:off x="13159962" y="4023697"/>
            <a:ext cx="10252592" cy="5668606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municipalities</a:t>
            </a:r>
            <a:r>
              <a:t> = </a:t>
            </a:r>
          </a:p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kind, pop-2010, pop-2020</a:t>
            </a:r>
          </a:p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"Adams"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5143, 4973</a:t>
            </a:r>
          </a:p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"Adams"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1775, 1633</a:t>
            </a:r>
          </a:p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"Addison"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2595, 2397</a:t>
            </a:r>
          </a:p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"Addison"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1763, 1561</a:t>
            </a:r>
          </a:p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"Afton"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2851, 2769</a:t>
            </a:r>
          </a:p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...</a:t>
            </a:r>
          </a:p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A spreadsheet might have more than one sheet (the tabs at the bottom of Google Sheets). But, in this case, we just have on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R="3855599"/>
            <a:r>
              <a:t>A spreadsheet might have more than one sheet (the tabs at the bottom of Google Sheets). But, in this case, we just have one: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spreadsheet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spreadsheet(</a:t>
            </a:r>
            <a:r>
              <a:rPr>
                <a:solidFill>
                  <a:srgbClr val="507EB3"/>
                </a:solidFill>
              </a:rPr>
              <a:t>"municipalities"</a:t>
            </a:r>
            <a:r>
              <a:t>)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o load a table from a spreadsheet, we need to tell Pyret which sheet to load it from and what we want the columns to be called (which can be different from what is in the spreadsheet)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R="3855599"/>
            <a:r>
              <a:t>To load a table from a spreadsheet, we need to tell Pyret which sheet to load it from and what we want the columns to be called (which can be different from what is in the spreadsheet):</a:t>
            </a:r>
          </a:p>
          <a:p>
            <a:pPr marR="3855599"/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municipalities</a:t>
            </a:r>
            <a:r>
              <a:t> =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load-table</a:t>
            </a:r>
            <a:r>
              <a:t>: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name, kind, pop-2010, pop-2020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source</a:t>
            </a:r>
            <a:r>
              <a:t>: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spreadsheet.sheet-by-name(</a:t>
            </a:r>
            <a:r>
              <a:rPr>
                <a:solidFill>
                  <a:srgbClr val="507EB3"/>
                </a:solidFill>
              </a:rPr>
              <a:t>"municipalities"</a:t>
            </a:r>
            <a:r>
              <a:t>,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  </a:t>
            </a:r>
            <a:r>
              <a:rPr>
                <a:solidFill>
                  <a:srgbClr val="EAA005"/>
                </a:solidFill>
              </a:rPr>
              <a:t>true</a:t>
            </a:r>
            <a:r>
              <a:t>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</p:txBody>
      </p:sp>
      <p:grpSp>
        <p:nvGrpSpPr>
          <p:cNvPr id="418" name="Group"/>
          <p:cNvGrpSpPr/>
          <p:nvPr/>
        </p:nvGrpSpPr>
        <p:grpSpPr>
          <a:xfrm>
            <a:off x="5242932" y="10610418"/>
            <a:ext cx="9815295" cy="2759571"/>
            <a:chOff x="0" y="0"/>
            <a:chExt cx="9815293" cy="2759570"/>
          </a:xfrm>
        </p:grpSpPr>
        <p:sp>
          <p:nvSpPr>
            <p:cNvPr id="415" name="Rectangle"/>
            <p:cNvSpPr/>
            <p:nvPr/>
          </p:nvSpPr>
          <p:spPr>
            <a:xfrm>
              <a:off x="0" y="0"/>
              <a:ext cx="1559845" cy="837342"/>
            </a:xfrm>
            <a:prstGeom prst="rect">
              <a:avLst/>
            </a:prstGeom>
            <a:noFill/>
            <a:ln w="63500" cap="flat">
              <a:solidFill>
                <a:srgbClr val="B51700"/>
              </a:solidFill>
              <a:prstDash val="solid"/>
              <a:round/>
            </a:ln>
            <a:effectLst/>
          </p:spPr>
          <p:txBody>
            <a:bodyPr wrap="square" lIns="178593" tIns="178593" rIns="178593" bIns="178593" numCol="1" anchor="ctr">
              <a:noAutofit/>
            </a:bodyPr>
            <a:lstStyle/>
            <a:p>
              <a:pPr algn="ctr">
                <a:lnSpc>
                  <a:spcPts val="4800"/>
                </a:lnSpc>
                <a:defRPr sz="4200"/>
              </a:pPr>
              <a:endParaRPr/>
            </a:p>
          </p:txBody>
        </p:sp>
        <p:sp>
          <p:nvSpPr>
            <p:cNvPr id="416" name="This means there’s a header row that Pyret should skip"/>
            <p:cNvSpPr/>
            <p:nvPr/>
          </p:nvSpPr>
          <p:spPr>
            <a:xfrm>
              <a:off x="2892109" y="1489570"/>
              <a:ext cx="1270001" cy="1270001"/>
            </a:xfrm>
            <a:prstGeom prst="line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  <a:effectLst>
              <a:outerShdw blurRad="101600" dist="25400" dir="5400000" rotWithShape="0">
                <a:schemeClr val="accent1">
                  <a:hueOff val="-11070000"/>
                  <a:satOff val="-41666"/>
                  <a:lumOff val="-81176"/>
                  <a:alpha val="75000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>
                <a:defRPr sz="4400">
                  <a:solidFill>
                    <a:srgbClr val="A00E15"/>
                  </a:solidFill>
                </a:defRPr>
              </a:lvl1pPr>
            </a:lstStyle>
            <a:p>
              <a:r>
                <a:t>This means there’s a header row that Pyret should skip</a:t>
              </a:r>
            </a:p>
          </p:txBody>
        </p:sp>
        <p:cxnSp>
          <p:nvCxnSpPr>
            <p:cNvPr id="417" name="Connection Line"/>
            <p:cNvCxnSpPr>
              <a:stCxn id="416" idx="0"/>
              <a:endCxn id="415" idx="0"/>
            </p:cNvCxnSpPr>
            <p:nvPr/>
          </p:nvCxnSpPr>
          <p:spPr>
            <a:xfrm flipH="1" flipV="1">
              <a:off x="779922" y="418670"/>
              <a:ext cx="9035372" cy="1070901"/>
            </a:xfrm>
            <a:prstGeom prst="straightConnector1">
              <a:avLst/>
            </a:prstGeom>
            <a:ln w="63500" cap="flat">
              <a:solidFill>
                <a:srgbClr val="B51700"/>
              </a:solidFill>
              <a:prstDash val="solid"/>
              <a:round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1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Using our table loaded from Google Sheets, let’s revisit our code from earlier for finding the fastest-growing towns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Using our table loaded from Google Sheets, let’s revisit our code from earlier for finding the fastest-growing towns.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fun is-town(r :: Row) -&gt; Boolean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is-town</a:t>
            </a:r>
            <a:r>
              <a:t>(r :: Row) -&gt; Boolean: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"Check if a row is for a town"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r[</a:t>
            </a:r>
            <a:r>
              <a:rPr>
                <a:solidFill>
                  <a:srgbClr val="507EB3"/>
                </a:solidFill>
              </a:rPr>
              <a:t>"kind"</a:t>
            </a:r>
            <a:r>
              <a:t>] == </a:t>
            </a:r>
            <a:r>
              <a:rPr>
                <a:solidFill>
                  <a:srgbClr val="507EB3"/>
                </a:solidFill>
              </a:rPr>
              <a:t>"Town"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percent-change</a:t>
            </a:r>
            <a:r>
              <a:t>(r :: Row) -&gt; Number: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"Compute the percentage change for the population of a municipality between 2010 and 2020"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(r[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] -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]) /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towns</a:t>
            </a:r>
            <a:r>
              <a:t> = filter-with(municipalities, is-town)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towns-with-percent-change</a:t>
            </a:r>
            <a:r>
              <a:t> = 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build-column(towns,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, percent-change)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fastest-growing-towns</a:t>
            </a:r>
            <a:r>
              <a:t> = 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order-by(towns-with-percent-change, 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, </a:t>
            </a:r>
            <a:r>
              <a:rPr>
                <a:solidFill>
                  <a:srgbClr val="EAA005"/>
                </a:solidFill>
              </a:rPr>
              <a:t>false</a:t>
            </a:r>
            <a:r>
              <a:t>)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fastest-growing-towns</a:t>
            </a:r>
          </a:p>
        </p:txBody>
      </p:sp>
      <p:grpSp>
        <p:nvGrpSpPr>
          <p:cNvPr id="429" name="Group"/>
          <p:cNvGrpSpPr/>
          <p:nvPr/>
        </p:nvGrpSpPr>
        <p:grpSpPr>
          <a:xfrm>
            <a:off x="2374995" y="7135119"/>
            <a:ext cx="21279892" cy="6227989"/>
            <a:chOff x="0" y="0"/>
            <a:chExt cx="21279892" cy="6227988"/>
          </a:xfrm>
        </p:grpSpPr>
        <p:sp>
          <p:nvSpPr>
            <p:cNvPr id="427" name="Rectangle"/>
            <p:cNvSpPr/>
            <p:nvPr/>
          </p:nvSpPr>
          <p:spPr>
            <a:xfrm>
              <a:off x="-1" y="-1"/>
              <a:ext cx="17226372" cy="6227990"/>
            </a:xfrm>
            <a:prstGeom prst="rect">
              <a:avLst/>
            </a:prstGeom>
            <a:noFill/>
            <a:ln w="63500" cap="flat">
              <a:solidFill>
                <a:srgbClr val="B51700"/>
              </a:solidFill>
              <a:prstDash val="solid"/>
              <a:round/>
            </a:ln>
            <a:effectLst/>
          </p:spPr>
          <p:txBody>
            <a:bodyPr wrap="square" lIns="178593" tIns="178593" rIns="178593" bIns="178593" numCol="1" anchor="ctr">
              <a:noAutofit/>
            </a:bodyPr>
            <a:lstStyle/>
            <a:p>
              <a:pPr algn="ctr">
                <a:lnSpc>
                  <a:spcPts val="4800"/>
                </a:lnSpc>
                <a:defRPr sz="4200"/>
              </a:pPr>
              <a:endParaRPr/>
            </a:p>
          </p:txBody>
        </p:sp>
        <p:sp>
          <p:nvSpPr>
            <p:cNvPr id="428" name="Let’s take these loose expressions and put them in a function!"/>
            <p:cNvSpPr/>
            <p:nvPr/>
          </p:nvSpPr>
          <p:spPr>
            <a:xfrm>
              <a:off x="16228212" y="4107445"/>
              <a:ext cx="50516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1">
                  <a:hueOff val="-11070000"/>
                  <a:satOff val="-41666"/>
                  <a:lumOff val="-81176"/>
                </a:schemeClr>
              </a:solidFill>
              <a:prstDash val="solid"/>
              <a:round/>
            </a:ln>
            <a:effectLst>
              <a:outerShdw blurRad="101600" dist="25400" dir="5400000" rotWithShape="0">
                <a:schemeClr val="accent1">
                  <a:hueOff val="-11070000"/>
                  <a:satOff val="-41666"/>
                  <a:lumOff val="-81176"/>
                  <a:alpha val="75000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>
                <a:defRPr sz="4400">
                  <a:solidFill>
                    <a:srgbClr val="A00E15"/>
                  </a:solidFill>
                </a:defRPr>
              </a:lvl1pPr>
            </a:lstStyle>
            <a:p>
              <a:r>
                <a:t>Let’s take these loose expressions and put them in a function!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1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fun is-town(r :: Row) -&gt; Boolean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is-town</a:t>
            </a:r>
            <a:r>
              <a:t>(r :: Row) -&gt; Boolean: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"Check if a row is for a town"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r[</a:t>
            </a:r>
            <a:r>
              <a:rPr>
                <a:solidFill>
                  <a:srgbClr val="507EB3"/>
                </a:solidFill>
              </a:rPr>
              <a:t>"kind"</a:t>
            </a:r>
            <a:r>
              <a:t>] == </a:t>
            </a:r>
            <a:r>
              <a:rPr>
                <a:solidFill>
                  <a:srgbClr val="507EB3"/>
                </a:solidFill>
              </a:rPr>
              <a:t>"Town"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percent-change</a:t>
            </a:r>
            <a:r>
              <a:t>(r :: Row) -&gt; Number: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"Compute the percentage change for the population of a municipality between 2010 and 2020"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(r[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] -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]) /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fastest-growing-towns</a:t>
            </a:r>
            <a:r>
              <a:t>(munis :: Table) -&gt; Table: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"Return a table of towns ordered by their growth"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507EB3"/>
              </a:solidFill>
            </a:endParaRP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 i="1">
                <a:solidFill>
                  <a:srgbClr val="9F59B3"/>
                </a:solidFill>
              </a:rPr>
              <a:t>towns</a:t>
            </a:r>
            <a:r>
              <a:t> = filter-with(munis, is-town)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 i="1">
                <a:solidFill>
                  <a:srgbClr val="9F59B3"/>
                </a:solidFill>
              </a:rPr>
              <a:t>towns-with-percent-change</a:t>
            </a:r>
            <a:r>
              <a:t> = 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build-column(towns,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, percent-change)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order-by(towns-with-percent-change,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, </a:t>
            </a:r>
            <a:r>
              <a:rPr>
                <a:solidFill>
                  <a:srgbClr val="EAA005"/>
                </a:solidFill>
              </a:rPr>
              <a:t>false</a:t>
            </a:r>
            <a:r>
              <a:t>)</a:t>
            </a:r>
          </a:p>
          <a:p>
            <a:pPr defTabSz="1591055">
              <a:lnSpc>
                <a:spcPts val="4800"/>
              </a:lnSpc>
              <a:spcBef>
                <a:spcPts val="0"/>
              </a:spcBef>
              <a:defRPr sz="4002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We’ve done a bit of a bad thing here: We’ve written three functions, but we don’t have tests for any of them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We’ve done a bit of a bad thing here: We’ve written three functions, but we don’t have tests for any of them!</a:t>
            </a:r>
          </a:p>
          <a:p>
            <a:r>
              <a:t>Let’s see how we can rectify this.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sting table fun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Testing table functions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We can test table program by using test tabl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can test table program by using </a:t>
            </a:r>
            <a:r>
              <a:rPr i="1">
                <a:solidFill>
                  <a:srgbClr val="B51700"/>
                </a:solidFill>
              </a:rPr>
              <a:t>test tables</a:t>
            </a:r>
            <a:r>
              <a:t>.</a:t>
            </a:r>
          </a:p>
          <a:p>
            <a:r>
              <a:t>These are tables that have the same </a:t>
            </a:r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structure</a:t>
            </a:r>
            <a:r>
              <a:t> as the table for our real data, but which are </a:t>
            </a:r>
            <a:r>
              <a:rPr i="1">
                <a:solidFill>
                  <a:schemeClr val="accent1">
                    <a:hueOff val="2550000"/>
                    <a:satOff val="48809"/>
                    <a:lumOff val="-44426"/>
                  </a:schemeClr>
                </a:solidFill>
              </a:rPr>
              <a:t>smaller</a:t>
            </a:r>
            <a:r>
              <a:t> and contain data that are useful for testing.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st-munis =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test-munis</a:t>
            </a:r>
            <a:r>
              <a:t> =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kind, pop-2010, pop-2020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"Osgiliath"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"City"</a:t>
            </a:r>
            <a:r>
              <a:t>, 100, 101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"Lake-town"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100, 102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"Bree"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100, 99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"Hobbiton"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50, 54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st-munis =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test-munis</a:t>
            </a:r>
            <a:r>
              <a:t> =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       kind,      pop-2010, pop-2020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"Osgiliath"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"City"</a:t>
            </a:r>
            <a:r>
              <a:t>,    100,      101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"Lake-town"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102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"Bree"</a:t>
            </a:r>
            <a:r>
              <a:t>,     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 99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"Hobbiton"</a:t>
            </a:r>
            <a:r>
              <a:t>, 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 50,       54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creen Shot 2023-01-27 at 17.11.47.png" descr="Screen Shot 2023-01-27 at 17.11.47.png"/>
          <p:cNvPicPr>
            <a:picLocks noChangeAspect="1"/>
          </p:cNvPicPr>
          <p:nvPr/>
        </p:nvPicPr>
        <p:blipFill>
          <a:blip r:embed="rId2"/>
          <a:srcRect l="659" t="479" r="760" b="623"/>
          <a:stretch>
            <a:fillRect/>
          </a:stretch>
        </p:blipFill>
        <p:spPr>
          <a:xfrm>
            <a:off x="14088551" y="1595901"/>
            <a:ext cx="8482807" cy="11430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859" y="1"/>
                </a:moveTo>
                <a:cubicBezTo>
                  <a:pt x="1930" y="3"/>
                  <a:pt x="629" y="6"/>
                  <a:pt x="589" y="12"/>
                </a:cubicBezTo>
                <a:cubicBezTo>
                  <a:pt x="519" y="22"/>
                  <a:pt x="304" y="101"/>
                  <a:pt x="244" y="139"/>
                </a:cubicBezTo>
                <a:cubicBezTo>
                  <a:pt x="185" y="176"/>
                  <a:pt x="54" y="319"/>
                  <a:pt x="44" y="355"/>
                </a:cubicBezTo>
                <a:cubicBezTo>
                  <a:pt x="41" y="370"/>
                  <a:pt x="35" y="383"/>
                  <a:pt x="32" y="383"/>
                </a:cubicBezTo>
                <a:cubicBezTo>
                  <a:pt x="5" y="383"/>
                  <a:pt x="0" y="1896"/>
                  <a:pt x="0" y="10822"/>
                </a:cubicBezTo>
                <a:lnTo>
                  <a:pt x="0" y="21162"/>
                </a:lnTo>
                <a:lnTo>
                  <a:pt x="52" y="21245"/>
                </a:lnTo>
                <a:cubicBezTo>
                  <a:pt x="172" y="21437"/>
                  <a:pt x="292" y="21517"/>
                  <a:pt x="529" y="21567"/>
                </a:cubicBezTo>
                <a:cubicBezTo>
                  <a:pt x="661" y="21595"/>
                  <a:pt x="1133" y="21597"/>
                  <a:pt x="10833" y="21594"/>
                </a:cubicBezTo>
                <a:cubicBezTo>
                  <a:pt x="20436" y="21591"/>
                  <a:pt x="21006" y="21589"/>
                  <a:pt x="21113" y="21562"/>
                </a:cubicBezTo>
                <a:cubicBezTo>
                  <a:pt x="21302" y="21514"/>
                  <a:pt x="21419" y="21435"/>
                  <a:pt x="21515" y="21290"/>
                </a:cubicBezTo>
                <a:lnTo>
                  <a:pt x="21600" y="21164"/>
                </a:lnTo>
                <a:lnTo>
                  <a:pt x="21600" y="10773"/>
                </a:lnTo>
                <a:lnTo>
                  <a:pt x="21600" y="383"/>
                </a:lnTo>
                <a:lnTo>
                  <a:pt x="21533" y="300"/>
                </a:lnTo>
                <a:cubicBezTo>
                  <a:pt x="21497" y="255"/>
                  <a:pt x="21456" y="204"/>
                  <a:pt x="21443" y="186"/>
                </a:cubicBezTo>
                <a:cubicBezTo>
                  <a:pt x="21422" y="154"/>
                  <a:pt x="21190" y="47"/>
                  <a:pt x="21121" y="36"/>
                </a:cubicBezTo>
                <a:cubicBezTo>
                  <a:pt x="21103" y="33"/>
                  <a:pt x="21088" y="29"/>
                  <a:pt x="21088" y="27"/>
                </a:cubicBezTo>
                <a:cubicBezTo>
                  <a:pt x="21088" y="10"/>
                  <a:pt x="9647" y="-3"/>
                  <a:pt x="385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8" name="Lots of real-world data is naturally represented as tables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Lots of real-world data is naturally represented as tables.</a:t>
            </a:r>
          </a:p>
        </p:txBody>
      </p:sp>
      <p:sp>
        <p:nvSpPr>
          <p:cNvPr id="269" name="››› municipalities"/>
          <p:cNvSpPr txBox="1"/>
          <p:nvPr/>
        </p:nvSpPr>
        <p:spPr>
          <a:xfrm>
            <a:off x="13969660" y="795601"/>
            <a:ext cx="4599703" cy="76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/>
          <a:p>
            <a:pPr>
              <a:lnSpc>
                <a:spcPts val="4800"/>
              </a:lnSpc>
              <a:defRPr sz="3200" i="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Let’s see how we use these test data to write examples for our table functions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see how we use these test data to write examples for our table functions.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st-munis =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test-munis</a:t>
            </a:r>
            <a:r>
              <a:t> = 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       kind,      pop-2010, pop-2020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"Osgiliath"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"City"</a:t>
            </a:r>
            <a:r>
              <a:t>,    100,      101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"Lake-town"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102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"Bree"</a:t>
            </a:r>
            <a:r>
              <a:t>,     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 99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"Hobbiton"</a:t>
            </a:r>
            <a:r>
              <a:t>, 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 50,       54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is-town</a:t>
            </a:r>
            <a:r>
              <a:t>(r :: Row) -&gt; Boolean: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"Check if a row is for a town"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r[</a:t>
            </a:r>
            <a:r>
              <a:rPr>
                <a:solidFill>
                  <a:srgbClr val="507EB3"/>
                </a:solidFill>
              </a:rPr>
              <a:t>"kind"</a:t>
            </a:r>
            <a:r>
              <a:t>] == </a:t>
            </a:r>
            <a:r>
              <a:rPr>
                <a:solidFill>
                  <a:srgbClr val="507EB3"/>
                </a:solidFill>
              </a:rPr>
              <a:t>"Town"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st-munis =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test-munis</a:t>
            </a:r>
            <a:r>
              <a:t> = 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       kind,      pop-2010, pop-2020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"Osgiliath"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"City"</a:t>
            </a:r>
            <a:r>
              <a:t>,    100,      101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"Lake-town"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102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"Bree"</a:t>
            </a:r>
            <a:r>
              <a:t>,     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 99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"Hobbiton"</a:t>
            </a:r>
            <a:r>
              <a:t>, 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 50,       54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is-town</a:t>
            </a:r>
            <a:r>
              <a:t>(r :: Row) -&gt; Boolean: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"Check if a row is for a town"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r[</a:t>
            </a:r>
            <a:r>
              <a:rPr>
                <a:solidFill>
                  <a:srgbClr val="507EB3"/>
                </a:solidFill>
              </a:rPr>
              <a:t>"kind"</a:t>
            </a:r>
            <a:r>
              <a:t>] == </a:t>
            </a:r>
            <a:r>
              <a:rPr>
                <a:solidFill>
                  <a:srgbClr val="507EB3"/>
                </a:solidFill>
              </a:rPr>
              <a:t>"Town"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where</a:t>
            </a:r>
            <a:r>
              <a:t>: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is-town(test-munis.row-n(0)) </a:t>
            </a:r>
            <a:r>
              <a:rPr>
                <a:solidFill>
                  <a:srgbClr val="ABAFB3"/>
                </a:solidFill>
              </a:rPr>
              <a:t>is</a:t>
            </a:r>
            <a:r>
              <a:t> </a:t>
            </a:r>
            <a:r>
              <a:rPr>
                <a:solidFill>
                  <a:srgbClr val="EAA005"/>
                </a:solidFill>
              </a:rPr>
              <a:t>false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is-town(test-munis.row-n(1)) </a:t>
            </a:r>
            <a:r>
              <a:rPr>
                <a:solidFill>
                  <a:srgbClr val="ABAFB3"/>
                </a:solidFill>
              </a:rPr>
              <a:t>is</a:t>
            </a:r>
            <a:r>
              <a:t> </a:t>
            </a:r>
            <a:r>
              <a:rPr>
                <a:solidFill>
                  <a:srgbClr val="EAA005"/>
                </a:solidFill>
              </a:rPr>
              <a:t>true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is-town(test-munis.row-n(3)) </a:t>
            </a:r>
            <a:r>
              <a:rPr>
                <a:solidFill>
                  <a:srgbClr val="ABAFB3"/>
                </a:solidFill>
              </a:rPr>
              <a:t>is</a:t>
            </a:r>
            <a:r>
              <a:t> </a:t>
            </a:r>
            <a:r>
              <a:rPr>
                <a:solidFill>
                  <a:srgbClr val="EAA005"/>
                </a:solidFill>
              </a:rPr>
              <a:t>false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est-munis =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test-munis</a:t>
            </a:r>
            <a:r>
              <a:t> = 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       kind,      pop-2010, pop-2020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"Osgiliath"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"City"</a:t>
            </a:r>
            <a:r>
              <a:t>,    100,      101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"Lake-town"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102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"Bree"</a:t>
            </a:r>
            <a:r>
              <a:t>,     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 99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"Hobbiton"</a:t>
            </a:r>
            <a:r>
              <a:t>, 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 50,       54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percent-change</a:t>
            </a:r>
            <a:r>
              <a:t>(r :: Row) -&gt; Number: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"Compute the percentage change for the population of a municipality between 2010 and 2020"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(r[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] -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]) /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est-munis =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test-munis</a:t>
            </a:r>
            <a:r>
              <a:t> = 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       kind,      pop-2010, pop-2020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"Osgiliath"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"City"</a:t>
            </a:r>
            <a:r>
              <a:t>,    100,      101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"Lake-town"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102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"Bree"</a:t>
            </a:r>
            <a:r>
              <a:t>,     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 99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"Hobbiton"</a:t>
            </a:r>
            <a:r>
              <a:t>, 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 50,       54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percent-change</a:t>
            </a:r>
            <a:r>
              <a:t>(r :: Row) -&gt; Number: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"Compute the percentage change for the population of a municipality between 2010 and 2020"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(r[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] -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]) / r[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]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where</a:t>
            </a:r>
            <a:r>
              <a:t>: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percent-change(test-munis.row-n(0)) </a:t>
            </a:r>
            <a:r>
              <a:rPr>
                <a:solidFill>
                  <a:srgbClr val="ABAFB3"/>
                </a:solidFill>
              </a:rPr>
              <a:t>is</a:t>
            </a:r>
            <a:r>
              <a:t> 0.01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percent-change(test-munis.row-n(1)) </a:t>
            </a:r>
            <a:r>
              <a:rPr>
                <a:solidFill>
                  <a:srgbClr val="ABAFB3"/>
                </a:solidFill>
              </a:rPr>
              <a:t>is</a:t>
            </a:r>
            <a:r>
              <a:t> 0.02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percent-change(test-munis.row-n(2)) </a:t>
            </a:r>
            <a:r>
              <a:rPr>
                <a:solidFill>
                  <a:srgbClr val="ABAFB3"/>
                </a:solidFill>
              </a:rPr>
              <a:t>is</a:t>
            </a:r>
            <a:r>
              <a:t> -0.01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st-munis =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test-munis</a:t>
            </a:r>
            <a:r>
              <a:t> = 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       kind,      pop-2010, pop-2020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"Osgiliath"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"City"</a:t>
            </a:r>
            <a:r>
              <a:t>,    100,      101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"Lake-town"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102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"Bree"</a:t>
            </a:r>
            <a:r>
              <a:t>,     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 99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"Hobbiton"</a:t>
            </a:r>
            <a:r>
              <a:t>, 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 50,       54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fastest-growing-towns</a:t>
            </a:r>
            <a:r>
              <a:t>(munis :: Table) -&gt; Table: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doc</a:t>
            </a:r>
            <a:r>
              <a:t>: </a:t>
            </a:r>
            <a:r>
              <a:rPr>
                <a:solidFill>
                  <a:srgbClr val="507EB3"/>
                </a:solidFill>
              </a:rPr>
              <a:t>"Return a table of towns ordered by their growth"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 i="1">
                <a:solidFill>
                  <a:srgbClr val="9F59B3"/>
                </a:solidFill>
              </a:rPr>
              <a:t>towns</a:t>
            </a:r>
            <a:r>
              <a:t> = filter-with(munis, is-town)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 i="1">
                <a:solidFill>
                  <a:srgbClr val="9F59B3"/>
                </a:solidFill>
              </a:rPr>
              <a:t>towns-with-percent-change</a:t>
            </a:r>
            <a:r>
              <a:t> = 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build-column(towns,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, percent-change)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order-by(towns-with-percent-change,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, </a:t>
            </a:r>
            <a:r>
              <a:rPr>
                <a:solidFill>
                  <a:srgbClr val="EAA005"/>
                </a:solidFill>
              </a:rPr>
              <a:t>false</a:t>
            </a:r>
            <a:r>
              <a:t>)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est-munis =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test-munis</a:t>
            </a:r>
            <a:r>
              <a:t> = 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       kind,      pop-2010, pop-2020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"Osgiliath"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"City"</a:t>
            </a:r>
            <a:r>
              <a:t>,    100,      101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"Lake-town"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102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"Bree"</a:t>
            </a:r>
            <a:r>
              <a:t>,     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   100,       99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"Hobbiton"</a:t>
            </a:r>
            <a:r>
              <a:t>,  </a:t>
            </a:r>
            <a:r>
              <a:rPr>
                <a:solidFill>
                  <a:srgbClr val="507EB3"/>
                </a:solidFill>
              </a:rPr>
              <a:t>"Village"</a:t>
            </a:r>
            <a:r>
              <a:t>,  50,       54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>
              <a:solidFill>
                <a:srgbClr val="ABAFB3"/>
              </a:solidFill>
            </a:endParaRP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fun</a:t>
            </a:r>
            <a:r>
              <a:t> </a:t>
            </a:r>
            <a:r>
              <a:rPr b="1">
                <a:solidFill>
                  <a:srgbClr val="9F59B3"/>
                </a:solidFill>
              </a:rPr>
              <a:t>fastest-growing-towns</a:t>
            </a:r>
            <a:r>
              <a:t>(munis :: Table) -&gt; Table: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...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where</a:t>
            </a:r>
            <a:r>
              <a:t>: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</a:t>
            </a:r>
            <a:r>
              <a:rPr i="1">
                <a:solidFill>
                  <a:srgbClr val="9F59B3"/>
                </a:solidFill>
              </a:rPr>
              <a:t>test-munis-after</a:t>
            </a:r>
            <a:r>
              <a:t> = 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table</a:t>
            </a:r>
            <a:r>
              <a:t>: name, kind, pop-2010, pop-2020, percent-change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"Lake-town"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100, 102, 0.02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</a:t>
            </a:r>
            <a:r>
              <a:rPr>
                <a:solidFill>
                  <a:srgbClr val="ABAFB3"/>
                </a:solidFill>
              </a:rPr>
              <a:t>row</a:t>
            </a:r>
            <a:r>
              <a:t>: </a:t>
            </a:r>
            <a:r>
              <a:rPr>
                <a:solidFill>
                  <a:srgbClr val="507EB3"/>
                </a:solidFill>
              </a:rPr>
              <a:t>"Bree"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"Town"</a:t>
            </a:r>
            <a:r>
              <a:t>, 100, 99, -0.01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</a:t>
            </a:r>
            <a:r>
              <a:rPr>
                <a:solidFill>
                  <a:srgbClr val="ABAFB3"/>
                </a:solidFill>
              </a:rPr>
              <a:t>end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fastest-growing-towns(test-munis) </a:t>
            </a:r>
            <a:r>
              <a:rPr>
                <a:solidFill>
                  <a:srgbClr val="ABAFB3"/>
                </a:solidFill>
              </a:rPr>
              <a:t>is</a:t>
            </a:r>
            <a:r>
              <a:t> test-munis-after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end</a:t>
            </a:r>
          </a:p>
        </p:txBody>
      </p:sp>
      <p:sp>
        <p:nvSpPr>
          <p:cNvPr id="468" name="Don’t just copy the function’s output; think through what it’s supposed to do!"/>
          <p:cNvSpPr txBox="1"/>
          <p:nvPr/>
        </p:nvSpPr>
        <p:spPr>
          <a:xfrm>
            <a:off x="17551206" y="4103370"/>
            <a:ext cx="6673070" cy="290068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/>
          <a:p>
            <a:pPr>
              <a:defRPr sz="4400">
                <a:solidFill>
                  <a:srgbClr val="A00E15"/>
                </a:solidFill>
              </a:defRPr>
            </a:pPr>
            <a:r>
              <a:t>Don’t just copy the function’s output; think through what it’s </a:t>
            </a:r>
            <a:r>
              <a:rPr b="1"/>
              <a:t>supposed</a:t>
            </a:r>
            <a:r>
              <a:t> to do!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Visual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Visualization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Data scientists use plots for both exploratory and explanatory purposes – they are useful for understanding data in preparation for further analysis and in presenting data to a general audienc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scientists use plots for both </a:t>
            </a:r>
            <a:r>
              <a:rPr i="1">
                <a:solidFill>
                  <a:srgbClr val="B51700"/>
                </a:solidFill>
              </a:rPr>
              <a:t>exploratory</a:t>
            </a:r>
            <a:r>
              <a:t> and </a:t>
            </a:r>
            <a:r>
              <a:rPr i="1">
                <a:solidFill>
                  <a:srgbClr val="B51700"/>
                </a:solidFill>
              </a:rPr>
              <a:t>explanatory</a:t>
            </a:r>
            <a:r>
              <a:t> purposes – they are useful for understanding data in preparation for further analysis and in presenting data to a general audience.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he dcic-2021 library we’ve been using to work with tables includes several functions to generate different kinds of plots like the ones we’ve talked abou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</a:t>
            </a:r>
            <a:r>
              <a:rPr sz="4600" b="1">
                <a:latin typeface="Menlo Regular"/>
                <a:ea typeface="Menlo Regular"/>
                <a:cs typeface="Menlo Regular"/>
                <a:sym typeface="Menlo Regular"/>
              </a:rPr>
              <a:t>dcic-2021</a:t>
            </a:r>
            <a:r>
              <a:t> library we’ve been using to work with tables includes several functions to generate different kinds of plots like the ones we’ve talked about.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ap: Accessing parts of a tab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i="1"/>
              <a:t>Recap</a:t>
            </a:r>
            <a:r>
              <a:t>: Accessing parts of a table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# How is population distributed in the stat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23327"/>
                </a:solidFill>
              </a:rPr>
              <a:t># </a:t>
            </a:r>
            <a:r>
              <a:rPr i="1">
                <a:solidFill>
                  <a:srgbClr val="C23327"/>
                </a:solidFill>
              </a:rPr>
              <a:t>How is population distributed in the state?</a:t>
            </a:r>
            <a:endParaRPr>
              <a:solidFill>
                <a:srgbClr val="C23327"/>
              </a:solidFill>
            </a:endParaRP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pie-chart(municipalities, </a:t>
            </a:r>
            <a:r>
              <a:rPr>
                <a:solidFill>
                  <a:srgbClr val="507EB3"/>
                </a:solidFill>
              </a:rPr>
              <a:t>"name"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)</a:t>
            </a:r>
          </a:p>
        </p:txBody>
      </p:sp>
      <p:pic>
        <p:nvPicPr>
          <p:cNvPr id="481" name="Screen Shot 2022-02-07 at 10.27.08.png" descr="Screen Shot 2022-02-07 at 10.27.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40" y="2668230"/>
            <a:ext cx="14927320" cy="10175179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1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ft = fastest-growing-towns(municipalitie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ft</a:t>
            </a:r>
            <a:r>
              <a:t> = fastest-growing-towns(municipalities)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23327"/>
                </a:solidFill>
              </a:rPr>
              <a:t># </a:t>
            </a:r>
            <a:r>
              <a:rPr i="1">
                <a:solidFill>
                  <a:srgbClr val="C23327"/>
                </a:solidFill>
              </a:rPr>
              <a:t>Is a town's population in 2010 correlated with 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23327"/>
                </a:solidFill>
              </a:rPr>
              <a:t># </a:t>
            </a:r>
            <a:r>
              <a:rPr i="1">
                <a:solidFill>
                  <a:srgbClr val="C23327"/>
                </a:solidFill>
              </a:rPr>
              <a:t>its population in 2020?</a:t>
            </a:r>
            <a:endParaRPr>
              <a:solidFill>
                <a:srgbClr val="C23327"/>
              </a:solidFill>
            </a:endParaRP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scatter-plot(ft, </a:t>
            </a:r>
            <a:r>
              <a:rPr>
                <a:solidFill>
                  <a:srgbClr val="507EB3"/>
                </a:solidFill>
              </a:rPr>
              <a:t>"pop-2010"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)</a:t>
            </a:r>
          </a:p>
        </p:txBody>
      </p:sp>
      <p:pic>
        <p:nvPicPr>
          <p:cNvPr id="486" name="Screen Shot 2022-02-07 at 12.32.20.png" descr="Screen Shot 2022-02-07 at 12.32.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469" y="4405673"/>
            <a:ext cx="10821062" cy="8248509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  <a:miter lim="400000"/>
          </a:ln>
        </p:spPr>
      </p:pic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ft = fastest-growing-towns(municipalitie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ft</a:t>
            </a:r>
            <a:r>
              <a:t> = fastest-growing-towns(municipalities)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23327"/>
                </a:solidFill>
              </a:rPr>
              <a:t># </a:t>
            </a:r>
            <a:r>
              <a:rPr i="1">
                <a:solidFill>
                  <a:srgbClr val="C23327"/>
                </a:solidFill>
              </a:rPr>
              <a:t>Visually present the growth data</a:t>
            </a:r>
            <a:endParaRPr>
              <a:solidFill>
                <a:srgbClr val="C23327"/>
              </a:solidFill>
            </a:endParaRP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bar-chart(ft, </a:t>
            </a:r>
            <a:r>
              <a:rPr>
                <a:solidFill>
                  <a:srgbClr val="507EB3"/>
                </a:solidFill>
              </a:rPr>
              <a:t>"name"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)</a:t>
            </a:r>
          </a:p>
        </p:txBody>
      </p:sp>
      <p:pic>
        <p:nvPicPr>
          <p:cNvPr id="491" name="Screen Shot 2022-02-07 at 12.40.29.png" descr="Screen Shot 2022-02-07 at 12.40.29.png"/>
          <p:cNvPicPr>
            <a:picLocks noChangeAspect="1"/>
          </p:cNvPicPr>
          <p:nvPr/>
        </p:nvPicPr>
        <p:blipFill>
          <a:blip r:embed="rId3"/>
          <a:srcRect l="729" r="729"/>
          <a:stretch>
            <a:fillRect/>
          </a:stretch>
        </p:blipFill>
        <p:spPr>
          <a:xfrm>
            <a:off x="5454048" y="3565700"/>
            <a:ext cx="13475904" cy="9657363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  <p:sp>
        <p:nvSpPr>
          <p:cNvPr id="492" name="…didn’t any towns shrink?"/>
          <p:cNvSpPr txBox="1"/>
          <p:nvPr/>
        </p:nvSpPr>
        <p:spPr>
          <a:xfrm>
            <a:off x="19625305" y="6376448"/>
            <a:ext cx="3171604" cy="222758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>
              <a:defRPr sz="4400">
                <a:solidFill>
                  <a:srgbClr val="A00E15"/>
                </a:solidFill>
              </a:defRPr>
            </a:lvl1pPr>
          </a:lstStyle>
          <a:p>
            <a:r>
              <a:t>…didn’t any towns shrink?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1" animBg="1" advAuto="0"/>
      <p:bldP spid="492" grpId="2" animBg="1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ft = fastest-growing-towns(municipalitie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ft</a:t>
            </a:r>
            <a:r>
              <a:t> = fastest-growing-towns(municipalities)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23327"/>
                </a:solidFill>
              </a:rPr>
              <a:t># </a:t>
            </a:r>
            <a:r>
              <a:rPr i="1">
                <a:solidFill>
                  <a:srgbClr val="C23327"/>
                </a:solidFill>
              </a:rPr>
              <a:t>Visually present the growth data</a:t>
            </a:r>
            <a:endParaRPr>
              <a:solidFill>
                <a:srgbClr val="C23327"/>
              </a:solidFill>
            </a:endParaRP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bar-chart(ft, </a:t>
            </a:r>
            <a:r>
              <a:rPr>
                <a:solidFill>
                  <a:srgbClr val="507EB3"/>
                </a:solidFill>
              </a:rPr>
              <a:t>"name"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"percent-change"</a:t>
            </a:r>
            <a:r>
              <a:t>)</a:t>
            </a:r>
          </a:p>
        </p:txBody>
      </p:sp>
      <p:pic>
        <p:nvPicPr>
          <p:cNvPr id="497" name="Screen Shot 2022-02-07 at 12.44.09.png" descr="Screen Shot 2022-02-07 at 12.44.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13" y="3711592"/>
            <a:ext cx="23054774" cy="9575661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ft = fastest-growing-towns(municipalitie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i="1">
                <a:solidFill>
                  <a:srgbClr val="9F59B3"/>
                </a:solidFill>
              </a:rPr>
              <a:t>ft</a:t>
            </a:r>
            <a:r>
              <a:t> = fastest-growing-towns(municipalities)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endParaRPr/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C23327"/>
                </a:solidFill>
              </a:rPr>
              <a:t># </a:t>
            </a:r>
            <a:r>
              <a:rPr i="1">
                <a:solidFill>
                  <a:srgbClr val="C23327"/>
                </a:solidFill>
              </a:rPr>
              <a:t>Visually present the growth data</a:t>
            </a:r>
            <a:endParaRPr>
              <a:solidFill>
                <a:srgbClr val="C23327"/>
              </a:solidFill>
            </a:endParaRP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bar-chart(ft, </a:t>
            </a:r>
            <a:r>
              <a:rPr>
                <a:solidFill>
                  <a:srgbClr val="507EB3"/>
                </a:solidFill>
              </a:rPr>
              <a:t>"name"</a:t>
            </a:r>
            <a:r>
              <a:t>, </a:t>
            </a:r>
            <a:r>
              <a:rPr>
                <a:solidFill>
                  <a:srgbClr val="507EB3"/>
                </a:solidFill>
              </a:rPr>
              <a:t>"pop-2020"</a:t>
            </a:r>
            <a:r>
              <a:t>)</a:t>
            </a:r>
          </a:p>
        </p:txBody>
      </p:sp>
      <p:pic>
        <p:nvPicPr>
          <p:cNvPr id="502" name="Screen Shot 2022-02-07 at 10.47.39.png" descr="Screen Shot 2022-02-07 at 10.47.39.png"/>
          <p:cNvPicPr>
            <a:picLocks noChangeAspect="1"/>
          </p:cNvPicPr>
          <p:nvPr/>
        </p:nvPicPr>
        <p:blipFill>
          <a:blip r:embed="rId3"/>
          <a:srcRect l="2441" r="2441"/>
          <a:stretch>
            <a:fillRect/>
          </a:stretch>
        </p:blipFill>
        <p:spPr>
          <a:xfrm>
            <a:off x="5454048" y="3565700"/>
            <a:ext cx="13475904" cy="9657363"/>
          </a:xfrm>
          <a:prstGeom prst="rect">
            <a:avLst/>
          </a:prstGeom>
          <a:ln w="25400">
            <a:solidFill>
              <a:schemeClr val="accent1">
                <a:hueOff val="-11070000"/>
                <a:satOff val="-41666"/>
                <a:lumOff val="-81176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1" animBg="1" advAuto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yret code from clas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Pyret code from class:</a:t>
            </a:r>
          </a:p>
          <a:p>
            <a:pPr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29297A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https://tinyurl.com/101-2023-02-01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Acknowledg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Acknowledgments</a:t>
            </a:r>
          </a:p>
        </p:txBody>
      </p:sp>
      <p:sp>
        <p:nvSpPr>
          <p:cNvPr id="509" name="This class incorporates material from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class incorporates material from:</a:t>
            </a:r>
          </a:p>
          <a:p>
            <a:pPr lvl="1"/>
            <a:r>
              <a:t>Kathi Fisler, Brown University</a:t>
            </a:r>
          </a:p>
          <a:p>
            <a:pPr lvl="1"/>
            <a:r>
              <a:t>Doug Woos, Brown University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o get a particular row from a table, we use its numeric index n, counting from 0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get a particular row from a table, we use its numeric index </a:t>
            </a:r>
            <a:r>
              <a:rPr i="1"/>
              <a:t>n</a:t>
            </a:r>
            <a:r>
              <a:t>, counting from 0:</a:t>
            </a:r>
          </a:p>
          <a:p>
            <a:pPr marL="1469109" defTabSz="1828800">
              <a:lnSpc>
                <a:spcPts val="5600"/>
              </a:lnSpc>
              <a:spcBef>
                <a:spcPts val="0"/>
              </a:spcBef>
              <a:defRPr sz="46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 sz="5800" b="1" i="1">
                <a:solidFill>
                  <a:srgbClr val="333399"/>
                </a:solidFill>
                <a:latin typeface="+mn-lt"/>
                <a:ea typeface="+mn-ea"/>
                <a:cs typeface="+mn-cs"/>
                <a:sym typeface="Helvetica"/>
              </a:rPr>
              <a:t>⟨table⟩</a:t>
            </a:r>
            <a:r>
              <a:t>.row-n(0)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››› municipalit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</a:t>
            </a:r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endParaRPr b="1"/>
          </a:p>
          <a:p>
            <a:pPr defTabSz="1828800">
              <a:lnSpc>
                <a:spcPts val="4800"/>
              </a:lnSpc>
              <a:spcBef>
                <a:spcPts val="0"/>
              </a:spcBef>
              <a:defRPr sz="3200"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rPr>
                <a:solidFill>
                  <a:srgbClr val="ABAFB3"/>
                </a:solidFill>
              </a:rPr>
              <a:t>›››</a:t>
            </a:r>
            <a:r>
              <a:t> </a:t>
            </a:r>
            <a:r>
              <a:rPr b="1"/>
              <a:t>municipalities.row-n(0)</a:t>
            </a:r>
          </a:p>
        </p:txBody>
      </p:sp>
      <p:pic>
        <p:nvPicPr>
          <p:cNvPr id="276" name="Screen Shot 2023-01-27 at 17.11.47.png" descr="Screen Shot 2023-01-27 at 17.11.47.png"/>
          <p:cNvPicPr>
            <a:picLocks noChangeAspect="1"/>
          </p:cNvPicPr>
          <p:nvPr/>
        </p:nvPicPr>
        <p:blipFill>
          <a:blip r:embed="rId2"/>
          <a:srcRect l="659" t="479" r="761" b="624"/>
          <a:stretch>
            <a:fillRect/>
          </a:stretch>
        </p:blipFill>
        <p:spPr>
          <a:xfrm>
            <a:off x="2483623" y="987720"/>
            <a:ext cx="7599761" cy="10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3860" y="1"/>
                </a:moveTo>
                <a:cubicBezTo>
                  <a:pt x="1931" y="3"/>
                  <a:pt x="630" y="6"/>
                  <a:pt x="590" y="11"/>
                </a:cubicBezTo>
                <a:cubicBezTo>
                  <a:pt x="520" y="21"/>
                  <a:pt x="304" y="101"/>
                  <a:pt x="244" y="139"/>
                </a:cubicBezTo>
                <a:cubicBezTo>
                  <a:pt x="185" y="176"/>
                  <a:pt x="53" y="319"/>
                  <a:pt x="44" y="355"/>
                </a:cubicBezTo>
                <a:cubicBezTo>
                  <a:pt x="40" y="370"/>
                  <a:pt x="35" y="383"/>
                  <a:pt x="33" y="383"/>
                </a:cubicBezTo>
                <a:cubicBezTo>
                  <a:pt x="6" y="383"/>
                  <a:pt x="0" y="1895"/>
                  <a:pt x="0" y="10822"/>
                </a:cubicBezTo>
                <a:lnTo>
                  <a:pt x="0" y="21162"/>
                </a:lnTo>
                <a:lnTo>
                  <a:pt x="52" y="21244"/>
                </a:lnTo>
                <a:cubicBezTo>
                  <a:pt x="173" y="21436"/>
                  <a:pt x="292" y="21517"/>
                  <a:pt x="529" y="21567"/>
                </a:cubicBezTo>
                <a:cubicBezTo>
                  <a:pt x="661" y="21596"/>
                  <a:pt x="1133" y="21597"/>
                  <a:pt x="10833" y="21594"/>
                </a:cubicBezTo>
                <a:cubicBezTo>
                  <a:pt x="20436" y="21591"/>
                  <a:pt x="21006" y="21590"/>
                  <a:pt x="21113" y="21562"/>
                </a:cubicBezTo>
                <a:cubicBezTo>
                  <a:pt x="21301" y="21514"/>
                  <a:pt x="21419" y="21435"/>
                  <a:pt x="21515" y="21290"/>
                </a:cubicBezTo>
                <a:lnTo>
                  <a:pt x="21600" y="21164"/>
                </a:lnTo>
                <a:lnTo>
                  <a:pt x="21600" y="10773"/>
                </a:lnTo>
                <a:lnTo>
                  <a:pt x="21600" y="383"/>
                </a:lnTo>
                <a:lnTo>
                  <a:pt x="21533" y="300"/>
                </a:lnTo>
                <a:cubicBezTo>
                  <a:pt x="21497" y="255"/>
                  <a:pt x="21457" y="203"/>
                  <a:pt x="21444" y="185"/>
                </a:cubicBezTo>
                <a:cubicBezTo>
                  <a:pt x="21423" y="154"/>
                  <a:pt x="21191" y="46"/>
                  <a:pt x="21122" y="35"/>
                </a:cubicBezTo>
                <a:cubicBezTo>
                  <a:pt x="21103" y="33"/>
                  <a:pt x="21088" y="29"/>
                  <a:pt x="21088" y="27"/>
                </a:cubicBezTo>
                <a:cubicBezTo>
                  <a:pt x="21088" y="10"/>
                  <a:pt x="9648" y="-3"/>
                  <a:pt x="386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7" name="Screen Shot 2023-01-31 at 15.17.30.png" descr="Screen Shot 2023-01-31 at 15.17.30.png"/>
          <p:cNvPicPr>
            <a:picLocks noChangeAspect="1"/>
          </p:cNvPicPr>
          <p:nvPr/>
        </p:nvPicPr>
        <p:blipFill>
          <a:blip r:embed="rId3"/>
          <a:srcRect l="421" t="5833" r="19857" b="4158"/>
          <a:stretch>
            <a:fillRect/>
          </a:stretch>
        </p:blipFill>
        <p:spPr>
          <a:xfrm>
            <a:off x="2488476" y="12027330"/>
            <a:ext cx="12627878" cy="923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10768" y="0"/>
                </a:moveTo>
                <a:cubicBezTo>
                  <a:pt x="5052" y="0"/>
                  <a:pt x="370" y="66"/>
                  <a:pt x="363" y="149"/>
                </a:cubicBezTo>
                <a:cubicBezTo>
                  <a:pt x="357" y="231"/>
                  <a:pt x="349" y="307"/>
                  <a:pt x="343" y="316"/>
                </a:cubicBezTo>
                <a:cubicBezTo>
                  <a:pt x="245" y="479"/>
                  <a:pt x="134" y="1526"/>
                  <a:pt x="65" y="2944"/>
                </a:cubicBezTo>
                <a:lnTo>
                  <a:pt x="11" y="4067"/>
                </a:lnTo>
                <a:lnTo>
                  <a:pt x="4" y="9686"/>
                </a:lnTo>
                <a:cubicBezTo>
                  <a:pt x="2" y="11325"/>
                  <a:pt x="0" y="12607"/>
                  <a:pt x="0" y="13642"/>
                </a:cubicBezTo>
                <a:cubicBezTo>
                  <a:pt x="1" y="16746"/>
                  <a:pt x="16" y="17552"/>
                  <a:pt x="61" y="18545"/>
                </a:cubicBezTo>
                <a:cubicBezTo>
                  <a:pt x="113" y="19701"/>
                  <a:pt x="169" y="20321"/>
                  <a:pt x="288" y="21034"/>
                </a:cubicBezTo>
                <a:lnTo>
                  <a:pt x="377" y="21563"/>
                </a:lnTo>
                <a:lnTo>
                  <a:pt x="10774" y="21581"/>
                </a:lnTo>
                <a:lnTo>
                  <a:pt x="21172" y="21600"/>
                </a:lnTo>
                <a:lnTo>
                  <a:pt x="21272" y="21089"/>
                </a:lnTo>
                <a:cubicBezTo>
                  <a:pt x="21429" y="20295"/>
                  <a:pt x="21518" y="18876"/>
                  <a:pt x="21578" y="16195"/>
                </a:cubicBezTo>
                <a:cubicBezTo>
                  <a:pt x="21590" y="15644"/>
                  <a:pt x="21598" y="13285"/>
                  <a:pt x="21599" y="10902"/>
                </a:cubicBezTo>
                <a:cubicBezTo>
                  <a:pt x="21600" y="8519"/>
                  <a:pt x="21594" y="6114"/>
                  <a:pt x="21583" y="5498"/>
                </a:cubicBezTo>
                <a:cubicBezTo>
                  <a:pt x="21530" y="2769"/>
                  <a:pt x="21399" y="812"/>
                  <a:pt x="21229" y="232"/>
                </a:cubicBezTo>
                <a:cubicBezTo>
                  <a:pt x="21177" y="54"/>
                  <a:pt x="18672" y="0"/>
                  <a:pt x="10768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DDF0F1"/>
      </a:dk2>
      <a:lt2>
        <a:srgbClr val="B51700"/>
      </a:lt2>
      <a:accent1>
        <a:srgbClr val="BBE0E3"/>
      </a:accent1>
      <a:accent2>
        <a:srgbClr val="A7A7A7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78593" tIns="178593" rIns="178593" bIns="178593" numCol="1" spcCol="38100" rtlCol="0" anchor="ctr">
        <a:spAutoFit/>
      </a:bodyPr>
      <a:lstStyle>
        <a:defPPr marL="0" marR="0" indent="0" algn="ctr" defTabSz="18288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DDF0F1"/>
      </a:dk2>
      <a:lt2>
        <a:srgbClr val="B51700"/>
      </a:lt2>
      <a:accent1>
        <a:srgbClr val="BBE0E3"/>
      </a:accent1>
      <a:accent2>
        <a:srgbClr val="A7A7A7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  <a:effectStyle>
          <a:effectLst>
            <a:outerShdw blurRad="101600" dist="25400" dir="5400000" rotWithShape="0">
              <a:schemeClr val="accent1">
                <a:hueOff val="-11070000"/>
                <a:satOff val="-41666"/>
                <a:lumOff val="-81176"/>
                <a:alpha val="7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78593" tIns="178593" rIns="178593" bIns="178593" numCol="1" spcCol="38100" rtlCol="0" anchor="ctr">
        <a:spAutoFit/>
      </a:bodyPr>
      <a:lstStyle>
        <a:defPPr marL="0" marR="0" indent="0" algn="ctr" defTabSz="18288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hueOff val="-11070000"/>
              <a:satOff val="-41666"/>
              <a:lumOff val="-81176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600" b="0" i="1" u="none" strike="noStrike" cap="none" spc="0" normalizeH="0" baseline="0">
            <a:ln>
              <a:noFill/>
            </a:ln>
            <a:solidFill>
              <a:schemeClr val="accent1">
                <a:hueOff val="-11070000"/>
                <a:satOff val="-41666"/>
                <a:lumOff val="-81176"/>
              </a:schemeClr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3922</Words>
  <Application>Microsoft Office PowerPoint</Application>
  <PresentationFormat>Custom</PresentationFormat>
  <Paragraphs>522</Paragraphs>
  <Slides>76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Helvetica</vt:lpstr>
      <vt:lpstr>Menlo Regular</vt:lpstr>
      <vt:lpstr>Blank</vt:lpstr>
      <vt:lpstr>Working with Tables</vt:lpstr>
      <vt:lpstr>PowerPoint Presentation</vt:lpstr>
      <vt:lpstr>Where are we?</vt:lpstr>
      <vt:lpstr>PowerPoint Presentation</vt:lpstr>
      <vt:lpstr>PowerPoint Presentation</vt:lpstr>
      <vt:lpstr>PowerPoint Presentation</vt:lpstr>
      <vt:lpstr>Recap: Accessing parts of a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Recap: Ordering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Recap: Filtering tables</vt:lpstr>
      <vt:lpstr>PowerPoint Presentation</vt:lpstr>
      <vt:lpstr>PowerPoint Presentation</vt:lpstr>
      <vt:lpstr>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Review: Building a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Interlude: Functional programming</vt:lpstr>
      <vt:lpstr>PowerPoint Presentation</vt:lpstr>
      <vt:lpstr>PowerPoint Presentation</vt:lpstr>
      <vt:lpstr>PowerPoint Presentation</vt:lpstr>
      <vt:lpstr>Loading Google Sheets into Pyret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table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Tables</dc:title>
  <cp:lastModifiedBy>olga Lemieszewski</cp:lastModifiedBy>
  <cp:revision>1</cp:revision>
  <dcterms:modified xsi:type="dcterms:W3CDTF">2023-02-01T02:38:41Z</dcterms:modified>
</cp:coreProperties>
</file>