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4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A9BC294-FFE2-49D5-8D69-9E1BD2C41BD5}"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gradFill>
            <a:gsLst>
              <a:gs pos="0">
                <a:schemeClr val="accent3">
                  <a:lumOff val="44000"/>
                </a:schemeClr>
              </a:gs>
              <a:gs pos="35000">
                <a:schemeClr val="accent3">
                  <a:lumOff val="44000"/>
                </a:schemeClr>
              </a:gs>
              <a:gs pos="100000">
                <a:schemeClr val="accent3">
                  <a:lumOff val="44000"/>
                </a:schemeClr>
              </a:gs>
            </a:gsLst>
            <a:lin ang="16200000"/>
          </a:gra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n">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25400" cap="flat">
              <a:solidFill>
                <a:schemeClr val="accent1">
                  <a:hueOff val="-11070000"/>
                  <a:satOff val="-41666"/>
                  <a:lumOff val="-81176"/>
                </a:schemeClr>
              </a:solidFill>
              <a:prstDash val="solid"/>
              <a:miter lim="400000"/>
            </a:ln>
          </a:top>
          <a:bottom>
            <a:ln w="12700" cap="flat">
              <a:solidFill>
                <a:schemeClr val="accent1">
                  <a:hueOff val="-11070000"/>
                  <a:satOff val="-41666"/>
                  <a:lumOff val="-81176"/>
                </a:schemeClr>
              </a:solidFill>
              <a:prstDash val="solid"/>
              <a:miter lim="400000"/>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 styleId="{C7B018BB-80A7-4F77-B60F-C8B233D01FF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889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Row>
  </a:tblStyle>
  <a:tblStyle styleId="{2708684C-4D16-4618-839F-0558EEFCDFE6}"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66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8T13:29:42.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1,'5946'0,"-4948"0,49 0,-562 20,-14 1,373-23,-805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1143000" y="685800"/>
            <a:ext cx="4572000" cy="3429000"/>
          </a:xfrm>
          <a:prstGeom prst="rect">
            <a:avLst/>
          </a:prstGeom>
        </p:spPr>
        <p:txBody>
          <a:bodyPr/>
          <a:lstStyle/>
          <a:p>
            <a:endParaRPr/>
          </a:p>
        </p:txBody>
      </p:sp>
      <p:sp>
        <p:nvSpPr>
          <p:cNvPr id="235" name="Shape 2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1pPr>
    <a:lvl2pPr indent="228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2pPr>
    <a:lvl3pPr indent="457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3pPr>
    <a:lvl4pPr indent="685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4pPr>
    <a:lvl5pPr indent="9144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5pPr>
    <a:lvl6pPr indent="11430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6pPr>
    <a:lvl7pPr indent="1371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7pPr>
    <a:lvl8pPr indent="1600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8pPr>
    <a:lvl9pPr indent="1828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t>Ok, so...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r>
              <a:t>Let’s play Mad Libs!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r>
              <a:t>[Write each answer on the text so it appears correctly when I advance]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noRot="1" noChangeAspect="1"/>
          </p:cNvSpPr>
          <p:nvPr>
            <p:ph type="sldImg"/>
          </p:nvPr>
        </p:nvSpPr>
        <p:spPr>
          <a:prstGeom prst="rect">
            <a:avLst/>
          </a:prstGeom>
        </p:spPr>
        <p:txBody>
          <a:bodyPr/>
          <a:lstStyle/>
          <a:p>
            <a:endParaRPr/>
          </a:p>
        </p:txBody>
      </p:sp>
      <p:sp>
        <p:nvSpPr>
          <p:cNvPr id="446" name="Shape 446"/>
          <p:cNvSpPr>
            <a:spLocks noGrp="1"/>
          </p:cNvSpPr>
          <p:nvPr>
            <p:ph type="body" sz="quarter" idx="1"/>
          </p:nvPr>
        </p:nvSpPr>
        <p:spPr>
          <a:prstGeom prst="rect">
            <a:avLst/>
          </a:prstGeom>
        </p:spPr>
        <p:txBody>
          <a:bodyPr/>
          <a:lstStyle/>
          <a:p>
            <a:r>
              <a:t>[</a:t>
            </a:r>
            <a:r>
              <a:rPr b="1"/>
              <a:t>read</a:t>
            </a:r>
            <a:r>
              <a:t>]</a:t>
            </a:r>
          </a:p>
          <a:p>
            <a:r>
              <a:t>Endless amusement, but too much work! </a:t>
            </a:r>
          </a:p>
          <a:p>
            <a:r>
              <a:t>Let's automate it – make the game play itself!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r>
              <a:t>But this isn't easy to work with. We need to be able to access the individual words.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r>
              <a:t>Let's stop and make a plan. </a:t>
            </a:r>
          </a:p>
          <a:p>
            <a:r>
              <a:t>[May want to do this on the board rather than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r>
              <a:t>[</a:t>
            </a:r>
            <a:r>
              <a:rPr b="1"/>
              <a:t>slide</a:t>
            </a:r>
            <a:r>
              <a:t>] Now we have a plan.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t>This will work, but something's terrible. What don't we like?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r>
              <a:t>What if we add another possible word?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Shape 536"/>
          <p:cNvSpPr>
            <a:spLocks noGrp="1" noRot="1" noChangeAspect="1"/>
          </p:cNvSpPr>
          <p:nvPr>
            <p:ph type="sldImg"/>
          </p:nvPr>
        </p:nvSpPr>
        <p:spPr>
          <a:prstGeom prst="rect">
            <a:avLst/>
          </a:prstGeom>
        </p:spPr>
        <p:txBody>
          <a:bodyPr/>
          <a:lstStyle/>
          <a:p>
            <a:endParaRPr/>
          </a:p>
        </p:txBody>
      </p:sp>
      <p:sp>
        <p:nvSpPr>
          <p:cNvPr id="537" name="Shape 537"/>
          <p:cNvSpPr>
            <a:spLocks noGrp="1"/>
          </p:cNvSpPr>
          <p:nvPr>
            <p:ph type="body" sz="quarter" idx="1"/>
          </p:nvPr>
        </p:nvSpPr>
        <p:spPr>
          <a:prstGeom prst="rect">
            <a:avLst/>
          </a:prstGeom>
        </p:spPr>
        <p:txBody>
          <a:bodyPr/>
          <a:lstStyle/>
          <a:p>
            <a:r>
              <a:t>The tests will still pass! Testing randomized functions is difficult, and we need to be careful.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What now?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r>
              <a:t>[</a:t>
            </a:r>
            <a:r>
              <a:rPr b="1"/>
              <a:t>slide</a:t>
            </a:r>
            <a: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r>
              <a:t>More types!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r>
              <a:t>This wasn't on our task plan, but we saw a need for a general utility function, so we wrote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prstGeom prst="rect">
            <a:avLst/>
          </a:prstGeom>
        </p:spPr>
        <p:txBody>
          <a:bodyPr/>
          <a:lstStyle/>
          <a:p>
            <a:endParaRPr/>
          </a:p>
        </p:txBody>
      </p:sp>
      <p:sp>
        <p:nvSpPr>
          <p:cNvPr id="593" name="Shape 593"/>
          <p:cNvSpPr>
            <a:spLocks noGrp="1"/>
          </p:cNvSpPr>
          <p:nvPr>
            <p:ph type="body" sz="quarter" idx="1"/>
          </p:nvPr>
        </p:nvSpPr>
        <p:spPr>
          <a:prstGeom prst="rect">
            <a:avLst/>
          </a:prstGeom>
        </p:spPr>
        <p:txBody>
          <a:bodyPr/>
          <a:lstStyle/>
          <a:p>
            <a:r>
              <a:t>[This example was way too hard to start with!]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t>[</a:t>
            </a:r>
            <a:r>
              <a:rPr b="1"/>
              <a:t>slide</a:t>
            </a:r>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381000" y="685800"/>
            <a:ext cx="6096000" cy="3429000"/>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a:t>
            </a:r>
            <a:r>
              <a:rPr b="1"/>
              <a:t>slide</a:t>
            </a: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r>
              <a:t>[</a:t>
            </a:r>
            <a:r>
              <a:rPr b="1"/>
              <a:t>slide</a:t>
            </a:r>
            <a: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Ok, so let's write a function that takes an abbreviation and returns the name.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t>While rows are indexed by number, columns have these convenient names!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r>
              <a:t>Note that there's no name for the column. The names -- column headings -- let us specify which column we want when it's in a table, but if you only have one column, they're unnecessary.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r>
              <a:t>[Spoilers for the assignment due tonight...]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B2B3B8"/>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569447"/>
            <a:ext cx="14716126" cy="3714378"/>
          </a:xfrm>
          <a:prstGeom prst="rect">
            <a:avLst/>
          </a:prstGeom>
        </p:spPr>
        <p:txBody>
          <a:bodyPr anchor="ctr"/>
          <a:lstStyle>
            <a:lvl1pPr algn="ctr">
              <a:lnSpc>
                <a:spcPct val="100000"/>
              </a:lnSpc>
              <a:defRPr sz="9400">
                <a:solidFill>
                  <a:schemeClr val="accent3">
                    <a:lumOff val="44000"/>
                  </a:schemeClr>
                </a:solidFill>
              </a:defRPr>
            </a:lvl1pPr>
          </a:lstStyle>
          <a:p>
            <a:r>
              <a:t>Title Text</a:t>
            </a:r>
          </a:p>
        </p:txBody>
      </p:sp>
      <p:sp>
        <p:nvSpPr>
          <p:cNvPr id="12" name="Body Level One…"/>
          <p:cNvSpPr txBox="1">
            <a:spLocks noGrp="1"/>
          </p:cNvSpPr>
          <p:nvPr>
            <p:ph type="body" sz="quarter" idx="1"/>
          </p:nvPr>
        </p:nvSpPr>
        <p:spPr>
          <a:xfrm>
            <a:off x="4658168" y="6370425"/>
            <a:ext cx="15067663" cy="4005872"/>
          </a:xfrm>
          <a:prstGeom prst="rect">
            <a:avLst/>
          </a:prstGeom>
        </p:spPr>
        <p:txBody>
          <a:bodyPr/>
          <a:lstStyle>
            <a:lvl1pPr algn="ctr">
              <a:lnSpc>
                <a:spcPct val="100000"/>
              </a:lnSpc>
              <a:spcBef>
                <a:spcPts val="0"/>
              </a:spcBef>
              <a:defRPr sz="4200">
                <a:solidFill>
                  <a:schemeClr val="accent3">
                    <a:lumOff val="44000"/>
                  </a:schemeClr>
                </a:solidFill>
              </a:defRPr>
            </a:lvl1pPr>
            <a:lvl2pPr indent="0" algn="ctr">
              <a:lnSpc>
                <a:spcPct val="100000"/>
              </a:lnSpc>
              <a:spcBef>
                <a:spcPts val="0"/>
              </a:spcBef>
              <a:defRPr>
                <a:solidFill>
                  <a:schemeClr val="accent3">
                    <a:lumOff val="44000"/>
                  </a:schemeClr>
                </a:solidFill>
              </a:defRPr>
            </a:lvl2pPr>
            <a:lvl3pPr indent="0" algn="ctr">
              <a:lnSpc>
                <a:spcPct val="100000"/>
              </a:lnSpc>
              <a:spcBef>
                <a:spcPts val="0"/>
              </a:spcBef>
              <a:defRPr>
                <a:solidFill>
                  <a:schemeClr val="accent3">
                    <a:lumOff val="44000"/>
                  </a:schemeClr>
                </a:solidFill>
              </a:defRPr>
            </a:lvl3pPr>
            <a:lvl4pPr indent="0" algn="ctr">
              <a:lnSpc>
                <a:spcPct val="100000"/>
              </a:lnSpc>
              <a:spcBef>
                <a:spcPts val="0"/>
              </a:spcBef>
              <a:defRPr sz="4200">
                <a:solidFill>
                  <a:schemeClr val="accent3">
                    <a:lumOff val="44000"/>
                  </a:schemeClr>
                </a:solidFill>
              </a:defRPr>
            </a:lvl4pPr>
            <a:lvl5pPr indent="0" algn="ctr">
              <a:lnSpc>
                <a:spcPct val="100000"/>
              </a:lnSpc>
              <a:spcBef>
                <a:spcPts val="0"/>
              </a:spcBef>
              <a:defRPr sz="42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4724332321_6348c36f3e.png" descr="4724332321_6348c36f3e.png"/>
          <p:cNvPicPr>
            <a:picLocks noChangeAspect="1"/>
          </p:cNvPicPr>
          <p:nvPr/>
        </p:nvPicPr>
        <p:blipFill>
          <a:blip r:embed="rId2"/>
          <a:stretch>
            <a:fillRect/>
          </a:stretch>
        </p:blipFill>
        <p:spPr>
          <a:xfrm>
            <a:off x="11111019" y="10941657"/>
            <a:ext cx="2161962" cy="2161962"/>
          </a:xfrm>
          <a:prstGeom prst="rect">
            <a:avLst/>
          </a:prstGeom>
          <a:ln w="12700">
            <a:miter lim="400000"/>
          </a:ln>
        </p:spPr>
      </p:pic>
      <p:sp>
        <p:nvSpPr>
          <p:cNvPr id="14" name="Course ID"/>
          <p:cNvSpPr txBox="1">
            <a:spLocks noGrp="1"/>
          </p:cNvSpPr>
          <p:nvPr>
            <p:ph type="body" sz="quarter" idx="21"/>
          </p:nvPr>
        </p:nvSpPr>
        <p:spPr>
          <a:xfrm>
            <a:off x="4658168" y="1497035"/>
            <a:ext cx="15067663" cy="985812"/>
          </a:xfrm>
          <a:prstGeom prst="rect">
            <a:avLst/>
          </a:prstGeom>
        </p:spPr>
        <p:txBody>
          <a:bodyPr anchor="ctr"/>
          <a:lstStyle>
            <a:lvl1pPr algn="ctr">
              <a:lnSpc>
                <a:spcPct val="100000"/>
              </a:lnSpc>
              <a:spcBef>
                <a:spcPts val="0"/>
              </a:spcBef>
              <a:defRPr sz="4200" spc="84">
                <a:solidFill>
                  <a:schemeClr val="accent3">
                    <a:lumOff val="44000"/>
                  </a:schemeClr>
                </a:solidFill>
              </a:defRPr>
            </a:lvl1pPr>
          </a:lstStyle>
          <a:p>
            <a:r>
              <a:t>Course ID</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2455199" y="376724"/>
            <a:ext cx="19476721" cy="2669902"/>
          </a:xfrm>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0" name="Body Level One…"/>
          <p:cNvSpPr txBox="1">
            <a:spLocks noGrp="1"/>
          </p:cNvSpPr>
          <p:nvPr>
            <p:ph type="body" idx="1"/>
          </p:nvPr>
        </p:nvSpPr>
        <p:spPr>
          <a:xfrm>
            <a:off x="2450592" y="252018"/>
            <a:ext cx="15609094"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wide">
    <p:spTree>
      <p:nvGrpSpPr>
        <p:cNvPr id="1" name=""/>
        <p:cNvGrpSpPr/>
        <p:nvPr/>
      </p:nvGrpSpPr>
      <p:grpSpPr>
        <a:xfrm>
          <a:off x="0" y="0"/>
          <a:ext cx="0" cy="0"/>
          <a:chOff x="0" y="0"/>
          <a:chExt cx="0" cy="0"/>
        </a:xfrm>
      </p:grpSpPr>
      <p:sp>
        <p:nvSpPr>
          <p:cNvPr id="108" name="Body Level One…"/>
          <p:cNvSpPr txBox="1">
            <a:spLocks noGrp="1"/>
          </p:cNvSpPr>
          <p:nvPr>
            <p:ph type="body" idx="1"/>
          </p:nvPr>
        </p:nvSpPr>
        <p:spPr>
          <a:xfrm>
            <a:off x="2450592" y="252018"/>
            <a:ext cx="19476720"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wide center">
    <p:spTree>
      <p:nvGrpSpPr>
        <p:cNvPr id="1" name=""/>
        <p:cNvGrpSpPr/>
        <p:nvPr/>
      </p:nvGrpSpPr>
      <p:grpSpPr>
        <a:xfrm>
          <a:off x="0" y="0"/>
          <a:ext cx="0" cy="0"/>
          <a:chOff x="0" y="0"/>
          <a:chExt cx="0" cy="0"/>
        </a:xfrm>
      </p:grpSpPr>
      <p:sp>
        <p:nvSpPr>
          <p:cNvPr id="116" name="Body Level One…"/>
          <p:cNvSpPr txBox="1">
            <a:spLocks noGrp="1"/>
          </p:cNvSpPr>
          <p:nvPr>
            <p:ph type="body" idx="1"/>
          </p:nvPr>
        </p:nvSpPr>
        <p:spPr>
          <a:xfrm>
            <a:off x="2450592" y="252018"/>
            <a:ext cx="19476720" cy="13211963"/>
          </a:xfrm>
          <a:prstGeom prst="rect">
            <a:avLst/>
          </a:prstGeom>
        </p:spPr>
        <p:txBody>
          <a:bodyPr anchor="ctr"/>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wide 2col">
    <p:spTree>
      <p:nvGrpSpPr>
        <p:cNvPr id="1" name=""/>
        <p:cNvGrpSpPr/>
        <p:nvPr/>
      </p:nvGrpSpPr>
      <p:grpSpPr>
        <a:xfrm>
          <a:off x="0" y="0"/>
          <a:ext cx="0" cy="0"/>
          <a:chOff x="0" y="0"/>
          <a:chExt cx="0" cy="0"/>
        </a:xfrm>
      </p:grpSpPr>
      <p:sp>
        <p:nvSpPr>
          <p:cNvPr id="124" name="Body Level One…"/>
          <p:cNvSpPr txBox="1">
            <a:spLocks noGrp="1"/>
          </p:cNvSpPr>
          <p:nvPr>
            <p:ph type="body" idx="1"/>
          </p:nvPr>
        </p:nvSpPr>
        <p:spPr>
          <a:xfrm>
            <a:off x="2450592" y="252018"/>
            <a:ext cx="19476720" cy="13211963"/>
          </a:xfrm>
          <a:prstGeom prst="rect">
            <a:avLst/>
          </a:prstGeom>
        </p:spPr>
        <p:txBody>
          <a:bodyPr numCol="2" spcCol="973836" anchor="ct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left">
    <p:spTree>
      <p:nvGrpSpPr>
        <p:cNvPr id="1" name=""/>
        <p:cNvGrpSpPr/>
        <p:nvPr/>
      </p:nvGrpSpPr>
      <p:grpSpPr>
        <a:xfrm>
          <a:off x="0" y="0"/>
          <a:ext cx="0" cy="0"/>
          <a:chOff x="0" y="0"/>
          <a:chExt cx="0" cy="0"/>
        </a:xfrm>
      </p:grpSpPr>
      <p:sp>
        <p:nvSpPr>
          <p:cNvPr id="132" name="Body Level One…"/>
          <p:cNvSpPr txBox="1">
            <a:spLocks noGrp="1"/>
          </p:cNvSpPr>
          <p:nvPr>
            <p:ph type="body" sz="half" idx="1"/>
          </p:nvPr>
        </p:nvSpPr>
        <p:spPr>
          <a:xfrm>
            <a:off x="2450592" y="252018"/>
            <a:ext cx="9720072"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right">
    <p:spTree>
      <p:nvGrpSpPr>
        <p:cNvPr id="1" name=""/>
        <p:cNvGrpSpPr/>
        <p:nvPr/>
      </p:nvGrpSpPr>
      <p:grpSpPr>
        <a:xfrm>
          <a:off x="0" y="0"/>
          <a:ext cx="0" cy="0"/>
          <a:chOff x="0" y="0"/>
          <a:chExt cx="0" cy="0"/>
        </a:xfrm>
      </p:grpSpPr>
      <p:sp>
        <p:nvSpPr>
          <p:cNvPr id="140" name="Body Level One…"/>
          <p:cNvSpPr txBox="1">
            <a:spLocks noGrp="1"/>
          </p:cNvSpPr>
          <p:nvPr>
            <p:ph type="body" sz="half" idx="1"/>
          </p:nvPr>
        </p:nvSpPr>
        <p:spPr>
          <a:xfrm>
            <a:off x="14032371" y="256031"/>
            <a:ext cx="7805262" cy="13213082"/>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top">
    <p:spTree>
      <p:nvGrpSpPr>
        <p:cNvPr id="1" name=""/>
        <p:cNvGrpSpPr/>
        <p:nvPr/>
      </p:nvGrpSpPr>
      <p:grpSpPr>
        <a:xfrm>
          <a:off x="0" y="0"/>
          <a:ext cx="0" cy="0"/>
          <a:chOff x="0" y="0"/>
          <a:chExt cx="0" cy="0"/>
        </a:xfrm>
      </p:grpSpPr>
      <p:sp>
        <p:nvSpPr>
          <p:cNvPr id="148" name="Body Level One…"/>
          <p:cNvSpPr txBox="1">
            <a:spLocks noGrp="1"/>
          </p:cNvSpPr>
          <p:nvPr>
            <p:ph type="body" idx="1"/>
          </p:nvPr>
        </p:nvSpPr>
        <p:spPr>
          <a:xfrm>
            <a:off x="2450592" y="252018"/>
            <a:ext cx="15609094"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top wide">
    <p:spTree>
      <p:nvGrpSpPr>
        <p:cNvPr id="1" name=""/>
        <p:cNvGrpSpPr/>
        <p:nvPr/>
      </p:nvGrpSpPr>
      <p:grpSpPr>
        <a:xfrm>
          <a:off x="0" y="0"/>
          <a:ext cx="0" cy="0"/>
          <a:chOff x="0" y="0"/>
          <a:chExt cx="0" cy="0"/>
        </a:xfrm>
      </p:grpSpPr>
      <p:sp>
        <p:nvSpPr>
          <p:cNvPr id="156" name="Body Level One…"/>
          <p:cNvSpPr txBox="1">
            <a:spLocks noGrp="1"/>
          </p:cNvSpPr>
          <p:nvPr>
            <p:ph type="body" idx="1"/>
          </p:nvPr>
        </p:nvSpPr>
        <p:spPr>
          <a:xfrm>
            <a:off x="2450592" y="252018"/>
            <a:ext cx="19476720"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bottom">
    <p:spTree>
      <p:nvGrpSpPr>
        <p:cNvPr id="1" name=""/>
        <p:cNvGrpSpPr/>
        <p:nvPr/>
      </p:nvGrpSpPr>
      <p:grpSpPr>
        <a:xfrm>
          <a:off x="0" y="0"/>
          <a:ext cx="0" cy="0"/>
          <a:chOff x="0" y="0"/>
          <a:chExt cx="0" cy="0"/>
        </a:xfrm>
      </p:grpSpPr>
      <p:sp>
        <p:nvSpPr>
          <p:cNvPr id="164" name="Body Level One…"/>
          <p:cNvSpPr txBox="1">
            <a:spLocks noGrp="1"/>
          </p:cNvSpPr>
          <p:nvPr>
            <p:ph type="body" sz="half" idx="1"/>
          </p:nvPr>
        </p:nvSpPr>
        <p:spPr>
          <a:xfrm>
            <a:off x="2450592" y="6888650"/>
            <a:ext cx="15608809"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rgbClr val="B2B3B8"/>
        </a:solid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451837" y="2569447"/>
            <a:ext cx="19480327" cy="3076812"/>
          </a:xfrm>
          <a:prstGeom prst="rect">
            <a:avLst/>
          </a:prstGeom>
        </p:spPr>
        <p:txBody>
          <a:bodyPr/>
          <a:lstStyle>
            <a:lvl1pPr>
              <a:defRPr sz="9400">
                <a:solidFill>
                  <a:schemeClr val="accent3">
                    <a:lumOff val="44000"/>
                  </a:schemeClr>
                </a:solidFill>
              </a:defRPr>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bottom wide">
    <p:spTree>
      <p:nvGrpSpPr>
        <p:cNvPr id="1" name=""/>
        <p:cNvGrpSpPr/>
        <p:nvPr/>
      </p:nvGrpSpPr>
      <p:grpSpPr>
        <a:xfrm>
          <a:off x="0" y="0"/>
          <a:ext cx="0" cy="0"/>
          <a:chOff x="0" y="0"/>
          <a:chExt cx="0" cy="0"/>
        </a:xfrm>
      </p:grpSpPr>
      <p:sp>
        <p:nvSpPr>
          <p:cNvPr id="172" name="Body Level One…"/>
          <p:cNvSpPr txBox="1">
            <a:spLocks noGrp="1"/>
          </p:cNvSpPr>
          <p:nvPr>
            <p:ph type="body" sz="half" idx="1"/>
          </p:nvPr>
        </p:nvSpPr>
        <p:spPr>
          <a:xfrm>
            <a:off x="2450592" y="6888650"/>
            <a:ext cx="19476720"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s top left">
    <p:spTree>
      <p:nvGrpSpPr>
        <p:cNvPr id="1" name=""/>
        <p:cNvGrpSpPr/>
        <p:nvPr/>
      </p:nvGrpSpPr>
      <p:grpSpPr>
        <a:xfrm>
          <a:off x="0" y="0"/>
          <a:ext cx="0" cy="0"/>
          <a:chOff x="0" y="0"/>
          <a:chExt cx="0" cy="0"/>
        </a:xfrm>
      </p:grpSpPr>
      <p:sp>
        <p:nvSpPr>
          <p:cNvPr id="180" name="Body Level One…"/>
          <p:cNvSpPr txBox="1">
            <a:spLocks noGrp="1"/>
          </p:cNvSpPr>
          <p:nvPr>
            <p:ph type="body" sz="half" idx="1"/>
          </p:nvPr>
        </p:nvSpPr>
        <p:spPr>
          <a:xfrm>
            <a:off x="2450592" y="252018"/>
            <a:ext cx="9720072"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top right">
    <p:spTree>
      <p:nvGrpSpPr>
        <p:cNvPr id="1" name=""/>
        <p:cNvGrpSpPr/>
        <p:nvPr/>
      </p:nvGrpSpPr>
      <p:grpSpPr>
        <a:xfrm>
          <a:off x="0" y="0"/>
          <a:ext cx="0" cy="0"/>
          <a:chOff x="0" y="0"/>
          <a:chExt cx="0" cy="0"/>
        </a:xfrm>
      </p:grpSpPr>
      <p:sp>
        <p:nvSpPr>
          <p:cNvPr id="188" name="Body Level One…"/>
          <p:cNvSpPr txBox="1">
            <a:spLocks noGrp="1"/>
          </p:cNvSpPr>
          <p:nvPr>
            <p:ph type="body" sz="half" idx="1"/>
          </p:nvPr>
        </p:nvSpPr>
        <p:spPr>
          <a:xfrm>
            <a:off x="14032371" y="256031"/>
            <a:ext cx="7805262" cy="132130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196" name="Body Level One…"/>
          <p:cNvSpPr txBox="1">
            <a:spLocks noGrp="1"/>
          </p:cNvSpPr>
          <p:nvPr>
            <p:ph type="body" sz="half" idx="1"/>
          </p:nvPr>
        </p:nvSpPr>
        <p:spPr>
          <a:xfrm>
            <a:off x="2450592" y="6888650"/>
            <a:ext cx="19476720" cy="6575330"/>
          </a:xfrm>
          <a:prstGeom prst="rect">
            <a:avLst/>
          </a:prstGeom>
        </p:spPr>
        <p:txBody>
          <a:bodyPr anchor="b"/>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4"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ck">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ck title">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8"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inverse">
    <p:bg>
      <p:bgPr>
        <a:solidFill>
          <a:srgbClr val="B2B3B8"/>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27" name="Body Level One…"/>
          <p:cNvSpPr txBox="1">
            <a:spLocks noGrp="1"/>
          </p:cNvSpPr>
          <p:nvPr>
            <p:ph type="body" idx="1"/>
          </p:nvPr>
        </p:nvSpPr>
        <p:spPr>
          <a:prstGeom prst="rect">
            <a:avLst/>
          </a:prstGeom>
        </p:spPr>
        <p:txBody>
          <a:bodyPr/>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ubsection">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450592" y="2569447"/>
            <a:ext cx="19476720" cy="3076812"/>
          </a:xfrm>
          <a:prstGeom prst="rect">
            <a:avLst/>
          </a:prstGeom>
        </p:spPr>
        <p:txBody>
          <a:bodyPr/>
          <a:lstStyle>
            <a:lvl1pPr>
              <a:defRPr sz="94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wide">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xfrm>
            <a:off x="2450592" y="3388902"/>
            <a:ext cx="19476720"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wide 2col">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2450592" y="3388902"/>
            <a:ext cx="19476720" cy="10075079"/>
          </a:xfrm>
          <a:prstGeom prst="rect">
            <a:avLst/>
          </a:prstGeom>
        </p:spPr>
        <p:txBody>
          <a:bodyPr numCol="2" spcCol="973836"/>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bottom wide">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2450592" y="6885431"/>
            <a:ext cx="19476720" cy="6574537"/>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lef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75" name="Body Level One…"/>
          <p:cNvSpPr txBox="1">
            <a:spLocks noGrp="1"/>
          </p:cNvSpPr>
          <p:nvPr>
            <p:ph type="body" sz="half" idx="1"/>
          </p:nvPr>
        </p:nvSpPr>
        <p:spPr>
          <a:xfrm>
            <a:off x="2450592" y="3388902"/>
            <a:ext cx="9717988"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right">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84" name="Body Level One…"/>
          <p:cNvSpPr txBox="1">
            <a:spLocks noGrp="1"/>
          </p:cNvSpPr>
          <p:nvPr>
            <p:ph type="body" sz="half" idx="1"/>
          </p:nvPr>
        </p:nvSpPr>
        <p:spPr>
          <a:xfrm>
            <a:off x="14032371" y="3392423"/>
            <a:ext cx="7805262" cy="100750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453640" y="376724"/>
            <a:ext cx="19476720" cy="266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normAutofit/>
          </a:bodyPr>
          <a:lstStyle/>
          <a:p>
            <a:r>
              <a:t>Title Text</a:t>
            </a:r>
          </a:p>
        </p:txBody>
      </p:sp>
      <p:sp>
        <p:nvSpPr>
          <p:cNvPr id="3" name="Body Level One…"/>
          <p:cNvSpPr txBox="1">
            <a:spLocks noGrp="1"/>
          </p:cNvSpPr>
          <p:nvPr>
            <p:ph type="body" idx="1"/>
          </p:nvPr>
        </p:nvSpPr>
        <p:spPr>
          <a:xfrm>
            <a:off x="2450592" y="3388902"/>
            <a:ext cx="15609094" cy="1007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2pPr>
              <a:lnSpc>
                <a:spcPts val="5700"/>
              </a:lnSpc>
              <a:spcBef>
                <a:spcPts val="1200"/>
              </a:spcBef>
              <a:defRPr sz="4200"/>
            </a:lvl2pPr>
            <a:lvl3pPr>
              <a:lnSpc>
                <a:spcPts val="5700"/>
              </a:lnSpc>
              <a:spcBef>
                <a:spcPts val="1200"/>
              </a:spcBef>
              <a:defRPr sz="4200"/>
            </a:lvl3pPr>
            <a:lvl4pPr>
              <a:lnSpc>
                <a:spcPts val="4000"/>
              </a:lnSpc>
              <a:spcBef>
                <a:spcPts val="1200"/>
              </a:spcBef>
              <a:defRPr sz="2400"/>
            </a:lvl4pPr>
            <a:lvl5pPr>
              <a:lnSpc>
                <a:spcPts val="4000"/>
              </a:lnSpc>
              <a:spcBef>
                <a:spcPts val="1200"/>
              </a:spcBef>
              <a:defRPr sz="24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96439" y="13073062"/>
            <a:ext cx="381597" cy="384176"/>
          </a:xfrm>
          <a:prstGeom prst="rect">
            <a:avLst/>
          </a:prstGeom>
          <a:ln w="12700">
            <a:miter lim="400000"/>
          </a:ln>
        </p:spPr>
        <p:txBody>
          <a:bodyPr wrap="none" lIns="71437" tIns="71437" rIns="71437" bIns="71437">
            <a:spAutoFit/>
          </a:bodyPr>
          <a:lstStyle>
            <a:lvl1pPr algn="ctr" defTabSz="821531">
              <a:defRPr sz="1600" i="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5pPr>
      <a:lvl6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6pPr>
      <a:lvl7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7pPr>
      <a:lvl8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8pPr>
      <a:lvl9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9pPr>
    </p:titleStyle>
    <p:body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p:bodyStyle>
    <p:otherStyle>
      <a:lvl1pPr marL="0" marR="0" indent="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1pPr>
      <a:lvl2pPr marL="0" marR="0" indent="228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2pPr>
      <a:lvl3pPr marL="0" marR="0" indent="457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3pPr>
      <a:lvl4pPr marL="0" marR="0" indent="685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4pPr>
      <a:lvl5pPr marL="0" marR="0" indent="9144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5pPr>
      <a:lvl6pPr marL="0" marR="0" indent="11430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6pPr>
      <a:lvl7pPr marL="0" marR="0" indent="1371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7pPr>
      <a:lvl8pPr marL="0" marR="0" indent="1600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8pPr>
      <a:lvl9pPr marL="0" marR="0" indent="1828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yret.org/docs/latest/numbers.html#(part._.Random_.Numbers)"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yret.org/docs/latest/lists.html#(part._lists_.List_shared._methods_get)"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hyperlink" Target="https://code.pyret.org/editor#share=1pl3aebeS704fGGlxGhSc-NNFaQCBE9On&amp;v=4f2ac8e"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ables and Lists"/>
          <p:cNvSpPr txBox="1">
            <a:spLocks noGrp="1"/>
          </p:cNvSpPr>
          <p:nvPr>
            <p:ph type="ctrTitle"/>
          </p:nvPr>
        </p:nvSpPr>
        <p:spPr>
          <a:prstGeom prst="rect">
            <a:avLst/>
          </a:prstGeom>
        </p:spPr>
        <p:txBody>
          <a:bodyPr/>
          <a:lstStyle/>
          <a:p>
            <a:r>
              <a:t>Tables and Lists</a:t>
            </a:r>
          </a:p>
        </p:txBody>
      </p:sp>
      <p:sp>
        <p:nvSpPr>
          <p:cNvPr id="238" name="8 February 2023"/>
          <p:cNvSpPr txBox="1">
            <a:spLocks noGrp="1"/>
          </p:cNvSpPr>
          <p:nvPr>
            <p:ph type="subTitle" sz="quarter" idx="1"/>
          </p:nvPr>
        </p:nvSpPr>
        <p:spPr>
          <a:prstGeom prst="rect">
            <a:avLst/>
          </a:prstGeom>
        </p:spPr>
        <p:txBody>
          <a:bodyPr/>
          <a:lstStyle/>
          <a:p>
            <a:r>
              <a:rPr dirty="0"/>
              <a:t>8 February 2023</a:t>
            </a:r>
          </a:p>
        </p:txBody>
      </p:sp>
      <p:sp>
        <p:nvSpPr>
          <p:cNvPr id="239" name="CMPU 101 § 53 · Computer Science I"/>
          <p:cNvSpPr txBox="1">
            <a:spLocks noGrp="1"/>
          </p:cNvSpPr>
          <p:nvPr>
            <p:ph type="body" idx="21"/>
          </p:nvPr>
        </p:nvSpPr>
        <p:spPr>
          <a:prstGeom prst="rect">
            <a:avLst/>
          </a:prstGeom>
        </p:spPr>
        <p:txBody>
          <a:bodyPr/>
          <a:lstStyle/>
          <a:p>
            <a:pPr>
              <a:defRPr spc="0"/>
            </a:pPr>
            <a:r>
              <a:rPr spc="168" dirty="0"/>
              <a:t>CMPU</a:t>
            </a:r>
            <a:r>
              <a:rPr dirty="0"/>
              <a:t> 101 § 5</a:t>
            </a:r>
            <a:r>
              <a:rPr lang="en-US" dirty="0"/>
              <a:t>4</a:t>
            </a:r>
            <a:r>
              <a:rPr dirty="0"/>
              <a:t> · Computer Science 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ilter-with(stats, lam(player): player[&quot;pos&quot;] == &quot;G&quot; end)"/>
          <p:cNvSpPr txBox="1"/>
          <p:nvPr/>
        </p:nvSpPr>
        <p:spPr>
          <a:xfrm>
            <a:off x="2055421" y="9909123"/>
            <a:ext cx="20273157"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t>filter-with(stats, </a:t>
            </a:r>
            <a:r>
              <a:rPr>
                <a:solidFill>
                  <a:srgbClr val="ABAFB3"/>
                </a:solidFill>
              </a:rPr>
              <a:t>lam</a:t>
            </a:r>
            <a:r>
              <a:t>(player): player[</a:t>
            </a:r>
            <a:r>
              <a:rPr>
                <a:solidFill>
                  <a:srgbClr val="507EB3"/>
                </a:solidFill>
              </a:rPr>
              <a:t>"pos"</a:t>
            </a:r>
            <a:r>
              <a:t>] == </a:t>
            </a:r>
            <a:r>
              <a:rPr>
                <a:solidFill>
                  <a:srgbClr val="507EB3"/>
                </a:solidFill>
              </a:rPr>
              <a:t>"G" </a:t>
            </a:r>
            <a:r>
              <a:rPr>
                <a:solidFill>
                  <a:srgbClr val="ABAFB3"/>
                </a:solidFill>
              </a:rPr>
              <a:t>end</a:t>
            </a:r>
            <a:r>
              <a:t>)</a:t>
            </a:r>
          </a:p>
        </p:txBody>
      </p:sp>
      <p:sp>
        <p:nvSpPr>
          <p:cNvPr id="296" name="Rectangle"/>
          <p:cNvSpPr/>
          <p:nvPr/>
        </p:nvSpPr>
        <p:spPr>
          <a:xfrm>
            <a:off x="5949916" y="9718931"/>
            <a:ext cx="9028827" cy="127000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97" name="This is the only place we want to use this helper function, so there’s no need to name it, document it, etc.…"/>
          <p:cNvSpPr txBox="1"/>
          <p:nvPr/>
        </p:nvSpPr>
        <p:spPr>
          <a:xfrm>
            <a:off x="9002388" y="5288545"/>
            <a:ext cx="12635409" cy="4431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r>
              <a:rPr dirty="0"/>
              <a:t>This is the </a:t>
            </a:r>
            <a:r>
              <a:rPr u="sng" dirty="0"/>
              <a:t>only place </a:t>
            </a:r>
            <a:r>
              <a:rPr dirty="0"/>
              <a:t>we want to use this helper function, so there’s no need to name it, document it, etc.</a:t>
            </a:r>
          </a:p>
          <a:p>
            <a:endParaRPr dirty="0"/>
          </a:p>
          <a:p>
            <a:r>
              <a:rPr dirty="0"/>
              <a:t>We can write </a:t>
            </a:r>
            <a:r>
              <a:rPr lang="en-US" dirty="0"/>
              <a:t>less code (!) with </a:t>
            </a:r>
            <a:r>
              <a:rPr dirty="0"/>
              <a:t>a </a:t>
            </a:r>
            <a:r>
              <a:rPr dirty="0">
                <a:solidFill>
                  <a:srgbClr val="B51700"/>
                </a:solidFill>
              </a:rPr>
              <a:t>lambda expression</a:t>
            </a:r>
            <a:r>
              <a:rPr dirty="0"/>
              <a:t>.</a:t>
            </a:r>
          </a:p>
        </p:txBody>
      </p:sp>
      <p:sp>
        <p:nvSpPr>
          <p:cNvPr id="2" name="TextBox 1">
            <a:extLst>
              <a:ext uri="{FF2B5EF4-FFF2-40B4-BE49-F238E27FC236}">
                <a16:creationId xmlns:a16="http://schemas.microsoft.com/office/drawing/2014/main" id="{4667F021-681A-AFF6-13BA-C7DDEBFD2B57}"/>
              </a:ext>
            </a:extLst>
          </p:cNvPr>
          <p:cNvSpPr txBox="1"/>
          <p:nvPr/>
        </p:nvSpPr>
        <p:spPr>
          <a:xfrm>
            <a:off x="1553029" y="1191608"/>
            <a:ext cx="18685492" cy="3724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i="0" dirty="0"/>
              <a:t>PL’s rule of Lazy Programming</a:t>
            </a:r>
            <a:r>
              <a:rPr lang="en-US" dirty="0"/>
              <a:t>: programmers will invent ways to avoid writing verbose code.</a:t>
            </a:r>
          </a:p>
          <a:p>
            <a:pPr marL="0" marR="0" indent="0" algn="l" defTabSz="1828800" rtl="0" fontAlgn="auto" latinLnBrk="0" hangingPunct="0">
              <a:lnSpc>
                <a:spcPct val="100000"/>
              </a:lnSpc>
              <a:spcBef>
                <a:spcPts val="0"/>
              </a:spcBef>
              <a:spcAft>
                <a:spcPts val="0"/>
              </a:spcAft>
              <a:buClrTx/>
              <a:buSzTx/>
              <a:buFontTx/>
              <a:buNone/>
              <a:tabLst/>
            </a:pPr>
            <a:r>
              <a:rPr kumimoji="0" lang="en-US" sz="4600"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Corollary</a:t>
            </a:r>
            <a:r>
              <a:rPr kumimoji="0" lang="en-US" sz="4600" b="0" i="1"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 A coding solution that </a:t>
            </a:r>
            <a:r>
              <a:rPr lang="en-US" dirty="0"/>
              <a:t>allows us to write less code and is </a:t>
            </a:r>
            <a:r>
              <a:rPr lang="en-US" u="sng" dirty="0"/>
              <a:t>functionally</a:t>
            </a:r>
            <a:r>
              <a:rPr lang="en-US" dirty="0"/>
              <a:t> </a:t>
            </a:r>
            <a:r>
              <a:rPr lang="en-US" u="sng" dirty="0"/>
              <a:t>equivalent</a:t>
            </a:r>
            <a:r>
              <a:rPr lang="en-US" dirty="0"/>
              <a:t> to a solution that requires us to write more code is the preferred solution</a:t>
            </a:r>
            <a:endParaRPr kumimoji="0" lang="en-US" sz="4600" b="0" i="1"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Screen Shot 2023-02-06 at 14.38.22.png" descr="Screen Shot 2023-02-06 at 14.38.22.png"/>
          <p:cNvPicPr>
            <a:picLocks noChangeAspect="1"/>
          </p:cNvPicPr>
          <p:nvPr/>
        </p:nvPicPr>
        <p:blipFill>
          <a:blip r:embed="rId3"/>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Screen Shot 2023-02-06 at 14.38.22.png" descr="Screen Shot 2023-02-06 at 14.38.22.png"/>
          <p:cNvPicPr>
            <a:picLocks noChangeAspect="1"/>
          </p:cNvPicPr>
          <p:nvPr/>
        </p:nvPicPr>
        <p:blipFill>
          <a:blip r:embed="rId3"/>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304" name="What about columns?"/>
          <p:cNvSpPr txBox="1"/>
          <p:nvPr/>
        </p:nvSpPr>
        <p:spPr>
          <a:xfrm>
            <a:off x="18661862" y="6353809"/>
            <a:ext cx="5625625"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4400">
                <a:solidFill>
                  <a:srgbClr val="A00E15"/>
                </a:solidFill>
              </a:defRPr>
            </a:lvl1pPr>
          </a:lstStyle>
          <a:p>
            <a:r>
              <a:t>What about columns?</a:t>
            </a:r>
          </a:p>
        </p:txBody>
      </p:sp>
      <p:sp>
        <p:nvSpPr>
          <p:cNvPr id="305" name="Rectangle"/>
          <p:cNvSpPr/>
          <p:nvPr/>
        </p:nvSpPr>
        <p:spPr>
          <a:xfrm>
            <a:off x="6976901" y="1426306"/>
            <a:ext cx="3846507" cy="10863387"/>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06" name="Rectangle"/>
          <p:cNvSpPr/>
          <p:nvPr/>
        </p:nvSpPr>
        <p:spPr>
          <a:xfrm>
            <a:off x="11003367" y="1426307"/>
            <a:ext cx="1466864" cy="10863386"/>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07" name="Rectangle"/>
          <p:cNvSpPr/>
          <p:nvPr/>
        </p:nvSpPr>
        <p:spPr>
          <a:xfrm>
            <a:off x="12650189" y="1426307"/>
            <a:ext cx="1466864" cy="10863386"/>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08" name="Rectangle"/>
          <p:cNvSpPr/>
          <p:nvPr/>
        </p:nvSpPr>
        <p:spPr>
          <a:xfrm>
            <a:off x="14297011" y="1426307"/>
            <a:ext cx="1466864" cy="10863386"/>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09" name="Rectangle"/>
          <p:cNvSpPr/>
          <p:nvPr/>
        </p:nvSpPr>
        <p:spPr>
          <a:xfrm>
            <a:off x="15943834" y="1426307"/>
            <a:ext cx="1466864" cy="10863386"/>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Screen Shot 2023-02-06 at 14.38.22.png" descr="Screen Shot 2023-02-06 at 14.38.22.png"/>
          <p:cNvPicPr>
            <a:picLocks noChangeAspect="1"/>
          </p:cNvPicPr>
          <p:nvPr/>
        </p:nvPicPr>
        <p:blipFill>
          <a:blip r:embed="rId3"/>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314" name="How can I add a new column like this?"/>
          <p:cNvSpPr txBox="1"/>
          <p:nvPr/>
        </p:nvSpPr>
        <p:spPr>
          <a:xfrm>
            <a:off x="1052231" y="5953759"/>
            <a:ext cx="3884607"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can I add a new column like this?</a:t>
            </a:r>
          </a:p>
        </p:txBody>
      </p:sp>
      <p:sp>
        <p:nvSpPr>
          <p:cNvPr id="315" name="frequent-player"/>
          <p:cNvSpPr txBox="1"/>
          <p:nvPr/>
        </p:nvSpPr>
        <p:spPr>
          <a:xfrm>
            <a:off x="17921458" y="287966"/>
            <a:ext cx="4124953"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chemeClr val="accent4">
                    <a:lumOff val="-8800"/>
                  </a:schemeClr>
                </a:solidFill>
              </a:defRPr>
            </a:lvl1pPr>
          </a:lstStyle>
          <a:p>
            <a:pPr>
              <a:defRPr>
                <a:solidFill>
                  <a:schemeClr val="accent1">
                    <a:hueOff val="-11070000"/>
                    <a:satOff val="-41666"/>
                    <a:lumOff val="-81176"/>
                  </a:schemeClr>
                </a:solidFill>
              </a:defRPr>
            </a:pPr>
            <a:r>
              <a:rPr>
                <a:solidFill>
                  <a:schemeClr val="accent4">
                    <a:lumOff val="-8800"/>
                  </a:schemeClr>
                </a:solidFill>
              </a:rPr>
              <a:t>frequent-player</a:t>
            </a:r>
          </a:p>
        </p:txBody>
      </p:sp>
      <p:sp>
        <p:nvSpPr>
          <p:cNvPr id="316" name="&quot;very&quot;…"/>
          <p:cNvSpPr txBox="1"/>
          <p:nvPr/>
        </p:nvSpPr>
        <p:spPr>
          <a:xfrm>
            <a:off x="17968586" y="1227133"/>
            <a:ext cx="3712762" cy="10899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Screen Shot 2023-02-06 at 14.38.22.png" descr="Screen Shot 2023-02-06 at 14.38.22.png"/>
          <p:cNvPicPr>
            <a:picLocks noChangeAspect="1"/>
          </p:cNvPicPr>
          <p:nvPr/>
        </p:nvPicPr>
        <p:blipFill>
          <a:blip r:embed="rId3"/>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321" name="How can I add a new column like this?"/>
          <p:cNvSpPr txBox="1"/>
          <p:nvPr/>
        </p:nvSpPr>
        <p:spPr>
          <a:xfrm>
            <a:off x="1052231" y="5953759"/>
            <a:ext cx="3884607"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can I add a new column like this?</a:t>
            </a:r>
          </a:p>
        </p:txBody>
      </p:sp>
      <p:sp>
        <p:nvSpPr>
          <p:cNvPr id="322" name="frequent-player"/>
          <p:cNvSpPr txBox="1"/>
          <p:nvPr/>
        </p:nvSpPr>
        <p:spPr>
          <a:xfrm>
            <a:off x="17921458" y="287966"/>
            <a:ext cx="4124953"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chemeClr val="accent4">
                    <a:lumOff val="-8800"/>
                  </a:schemeClr>
                </a:solidFill>
              </a:defRPr>
            </a:lvl1pPr>
          </a:lstStyle>
          <a:p>
            <a:pPr>
              <a:defRPr>
                <a:solidFill>
                  <a:schemeClr val="accent1">
                    <a:hueOff val="-11070000"/>
                    <a:satOff val="-41666"/>
                    <a:lumOff val="-81176"/>
                  </a:schemeClr>
                </a:solidFill>
              </a:defRPr>
            </a:pPr>
            <a:r>
              <a:rPr>
                <a:solidFill>
                  <a:schemeClr val="accent4">
                    <a:lumOff val="-8800"/>
                  </a:schemeClr>
                </a:solidFill>
              </a:rPr>
              <a:t>frequent-player</a:t>
            </a:r>
          </a:p>
        </p:txBody>
      </p:sp>
      <p:sp>
        <p:nvSpPr>
          <p:cNvPr id="323" name="&quot;very&quot;…"/>
          <p:cNvSpPr txBox="1"/>
          <p:nvPr/>
        </p:nvSpPr>
        <p:spPr>
          <a:xfrm>
            <a:off x="17968586" y="1227133"/>
            <a:ext cx="3712762" cy="10899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p:txBody>
      </p:sp>
      <p:sp>
        <p:nvSpPr>
          <p:cNvPr id="324" name="Rectangle"/>
          <p:cNvSpPr/>
          <p:nvPr/>
        </p:nvSpPr>
        <p:spPr>
          <a:xfrm>
            <a:off x="6629258" y="424939"/>
            <a:ext cx="15351898" cy="13031084"/>
          </a:xfrm>
          <a:prstGeom prst="rect">
            <a:avLst/>
          </a:prstGeom>
          <a:gradFill>
            <a:gsLst>
              <a:gs pos="32099">
                <a:schemeClr val="accent3">
                  <a:lumOff val="44000"/>
                </a:schemeClr>
              </a:gs>
              <a:gs pos="84984">
                <a:schemeClr val="accent1">
                  <a:satOff val="58333"/>
                  <a:lumOff val="16325"/>
                  <a:alpha val="0"/>
                </a:schemeClr>
              </a:gs>
            </a:gsLst>
            <a:lin ang="16200000"/>
          </a:gradFill>
          <a:ln w="12700">
            <a:miter lim="400000"/>
          </a:ln>
        </p:spPr>
        <p:txBody>
          <a:bodyPr lIns="178593" tIns="178593" rIns="178593" bIns="178593" anchor="ctr"/>
          <a:lstStyle/>
          <a:p>
            <a:pPr algn="ctr">
              <a:lnSpc>
                <a:spcPts val="4800"/>
              </a:lnSpc>
              <a:defRPr sz="4200"/>
            </a:pPr>
            <a:endParaRPr/>
          </a:p>
        </p:txBody>
      </p:sp>
      <p:sp>
        <p:nvSpPr>
          <p:cNvPr id="325" name="build-column(stats, &quot;frequent-player&quot;, how-frequent)"/>
          <p:cNvSpPr txBox="1"/>
          <p:nvPr/>
        </p:nvSpPr>
        <p:spPr>
          <a:xfrm>
            <a:off x="880880" y="12293580"/>
            <a:ext cx="18484920"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t>build-column(stats, </a:t>
            </a:r>
            <a:r>
              <a:rPr>
                <a:solidFill>
                  <a:srgbClr val="507EB3"/>
                </a:solidFill>
              </a:rPr>
              <a:t>"frequent-player"</a:t>
            </a:r>
            <a:r>
              <a:t>, how-frequent)</a:t>
            </a:r>
          </a:p>
        </p:txBody>
      </p:sp>
      <p:grpSp>
        <p:nvGrpSpPr>
          <p:cNvPr id="328" name="Group"/>
          <p:cNvGrpSpPr/>
          <p:nvPr/>
        </p:nvGrpSpPr>
        <p:grpSpPr>
          <a:xfrm>
            <a:off x="10021846" y="9219726"/>
            <a:ext cx="13959694" cy="4093313"/>
            <a:chOff x="-4476548" y="0"/>
            <a:chExt cx="13959691" cy="4093312"/>
          </a:xfrm>
        </p:grpSpPr>
        <p:sp>
          <p:nvSpPr>
            <p:cNvPr id="326" name="Rectangle"/>
            <p:cNvSpPr/>
            <p:nvPr/>
          </p:nvSpPr>
          <p:spPr>
            <a:xfrm>
              <a:off x="-4476548" y="2823311"/>
              <a:ext cx="4340046" cy="1270001"/>
            </a:xfrm>
            <a:prstGeom prst="rect">
              <a:avLst/>
            </a:prstGeom>
            <a:noFill/>
            <a:ln w="63500" cap="flat">
              <a:solidFill>
                <a:srgbClr val="B51700"/>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327" name="Although we’ll only use this function here, it’ll be too long to be conveniently written as a lambda expression."/>
            <p:cNvSpPr/>
            <p:nvPr/>
          </p:nvSpPr>
          <p:spPr>
            <a:xfrm>
              <a:off x="0" y="0"/>
              <a:ext cx="9483143" cy="23083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r>
                <a:rPr dirty="0"/>
                <a:t>Although we’ll only use this function here, it’ll be too long to conveniently write as a lambda expression.</a:t>
              </a:r>
            </a:p>
          </p:txBody>
        </p:sp>
      </p:gr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E431680-DF1C-BFCB-EC51-32B1938EDC67}"/>
                  </a:ext>
                </a:extLst>
              </p14:cNvPr>
              <p14:cNvContentPartPr/>
              <p14:nvPr/>
            </p14:nvContentPartPr>
            <p14:xfrm>
              <a:off x="10203063" y="12743594"/>
              <a:ext cx="3539160" cy="15120"/>
            </p14:xfrm>
          </p:contentPart>
        </mc:Choice>
        <mc:Fallback>
          <p:pic>
            <p:nvPicPr>
              <p:cNvPr id="4" name="Ink 3">
                <a:extLst>
                  <a:ext uri="{FF2B5EF4-FFF2-40B4-BE49-F238E27FC236}">
                    <a16:creationId xmlns:a16="http://schemas.microsoft.com/office/drawing/2014/main" id="{BE431680-DF1C-BFCB-EC51-32B1938EDC67}"/>
                  </a:ext>
                </a:extLst>
              </p:cNvPr>
              <p:cNvPicPr/>
              <p:nvPr/>
            </p:nvPicPr>
            <p:blipFill>
              <a:blip r:embed="rId5"/>
              <a:stretch>
                <a:fillRect/>
              </a:stretch>
            </p:blipFill>
            <p:spPr>
              <a:xfrm>
                <a:off x="10149423" y="12635954"/>
                <a:ext cx="3646800" cy="230760"/>
              </a:xfrm>
              <a:prstGeom prst="rect">
                <a:avLst/>
              </a:prstGeom>
            </p:spPr>
          </p:pic>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Screen Shot 2023-02-06 at 14.38.22.png" descr="Screen Shot 2023-02-06 at 14.38.22.png"/>
          <p:cNvPicPr>
            <a:picLocks noChangeAspect="1"/>
          </p:cNvPicPr>
          <p:nvPr/>
        </p:nvPicPr>
        <p:blipFill>
          <a:blip r:embed="rId3"/>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333" name="frequent-player"/>
          <p:cNvSpPr txBox="1"/>
          <p:nvPr/>
        </p:nvSpPr>
        <p:spPr>
          <a:xfrm>
            <a:off x="17921458" y="287966"/>
            <a:ext cx="4124953"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chemeClr val="accent4">
                    <a:lumOff val="-8800"/>
                  </a:schemeClr>
                </a:solidFill>
              </a:defRPr>
            </a:lvl1pPr>
          </a:lstStyle>
          <a:p>
            <a:pPr>
              <a:defRPr>
                <a:solidFill>
                  <a:schemeClr val="accent1">
                    <a:hueOff val="-11070000"/>
                    <a:satOff val="-41666"/>
                    <a:lumOff val="-81176"/>
                  </a:schemeClr>
                </a:solidFill>
              </a:defRPr>
            </a:pPr>
            <a:r>
              <a:rPr>
                <a:solidFill>
                  <a:schemeClr val="accent4">
                    <a:lumOff val="-8800"/>
                  </a:schemeClr>
                </a:solidFill>
              </a:rPr>
              <a:t>frequent-player</a:t>
            </a:r>
          </a:p>
        </p:txBody>
      </p:sp>
      <p:sp>
        <p:nvSpPr>
          <p:cNvPr id="334" name="&quot;very&quot;…"/>
          <p:cNvSpPr txBox="1"/>
          <p:nvPr/>
        </p:nvSpPr>
        <p:spPr>
          <a:xfrm>
            <a:off x="17968586" y="1227133"/>
            <a:ext cx="3712762" cy="10899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"somewhat"</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"no"</a:t>
            </a:r>
          </a:p>
          <a:p>
            <a:pPr>
              <a:lnSpc>
                <a:spcPts val="8500"/>
              </a:lnSpc>
              <a:defRPr i="0">
                <a:latin typeface="Menlo Regular"/>
                <a:ea typeface="Menlo Regular"/>
                <a:cs typeface="Menlo Regular"/>
                <a:sym typeface="Menlo Regular"/>
              </a:defRPr>
            </a:pPr>
            <a:r>
              <a:rPr>
                <a:solidFill>
                  <a:srgbClr val="507EB3"/>
                </a:solidFill>
              </a:rPr>
              <a:t>"very"</a:t>
            </a:r>
          </a:p>
          <a:p>
            <a:pPr>
              <a:lnSpc>
                <a:spcPts val="8500"/>
              </a:lnSpc>
              <a:defRPr i="0">
                <a:latin typeface="Menlo Regular"/>
                <a:ea typeface="Menlo Regular"/>
                <a:cs typeface="Menlo Regular"/>
                <a:sym typeface="Menlo Regular"/>
              </a:defRPr>
            </a:pPr>
            <a:r>
              <a:rPr>
                <a:solidFill>
                  <a:srgbClr val="507EB3"/>
                </a:solidFill>
              </a:rPr>
              <a:t>"very"</a:t>
            </a:r>
          </a:p>
        </p:txBody>
      </p:sp>
      <p:sp>
        <p:nvSpPr>
          <p:cNvPr id="335" name="Rectangle"/>
          <p:cNvSpPr/>
          <p:nvPr/>
        </p:nvSpPr>
        <p:spPr>
          <a:xfrm>
            <a:off x="6629258" y="424939"/>
            <a:ext cx="15351898" cy="13031084"/>
          </a:xfrm>
          <a:prstGeom prst="rect">
            <a:avLst/>
          </a:prstGeom>
          <a:gradFill>
            <a:gsLst>
              <a:gs pos="32099">
                <a:schemeClr val="accent3">
                  <a:lumOff val="44000"/>
                </a:schemeClr>
              </a:gs>
              <a:gs pos="84984">
                <a:schemeClr val="accent1">
                  <a:satOff val="58333"/>
                  <a:lumOff val="16325"/>
                  <a:alpha val="0"/>
                </a:schemeClr>
              </a:gs>
            </a:gsLst>
            <a:lin ang="16200000"/>
          </a:gradFill>
          <a:ln w="12700">
            <a:miter lim="400000"/>
          </a:ln>
        </p:spPr>
        <p:txBody>
          <a:bodyPr lIns="178593" tIns="178593" rIns="178593" bIns="178593" anchor="ctr"/>
          <a:lstStyle/>
          <a:p>
            <a:pPr algn="ctr">
              <a:lnSpc>
                <a:spcPts val="4800"/>
              </a:lnSpc>
              <a:defRPr sz="4200"/>
            </a:pPr>
            <a:endParaRPr/>
          </a:p>
        </p:txBody>
      </p:sp>
      <p:sp>
        <p:nvSpPr>
          <p:cNvPr id="336" name="fun how-frequent(player :: Row)   -&gt; String:…"/>
          <p:cNvSpPr txBox="1"/>
          <p:nvPr/>
        </p:nvSpPr>
        <p:spPr>
          <a:xfrm>
            <a:off x="1039314" y="4498884"/>
            <a:ext cx="13225771" cy="7315819"/>
          </a:xfrm>
          <a:prstGeom prst="rect">
            <a:avLst/>
          </a:prstGeom>
          <a:solidFill>
            <a:schemeClr val="accent3">
              <a:lumOff val="44000"/>
            </a:schemeClr>
          </a:solidFill>
          <a:ln w="254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a:solidFill>
                  <a:srgbClr val="ABAFB3"/>
                </a:solidFill>
              </a:rPr>
              <a:t>fun</a:t>
            </a:r>
            <a:r>
              <a:t> </a:t>
            </a:r>
            <a:r>
              <a:rPr b="1">
                <a:solidFill>
                  <a:srgbClr val="9F59B3"/>
                </a:solidFill>
              </a:rPr>
              <a:t>how-frequent</a:t>
            </a:r>
            <a:r>
              <a:t>(player :: Row)</a:t>
            </a:r>
            <a:br/>
            <a:r>
              <a:t>  -&gt; String:</a:t>
            </a:r>
          </a:p>
          <a:p>
            <a:pPr>
              <a:lnSpc>
                <a:spcPts val="5600"/>
              </a:lnSpc>
              <a:defRPr i="0">
                <a:latin typeface="Menlo Regular"/>
                <a:ea typeface="Menlo Regular"/>
                <a:cs typeface="Menlo Regular"/>
                <a:sym typeface="Menlo Regular"/>
              </a:defRPr>
            </a:pPr>
            <a:r>
              <a:t> </a:t>
            </a:r>
            <a:r>
              <a:rPr>
                <a:solidFill>
                  <a:srgbClr val="ABAFB3"/>
                </a:solidFill>
              </a:rPr>
              <a:t>if</a:t>
            </a:r>
            <a:r>
              <a:t> player[</a:t>
            </a:r>
            <a:r>
              <a:rPr>
                <a:solidFill>
                  <a:srgbClr val="507EB3"/>
                </a:solidFill>
              </a:rPr>
              <a:t>"games"</a:t>
            </a:r>
            <a:r>
              <a:t>] &gt;= 20:</a:t>
            </a:r>
          </a:p>
          <a:p>
            <a:pPr>
              <a:lnSpc>
                <a:spcPts val="5600"/>
              </a:lnSpc>
              <a:defRPr i="0">
                <a:latin typeface="Menlo Regular"/>
                <a:ea typeface="Menlo Regular"/>
                <a:cs typeface="Menlo Regular"/>
                <a:sym typeface="Menlo Regular"/>
              </a:defRPr>
            </a:pPr>
            <a:r>
              <a:t>    </a:t>
            </a:r>
            <a:r>
              <a:rPr>
                <a:solidFill>
                  <a:srgbClr val="507EB3"/>
                </a:solidFill>
              </a:rPr>
              <a:t>"very"</a:t>
            </a:r>
          </a:p>
          <a:p>
            <a:pPr>
              <a:lnSpc>
                <a:spcPts val="5600"/>
              </a:lnSpc>
              <a:defRPr i="0">
                <a:latin typeface="Menlo Regular"/>
                <a:ea typeface="Menlo Regular"/>
                <a:cs typeface="Menlo Regular"/>
                <a:sym typeface="Menlo Regular"/>
              </a:defRPr>
            </a:pPr>
            <a:r>
              <a:t>  </a:t>
            </a:r>
            <a:r>
              <a:rPr>
                <a:solidFill>
                  <a:srgbClr val="ABAFB3"/>
                </a:solidFill>
              </a:rPr>
              <a:t>else if</a:t>
            </a:r>
            <a:r>
              <a:t> player[</a:t>
            </a:r>
            <a:r>
              <a:rPr>
                <a:solidFill>
                  <a:srgbClr val="ABAFB3"/>
                </a:solidFill>
              </a:rPr>
              <a:t>"games"</a:t>
            </a:r>
            <a:r>
              <a:t>] &gt;= 10:</a:t>
            </a:r>
          </a:p>
          <a:p>
            <a:pPr>
              <a:lnSpc>
                <a:spcPts val="5600"/>
              </a:lnSpc>
              <a:defRPr i="0">
                <a:latin typeface="Menlo Regular"/>
                <a:ea typeface="Menlo Regular"/>
                <a:cs typeface="Menlo Regular"/>
                <a:sym typeface="Menlo Regular"/>
              </a:defRPr>
            </a:pPr>
            <a:r>
              <a:t>    </a:t>
            </a:r>
            <a:r>
              <a:rPr>
                <a:solidFill>
                  <a:srgbClr val="507EB3"/>
                </a:solidFill>
              </a:rPr>
              <a:t>"somewhat"</a:t>
            </a:r>
          </a:p>
          <a:p>
            <a:pPr>
              <a:lnSpc>
                <a:spcPts val="5600"/>
              </a:lnSpc>
              <a:defRPr i="0">
                <a:latin typeface="Menlo Regular"/>
                <a:ea typeface="Menlo Regular"/>
                <a:cs typeface="Menlo Regular"/>
                <a:sym typeface="Menlo Regular"/>
              </a:defRPr>
            </a:pPr>
            <a:r>
              <a:t>  </a:t>
            </a:r>
            <a:r>
              <a:rPr>
                <a:solidFill>
                  <a:srgbClr val="ABAFB3"/>
                </a:solidFill>
              </a:rPr>
              <a:t>else</a:t>
            </a:r>
            <a:r>
              <a:t>:</a:t>
            </a:r>
          </a:p>
          <a:p>
            <a:pPr>
              <a:lnSpc>
                <a:spcPts val="5600"/>
              </a:lnSpc>
              <a:defRPr i="0">
                <a:latin typeface="Menlo Regular"/>
                <a:ea typeface="Menlo Regular"/>
                <a:cs typeface="Menlo Regular"/>
                <a:sym typeface="Menlo Regular"/>
              </a:defRPr>
            </a:pPr>
            <a:r>
              <a:t>    </a:t>
            </a:r>
            <a:r>
              <a:rPr>
                <a:solidFill>
                  <a:srgbClr val="507EB3"/>
                </a:solidFill>
              </a:rPr>
              <a:t>"no"</a:t>
            </a:r>
          </a:p>
          <a:p>
            <a:pPr>
              <a:lnSpc>
                <a:spcPts val="5600"/>
              </a:lnSpc>
              <a:defRPr i="0">
                <a:latin typeface="Menlo Regular"/>
                <a:ea typeface="Menlo Regular"/>
                <a:cs typeface="Menlo Regular"/>
                <a:sym typeface="Menlo Regular"/>
              </a:defRPr>
            </a:pPr>
            <a:r>
              <a:t>  </a:t>
            </a:r>
            <a:r>
              <a:rPr>
                <a:solidFill>
                  <a:srgbClr val="ABAFB3"/>
                </a:solidFill>
              </a:rPr>
              <a:t>end</a:t>
            </a:r>
          </a:p>
          <a:p>
            <a:pPr>
              <a:lnSpc>
                <a:spcPts val="5600"/>
              </a:lnSpc>
              <a:defRPr i="0">
                <a:latin typeface="Menlo Regular"/>
                <a:ea typeface="Menlo Regular"/>
                <a:cs typeface="Menlo Regular"/>
                <a:sym typeface="Menlo Regular"/>
              </a:defRPr>
            </a:pPr>
            <a:r>
              <a:rPr>
                <a:solidFill>
                  <a:srgbClr val="ABAFB3"/>
                </a:solidFill>
              </a:rPr>
              <a:t>end</a:t>
            </a:r>
          </a:p>
        </p:txBody>
      </p:sp>
      <p:sp>
        <p:nvSpPr>
          <p:cNvPr id="337" name="build-column(stats, &quot;frequent-player&quot;, how-frequent)"/>
          <p:cNvSpPr txBox="1"/>
          <p:nvPr/>
        </p:nvSpPr>
        <p:spPr>
          <a:xfrm>
            <a:off x="880880" y="12293580"/>
            <a:ext cx="18484920"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t>build-column(stats, </a:t>
            </a:r>
            <a:r>
              <a:rPr>
                <a:solidFill>
                  <a:srgbClr val="507EB3"/>
                </a:solidFill>
              </a:rPr>
              <a:t>"frequent-player"</a:t>
            </a:r>
            <a:r>
              <a:t>, how-frequent)</a:t>
            </a:r>
          </a:p>
        </p:txBody>
      </p:sp>
      <p:sp>
        <p:nvSpPr>
          <p:cNvPr id="338" name="Be sure to add a docstring and where block to make this definition complete!"/>
          <p:cNvSpPr txBox="1"/>
          <p:nvPr/>
        </p:nvSpPr>
        <p:spPr>
          <a:xfrm>
            <a:off x="15441615" y="6452453"/>
            <a:ext cx="5361581"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4400">
                <a:solidFill>
                  <a:srgbClr val="A00E15"/>
                </a:solidFill>
              </a:defRPr>
            </a:pPr>
            <a:r>
              <a:t>Be sure to add a docstring and </a:t>
            </a:r>
            <a:r>
              <a:rPr b="1"/>
              <a:t>where</a:t>
            </a:r>
            <a:r>
              <a:t> block to make this definition complete!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hanging a column"/>
          <p:cNvSpPr txBox="1">
            <a:spLocks noGrp="1"/>
          </p:cNvSpPr>
          <p:nvPr>
            <p:ph type="title"/>
          </p:nvPr>
        </p:nvSpPr>
        <p:spPr>
          <a:prstGeom prst="rect">
            <a:avLst/>
          </a:prstGeom>
        </p:spPr>
        <p:txBody>
          <a:bodyPr/>
          <a:lstStyle/>
          <a:p>
            <a:r>
              <a:t>Changing a column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o, we’ve seen that we can build a new column based on the values in each row, but what if we just want to change an existing column?"/>
          <p:cNvSpPr txBox="1">
            <a:spLocks noGrp="1"/>
          </p:cNvSpPr>
          <p:nvPr>
            <p:ph type="body" idx="1"/>
          </p:nvPr>
        </p:nvSpPr>
        <p:spPr>
          <a:prstGeom prst="rect">
            <a:avLst/>
          </a:prstGeom>
        </p:spPr>
        <p:txBody>
          <a:bodyPr/>
          <a:lstStyle/>
          <a:p>
            <a:r>
              <a:t>So, we’ve seen that we can build a new column based on the values in each row, but what if we just want to change an existing column?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Screen Shot 2023-02-06 at 14.38.22.png" descr="Screen Shot 2023-02-06 at 14.38.22.png"/>
          <p:cNvPicPr>
            <a:picLocks noChangeAspect="1"/>
          </p:cNvPicPr>
          <p:nvPr/>
        </p:nvPicPr>
        <p:blipFill>
          <a:blip r:embed="rId2"/>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347" name="A fake WNBA fan like me can’t remember what these team abbreviations stand for."/>
          <p:cNvSpPr txBox="1"/>
          <p:nvPr/>
        </p:nvSpPr>
        <p:spPr>
          <a:xfrm>
            <a:off x="17872098" y="4753610"/>
            <a:ext cx="6283949"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A fake WNBA fan like me can’t remember what these team abbreviations stand for.</a:t>
            </a:r>
          </a:p>
        </p:txBody>
      </p:sp>
      <p:sp>
        <p:nvSpPr>
          <p:cNvPr id="348" name="Rectangle"/>
          <p:cNvSpPr/>
          <p:nvPr/>
        </p:nvSpPr>
        <p:spPr>
          <a:xfrm>
            <a:off x="10939669" y="1462042"/>
            <a:ext cx="1646378" cy="10791915"/>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49" name="Let’s fill in the actual team names."/>
          <p:cNvSpPr txBox="1"/>
          <p:nvPr/>
        </p:nvSpPr>
        <p:spPr>
          <a:xfrm>
            <a:off x="17900262" y="8505457"/>
            <a:ext cx="6227621" cy="15544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Let’s fill in the actual team names.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What are the team names?"/>
          <p:cNvSpPr txBox="1">
            <a:spLocks noGrp="1"/>
          </p:cNvSpPr>
          <p:nvPr>
            <p:ph type="body" idx="1"/>
          </p:nvPr>
        </p:nvSpPr>
        <p:spPr>
          <a:prstGeom prst="rect">
            <a:avLst/>
          </a:prstGeom>
        </p:spPr>
        <p:txBody>
          <a:bodyPr/>
          <a:lstStyle/>
          <a:p>
            <a:r>
              <a:t>What </a:t>
            </a:r>
            <a:r>
              <a:rPr i="1">
                <a:solidFill>
                  <a:schemeClr val="accent1">
                    <a:hueOff val="2550000"/>
                    <a:satOff val="48809"/>
                    <a:lumOff val="-44426"/>
                  </a:schemeClr>
                </a:solidFill>
              </a:rPr>
              <a:t>are</a:t>
            </a:r>
            <a:r>
              <a:t> the team names?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Where are we?"/>
          <p:cNvSpPr txBox="1">
            <a:spLocks noGrp="1"/>
          </p:cNvSpPr>
          <p:nvPr>
            <p:ph type="title"/>
          </p:nvPr>
        </p:nvSpPr>
        <p:spPr>
          <a:prstGeom prst="rect">
            <a:avLst/>
          </a:prstGeom>
        </p:spPr>
        <p:txBody>
          <a:bodyPr/>
          <a:lstStyle/>
          <a:p>
            <a:r>
              <a:rPr dirty="0"/>
              <a:t>Where are we?</a:t>
            </a:r>
            <a:br>
              <a:rPr lang="en-US" dirty="0"/>
            </a:br>
            <a:r>
              <a:rPr lang="en-US" sz="4800" dirty="0"/>
              <a:t>(SEA</a:t>
            </a:r>
            <a:r>
              <a:rPr lang="en-US" sz="4800"/>
              <a:t>, then NY, </a:t>
            </a:r>
            <a:r>
              <a:rPr lang="en-US" sz="4800" dirty="0"/>
              <a:t>I believe)</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Screen Shot 2023-02-07 at 12.46.23.png" descr="Screen Shot 2023-02-07 at 12.46.23.png"/>
          <p:cNvPicPr>
            <a:picLocks noChangeAspect="1"/>
          </p:cNvPicPr>
          <p:nvPr/>
        </p:nvPicPr>
        <p:blipFill>
          <a:blip r:embed="rId3"/>
          <a:srcRect t="52808"/>
          <a:stretch>
            <a:fillRect/>
          </a:stretch>
        </p:blipFill>
        <p:spPr>
          <a:xfrm>
            <a:off x="2778586" y="2722760"/>
            <a:ext cx="7803023" cy="8270555"/>
          </a:xfrm>
          <a:prstGeom prst="rect">
            <a:avLst/>
          </a:prstGeom>
          <a:ln w="12700">
            <a:miter lim="400000"/>
          </a:ln>
        </p:spPr>
      </p:pic>
      <p:pic>
        <p:nvPicPr>
          <p:cNvPr id="354" name="Screen Shot 2023-02-07 at 12.46.23.png" descr="Screen Shot 2023-02-07 at 12.46.23.png"/>
          <p:cNvPicPr>
            <a:picLocks noChangeAspect="1"/>
          </p:cNvPicPr>
          <p:nvPr/>
        </p:nvPicPr>
        <p:blipFill>
          <a:blip r:embed="rId3"/>
          <a:srcRect b="53116"/>
          <a:stretch>
            <a:fillRect/>
          </a:stretch>
        </p:blipFill>
        <p:spPr>
          <a:xfrm>
            <a:off x="14070072" y="2575531"/>
            <a:ext cx="8133815" cy="8564835"/>
          </a:xfrm>
          <a:prstGeom prst="rect">
            <a:avLst/>
          </a:prstGeom>
          <a:ln w="12700">
            <a:miter lim="400000"/>
          </a:ln>
        </p:spPr>
      </p:pic>
      <p:sp>
        <p:nvSpPr>
          <p:cNvPr id="355" name="CHI"/>
          <p:cNvSpPr txBox="1"/>
          <p:nvPr/>
        </p:nvSpPr>
        <p:spPr>
          <a:xfrm>
            <a:off x="12740243" y="5372079"/>
            <a:ext cx="1409624"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CHI</a:t>
            </a:r>
          </a:p>
        </p:txBody>
      </p:sp>
      <p:sp>
        <p:nvSpPr>
          <p:cNvPr id="356" name="CON"/>
          <p:cNvSpPr txBox="1"/>
          <p:nvPr/>
        </p:nvSpPr>
        <p:spPr>
          <a:xfrm>
            <a:off x="12740243" y="6502739"/>
            <a:ext cx="1409624" cy="14663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CON</a:t>
            </a:r>
          </a:p>
        </p:txBody>
      </p:sp>
      <p:sp>
        <p:nvSpPr>
          <p:cNvPr id="357" name="DAL"/>
          <p:cNvSpPr txBox="1"/>
          <p:nvPr/>
        </p:nvSpPr>
        <p:spPr>
          <a:xfrm>
            <a:off x="1354461" y="4241419"/>
            <a:ext cx="1409625"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DAL</a:t>
            </a:r>
          </a:p>
        </p:txBody>
      </p:sp>
      <p:sp>
        <p:nvSpPr>
          <p:cNvPr id="358" name="LVA"/>
          <p:cNvSpPr txBox="1"/>
          <p:nvPr/>
        </p:nvSpPr>
        <p:spPr>
          <a:xfrm>
            <a:off x="1354461" y="5372079"/>
            <a:ext cx="1409625"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LVA</a:t>
            </a:r>
          </a:p>
        </p:txBody>
      </p:sp>
      <p:sp>
        <p:nvSpPr>
          <p:cNvPr id="359" name="ATL"/>
          <p:cNvSpPr txBox="1"/>
          <p:nvPr/>
        </p:nvSpPr>
        <p:spPr>
          <a:xfrm>
            <a:off x="12740243" y="4241419"/>
            <a:ext cx="1409624"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ATL</a:t>
            </a:r>
          </a:p>
        </p:txBody>
      </p:sp>
      <p:sp>
        <p:nvSpPr>
          <p:cNvPr id="360" name="PHO"/>
          <p:cNvSpPr txBox="1"/>
          <p:nvPr/>
        </p:nvSpPr>
        <p:spPr>
          <a:xfrm>
            <a:off x="1354461" y="8764058"/>
            <a:ext cx="1409625"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PHO</a:t>
            </a:r>
          </a:p>
        </p:txBody>
      </p:sp>
      <p:sp>
        <p:nvSpPr>
          <p:cNvPr id="361" name="SEA"/>
          <p:cNvSpPr txBox="1"/>
          <p:nvPr/>
        </p:nvSpPr>
        <p:spPr>
          <a:xfrm>
            <a:off x="1354461" y="9894719"/>
            <a:ext cx="1409625" cy="856732"/>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SEA</a:t>
            </a:r>
          </a:p>
        </p:txBody>
      </p:sp>
      <p:sp>
        <p:nvSpPr>
          <p:cNvPr id="362" name="WAS"/>
          <p:cNvSpPr txBox="1"/>
          <p:nvPr/>
        </p:nvSpPr>
        <p:spPr>
          <a:xfrm>
            <a:off x="12740243" y="9894719"/>
            <a:ext cx="1409624" cy="1466332"/>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WAS</a:t>
            </a:r>
          </a:p>
        </p:txBody>
      </p:sp>
      <p:sp>
        <p:nvSpPr>
          <p:cNvPr id="363" name="MIN"/>
          <p:cNvSpPr txBox="1"/>
          <p:nvPr/>
        </p:nvSpPr>
        <p:spPr>
          <a:xfrm>
            <a:off x="1354461" y="7633399"/>
            <a:ext cx="1409625" cy="856732"/>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MIN</a:t>
            </a:r>
          </a:p>
        </p:txBody>
      </p:sp>
      <p:sp>
        <p:nvSpPr>
          <p:cNvPr id="364" name="IND"/>
          <p:cNvSpPr txBox="1"/>
          <p:nvPr/>
        </p:nvSpPr>
        <p:spPr>
          <a:xfrm>
            <a:off x="12740243" y="7633399"/>
            <a:ext cx="1409624" cy="856732"/>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IND</a:t>
            </a:r>
          </a:p>
        </p:txBody>
      </p:sp>
      <p:sp>
        <p:nvSpPr>
          <p:cNvPr id="365" name="NYL"/>
          <p:cNvSpPr txBox="1"/>
          <p:nvPr/>
        </p:nvSpPr>
        <p:spPr>
          <a:xfrm>
            <a:off x="12740243" y="8764058"/>
            <a:ext cx="1409624"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NYL</a:t>
            </a:r>
          </a:p>
        </p:txBody>
      </p:sp>
      <p:sp>
        <p:nvSpPr>
          <p:cNvPr id="366" name="LAS"/>
          <p:cNvSpPr txBox="1"/>
          <p:nvPr/>
        </p:nvSpPr>
        <p:spPr>
          <a:xfrm>
            <a:off x="1354461" y="6502739"/>
            <a:ext cx="1409625" cy="856733"/>
          </a:xfrm>
          <a:prstGeom prst="rect">
            <a:avLst/>
          </a:prstGeom>
          <a:ln w="63500">
            <a:solidFill>
              <a:srgbClr val="B517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lnSpc>
                <a:spcPts val="4800"/>
              </a:lnSpc>
              <a:defRPr sz="4200"/>
            </a:lvl1pPr>
          </a:lstStyle>
          <a:p>
            <a:r>
              <a:t>LAS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fun team-name(abbr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fun</a:t>
            </a:r>
            <a:r>
              <a:rPr dirty="0"/>
              <a:t> </a:t>
            </a:r>
            <a:r>
              <a:rPr b="1" dirty="0">
                <a:solidFill>
                  <a:srgbClr val="9F59B3"/>
                </a:solidFill>
              </a:rPr>
              <a:t>team-name</a:t>
            </a:r>
            <a:r>
              <a:rPr dirty="0"/>
              <a:t>(</a:t>
            </a:r>
            <a:r>
              <a:rPr dirty="0" err="1"/>
              <a:t>abbr</a:t>
            </a:r>
            <a:r>
              <a:rPr dirty="0"/>
              <a:t> :: String) -&gt; String:</a:t>
            </a:r>
          </a:p>
          <a:p>
            <a:pPr defTabSz="1828800">
              <a:lnSpc>
                <a:spcPts val="5600"/>
              </a:lnSpc>
              <a:spcBef>
                <a:spcPts val="0"/>
              </a:spcBef>
              <a:defRPr sz="4600">
                <a:latin typeface="Menlo Regular"/>
                <a:ea typeface="Menlo Regular"/>
                <a:cs typeface="Menlo Regular"/>
                <a:sym typeface="Menlo Regular"/>
              </a:defRPr>
            </a:pPr>
            <a:r>
              <a:rPr dirty="0"/>
              <a:t>  </a:t>
            </a:r>
            <a:r>
              <a:rPr dirty="0">
                <a:solidFill>
                  <a:srgbClr val="ABAFB3"/>
                </a:solidFill>
              </a:rPr>
              <a:t>doc</a:t>
            </a:r>
            <a:r>
              <a:rPr dirty="0"/>
              <a:t>: </a:t>
            </a:r>
            <a:r>
              <a:rPr dirty="0">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rPr dirty="0"/>
              <a:t>  ...</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where</a:t>
            </a:r>
            <a:r>
              <a:rPr dirty="0"/>
              <a:t>:</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"NYL"</a:t>
            </a:r>
            <a:r>
              <a:rPr dirty="0"/>
              <a:t>) </a:t>
            </a:r>
            <a:r>
              <a:rPr dirty="0">
                <a:solidFill>
                  <a:srgbClr val="ABAFB3"/>
                </a:solidFill>
              </a:rPr>
              <a:t>is</a:t>
            </a:r>
            <a:r>
              <a:rPr dirty="0"/>
              <a:t> </a:t>
            </a:r>
            <a:r>
              <a:rPr dirty="0">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"CHI"</a:t>
            </a:r>
            <a:r>
              <a:rPr dirty="0"/>
              <a:t>) </a:t>
            </a:r>
            <a:r>
              <a:rPr dirty="0">
                <a:solidFill>
                  <a:srgbClr val="ABAFB3"/>
                </a:solidFill>
              </a:rPr>
              <a:t>is</a:t>
            </a:r>
            <a:r>
              <a:rPr dirty="0"/>
              <a:t> </a:t>
            </a:r>
            <a:r>
              <a:rPr dirty="0">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rPr dirty="0"/>
              <a:t>  ...</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end</a:t>
            </a:r>
          </a:p>
        </p:txBody>
      </p:sp>
      <p:sp>
        <p:nvSpPr>
          <p:cNvPr id="2" name="TextBox 1">
            <a:extLst>
              <a:ext uri="{FF2B5EF4-FFF2-40B4-BE49-F238E27FC236}">
                <a16:creationId xmlns:a16="http://schemas.microsoft.com/office/drawing/2014/main" id="{509C3B11-025F-6C9D-B503-C736F1037220}"/>
              </a:ext>
            </a:extLst>
          </p:cNvPr>
          <p:cNvSpPr txBox="1"/>
          <p:nvPr/>
        </p:nvSpPr>
        <p:spPr>
          <a:xfrm>
            <a:off x="12467771" y="3439886"/>
            <a:ext cx="11756571" cy="5847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dirty="0"/>
              <a:t>Use this as a template:</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600"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Start with (grey) keywords</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Fill in </a:t>
            </a:r>
            <a:r>
              <a:rPr lang="en-US" i="0" u="sng" dirty="0">
                <a:solidFill>
                  <a:schemeClr val="bg1">
                    <a:lumMod val="75000"/>
                  </a:schemeClr>
                </a:solidFill>
              </a:rPr>
              <a:t>fun</a:t>
            </a:r>
            <a:r>
              <a:rPr lang="en-US" i="0" dirty="0">
                <a:solidFill>
                  <a:schemeClr val="bg1">
                    <a:lumMod val="75000"/>
                  </a:schemeClr>
                </a:solidFill>
              </a:rPr>
              <a:t>:</a:t>
            </a:r>
            <a:r>
              <a:rPr lang="en-US" i="0" dirty="0"/>
              <a:t> I/O (input/output),  etc.</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Fill in </a:t>
            </a:r>
            <a:r>
              <a:rPr lang="en-US" i="0" u="sng" dirty="0">
                <a:solidFill>
                  <a:schemeClr val="bg1">
                    <a:lumMod val="75000"/>
                  </a:schemeClr>
                </a:solidFill>
              </a:rPr>
              <a:t>doc</a:t>
            </a:r>
            <a:r>
              <a:rPr lang="en-US" i="0" dirty="0">
                <a:solidFill>
                  <a:schemeClr val="bg1">
                    <a:lumMod val="75000"/>
                  </a:schemeClr>
                </a:solidFill>
              </a:rPr>
              <a:t>:</a:t>
            </a:r>
            <a:r>
              <a:rPr lang="en-US" i="0" dirty="0"/>
              <a:t> with something descriptive</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600"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Use ellipses for code (TBD)</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Think of tests to write in </a:t>
            </a:r>
            <a:r>
              <a:rPr lang="en-US" i="0" u="sng" dirty="0">
                <a:solidFill>
                  <a:schemeClr val="bg1">
                    <a:lumMod val="75000"/>
                  </a:schemeClr>
                </a:solidFill>
              </a:rPr>
              <a:t>where</a:t>
            </a:r>
            <a:r>
              <a:rPr lang="en-US" i="0" dirty="0">
                <a:solidFill>
                  <a:schemeClr val="bg1">
                    <a:lumMod val="75000"/>
                  </a:schemeClr>
                </a:solidFill>
              </a:rPr>
              <a:t>:</a:t>
            </a:r>
            <a:r>
              <a:rPr lang="en-US" i="0" dirty="0"/>
              <a:t> clause</a:t>
            </a:r>
          </a:p>
          <a:p>
            <a:pPr lvl="5" indent="0"/>
            <a:r>
              <a:rPr kumimoji="0" lang="en-US"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(to help us write the actual</a:t>
            </a:r>
            <a:r>
              <a:rPr lang="en-US" i="0" dirty="0"/>
              <a:t> function code)</a:t>
            </a:r>
          </a:p>
          <a:p>
            <a:pPr marL="685800" lvl="5" indent="-685800">
              <a:buFont typeface="Arial" panose="020B0604020202020204" pitchFamily="34" charset="0"/>
              <a:buChar char="•"/>
            </a:pPr>
            <a:r>
              <a:rPr kumimoji="0" lang="en-US" b="0" i="0" u="none" strike="noStrike" cap="none" spc="0" normalizeH="0" baseline="0" dirty="0">
                <a:ln>
                  <a:noFill/>
                </a:ln>
                <a:solidFill>
                  <a:schemeClr val="tx1"/>
                </a:solidFill>
                <a:effectLst/>
                <a:uFillTx/>
                <a:latin typeface="+mn-lt"/>
                <a:ea typeface="+mn-ea"/>
                <a:cs typeface="+mn-cs"/>
                <a:sym typeface="Helvetica"/>
              </a:rPr>
              <a:t>Don’t forge</a:t>
            </a:r>
            <a:r>
              <a:rPr lang="en-US" i="0" dirty="0">
                <a:solidFill>
                  <a:schemeClr val="tx1"/>
                </a:solidFill>
              </a:rPr>
              <a:t>t to </a:t>
            </a:r>
            <a:r>
              <a:rPr lang="en-US" i="0" u="sng" dirty="0">
                <a:solidFill>
                  <a:schemeClr val="bg1">
                    <a:lumMod val="75000"/>
                  </a:schemeClr>
                </a:solidFill>
              </a:rPr>
              <a:t>end</a:t>
            </a:r>
            <a:r>
              <a:rPr lang="en-US" i="0" dirty="0">
                <a:solidFill>
                  <a:schemeClr val="tx1"/>
                </a:solidFill>
              </a:rPr>
              <a:t> the function</a:t>
            </a:r>
            <a:endParaRPr kumimoji="0" lang="en-US" b="0" i="0" u="none" strike="noStrike" cap="none" spc="0" normalizeH="0" baseline="0" dirty="0">
              <a:ln>
                <a:noFill/>
              </a:ln>
              <a:solidFill>
                <a:schemeClr val="tx1"/>
              </a:solidFill>
              <a:effectLst/>
              <a:uFillTx/>
              <a:latin typeface="+mn-lt"/>
              <a:ea typeface="+mn-ea"/>
              <a:cs typeface="+mn-cs"/>
              <a:sym typeface="Helvetica"/>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B4A0CFB-C6D5-CB7F-69E6-BADCEB562B7B}"/>
              </a:ext>
            </a:extLst>
          </p:cNvPr>
          <p:cNvSpPr/>
          <p:nvPr/>
        </p:nvSpPr>
        <p:spPr>
          <a:xfrm>
            <a:off x="9739086" y="362857"/>
            <a:ext cx="624114" cy="68217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78593" tIns="178593" rIns="178593" bIns="178593" numCol="1" spcCol="38100" rtlCol="0" anchor="ctr">
            <a:spAutoFit/>
          </a:bodyPr>
          <a:lstStyle/>
          <a:p>
            <a:pPr marL="0" marR="0" indent="0" algn="ctr" defTabSz="1828800" rtl="0" fontAlgn="auto" latinLnBrk="0" hangingPunct="0">
              <a:lnSpc>
                <a:spcPts val="4800"/>
              </a:lnSpc>
              <a:spcBef>
                <a:spcPts val="0"/>
              </a:spcBef>
              <a:spcAft>
                <a:spcPts val="0"/>
              </a:spcAft>
              <a:buClrTx/>
              <a:buSzTx/>
              <a:buFontTx/>
              <a:buNone/>
              <a:tabLst/>
            </a:pPr>
            <a:endParaRPr kumimoji="0" lang="en-US"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endParaRPr>
          </a:p>
        </p:txBody>
      </p:sp>
      <p:sp>
        <p:nvSpPr>
          <p:cNvPr id="370" name="fun team-name(abbr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fun</a:t>
            </a:r>
            <a:r>
              <a:rPr dirty="0"/>
              <a:t> </a:t>
            </a:r>
            <a:r>
              <a:rPr b="1" dirty="0">
                <a:solidFill>
                  <a:srgbClr val="9F59B3"/>
                </a:solidFill>
              </a:rPr>
              <a:t>team-name</a:t>
            </a:r>
            <a:r>
              <a:rPr dirty="0"/>
              <a:t>(</a:t>
            </a:r>
            <a:r>
              <a:rPr dirty="0" err="1"/>
              <a:t>abbr</a:t>
            </a:r>
            <a:r>
              <a:rPr dirty="0"/>
              <a:t> :: String) -&gt; String:</a:t>
            </a:r>
          </a:p>
          <a:p>
            <a:pPr defTabSz="1828800">
              <a:lnSpc>
                <a:spcPts val="5600"/>
              </a:lnSpc>
              <a:spcBef>
                <a:spcPts val="0"/>
              </a:spcBef>
              <a:defRPr sz="4600">
                <a:latin typeface="Menlo Regular"/>
                <a:ea typeface="Menlo Regular"/>
                <a:cs typeface="Menlo Regular"/>
                <a:sym typeface="Menlo Regular"/>
              </a:defRPr>
            </a:pPr>
            <a:r>
              <a:rPr dirty="0"/>
              <a:t>  </a:t>
            </a:r>
            <a:r>
              <a:rPr dirty="0">
                <a:solidFill>
                  <a:srgbClr val="ABAFB3"/>
                </a:solidFill>
              </a:rPr>
              <a:t>doc</a:t>
            </a:r>
            <a:r>
              <a:rPr dirty="0"/>
              <a:t>: </a:t>
            </a:r>
            <a:r>
              <a:rPr dirty="0">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rPr dirty="0"/>
              <a:t>  ...</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where</a:t>
            </a:r>
            <a:r>
              <a:rPr dirty="0"/>
              <a:t>:</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"NYL"</a:t>
            </a:r>
            <a:r>
              <a:rPr dirty="0"/>
              <a:t>) </a:t>
            </a:r>
            <a:r>
              <a:rPr dirty="0">
                <a:solidFill>
                  <a:srgbClr val="ABAFB3"/>
                </a:solidFill>
              </a:rPr>
              <a:t>is</a:t>
            </a:r>
            <a:r>
              <a:rPr dirty="0"/>
              <a:t> </a:t>
            </a:r>
            <a:r>
              <a:rPr dirty="0">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"CHI"</a:t>
            </a:r>
            <a:r>
              <a:rPr dirty="0"/>
              <a:t>) </a:t>
            </a:r>
            <a:r>
              <a:rPr dirty="0">
                <a:solidFill>
                  <a:srgbClr val="ABAFB3"/>
                </a:solidFill>
              </a:rPr>
              <a:t>is</a:t>
            </a:r>
            <a:r>
              <a:rPr dirty="0"/>
              <a:t> </a:t>
            </a:r>
            <a:r>
              <a:rPr dirty="0">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rPr dirty="0"/>
              <a:t>  ...</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end</a:t>
            </a:r>
          </a:p>
        </p:txBody>
      </p:sp>
      <p:sp>
        <p:nvSpPr>
          <p:cNvPr id="2" name="TextBox 1">
            <a:extLst>
              <a:ext uri="{FF2B5EF4-FFF2-40B4-BE49-F238E27FC236}">
                <a16:creationId xmlns:a16="http://schemas.microsoft.com/office/drawing/2014/main" id="{509C3B11-025F-6C9D-B503-C736F1037220}"/>
              </a:ext>
            </a:extLst>
          </p:cNvPr>
          <p:cNvSpPr txBox="1"/>
          <p:nvPr/>
        </p:nvSpPr>
        <p:spPr>
          <a:xfrm>
            <a:off x="12467771" y="3439886"/>
            <a:ext cx="11756571" cy="5847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dirty="0"/>
              <a:t>Use this as a template:</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600"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Start with (grey) keywords</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Fill in </a:t>
            </a:r>
            <a:r>
              <a:rPr lang="en-US" i="0" u="sng" dirty="0">
                <a:solidFill>
                  <a:schemeClr val="bg1">
                    <a:lumMod val="75000"/>
                  </a:schemeClr>
                </a:solidFill>
              </a:rPr>
              <a:t>fun</a:t>
            </a:r>
            <a:r>
              <a:rPr lang="en-US" i="0" dirty="0">
                <a:solidFill>
                  <a:schemeClr val="bg1">
                    <a:lumMod val="75000"/>
                  </a:schemeClr>
                </a:solidFill>
              </a:rPr>
              <a:t>:</a:t>
            </a:r>
            <a:r>
              <a:rPr lang="en-US" i="0" dirty="0"/>
              <a:t> I/O (input/output),  etc.</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Fill in </a:t>
            </a:r>
            <a:r>
              <a:rPr lang="en-US" i="0" u="sng" dirty="0">
                <a:solidFill>
                  <a:schemeClr val="bg1">
                    <a:lumMod val="75000"/>
                  </a:schemeClr>
                </a:solidFill>
              </a:rPr>
              <a:t>doc</a:t>
            </a:r>
            <a:r>
              <a:rPr lang="en-US" i="0" dirty="0">
                <a:solidFill>
                  <a:schemeClr val="bg1">
                    <a:lumMod val="75000"/>
                  </a:schemeClr>
                </a:solidFill>
              </a:rPr>
              <a:t>:</a:t>
            </a:r>
            <a:r>
              <a:rPr lang="en-US" i="0" dirty="0"/>
              <a:t> with something descriptive</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600"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Use ellipses for code (TBD)</a:t>
            </a:r>
          </a:p>
          <a:p>
            <a:pPr marL="685800" marR="0" indent="-6858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n-US" i="0" dirty="0"/>
              <a:t>Think of tests to write in </a:t>
            </a:r>
            <a:r>
              <a:rPr lang="en-US" i="0" u="sng" dirty="0">
                <a:solidFill>
                  <a:schemeClr val="bg1">
                    <a:lumMod val="75000"/>
                  </a:schemeClr>
                </a:solidFill>
              </a:rPr>
              <a:t>where</a:t>
            </a:r>
            <a:r>
              <a:rPr lang="en-US" i="0" dirty="0">
                <a:solidFill>
                  <a:schemeClr val="bg1">
                    <a:lumMod val="75000"/>
                  </a:schemeClr>
                </a:solidFill>
              </a:rPr>
              <a:t>:</a:t>
            </a:r>
            <a:r>
              <a:rPr lang="en-US" i="0" dirty="0"/>
              <a:t> clause</a:t>
            </a:r>
          </a:p>
          <a:p>
            <a:pPr lvl="5" indent="0"/>
            <a:r>
              <a:rPr kumimoji="0" lang="en-US" b="0" i="0"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(to help us write the actual</a:t>
            </a:r>
            <a:r>
              <a:rPr lang="en-US" i="0" dirty="0"/>
              <a:t> function code)</a:t>
            </a:r>
          </a:p>
          <a:p>
            <a:pPr marL="685800" lvl="5" indent="-685800">
              <a:buFont typeface="Arial" panose="020B0604020202020204" pitchFamily="34" charset="0"/>
              <a:buChar char="•"/>
            </a:pPr>
            <a:r>
              <a:rPr kumimoji="0" lang="en-US" b="0" i="0" u="none" strike="noStrike" cap="none" spc="0" normalizeH="0" baseline="0" dirty="0">
                <a:ln>
                  <a:noFill/>
                </a:ln>
                <a:solidFill>
                  <a:schemeClr val="tx1"/>
                </a:solidFill>
                <a:effectLst/>
                <a:uFillTx/>
                <a:latin typeface="+mn-lt"/>
                <a:ea typeface="+mn-ea"/>
                <a:cs typeface="+mn-cs"/>
                <a:sym typeface="Helvetica"/>
              </a:rPr>
              <a:t>Don’t forge</a:t>
            </a:r>
            <a:r>
              <a:rPr lang="en-US" i="0" dirty="0">
                <a:solidFill>
                  <a:schemeClr val="tx1"/>
                </a:solidFill>
              </a:rPr>
              <a:t>t to </a:t>
            </a:r>
            <a:r>
              <a:rPr lang="en-US" i="0" u="sng" dirty="0">
                <a:solidFill>
                  <a:schemeClr val="bg1">
                    <a:lumMod val="75000"/>
                  </a:schemeClr>
                </a:solidFill>
              </a:rPr>
              <a:t>end</a:t>
            </a:r>
            <a:r>
              <a:rPr lang="en-US" i="0" dirty="0">
                <a:solidFill>
                  <a:schemeClr val="tx1"/>
                </a:solidFill>
              </a:rPr>
              <a:t> the function</a:t>
            </a:r>
            <a:endParaRPr kumimoji="0" lang="en-US" b="0" i="0" u="none" strike="noStrike" cap="none" spc="0" normalizeH="0" baseline="0" dirty="0">
              <a:ln>
                <a:noFill/>
              </a:ln>
              <a:solidFill>
                <a:schemeClr val="tx1"/>
              </a:solidFill>
              <a:effectLst/>
              <a:uFillTx/>
              <a:latin typeface="+mn-lt"/>
              <a:ea typeface="+mn-ea"/>
              <a:cs typeface="+mn-cs"/>
              <a:sym typeface="Helvetica"/>
            </a:endParaRPr>
          </a:p>
        </p:txBody>
      </p:sp>
      <p:cxnSp>
        <p:nvCxnSpPr>
          <p:cNvPr id="5" name="Straight Arrow Connector 4">
            <a:extLst>
              <a:ext uri="{FF2B5EF4-FFF2-40B4-BE49-F238E27FC236}">
                <a16:creationId xmlns:a16="http://schemas.microsoft.com/office/drawing/2014/main" id="{4580C32C-4377-A84F-50B6-5ED432D5A0AF}"/>
              </a:ext>
            </a:extLst>
          </p:cNvPr>
          <p:cNvCxnSpPr>
            <a:cxnSpLocks/>
          </p:cNvCxnSpPr>
          <p:nvPr/>
        </p:nvCxnSpPr>
        <p:spPr>
          <a:xfrm flipH="1">
            <a:off x="5442857" y="943429"/>
            <a:ext cx="4441372" cy="8766628"/>
          </a:xfrm>
          <a:prstGeom prst="straightConnector1">
            <a:avLst/>
          </a:prstGeom>
          <a:noFill/>
          <a:ln w="38100" cap="flat">
            <a:solidFill>
              <a:schemeClr val="accent1">
                <a:hueOff val="-11070000"/>
                <a:satOff val="-41666"/>
                <a:lumOff val="-81176"/>
              </a:schemeClr>
            </a:solidFill>
            <a:prstDash val="solid"/>
            <a:round/>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D5DA3477-5044-1340-4911-5CE93F7B423A}"/>
              </a:ext>
            </a:extLst>
          </p:cNvPr>
          <p:cNvSpPr txBox="1"/>
          <p:nvPr/>
        </p:nvSpPr>
        <p:spPr>
          <a:xfrm>
            <a:off x="475197" y="9710057"/>
            <a:ext cx="13371431"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4600" b="0" i="1"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(I don’t have to write “</a:t>
            </a:r>
            <a:r>
              <a:rPr kumimoji="0" lang="en-US" sz="4600" b="0" i="1" u="none" strike="noStrike" cap="none" spc="0" normalizeH="0" baseline="0" dirty="0">
                <a:ln>
                  <a:noFill/>
                </a:ln>
                <a:solidFill>
                  <a:schemeClr val="accent1">
                    <a:hueOff val="-11070000"/>
                    <a:satOff val="-41666"/>
                    <a:lumOff val="-81176"/>
                  </a:schemeClr>
                </a:solidFill>
                <a:effectLst/>
                <a:uFillTx/>
                <a:latin typeface="Courier New" panose="02070309020205020404" pitchFamily="49" charset="0"/>
                <a:cs typeface="Courier New" panose="02070309020205020404" pitchFamily="49" charset="0"/>
                <a:sym typeface="Helvetica"/>
              </a:rPr>
              <a:t>return type</a:t>
            </a:r>
            <a:r>
              <a:rPr kumimoji="0" lang="en-US" sz="4600" b="0" i="1"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 just “</a:t>
            </a:r>
            <a:r>
              <a:rPr kumimoji="0" lang="en-US" sz="4600" b="0" i="1" u="none" strike="noStrike" cap="none" spc="0" normalizeH="0" baseline="0" dirty="0">
                <a:ln>
                  <a:noFill/>
                </a:ln>
                <a:solidFill>
                  <a:schemeClr val="accent1">
                    <a:hueOff val="-11070000"/>
                    <a:satOff val="-41666"/>
                    <a:lumOff val="-81176"/>
                  </a:schemeClr>
                </a:solidFill>
                <a:effectLst/>
                <a:uFillTx/>
                <a:latin typeface="Courier New" panose="02070309020205020404" pitchFamily="49" charset="0"/>
                <a:cs typeface="Courier New" panose="02070309020205020404" pitchFamily="49" charset="0"/>
                <a:sym typeface="Helvetica"/>
              </a:rPr>
              <a:t>-&gt;</a:t>
            </a:r>
            <a:r>
              <a:rPr kumimoji="0" lang="en-US" sz="4600" b="0" i="1" u="none" strike="noStrike" cap="none" spc="0" normalizeH="0" baseline="0" dirty="0">
                <a:ln>
                  <a:noFill/>
                </a:ln>
                <a:solidFill>
                  <a:schemeClr val="accent1">
                    <a:hueOff val="-11070000"/>
                    <a:satOff val="-41666"/>
                    <a:lumOff val="-81176"/>
                  </a:schemeClr>
                </a:solidFill>
                <a:effectLst/>
                <a:uFillTx/>
                <a:latin typeface="+mn-lt"/>
                <a:ea typeface="+mn-ea"/>
                <a:cs typeface="+mn-cs"/>
                <a:sym typeface="Helvetica"/>
              </a:rPr>
              <a:t>”)</a:t>
            </a:r>
          </a:p>
        </p:txBody>
      </p:sp>
    </p:spTree>
    <p:extLst>
      <p:ext uri="{BB962C8B-B14F-4D97-AF65-F5344CB8AC3E}">
        <p14:creationId xmlns:p14="http://schemas.microsoft.com/office/powerpoint/2010/main" val="28628285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fun team-name(abbr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abbr == </a:t>
            </a:r>
            <a:r>
              <a:rPr>
                <a:solidFill>
                  <a:srgbClr val="507EB3"/>
                </a:solidFill>
              </a:rPr>
              <a:t>"DAL"</a:t>
            </a:r>
            <a:r>
              <a:t>: </a:t>
            </a:r>
            <a:r>
              <a:rPr>
                <a:solidFill>
                  <a:srgbClr val="507EB3"/>
                </a:solidFill>
              </a:rPr>
              <a:t>"Dallas Wings"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abbr == </a:t>
            </a:r>
            <a:r>
              <a:rPr>
                <a:solidFill>
                  <a:srgbClr val="507EB3"/>
                </a:solidFill>
              </a:rPr>
              <a:t>"LVA"</a:t>
            </a:r>
            <a:r>
              <a:t>: </a:t>
            </a:r>
            <a:r>
              <a:rPr>
                <a:solidFill>
                  <a:srgbClr val="507EB3"/>
                </a:solidFill>
              </a:rPr>
              <a:t>"Las Vegas Aces"</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"NYL"</a:t>
            </a:r>
            <a:r>
              <a:t>) </a:t>
            </a:r>
            <a:r>
              <a:rPr>
                <a:solidFill>
                  <a:srgbClr val="ABAFB3"/>
                </a:solidFill>
              </a:rPr>
              <a:t>is</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"CHI"</a:t>
            </a:r>
            <a:r>
              <a:t>) </a:t>
            </a:r>
            <a:r>
              <a:rPr>
                <a:solidFill>
                  <a:srgbClr val="ABAFB3"/>
                </a:solidFill>
              </a:rPr>
              <a:t>is</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373" name="This will work, but remember what we said when we introduced tables for looking up population: We want to separate data from computation."/>
          <p:cNvSpPr txBox="1"/>
          <p:nvPr/>
        </p:nvSpPr>
        <p:spPr>
          <a:xfrm>
            <a:off x="8423173" y="8453500"/>
            <a:ext cx="7537654" cy="42468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4400">
                <a:solidFill>
                  <a:srgbClr val="A00E15"/>
                </a:solidFill>
              </a:defRPr>
            </a:pPr>
            <a:r>
              <a:t>This will work, but remember what we said when we introduced tables for looking up population: We want to </a:t>
            </a:r>
            <a:r>
              <a:rPr b="1"/>
              <a:t>separate data from computation</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3C72909-2710-2A11-C9E8-06DCD1CA1F8B}"/>
              </a:ext>
            </a:extLst>
          </p:cNvPr>
          <p:cNvSpPr/>
          <p:nvPr/>
        </p:nvSpPr>
        <p:spPr>
          <a:xfrm>
            <a:off x="2028640" y="1422400"/>
            <a:ext cx="3004457" cy="856343"/>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178593" tIns="178593" rIns="178593" bIns="178593" numCol="1" spcCol="38100" rtlCol="0" anchor="ctr">
            <a:spAutoFit/>
          </a:bodyPr>
          <a:lstStyle/>
          <a:p>
            <a:pPr marL="0" marR="0" indent="0" algn="ctr" defTabSz="1828800" rtl="0" fontAlgn="auto" latinLnBrk="0" hangingPunct="0">
              <a:lnSpc>
                <a:spcPts val="4800"/>
              </a:lnSpc>
              <a:spcBef>
                <a:spcPts val="0"/>
              </a:spcBef>
              <a:spcAft>
                <a:spcPts val="0"/>
              </a:spcAft>
              <a:buClrTx/>
              <a:buSzTx/>
              <a:buFontTx/>
              <a:buNone/>
              <a:tabLst/>
            </a:pPr>
            <a:endParaRPr kumimoji="0" lang="en-US"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endParaRPr>
          </a:p>
        </p:txBody>
      </p:sp>
      <p:sp>
        <p:nvSpPr>
          <p:cNvPr id="375" name="teams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table</a:t>
            </a:r>
            <a:r>
              <a:t>: abbr, name</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"DAL"</a:t>
            </a:r>
            <a:r>
              <a:t>, </a:t>
            </a:r>
            <a:r>
              <a:rPr>
                <a:solidFill>
                  <a:srgbClr val="507EB3"/>
                </a:solidFill>
              </a:rPr>
              <a:t>"Dallas Wings"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"LVA"</a:t>
            </a:r>
            <a:r>
              <a:t>, </a:t>
            </a:r>
            <a:r>
              <a:rPr>
                <a:solidFill>
                  <a:srgbClr val="507EB3"/>
                </a:solidFill>
              </a:rPr>
              <a:t>"Las Vegas Aces"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"LAS"</a:t>
            </a:r>
            <a:r>
              <a:t>, </a:t>
            </a:r>
            <a:r>
              <a:rPr>
                <a:solidFill>
                  <a:srgbClr val="507EB3"/>
                </a:solidFill>
              </a:rPr>
              <a:t>"Los Angeles Sparks"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"MIN"</a:t>
            </a:r>
            <a:r>
              <a:t>, </a:t>
            </a:r>
            <a:r>
              <a:rPr>
                <a:solidFill>
                  <a:srgbClr val="507EB3"/>
                </a:solidFill>
              </a:rPr>
              <a:t>"Minnesota Lynx"</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"PHO"</a:t>
            </a:r>
            <a:r>
              <a:t>, </a:t>
            </a:r>
            <a:r>
              <a:rPr>
                <a:solidFill>
                  <a:srgbClr val="507EB3"/>
                </a:solidFill>
              </a:rPr>
              <a:t>"Phoenix Mercury"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"SEA"</a:t>
            </a:r>
            <a:r>
              <a:t>, </a:t>
            </a:r>
            <a:r>
              <a:rPr>
                <a:solidFill>
                  <a:srgbClr val="507EB3"/>
                </a:solidFill>
              </a:rPr>
              <a:t>"Seattle Storm"</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"ATL"</a:t>
            </a:r>
            <a:r>
              <a:t>, </a:t>
            </a:r>
            <a:r>
              <a:rPr>
                <a:solidFill>
                  <a:srgbClr val="507EB3"/>
                </a:solidFill>
              </a:rPr>
              <a:t>"Atlanta Dream"</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"CHI"</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"CON"</a:t>
            </a:r>
            <a:r>
              <a:t>, </a:t>
            </a:r>
            <a:r>
              <a:rPr>
                <a:solidFill>
                  <a:srgbClr val="507EB3"/>
                </a:solidFill>
              </a:rPr>
              <a:t>"Connecticut Sun"</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"IND"</a:t>
            </a:r>
            <a:r>
              <a:t>, </a:t>
            </a:r>
            <a:r>
              <a:rPr>
                <a:solidFill>
                  <a:srgbClr val="507EB3"/>
                </a:solidFill>
              </a:rPr>
              <a:t>"Indiana Fever"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"NYL"</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row</a:t>
            </a:r>
            <a:r>
              <a:t>: </a:t>
            </a:r>
            <a:r>
              <a:rPr>
                <a:solidFill>
                  <a:srgbClr val="507EB3"/>
                </a:solidFill>
              </a:rPr>
              <a:t>"WAS"</a:t>
            </a:r>
            <a:r>
              <a:t>, </a:t>
            </a:r>
            <a:r>
              <a:rPr>
                <a:solidFill>
                  <a:srgbClr val="507EB3"/>
                </a:solidFill>
              </a:rPr>
              <a:t>"Washington Mystics"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p:txBody>
      </p:sp>
      <p:sp>
        <p:nvSpPr>
          <p:cNvPr id="376" name="Advantage: This makes it easy to add new teams or more information about these teams, in a central place."/>
          <p:cNvSpPr txBox="1"/>
          <p:nvPr/>
        </p:nvSpPr>
        <p:spPr>
          <a:xfrm>
            <a:off x="12879637" y="1081130"/>
            <a:ext cx="6834781" cy="15388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rPr lang="en-US" dirty="0"/>
              <a:t>Let’s use this new table we are calling teams!</a:t>
            </a:r>
            <a:endParaRPr dirty="0"/>
          </a:p>
        </p:txBody>
      </p:sp>
      <p:sp>
        <p:nvSpPr>
          <p:cNvPr id="3" name="Advantage: This makes it easy to add new teams or more information about these teams, in a central place.">
            <a:extLst>
              <a:ext uri="{FF2B5EF4-FFF2-40B4-BE49-F238E27FC236}">
                <a16:creationId xmlns:a16="http://schemas.microsoft.com/office/drawing/2014/main" id="{34DD14C6-0A85-4074-0E8A-C39A597DE3B0}"/>
              </a:ext>
            </a:extLst>
          </p:cNvPr>
          <p:cNvSpPr txBox="1"/>
          <p:nvPr/>
        </p:nvSpPr>
        <p:spPr>
          <a:xfrm>
            <a:off x="15514483" y="6857999"/>
            <a:ext cx="6834781" cy="35737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rPr dirty="0"/>
              <a:t>Advantage: This makes it easy to add new teams or more information about these teams, in a central place.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rPr>
                <a:solidFill>
                  <a:srgbClr val="C23327"/>
                </a:solidFill>
              </a:rPr>
              <a:t>  # </a:t>
            </a:r>
            <a:r>
              <a:rPr i="1">
                <a:solidFill>
                  <a:srgbClr val="C23327"/>
                </a:solidFill>
              </a:rPr>
              <a:t>Get the row with abbreviation `abbr`</a:t>
            </a:r>
            <a:endParaRPr>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rPr>
                <a:solidFill>
                  <a:srgbClr val="C23327"/>
                </a:solidFill>
              </a:rPr>
              <a:t>  # </a:t>
            </a:r>
            <a:r>
              <a:rPr i="1">
                <a:solidFill>
                  <a:srgbClr val="C23327"/>
                </a:solidFill>
              </a:rPr>
              <a:t>Return the value in the `name` column</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"NYL"</a:t>
            </a:r>
            <a:r>
              <a:t>) </a:t>
            </a:r>
            <a:r>
              <a:rPr>
                <a:solidFill>
                  <a:srgbClr val="ABAFB3"/>
                </a:solidFill>
              </a:rPr>
              <a:t>is</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"CHI"</a:t>
            </a:r>
            <a:r>
              <a:t>) </a:t>
            </a:r>
            <a:r>
              <a:rPr>
                <a:solidFill>
                  <a:srgbClr val="ABAFB3"/>
                </a:solidFill>
              </a:rPr>
              <a:t>is</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matches</a:t>
            </a:r>
            <a:r>
              <a:t> = </a:t>
            </a:r>
          </a:p>
          <a:p>
            <a:pPr defTabSz="1828800">
              <a:lnSpc>
                <a:spcPts val="5600"/>
              </a:lnSpc>
              <a:spcBef>
                <a:spcPts val="0"/>
              </a:spcBef>
              <a:defRPr sz="4600">
                <a:latin typeface="Menlo Regular"/>
                <a:ea typeface="Menlo Regular"/>
                <a:cs typeface="Menlo Regular"/>
                <a:sym typeface="Menlo Regular"/>
              </a:defRPr>
            </a:pPr>
            <a:r>
              <a:t>    filter-with(teams, </a:t>
            </a:r>
            <a:r>
              <a:rPr>
                <a:solidFill>
                  <a:srgbClr val="ABAFB3"/>
                </a:solidFill>
              </a:rPr>
              <a:t>lam</a:t>
            </a:r>
            <a:r>
              <a:t>(r): r[</a:t>
            </a:r>
            <a:r>
              <a:rPr>
                <a:solidFill>
                  <a:srgbClr val="507EB3"/>
                </a:solidFill>
              </a:rPr>
              <a:t>"abbr"</a:t>
            </a:r>
            <a:r>
              <a:t>] == abbr </a:t>
            </a:r>
            <a:r>
              <a:rPr>
                <a:solidFill>
                  <a:srgbClr val="ABAFB3"/>
                </a:solidFill>
              </a:rPr>
              <a:t>end</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team</a:t>
            </a:r>
            <a:r>
              <a:t> = matches.row-n(0)</a:t>
            </a:r>
            <a:endParaRPr>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rPr>
                <a:solidFill>
                  <a:srgbClr val="C23327"/>
                </a:solidFill>
              </a:rPr>
              <a:t>  # </a:t>
            </a:r>
            <a:r>
              <a:rPr i="1">
                <a:solidFill>
                  <a:srgbClr val="C23327"/>
                </a:solidFill>
              </a:rPr>
              <a:t>Return the value in the `name` column</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"NYL"</a:t>
            </a:r>
            <a:r>
              <a:t>) </a:t>
            </a:r>
            <a:r>
              <a:rPr>
                <a:solidFill>
                  <a:srgbClr val="ABAFB3"/>
                </a:solidFill>
              </a:rPr>
              <a:t>is</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"CHI"</a:t>
            </a:r>
            <a:r>
              <a:t>) </a:t>
            </a:r>
            <a:r>
              <a:rPr>
                <a:solidFill>
                  <a:srgbClr val="ABAFB3"/>
                </a:solidFill>
              </a:rPr>
              <a:t>is</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matches</a:t>
            </a:r>
            <a:r>
              <a:t> = </a:t>
            </a:r>
          </a:p>
          <a:p>
            <a:pPr defTabSz="1828800">
              <a:lnSpc>
                <a:spcPts val="5600"/>
              </a:lnSpc>
              <a:spcBef>
                <a:spcPts val="0"/>
              </a:spcBef>
              <a:defRPr sz="4600">
                <a:latin typeface="Menlo Regular"/>
                <a:ea typeface="Menlo Regular"/>
                <a:cs typeface="Menlo Regular"/>
                <a:sym typeface="Menlo Regular"/>
              </a:defRPr>
            </a:pPr>
            <a:r>
              <a:t>    filter-with(teams, </a:t>
            </a:r>
            <a:r>
              <a:rPr>
                <a:solidFill>
                  <a:srgbClr val="ABAFB3"/>
                </a:solidFill>
              </a:rPr>
              <a:t>lam</a:t>
            </a:r>
            <a:r>
              <a:t>(r): r[</a:t>
            </a:r>
            <a:r>
              <a:rPr>
                <a:solidFill>
                  <a:srgbClr val="507EB3"/>
                </a:solidFill>
              </a:rPr>
              <a:t>"abbr"</a:t>
            </a:r>
            <a:r>
              <a:t>] == abbr </a:t>
            </a:r>
            <a:r>
              <a:rPr>
                <a:solidFill>
                  <a:srgbClr val="ABAFB3"/>
                </a:solidFill>
              </a:rPr>
              <a:t>end</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team</a:t>
            </a:r>
            <a:r>
              <a:t> = matches.row-n(0)</a:t>
            </a:r>
            <a:endParaRPr>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t>  team[</a:t>
            </a:r>
            <a:r>
              <a:rPr>
                <a:solidFill>
                  <a:srgbClr val="507EB3"/>
                </a:solidFill>
              </a:rPr>
              <a:t>"name"</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"NYL"</a:t>
            </a:r>
            <a:r>
              <a:t>) </a:t>
            </a:r>
            <a:r>
              <a:rPr>
                <a:solidFill>
                  <a:srgbClr val="ABAFB3"/>
                </a:solidFill>
              </a:rPr>
              <a:t>is</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"CHI"</a:t>
            </a:r>
            <a:r>
              <a:t>) </a:t>
            </a:r>
            <a:r>
              <a:rPr>
                <a:solidFill>
                  <a:srgbClr val="ABAFB3"/>
                </a:solidFill>
              </a:rPr>
              <a:t>is</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matches</a:t>
            </a:r>
            <a:r>
              <a:t> = </a:t>
            </a:r>
          </a:p>
          <a:p>
            <a:pPr defTabSz="1828800">
              <a:lnSpc>
                <a:spcPts val="5600"/>
              </a:lnSpc>
              <a:spcBef>
                <a:spcPts val="0"/>
              </a:spcBef>
              <a:defRPr sz="4600">
                <a:latin typeface="Menlo Regular"/>
                <a:ea typeface="Menlo Regular"/>
                <a:cs typeface="Menlo Regular"/>
                <a:sym typeface="Menlo Regular"/>
              </a:defRPr>
            </a:pPr>
            <a:r>
              <a:t>    filter-with(teams, </a:t>
            </a:r>
            <a:r>
              <a:rPr>
                <a:solidFill>
                  <a:srgbClr val="ABAFB3"/>
                </a:solidFill>
              </a:rPr>
              <a:t>lam</a:t>
            </a:r>
            <a:r>
              <a:t>(r): r[</a:t>
            </a:r>
            <a:r>
              <a:rPr>
                <a:solidFill>
                  <a:srgbClr val="507EB3"/>
                </a:solidFill>
              </a:rPr>
              <a:t>"abbr"</a:t>
            </a:r>
            <a:r>
              <a:t>] == abbr </a:t>
            </a:r>
            <a:r>
              <a:rPr>
                <a:solidFill>
                  <a:srgbClr val="ABAFB3"/>
                </a:solidFill>
              </a:rPr>
              <a:t>end</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team</a:t>
            </a:r>
            <a:r>
              <a:t> = matches.row-n(0)</a:t>
            </a:r>
            <a:endParaRPr>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t>  team[</a:t>
            </a:r>
            <a:r>
              <a:rPr>
                <a:solidFill>
                  <a:srgbClr val="507EB3"/>
                </a:solidFill>
              </a:rPr>
              <a:t>"name"</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"NYL"</a:t>
            </a:r>
            <a:r>
              <a:t>) </a:t>
            </a:r>
            <a:r>
              <a:rPr>
                <a:solidFill>
                  <a:srgbClr val="ABAFB3"/>
                </a:solidFill>
              </a:rPr>
              <a:t>is</a:t>
            </a:r>
            <a:r>
              <a:t> </a:t>
            </a:r>
            <a:r>
              <a:rPr>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t>  team-name(</a:t>
            </a:r>
            <a:r>
              <a:rPr>
                <a:solidFill>
                  <a:srgbClr val="507EB3"/>
                </a:solidFill>
              </a:rPr>
              <a:t>"CHI"</a:t>
            </a:r>
            <a:r>
              <a:t>) </a:t>
            </a:r>
            <a:r>
              <a:rPr>
                <a:solidFill>
                  <a:srgbClr val="ABAFB3"/>
                </a:solidFill>
              </a:rPr>
              <a:t>is</a:t>
            </a:r>
            <a:r>
              <a:t> </a:t>
            </a:r>
            <a:r>
              <a:rPr>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t>transform-column(stats, </a:t>
            </a:r>
            <a:r>
              <a:rPr>
                <a:solidFill>
                  <a:srgbClr val="507EB3"/>
                </a:solidFill>
              </a:rPr>
              <a:t>"team"</a:t>
            </a:r>
            <a:r>
              <a:t>, team-name)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Screen Shot 2023-02-07 at 13.18.02.png" descr="Screen Shot 2023-02-07 at 13.18.02.png"/>
          <p:cNvPicPr>
            <a:picLocks noChangeAspect="1"/>
          </p:cNvPicPr>
          <p:nvPr/>
        </p:nvPicPr>
        <p:blipFill>
          <a:blip r:embed="rId2"/>
          <a:srcRect r="678" b="4681"/>
          <a:stretch>
            <a:fillRect/>
          </a:stretch>
        </p:blipFill>
        <p:spPr>
          <a:xfrm>
            <a:off x="3586559" y="2613844"/>
            <a:ext cx="17210922" cy="3380411"/>
          </a:xfrm>
          <a:prstGeom prst="rect">
            <a:avLst/>
          </a:prstGeom>
          <a:ln w="25400">
            <a:solidFill>
              <a:schemeClr val="accent1">
                <a:hueOff val="-11070000"/>
                <a:satOff val="-41666"/>
                <a:lumOff val="-81176"/>
              </a:schemeClr>
            </a:solidFill>
          </a:ln>
        </p:spPr>
      </p:pic>
      <p:pic>
        <p:nvPicPr>
          <p:cNvPr id="387" name="artworks-WI3XFRhLyK3nRZmF-3hPK3A-t500x500.jpg" descr="artworks-WI3XFRhLyK3nRZmF-3hPK3A-t500x500.jpg"/>
          <p:cNvPicPr>
            <a:picLocks noChangeAspect="1"/>
          </p:cNvPicPr>
          <p:nvPr/>
        </p:nvPicPr>
        <p:blipFill>
          <a:blip r:embed="rId3"/>
          <a:stretch>
            <a:fillRect/>
          </a:stretch>
        </p:blipFill>
        <p:spPr>
          <a:xfrm>
            <a:off x="9017000" y="6621615"/>
            <a:ext cx="6350000" cy="6350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Screen Shot 2023-02-06 at 14.38.22.png" descr="Screen Shot 2023-02-06 at 14.38.22.png"/>
          <p:cNvPicPr>
            <a:picLocks noChangeAspect="1"/>
          </p:cNvPicPr>
          <p:nvPr/>
        </p:nvPicPr>
        <p:blipFill>
          <a:blip r:embed="rId2"/>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244" name="Tables!"/>
          <p:cNvSpPr txBox="1"/>
          <p:nvPr/>
        </p:nvSpPr>
        <p:spPr>
          <a:xfrm>
            <a:off x="19320000" y="6353809"/>
            <a:ext cx="1991515"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4400">
                <a:solidFill>
                  <a:srgbClr val="A00E15"/>
                </a:solidFill>
              </a:defRPr>
            </a:lvl1pPr>
          </a:lstStyle>
          <a:p>
            <a:r>
              <a:t>Tables!</a:t>
            </a:r>
          </a:p>
        </p:txBody>
      </p:sp>
      <p:sp>
        <p:nvSpPr>
          <p:cNvPr id="245" name="Rectangle"/>
          <p:cNvSpPr/>
          <p:nvPr/>
        </p:nvSpPr>
        <p:spPr>
          <a:xfrm>
            <a:off x="6752594" y="217493"/>
            <a:ext cx="10878811" cy="13281014"/>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dirty="0">
                <a:solidFill>
                  <a:srgbClr val="9F59B3"/>
                </a:solidFill>
              </a:rPr>
              <a:t>teams</a:t>
            </a:r>
            <a:r>
              <a:rPr dirty="0"/>
              <a:t> = ...</a:t>
            </a:r>
          </a:p>
          <a:p>
            <a:pPr defTabSz="1828800">
              <a:lnSpc>
                <a:spcPts val="5600"/>
              </a:lnSpc>
              <a:spcBef>
                <a:spcPts val="0"/>
              </a:spcBef>
              <a:defRPr sz="4600">
                <a:latin typeface="Menlo Regular"/>
                <a:ea typeface="Menlo Regular"/>
                <a:cs typeface="Menlo Regular"/>
                <a:sym typeface="Menlo Regular"/>
              </a:defRPr>
            </a:pPr>
            <a:endParaRPr dirty="0"/>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fun</a:t>
            </a:r>
            <a:r>
              <a:rPr dirty="0"/>
              <a:t> </a:t>
            </a:r>
            <a:r>
              <a:rPr b="1" dirty="0">
                <a:solidFill>
                  <a:srgbClr val="9F59B3"/>
                </a:solidFill>
              </a:rPr>
              <a:t>team-name</a:t>
            </a:r>
            <a:r>
              <a:rPr dirty="0"/>
              <a:t>(</a:t>
            </a:r>
            <a:r>
              <a:rPr dirty="0" err="1"/>
              <a:t>abbr</a:t>
            </a:r>
            <a:r>
              <a:rPr dirty="0"/>
              <a:t> :: String) -&gt; String:</a:t>
            </a:r>
          </a:p>
          <a:p>
            <a:pPr defTabSz="1828800">
              <a:lnSpc>
                <a:spcPts val="5600"/>
              </a:lnSpc>
              <a:spcBef>
                <a:spcPts val="0"/>
              </a:spcBef>
              <a:defRPr sz="4600">
                <a:latin typeface="Menlo Regular"/>
                <a:ea typeface="Menlo Regular"/>
                <a:cs typeface="Menlo Regular"/>
                <a:sym typeface="Menlo Regular"/>
              </a:defRPr>
            </a:pPr>
            <a:r>
              <a:rPr dirty="0"/>
              <a:t>  </a:t>
            </a:r>
            <a:r>
              <a:rPr dirty="0">
                <a:solidFill>
                  <a:srgbClr val="ABAFB3"/>
                </a:solidFill>
              </a:rPr>
              <a:t>doc</a:t>
            </a:r>
            <a:r>
              <a:rPr dirty="0"/>
              <a:t>: </a:t>
            </a:r>
            <a:r>
              <a:rPr dirty="0">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rPr dirty="0"/>
              <a:t>  </a:t>
            </a:r>
            <a:r>
              <a:rPr i="1" dirty="0">
                <a:solidFill>
                  <a:srgbClr val="9F59B3"/>
                </a:solidFill>
              </a:rPr>
              <a:t>matches</a:t>
            </a:r>
            <a:r>
              <a:rPr dirty="0"/>
              <a:t> = </a:t>
            </a:r>
          </a:p>
          <a:p>
            <a:pPr defTabSz="1828800">
              <a:lnSpc>
                <a:spcPts val="5600"/>
              </a:lnSpc>
              <a:spcBef>
                <a:spcPts val="0"/>
              </a:spcBef>
              <a:defRPr sz="4600">
                <a:latin typeface="Menlo Regular"/>
                <a:ea typeface="Menlo Regular"/>
                <a:cs typeface="Menlo Regular"/>
                <a:sym typeface="Menlo Regular"/>
              </a:defRPr>
            </a:pPr>
            <a:r>
              <a:rPr dirty="0"/>
              <a:t>    filter-with(teams, </a:t>
            </a:r>
            <a:r>
              <a:rPr dirty="0">
                <a:solidFill>
                  <a:srgbClr val="ABAFB3"/>
                </a:solidFill>
              </a:rPr>
              <a:t>lam</a:t>
            </a:r>
            <a:r>
              <a:rPr dirty="0"/>
              <a:t>(r): r[</a:t>
            </a:r>
            <a:r>
              <a:rPr dirty="0">
                <a:solidFill>
                  <a:srgbClr val="507EB3"/>
                </a:solidFill>
              </a:rPr>
              <a:t>"</a:t>
            </a:r>
            <a:r>
              <a:rPr dirty="0" err="1">
                <a:solidFill>
                  <a:srgbClr val="507EB3"/>
                </a:solidFill>
              </a:rPr>
              <a:t>abbr</a:t>
            </a:r>
            <a:r>
              <a:rPr dirty="0">
                <a:solidFill>
                  <a:srgbClr val="507EB3"/>
                </a:solidFill>
              </a:rPr>
              <a:t>"</a:t>
            </a:r>
            <a:r>
              <a:rPr dirty="0"/>
              <a:t>] == </a:t>
            </a:r>
            <a:r>
              <a:rPr dirty="0" err="1"/>
              <a:t>abbr</a:t>
            </a:r>
            <a:r>
              <a:rPr dirty="0"/>
              <a:t> </a:t>
            </a:r>
            <a:r>
              <a:rPr dirty="0">
                <a:solidFill>
                  <a:srgbClr val="ABAFB3"/>
                </a:solidFill>
              </a:rPr>
              <a:t>end</a:t>
            </a:r>
            <a:r>
              <a:rPr dirty="0"/>
              <a:t>)</a:t>
            </a:r>
          </a:p>
          <a:p>
            <a:pPr defTabSz="1828800">
              <a:lnSpc>
                <a:spcPts val="5600"/>
              </a:lnSpc>
              <a:spcBef>
                <a:spcPts val="0"/>
              </a:spcBef>
              <a:defRPr sz="4600">
                <a:latin typeface="Menlo Regular"/>
                <a:ea typeface="Menlo Regular"/>
                <a:cs typeface="Menlo Regular"/>
                <a:sym typeface="Menlo Regular"/>
              </a:defRPr>
            </a:pPr>
            <a:r>
              <a:rPr dirty="0"/>
              <a:t>  </a:t>
            </a:r>
            <a:r>
              <a:rPr i="1" dirty="0">
                <a:solidFill>
                  <a:srgbClr val="9F59B3"/>
                </a:solidFill>
              </a:rPr>
              <a:t>team</a:t>
            </a:r>
            <a:r>
              <a:rPr dirty="0"/>
              <a:t> = </a:t>
            </a:r>
            <a:r>
              <a:rPr dirty="0" err="1"/>
              <a:t>matches.row</a:t>
            </a:r>
            <a:r>
              <a:rPr dirty="0"/>
              <a:t>-n(0)</a:t>
            </a:r>
            <a:endParaRPr dirty="0">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rPr dirty="0"/>
              <a:t>  team[</a:t>
            </a:r>
            <a:r>
              <a:rPr dirty="0">
                <a:solidFill>
                  <a:srgbClr val="507EB3"/>
                </a:solidFill>
              </a:rPr>
              <a:t>"name"</a:t>
            </a:r>
            <a:r>
              <a:rPr dirty="0"/>
              <a:t>]</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where</a:t>
            </a:r>
            <a:r>
              <a:rPr dirty="0"/>
              <a:t>:</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"NYL"</a:t>
            </a:r>
            <a:r>
              <a:rPr dirty="0"/>
              <a:t>) </a:t>
            </a:r>
            <a:r>
              <a:rPr dirty="0">
                <a:solidFill>
                  <a:srgbClr val="ABAFB3"/>
                </a:solidFill>
              </a:rPr>
              <a:t>is</a:t>
            </a:r>
            <a:r>
              <a:rPr dirty="0"/>
              <a:t> </a:t>
            </a:r>
            <a:r>
              <a:rPr dirty="0">
                <a:solidFill>
                  <a:srgbClr val="507EB3"/>
                </a:solidFill>
              </a:rPr>
              <a:t>"New York Liberty"</a:t>
            </a:r>
          </a:p>
          <a:p>
            <a:pPr defTabSz="1828800">
              <a:lnSpc>
                <a:spcPts val="5600"/>
              </a:lnSpc>
              <a:spcBef>
                <a:spcPts val="0"/>
              </a:spcBef>
              <a:defRPr sz="4600">
                <a:latin typeface="Menlo Regular"/>
                <a:ea typeface="Menlo Regular"/>
                <a:cs typeface="Menlo Regular"/>
                <a:sym typeface="Menlo Regular"/>
              </a:defRPr>
            </a:pPr>
            <a:r>
              <a:rPr dirty="0"/>
              <a:t>  team-name(</a:t>
            </a:r>
            <a:r>
              <a:rPr dirty="0">
                <a:solidFill>
                  <a:srgbClr val="507EB3"/>
                </a:solidFill>
              </a:rPr>
              <a:t>"CHI"</a:t>
            </a:r>
            <a:r>
              <a:rPr dirty="0"/>
              <a:t>) </a:t>
            </a:r>
            <a:r>
              <a:rPr dirty="0">
                <a:solidFill>
                  <a:srgbClr val="ABAFB3"/>
                </a:solidFill>
              </a:rPr>
              <a:t>is</a:t>
            </a:r>
            <a:r>
              <a:rPr dirty="0"/>
              <a:t> </a:t>
            </a:r>
            <a:r>
              <a:rPr dirty="0">
                <a:solidFill>
                  <a:srgbClr val="507EB3"/>
                </a:solidFill>
              </a:rPr>
              <a:t>"Chicago Sky"</a:t>
            </a:r>
          </a:p>
          <a:p>
            <a:pPr defTabSz="1828800">
              <a:lnSpc>
                <a:spcPts val="5600"/>
              </a:lnSpc>
              <a:spcBef>
                <a:spcPts val="0"/>
              </a:spcBef>
              <a:defRPr sz="4600">
                <a:latin typeface="Menlo Regular"/>
                <a:ea typeface="Menlo Regular"/>
                <a:cs typeface="Menlo Regular"/>
                <a:sym typeface="Menlo Regular"/>
              </a:defRPr>
            </a:pPr>
            <a:r>
              <a:rPr dirty="0"/>
              <a:t>  ...</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dirty="0">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dirty="0"/>
              <a:t>transform-column(stats, </a:t>
            </a:r>
            <a:r>
              <a:rPr dirty="0">
                <a:solidFill>
                  <a:srgbClr val="507EB3"/>
                </a:solidFill>
              </a:rPr>
              <a:t>"team"</a:t>
            </a:r>
            <a:r>
              <a:rPr dirty="0"/>
              <a:t>, team-name)</a:t>
            </a:r>
          </a:p>
        </p:txBody>
      </p:sp>
      <p:sp>
        <p:nvSpPr>
          <p:cNvPr id="390" name="Rectangle"/>
          <p:cNvSpPr/>
          <p:nvPr/>
        </p:nvSpPr>
        <p:spPr>
          <a:xfrm>
            <a:off x="2450592" y="5319668"/>
            <a:ext cx="7993652" cy="698732"/>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91" name="0 is too big? That means there were no matching rows! An abbreviation not in our table. What is it?"/>
          <p:cNvSpPr txBox="1"/>
          <p:nvPr/>
        </p:nvSpPr>
        <p:spPr>
          <a:xfrm>
            <a:off x="17451734" y="5669034"/>
            <a:ext cx="6490626" cy="2893098"/>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rPr dirty="0"/>
              <a:t>0 is too big? That means there were </a:t>
            </a:r>
            <a:r>
              <a:rPr u="sng" dirty="0"/>
              <a:t>no matching rows</a:t>
            </a:r>
            <a:r>
              <a:rPr dirty="0"/>
              <a:t>! An abbreviation not in our table. </a:t>
            </a:r>
            <a:r>
              <a:rPr sz="3600" dirty="0"/>
              <a:t>What is it?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ams =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teams</a:t>
            </a:r>
            <a:r>
              <a:t> =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team-name</a:t>
            </a:r>
            <a:r>
              <a:t>(abbr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name of the team with the given abbreviation"</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matches</a:t>
            </a:r>
            <a:r>
              <a:t> = </a:t>
            </a:r>
          </a:p>
          <a:p>
            <a:pPr defTabSz="1828800">
              <a:lnSpc>
                <a:spcPts val="5600"/>
              </a:lnSpc>
              <a:spcBef>
                <a:spcPts val="0"/>
              </a:spcBef>
              <a:defRPr sz="4600">
                <a:latin typeface="Menlo Regular"/>
                <a:ea typeface="Menlo Regular"/>
                <a:cs typeface="Menlo Regular"/>
                <a:sym typeface="Menlo Regular"/>
              </a:defRPr>
            </a:pPr>
            <a:r>
              <a:t>    filter-with(teams, </a:t>
            </a:r>
            <a:r>
              <a:rPr>
                <a:solidFill>
                  <a:srgbClr val="ABAFB3"/>
                </a:solidFill>
              </a:rPr>
              <a:t>lam</a:t>
            </a:r>
            <a:r>
              <a:t>(r): r[</a:t>
            </a:r>
            <a:r>
              <a:rPr>
                <a:solidFill>
                  <a:srgbClr val="507EB3"/>
                </a:solidFill>
              </a:rPr>
              <a:t>"abbr"</a:t>
            </a:r>
            <a:r>
              <a:t>] == abbr </a:t>
            </a:r>
            <a:r>
              <a:rPr>
                <a:solidFill>
                  <a:srgbClr val="ABAFB3"/>
                </a:solidFill>
              </a:rPr>
              <a:t>end</a:t>
            </a:r>
            <a:r>
              <a: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matches.length() == 0:</a:t>
            </a:r>
          </a:p>
          <a:p>
            <a:pPr defTabSz="1828800">
              <a:lnSpc>
                <a:spcPts val="5600"/>
              </a:lnSpc>
              <a:spcBef>
                <a:spcPts val="0"/>
              </a:spcBef>
              <a:defRPr sz="4600">
                <a:latin typeface="Menlo Regular"/>
                <a:ea typeface="Menlo Regular"/>
                <a:cs typeface="Menlo Regular"/>
                <a:sym typeface="Menlo Regular"/>
              </a:defRPr>
            </a:pPr>
            <a:r>
              <a:t>    abbr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team</a:t>
            </a:r>
            <a:r>
              <a:t> = matches.row-n(0)</a:t>
            </a:r>
            <a:endParaRPr>
              <a:solidFill>
                <a:srgbClr val="C23327"/>
              </a:solidFill>
            </a:endParaRPr>
          </a:p>
          <a:p>
            <a:pPr defTabSz="1828800">
              <a:lnSpc>
                <a:spcPts val="5600"/>
              </a:lnSpc>
              <a:spcBef>
                <a:spcPts val="0"/>
              </a:spcBef>
              <a:defRPr sz="4600">
                <a:latin typeface="Menlo Regular"/>
                <a:ea typeface="Menlo Regular"/>
                <a:cs typeface="Menlo Regular"/>
                <a:sym typeface="Menlo Regular"/>
              </a:defRPr>
            </a:pPr>
            <a:r>
              <a:t>    team[</a:t>
            </a:r>
            <a:r>
              <a:rPr>
                <a:solidFill>
                  <a:srgbClr val="507EB3"/>
                </a:solidFill>
              </a:rPr>
              <a:t>"name"</a:t>
            </a:r>
            <a:r>
              <a: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t>transform-column(stats, </a:t>
            </a:r>
            <a:r>
              <a:rPr>
                <a:solidFill>
                  <a:srgbClr val="507EB3"/>
                </a:solidFill>
              </a:rPr>
              <a:t>"team"</a:t>
            </a:r>
            <a:r>
              <a:t>, team-name)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Screen Shot 2023-02-07 at 13.21.45.png" descr="Screen Shot 2023-02-07 at 13.21.45.png"/>
          <p:cNvPicPr>
            <a:picLocks noChangeAspect="1"/>
          </p:cNvPicPr>
          <p:nvPr/>
        </p:nvPicPr>
        <p:blipFill>
          <a:blip r:embed="rId2"/>
          <a:stretch>
            <a:fillRect/>
          </a:stretch>
        </p:blipFill>
        <p:spPr>
          <a:xfrm>
            <a:off x="2844820" y="-473101"/>
            <a:ext cx="18694360" cy="20542057"/>
          </a:xfrm>
          <a:prstGeom prst="rect">
            <a:avLst/>
          </a:prstGeom>
          <a:ln w="25400">
            <a:solidFill>
              <a:schemeClr val="accent1">
                <a:hueOff val="-11070000"/>
                <a:satOff val="-41666"/>
                <a:lumOff val="-81176"/>
              </a:schemeClr>
            </a:solidFill>
          </a:ln>
        </p:spPr>
      </p:pic>
      <p:sp>
        <p:nvSpPr>
          <p:cNvPr id="396" name="Rectangle"/>
          <p:cNvSpPr/>
          <p:nvPr/>
        </p:nvSpPr>
        <p:spPr>
          <a:xfrm>
            <a:off x="10052664" y="4689167"/>
            <a:ext cx="1805091" cy="8796403"/>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397" name="Total? Players who played for more than one team?"/>
          <p:cNvSpPr txBox="1"/>
          <p:nvPr/>
        </p:nvSpPr>
        <p:spPr>
          <a:xfrm>
            <a:off x="12761748" y="8183128"/>
            <a:ext cx="5773751"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Total? Players who played for more than one team?</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What’s a column anyway?"/>
          <p:cNvSpPr txBox="1">
            <a:spLocks noGrp="1"/>
          </p:cNvSpPr>
          <p:nvPr>
            <p:ph type="title"/>
          </p:nvPr>
        </p:nvSpPr>
        <p:spPr>
          <a:prstGeom prst="rect">
            <a:avLst/>
          </a:prstGeom>
        </p:spPr>
        <p:txBody>
          <a:bodyPr/>
          <a:lstStyle/>
          <a:p>
            <a:r>
              <a:t>What’s a column anyway?</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We’ve seen that when you want a row of a table, you use .row-n and get a Row.…"/>
          <p:cNvSpPr txBox="1">
            <a:spLocks noGrp="1"/>
          </p:cNvSpPr>
          <p:nvPr>
            <p:ph type="body" idx="1"/>
          </p:nvPr>
        </p:nvSpPr>
        <p:spPr>
          <a:prstGeom prst="rect">
            <a:avLst/>
          </a:prstGeom>
        </p:spPr>
        <p:txBody>
          <a:bodyPr/>
          <a:lstStyle/>
          <a:p>
            <a:r>
              <a:t>We’ve seen that when you want a row of a table, you use </a:t>
            </a:r>
            <a:r>
              <a:rPr sz="4600" b="1">
                <a:latin typeface="Menlo Regular"/>
                <a:ea typeface="Menlo Regular"/>
                <a:cs typeface="Menlo Regular"/>
                <a:sym typeface="Menlo Regular"/>
              </a:rPr>
              <a:t>.row-n</a:t>
            </a:r>
            <a:r>
              <a:t> and get a Row.</a:t>
            </a:r>
          </a:p>
          <a:p>
            <a:r>
              <a:t>What about getting a column?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How do I get just the points column?"/>
          <p:cNvSpPr txBox="1"/>
          <p:nvPr/>
        </p:nvSpPr>
        <p:spPr>
          <a:xfrm>
            <a:off x="18781044" y="5953759"/>
            <a:ext cx="4472524"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do I get just the points column?</a:t>
            </a:r>
          </a:p>
        </p:txBody>
      </p:sp>
      <p:pic>
        <p:nvPicPr>
          <p:cNvPr id="404" name="Screen Shot 2023-02-06 at 14.38.22.png" descr="Screen Shot 2023-02-06 at 14.38.22.png"/>
          <p:cNvPicPr>
            <a:picLocks noChangeAspect="1"/>
          </p:cNvPicPr>
          <p:nvPr/>
        </p:nvPicPr>
        <p:blipFill>
          <a:blip r:embed="rId2"/>
          <a:stretch>
            <a:fillRect/>
          </a:stretch>
        </p:blipFill>
        <p:spPr>
          <a:xfrm>
            <a:off x="6750330" y="242236"/>
            <a:ext cx="10883341" cy="13231528"/>
          </a:xfrm>
          <a:prstGeom prst="rect">
            <a:avLst/>
          </a:prstGeom>
          <a:ln w="12700">
            <a:miter lim="400000"/>
          </a:ln>
        </p:spPr>
      </p:pic>
      <p:sp>
        <p:nvSpPr>
          <p:cNvPr id="405" name="stats ="/>
          <p:cNvSpPr txBox="1"/>
          <p:nvPr/>
        </p:nvSpPr>
        <p:spPr>
          <a:xfrm>
            <a:off x="1744032" y="6413191"/>
            <a:ext cx="2674531" cy="88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i="1">
                <a:solidFill>
                  <a:srgbClr val="9F59B3"/>
                </a:solidFill>
              </a:rPr>
              <a:t>stats</a:t>
            </a:r>
            <a:r>
              <a:t> =</a:t>
            </a:r>
          </a:p>
        </p:txBody>
      </p:sp>
      <p:sp>
        <p:nvSpPr>
          <p:cNvPr id="406" name="Rectangle"/>
          <p:cNvSpPr/>
          <p:nvPr/>
        </p:nvSpPr>
        <p:spPr>
          <a:xfrm>
            <a:off x="15893025" y="1621502"/>
            <a:ext cx="1432348" cy="10648363"/>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Screen Shot 2023-02-06 at 14.38.22.png" descr="Screen Shot 2023-02-06 at 14.38.22.png"/>
          <p:cNvPicPr>
            <a:picLocks noChangeAspect="1"/>
          </p:cNvPicPr>
          <p:nvPr/>
        </p:nvPicPr>
        <p:blipFill>
          <a:blip r:embed="rId3"/>
          <a:stretch>
            <a:fillRect/>
          </a:stretch>
        </p:blipFill>
        <p:spPr>
          <a:xfrm>
            <a:off x="6750330" y="242236"/>
            <a:ext cx="10883341" cy="13231528"/>
          </a:xfrm>
          <a:prstGeom prst="rect">
            <a:avLst/>
          </a:prstGeom>
          <a:ln w="12700">
            <a:miter lim="400000"/>
          </a:ln>
        </p:spPr>
      </p:pic>
      <p:sp>
        <p:nvSpPr>
          <p:cNvPr id="409" name="stats ="/>
          <p:cNvSpPr txBox="1"/>
          <p:nvPr/>
        </p:nvSpPr>
        <p:spPr>
          <a:xfrm>
            <a:off x="1744032" y="6413191"/>
            <a:ext cx="2674531" cy="88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i="1">
                <a:solidFill>
                  <a:srgbClr val="9F59B3"/>
                </a:solidFill>
              </a:rPr>
              <a:t>stats</a:t>
            </a:r>
            <a:r>
              <a:t> =</a:t>
            </a:r>
          </a:p>
        </p:txBody>
      </p:sp>
      <p:sp>
        <p:nvSpPr>
          <p:cNvPr id="410" name="Rectangle"/>
          <p:cNvSpPr/>
          <p:nvPr/>
        </p:nvSpPr>
        <p:spPr>
          <a:xfrm>
            <a:off x="15893025" y="1621502"/>
            <a:ext cx="1432348" cy="10648363"/>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411" name="stats.column(&quot;pts&quot;)"/>
          <p:cNvSpPr txBox="1"/>
          <p:nvPr/>
        </p:nvSpPr>
        <p:spPr>
          <a:xfrm>
            <a:off x="17692216" y="8686717"/>
            <a:ext cx="6878224"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t>stats.column(</a:t>
            </a:r>
            <a:r>
              <a:rPr>
                <a:solidFill>
                  <a:srgbClr val="507EB3"/>
                </a:solidFill>
              </a:rPr>
              <a:t>"pts"</a:t>
            </a:r>
            <a:r>
              <a:t>)</a:t>
            </a:r>
          </a:p>
        </p:txBody>
      </p:sp>
      <p:sp>
        <p:nvSpPr>
          <p:cNvPr id="412" name="How do I get just the points column?"/>
          <p:cNvSpPr txBox="1"/>
          <p:nvPr/>
        </p:nvSpPr>
        <p:spPr>
          <a:xfrm>
            <a:off x="18781044" y="5953759"/>
            <a:ext cx="4472524"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do I get just the points column?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 stats.get-column(&quot;pt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a:t>stats.get-column(</a:t>
            </a:r>
            <a:r>
              <a:rPr b="1">
                <a:solidFill>
                  <a:srgbClr val="507EB3"/>
                </a:solidFill>
              </a:rPr>
              <a:t>"pts"</a:t>
            </a:r>
            <a:r>
              <a:rPr b="1"/>
              <a:t>)</a:t>
            </a:r>
          </a:p>
          <a:p>
            <a:pPr defTabSz="1828800">
              <a:lnSpc>
                <a:spcPts val="5600"/>
              </a:lnSpc>
              <a:spcBef>
                <a:spcPts val="0"/>
              </a:spcBef>
              <a:defRPr sz="4600">
                <a:latin typeface="Menlo Regular"/>
                <a:ea typeface="Menlo Regular"/>
                <a:cs typeface="Menlo Regular"/>
                <a:sym typeface="Menlo Regular"/>
              </a:defRPr>
            </a:pPr>
            <a:r>
              <a:t>[</a:t>
            </a:r>
            <a:r>
              <a:rPr>
                <a:solidFill>
                  <a:srgbClr val="ABAFB3"/>
                </a:solidFill>
              </a:rPr>
              <a:t>list</a:t>
            </a:r>
            <a:r>
              <a:t>: 116, 74, 60, 174, 35, ...]</a:t>
            </a:r>
          </a:p>
        </p:txBody>
      </p:sp>
      <p:grpSp>
        <p:nvGrpSpPr>
          <p:cNvPr id="420" name="Group"/>
          <p:cNvGrpSpPr/>
          <p:nvPr/>
        </p:nvGrpSpPr>
        <p:grpSpPr>
          <a:xfrm>
            <a:off x="2450592" y="6857999"/>
            <a:ext cx="4515816" cy="5317533"/>
            <a:chOff x="0" y="0"/>
            <a:chExt cx="4515814" cy="5317531"/>
          </a:xfrm>
        </p:grpSpPr>
        <p:sp>
          <p:nvSpPr>
            <p:cNvPr id="417" name="The data type isn’t Column; it’s List!"/>
            <p:cNvSpPr/>
            <p:nvPr/>
          </p:nvSpPr>
          <p:spPr>
            <a:xfrm>
              <a:off x="0" y="4047531"/>
              <a:ext cx="1270000" cy="1270001"/>
            </a:xfrm>
            <a:prstGeom prst="line">
              <a:avLst/>
            </a:prstGeom>
            <a:solidFill>
              <a:schemeClr val="accent3">
                <a:lumOff val="44000"/>
              </a:schemeClr>
            </a:solidFill>
            <a:ln w="25400" cap="flat">
              <a:solidFill>
                <a:schemeClr val="accent1">
                  <a:hueOff val="-11070000"/>
                  <a:satOff val="-41666"/>
                  <a:lumOff val="-81176"/>
                </a:schemeClr>
              </a:solidFill>
              <a:prstDash val="solid"/>
              <a:round/>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400">
                  <a:solidFill>
                    <a:srgbClr val="A00E15"/>
                  </a:solidFill>
                </a:defRPr>
              </a:lvl1pPr>
            </a:lstStyle>
            <a:p>
              <a:r>
                <a:t>The data type isn’t Column; it’s List!</a:t>
              </a:r>
            </a:p>
          </p:txBody>
        </p:sp>
        <p:sp>
          <p:nvSpPr>
            <p:cNvPr id="418" name="Rectangle"/>
            <p:cNvSpPr/>
            <p:nvPr/>
          </p:nvSpPr>
          <p:spPr>
            <a:xfrm>
              <a:off x="93109" y="0"/>
              <a:ext cx="1566928" cy="756111"/>
            </a:xfrm>
            <a:prstGeom prst="rect">
              <a:avLst/>
            </a:prstGeom>
            <a:noFill/>
            <a:ln w="63500" cap="flat">
              <a:solidFill>
                <a:srgbClr val="B51700"/>
              </a:solidFill>
              <a:prstDash val="solid"/>
              <a:round/>
            </a:ln>
            <a:effectLst/>
          </p:spPr>
          <p:txBody>
            <a:bodyPr wrap="square" lIns="178593" tIns="178593" rIns="178593" bIns="178593" numCol="1" anchor="ctr">
              <a:noAutofit/>
            </a:bodyPr>
            <a:lstStyle/>
            <a:p>
              <a:pPr algn="ctr">
                <a:lnSpc>
                  <a:spcPts val="4800"/>
                </a:lnSpc>
                <a:defRPr sz="4200"/>
              </a:pPr>
              <a:endParaRPr/>
            </a:p>
          </p:txBody>
        </p:sp>
        <p:cxnSp>
          <p:nvCxnSpPr>
            <p:cNvPr id="419" name="Connection Line"/>
            <p:cNvCxnSpPr>
              <a:stCxn id="417" idx="0"/>
              <a:endCxn id="418" idx="0"/>
            </p:cNvCxnSpPr>
            <p:nvPr/>
          </p:nvCxnSpPr>
          <p:spPr>
            <a:xfrm flipH="1" flipV="1">
              <a:off x="876573" y="378055"/>
              <a:ext cx="3639242" cy="4110167"/>
            </a:xfrm>
            <a:prstGeom prst="straightConnector1">
              <a:avLst/>
            </a:prstGeom>
            <a:ln w="38100" cap="flat">
              <a:solidFill>
                <a:schemeClr val="accent1">
                  <a:hueOff val="-11070000"/>
                  <a:satOff val="-41666"/>
                  <a:lumOff val="-81176"/>
                </a:schemeClr>
              </a:solidFill>
              <a:prstDash val="solid"/>
              <a:round/>
              <a:tailEnd type="triangle" w="med" len="med"/>
            </a:ln>
            <a:effectLst/>
          </p:spPr>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A List is an ordered sequence of data.…"/>
          <p:cNvSpPr txBox="1">
            <a:spLocks noGrp="1"/>
          </p:cNvSpPr>
          <p:nvPr>
            <p:ph type="body" idx="1"/>
          </p:nvPr>
        </p:nvSpPr>
        <p:spPr>
          <a:prstGeom prst="rect">
            <a:avLst/>
          </a:prstGeom>
        </p:spPr>
        <p:txBody>
          <a:bodyPr/>
          <a:lstStyle/>
          <a:p>
            <a:r>
              <a:t>A </a:t>
            </a:r>
            <a:r>
              <a:rPr i="1">
                <a:solidFill>
                  <a:srgbClr val="B51700"/>
                </a:solidFill>
              </a:rPr>
              <a:t>List</a:t>
            </a:r>
            <a:r>
              <a:t> is an ordered sequence of data.</a:t>
            </a:r>
          </a:p>
          <a:p>
            <a:r>
              <a:t>For example, </a:t>
            </a:r>
          </a:p>
          <a:p>
            <a:pPr marL="1469109" defTabSz="1828800">
              <a:lnSpc>
                <a:spcPts val="5600"/>
              </a:lnSpc>
              <a:spcBef>
                <a:spcPts val="0"/>
              </a:spcBef>
              <a:defRPr sz="4600">
                <a:latin typeface="Menlo Regular"/>
                <a:ea typeface="Menlo Regular"/>
                <a:cs typeface="Menlo Regular"/>
                <a:sym typeface="Menlo Regular"/>
              </a:defRPr>
            </a:pPr>
            <a:r>
              <a:rPr i="1">
                <a:solidFill>
                  <a:srgbClr val="9F59B3"/>
                </a:solidFill>
              </a:rPr>
              <a:t>grades</a:t>
            </a:r>
            <a:r>
              <a:t> = [</a:t>
            </a:r>
            <a:r>
              <a:rPr>
                <a:solidFill>
                  <a:srgbClr val="ABAFB3"/>
                </a:solidFill>
              </a:rPr>
              <a:t>list</a:t>
            </a:r>
            <a:r>
              <a:t>: 0.96, 0.73, 1.0, 0.5]</a:t>
            </a:r>
          </a:p>
          <a:p>
            <a:pPr marL="1469109" defTabSz="1828800">
              <a:lnSpc>
                <a:spcPts val="5600"/>
              </a:lnSpc>
              <a:spcBef>
                <a:spcPts val="0"/>
              </a:spcBef>
              <a:defRPr sz="4600">
                <a:latin typeface="Menlo Regular"/>
                <a:ea typeface="Menlo Regular"/>
                <a:cs typeface="Menlo Regular"/>
                <a:sym typeface="Menlo Regular"/>
              </a:defRPr>
            </a:pPr>
            <a:endParaRPr/>
          </a:p>
          <a:p>
            <a:pPr marL="1469109" defTabSz="1828800">
              <a:lnSpc>
                <a:spcPts val="5600"/>
              </a:lnSpc>
              <a:spcBef>
                <a:spcPts val="0"/>
              </a:spcBef>
              <a:defRPr sz="4600">
                <a:latin typeface="Menlo Regular"/>
                <a:ea typeface="Menlo Regular"/>
                <a:cs typeface="Menlo Regular"/>
                <a:sym typeface="Menlo Regular"/>
              </a:defRPr>
            </a:pPr>
            <a:r>
              <a:rPr i="1">
                <a:solidFill>
                  <a:srgbClr val="9F59B3"/>
                </a:solidFill>
              </a:rPr>
              <a:t>fellowship</a:t>
            </a:r>
            <a:r>
              <a:t> = [</a:t>
            </a:r>
            <a:r>
              <a:rPr>
                <a:solidFill>
                  <a:srgbClr val="ABAFB3"/>
                </a:solidFill>
              </a:rPr>
              <a:t>list</a:t>
            </a:r>
            <a:r>
              <a:t>: </a:t>
            </a:r>
          </a:p>
          <a:p>
            <a:pPr marL="1469109" defTabSz="1828800">
              <a:lnSpc>
                <a:spcPts val="5600"/>
              </a:lnSpc>
              <a:spcBef>
                <a:spcPts val="0"/>
              </a:spcBef>
              <a:defRPr sz="4600">
                <a:latin typeface="Menlo Regular"/>
                <a:ea typeface="Menlo Regular"/>
                <a:cs typeface="Menlo Regular"/>
                <a:sym typeface="Menlo Regular"/>
              </a:defRPr>
            </a:pPr>
            <a:r>
              <a:t>  </a:t>
            </a:r>
            <a:r>
              <a:rPr>
                <a:solidFill>
                  <a:srgbClr val="507EB3"/>
                </a:solidFill>
              </a:rPr>
              <a:t>"Frodo"</a:t>
            </a:r>
            <a:r>
              <a:t>, </a:t>
            </a:r>
            <a:r>
              <a:rPr>
                <a:solidFill>
                  <a:srgbClr val="507EB3"/>
                </a:solidFill>
              </a:rPr>
              <a:t>"Sam"</a:t>
            </a:r>
            <a:r>
              <a:t>, </a:t>
            </a:r>
            <a:r>
              <a:rPr>
                <a:solidFill>
                  <a:srgbClr val="507EB3"/>
                </a:solidFill>
              </a:rPr>
              <a:t>"Merry"</a:t>
            </a:r>
            <a:r>
              <a:t>, </a:t>
            </a:r>
            <a:r>
              <a:rPr>
                <a:solidFill>
                  <a:srgbClr val="507EB3"/>
                </a:solidFill>
              </a:rPr>
              <a:t>"Pippin"</a:t>
            </a:r>
            <a:r>
              <a:t>, </a:t>
            </a:r>
            <a:r>
              <a:rPr>
                <a:solidFill>
                  <a:srgbClr val="507EB3"/>
                </a:solidFill>
              </a:rPr>
              <a:t>"Gandalf"</a:t>
            </a:r>
            <a:r>
              <a:t>, </a:t>
            </a:r>
          </a:p>
          <a:p>
            <a:pPr marL="1469109" defTabSz="1828800">
              <a:lnSpc>
                <a:spcPts val="5600"/>
              </a:lnSpc>
              <a:spcBef>
                <a:spcPts val="0"/>
              </a:spcBef>
              <a:defRPr sz="4600">
                <a:latin typeface="Menlo Regular"/>
                <a:ea typeface="Menlo Regular"/>
                <a:cs typeface="Menlo Regular"/>
                <a:sym typeface="Menlo Regular"/>
              </a:defRPr>
            </a:pPr>
            <a:r>
              <a:t>  </a:t>
            </a:r>
            <a:r>
              <a:rPr>
                <a:solidFill>
                  <a:srgbClr val="507EB3"/>
                </a:solidFill>
              </a:rPr>
              <a:t>"Legolas"</a:t>
            </a:r>
            <a:r>
              <a:t>, </a:t>
            </a:r>
            <a:r>
              <a:rPr>
                <a:solidFill>
                  <a:srgbClr val="507EB3"/>
                </a:solidFill>
              </a:rPr>
              <a:t>"Gimli"</a:t>
            </a:r>
            <a:r>
              <a:t>, </a:t>
            </a:r>
            <a:r>
              <a:rPr>
                <a:solidFill>
                  <a:srgbClr val="507EB3"/>
                </a:solidFill>
              </a:rPr>
              <a:t>"Aragorn"</a:t>
            </a:r>
            <a:r>
              <a:t>, </a:t>
            </a:r>
            <a:r>
              <a:rPr>
                <a:solidFill>
                  <a:srgbClr val="507EB3"/>
                </a:solidFill>
              </a:rPr>
              <a:t>"Boromir"</a:t>
            </a:r>
          </a:p>
          <a:p>
            <a:pPr marL="1469109" defTabSz="1828800">
              <a:lnSpc>
                <a:spcPts val="5600"/>
              </a:lnSpc>
              <a:spcBef>
                <a:spcPts val="0"/>
              </a:spcBef>
              <a:defRPr sz="4600">
                <a:latin typeface="Menlo Regular"/>
                <a:ea typeface="Menlo Regular"/>
                <a:cs typeface="Menlo Regular"/>
                <a:sym typeface="Menlo Regular"/>
              </a:defRPr>
            </a:pPr>
            <a:r>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o, what good is a List?"/>
          <p:cNvSpPr txBox="1">
            <a:spLocks noGrp="1"/>
          </p:cNvSpPr>
          <p:nvPr>
            <p:ph type="body" idx="1"/>
          </p:nvPr>
        </p:nvSpPr>
        <p:spPr>
          <a:prstGeom prst="rect">
            <a:avLst/>
          </a:prstGeom>
        </p:spPr>
        <p:txBody>
          <a:bodyPr/>
          <a:lstStyle/>
          <a:p>
            <a:r>
              <a:t>So, what good is a List?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Screen Shot 2023-02-06 at 14.38.22.png" descr="Screen Shot 2023-02-06 at 14.38.22.png"/>
          <p:cNvPicPr>
            <a:picLocks noChangeAspect="1"/>
          </p:cNvPicPr>
          <p:nvPr/>
        </p:nvPicPr>
        <p:blipFill>
          <a:blip r:embed="rId2"/>
          <a:stretch>
            <a:fillRect/>
          </a:stretch>
        </p:blipFill>
        <p:spPr>
          <a:xfrm>
            <a:off x="6750330" y="242236"/>
            <a:ext cx="10883341" cy="13231528"/>
          </a:xfrm>
          <a:prstGeom prst="rect">
            <a:avLst/>
          </a:prstGeom>
          <a:ln w="12700">
            <a:miter lim="400000"/>
          </a:ln>
        </p:spPr>
      </p:pic>
      <p:sp>
        <p:nvSpPr>
          <p:cNvPr id="248" name="Rows!"/>
          <p:cNvSpPr txBox="1"/>
          <p:nvPr/>
        </p:nvSpPr>
        <p:spPr>
          <a:xfrm>
            <a:off x="19320000" y="6353809"/>
            <a:ext cx="1773506"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4400">
                <a:solidFill>
                  <a:srgbClr val="A00E15"/>
                </a:solidFill>
              </a:defRPr>
            </a:lvl1pPr>
          </a:lstStyle>
          <a:p>
            <a:r>
              <a:t>Rows!</a:t>
            </a:r>
          </a:p>
        </p:txBody>
      </p:sp>
      <p:sp>
        <p:nvSpPr>
          <p:cNvPr id="249" name="Rectangle"/>
          <p:cNvSpPr/>
          <p:nvPr/>
        </p:nvSpPr>
        <p:spPr>
          <a:xfrm>
            <a:off x="6752594" y="11263138"/>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0" name="Rectangle"/>
          <p:cNvSpPr/>
          <p:nvPr/>
        </p:nvSpPr>
        <p:spPr>
          <a:xfrm>
            <a:off x="6752594" y="10183076"/>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1" name="Rectangle"/>
          <p:cNvSpPr/>
          <p:nvPr/>
        </p:nvSpPr>
        <p:spPr>
          <a:xfrm>
            <a:off x="6752595" y="9103014"/>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2" name="Rectangle"/>
          <p:cNvSpPr/>
          <p:nvPr/>
        </p:nvSpPr>
        <p:spPr>
          <a:xfrm>
            <a:off x="6752595" y="8022952"/>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3" name="Rectangle"/>
          <p:cNvSpPr/>
          <p:nvPr/>
        </p:nvSpPr>
        <p:spPr>
          <a:xfrm>
            <a:off x="6752595" y="6942890"/>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4" name="Rectangle"/>
          <p:cNvSpPr/>
          <p:nvPr/>
        </p:nvSpPr>
        <p:spPr>
          <a:xfrm>
            <a:off x="6752594" y="5862829"/>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5" name="Rectangle"/>
          <p:cNvSpPr/>
          <p:nvPr/>
        </p:nvSpPr>
        <p:spPr>
          <a:xfrm>
            <a:off x="6752594" y="4782767"/>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6" name="Rectangle"/>
          <p:cNvSpPr/>
          <p:nvPr/>
        </p:nvSpPr>
        <p:spPr>
          <a:xfrm>
            <a:off x="6752595" y="3702705"/>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7" name="Rectangle"/>
          <p:cNvSpPr/>
          <p:nvPr/>
        </p:nvSpPr>
        <p:spPr>
          <a:xfrm>
            <a:off x="6752595" y="2622643"/>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58" name="Rectangle"/>
          <p:cNvSpPr/>
          <p:nvPr/>
        </p:nvSpPr>
        <p:spPr>
          <a:xfrm>
            <a:off x="6752594" y="1542581"/>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8" name="fun is-nearby(town :: String) -&gt; String:…"/>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a:solidFill>
                  <a:srgbClr val="ABAFB3"/>
                </a:solidFill>
              </a:rPr>
              <a:t>fun</a:t>
            </a:r>
            <a:r>
              <a:t> </a:t>
            </a:r>
            <a:r>
              <a:rPr b="1">
                <a:solidFill>
                  <a:srgbClr val="9F59B3"/>
                </a:solidFill>
              </a:rPr>
              <a:t>is-nearby</a:t>
            </a:r>
            <a:r>
              <a:t>(town :: String) -&gt; String:</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doc</a:t>
            </a:r>
            <a:r>
              <a:t>: ...</a:t>
            </a:r>
          </a:p>
          <a:p>
            <a:pPr defTabSz="1828800">
              <a:lnSpc>
                <a:spcPts val="4800"/>
              </a:lnSpc>
              <a:spcBef>
                <a:spcPts val="0"/>
              </a:spcBef>
              <a:defRPr sz="3200">
                <a:latin typeface="Menlo Regular"/>
                <a:ea typeface="Menlo Regular"/>
                <a:cs typeface="Menlo Regular"/>
                <a:sym typeface="Menlo Regular"/>
              </a:defRPr>
            </a:pPr>
            <a:r>
              <a:t>  (town == </a:t>
            </a:r>
            <a:r>
              <a:rPr>
                <a:solidFill>
                  <a:srgbClr val="507EB3"/>
                </a:solidFill>
              </a:rPr>
              <a:t>"Hyde Park"</a:t>
            </a:r>
            <a:r>
              <a:t>) </a:t>
            </a:r>
            <a:r>
              <a:rPr>
                <a:solidFill>
                  <a:srgbClr val="ABAFB3"/>
                </a:solidFill>
              </a:rPr>
              <a:t>or</a:t>
            </a:r>
          </a:p>
          <a:p>
            <a:pPr defTabSz="1828800">
              <a:lnSpc>
                <a:spcPts val="4800"/>
              </a:lnSpc>
              <a:spcBef>
                <a:spcPts val="0"/>
              </a:spcBef>
              <a:defRPr sz="3200">
                <a:latin typeface="Menlo Regular"/>
                <a:ea typeface="Menlo Regular"/>
                <a:cs typeface="Menlo Regular"/>
                <a:sym typeface="Menlo Regular"/>
              </a:defRPr>
            </a:pPr>
            <a:r>
              <a:t>  (town == </a:t>
            </a:r>
            <a:r>
              <a:rPr>
                <a:solidFill>
                  <a:srgbClr val="507EB3"/>
                </a:solidFill>
              </a:rPr>
              <a:t>"Pleasant Valley"</a:t>
            </a:r>
            <a:r>
              <a:t>) </a:t>
            </a:r>
            <a:r>
              <a:rPr>
                <a:solidFill>
                  <a:srgbClr val="ABAFB3"/>
                </a:solidFill>
              </a:rPr>
              <a:t>or</a:t>
            </a:r>
          </a:p>
          <a:p>
            <a:pPr defTabSz="1828800">
              <a:lnSpc>
                <a:spcPts val="4800"/>
              </a:lnSpc>
              <a:spcBef>
                <a:spcPts val="0"/>
              </a:spcBef>
              <a:defRPr sz="3200">
                <a:latin typeface="Menlo Regular"/>
                <a:ea typeface="Menlo Regular"/>
                <a:cs typeface="Menlo Regular"/>
                <a:sym typeface="Menlo Regular"/>
              </a:defRPr>
            </a:pPr>
            <a:r>
              <a:t>  (town == </a:t>
            </a:r>
            <a:r>
              <a:rPr>
                <a:solidFill>
                  <a:srgbClr val="507EB3"/>
                </a:solidFill>
              </a:rPr>
              <a:t>"Poughkeepsie"</a:t>
            </a:r>
            <a:r>
              <a:t>) </a:t>
            </a:r>
            <a:r>
              <a:rPr>
                <a:solidFill>
                  <a:srgbClr val="ABAFB3"/>
                </a:solidFill>
              </a:rPr>
              <a:t>or</a:t>
            </a:r>
          </a:p>
          <a:p>
            <a:pPr defTabSz="1828800">
              <a:lnSpc>
                <a:spcPts val="4800"/>
              </a:lnSpc>
              <a:spcBef>
                <a:spcPts val="0"/>
              </a:spcBef>
              <a:defRPr sz="3200">
                <a:latin typeface="Menlo Regular"/>
                <a:ea typeface="Menlo Regular"/>
                <a:cs typeface="Menlo Regular"/>
                <a:sym typeface="Menlo Regular"/>
              </a:defRPr>
            </a:pPr>
            <a:r>
              <a:t>  (town == </a:t>
            </a:r>
            <a:r>
              <a:rPr>
                <a:solidFill>
                  <a:srgbClr val="507EB3"/>
                </a:solidFill>
              </a:rPr>
              <a:t>"LaGrange"</a:t>
            </a:r>
            <a:r>
              <a:t>)</a:t>
            </a:r>
            <a:endParaRPr>
              <a:solidFill>
                <a:srgbClr val="ABAFB3"/>
              </a:solidFill>
            </a:endParaRP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where</a:t>
            </a:r>
            <a:r>
              <a:t>:</a:t>
            </a:r>
          </a:p>
          <a:p>
            <a:pPr defTabSz="1828800">
              <a:lnSpc>
                <a:spcPts val="4800"/>
              </a:lnSpc>
              <a:spcBef>
                <a:spcPts val="0"/>
              </a:spcBef>
              <a:defRPr sz="3200">
                <a:latin typeface="Menlo Regular"/>
                <a:ea typeface="Menlo Regular"/>
                <a:cs typeface="Menlo Regular"/>
                <a:sym typeface="Menlo Regular"/>
              </a:defRPr>
            </a:pPr>
            <a:r>
              <a:t>  ...</a:t>
            </a: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end</a:t>
            </a:r>
          </a:p>
        </p:txBody>
      </p:sp>
      <p:sp>
        <p:nvSpPr>
          <p:cNvPr id="429" name="Rectangle"/>
          <p:cNvSpPr/>
          <p:nvPr/>
        </p:nvSpPr>
        <p:spPr>
          <a:xfrm>
            <a:off x="2955578" y="5344733"/>
            <a:ext cx="7651292" cy="2493184"/>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430" name="😫"/>
          <p:cNvSpPr txBox="1"/>
          <p:nvPr/>
        </p:nvSpPr>
        <p:spPr>
          <a:xfrm>
            <a:off x="10934521" y="5558497"/>
            <a:ext cx="1465581" cy="2065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821531">
              <a:lnSpc>
                <a:spcPts val="14600"/>
              </a:lnSpc>
              <a:spcBef>
                <a:spcPts val="3700"/>
              </a:spcBef>
              <a:defRPr sz="10000" i="0"/>
            </a:lvl1pPr>
          </a:lstStyle>
          <a:p>
            <a: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 name="nearby-towns = [list:…"/>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i="1">
                <a:solidFill>
                  <a:srgbClr val="9F59B3"/>
                </a:solidFill>
              </a:rPr>
              <a:t>nearby-towns</a:t>
            </a:r>
            <a:r>
              <a:t> = [</a:t>
            </a:r>
            <a:r>
              <a:rPr>
                <a:solidFill>
                  <a:srgbClr val="ABAFB3"/>
                </a:solidFill>
              </a:rPr>
              <a:t>list</a:t>
            </a:r>
            <a:r>
              <a:t>:</a:t>
            </a:r>
          </a:p>
          <a:p>
            <a:pPr defTabSz="1828800">
              <a:lnSpc>
                <a:spcPts val="4800"/>
              </a:lnSpc>
              <a:spcBef>
                <a:spcPts val="0"/>
              </a:spcBef>
              <a:defRPr sz="3200">
                <a:latin typeface="Menlo Regular"/>
                <a:ea typeface="Menlo Regular"/>
                <a:cs typeface="Menlo Regular"/>
                <a:sym typeface="Menlo Regular"/>
              </a:defRPr>
            </a:pPr>
            <a:r>
              <a:t> </a:t>
            </a:r>
            <a:r>
              <a:rPr>
                <a:solidFill>
                  <a:srgbClr val="507EB3"/>
                </a:solidFill>
              </a:rPr>
              <a:t> "Hyde Park"</a:t>
            </a:r>
            <a:r>
              <a:t>,</a:t>
            </a:r>
            <a:endParaRPr>
              <a:solidFill>
                <a:srgbClr val="507EB3"/>
              </a:solidFill>
            </a:endParaRPr>
          </a:p>
          <a:p>
            <a:pPr defTabSz="1828800">
              <a:lnSpc>
                <a:spcPts val="4800"/>
              </a:lnSpc>
              <a:spcBef>
                <a:spcPts val="0"/>
              </a:spcBef>
              <a:defRPr sz="3200">
                <a:latin typeface="Menlo Regular"/>
                <a:ea typeface="Menlo Regular"/>
                <a:cs typeface="Menlo Regular"/>
                <a:sym typeface="Menlo Regular"/>
              </a:defRPr>
            </a:pPr>
            <a:r>
              <a:rPr>
                <a:solidFill>
                  <a:srgbClr val="507EB3"/>
                </a:solidFill>
              </a:rPr>
              <a:t>  "Pleasant Valley"</a:t>
            </a:r>
            <a:r>
              <a:t>,</a:t>
            </a:r>
            <a:endParaRPr>
              <a:solidFill>
                <a:srgbClr val="507EB3"/>
              </a:solidFill>
            </a:endParaRPr>
          </a:p>
          <a:p>
            <a:pPr defTabSz="1828800">
              <a:lnSpc>
                <a:spcPts val="4800"/>
              </a:lnSpc>
              <a:spcBef>
                <a:spcPts val="0"/>
              </a:spcBef>
              <a:defRPr sz="3200">
                <a:latin typeface="Menlo Regular"/>
                <a:ea typeface="Menlo Regular"/>
                <a:cs typeface="Menlo Regular"/>
                <a:sym typeface="Menlo Regular"/>
              </a:defRPr>
            </a:pPr>
            <a:r>
              <a:rPr>
                <a:solidFill>
                  <a:srgbClr val="507EB3"/>
                </a:solidFill>
              </a:rPr>
              <a:t>  "Poughkeepsie"</a:t>
            </a:r>
            <a:r>
              <a:t>,</a:t>
            </a:r>
            <a:endParaRPr>
              <a:solidFill>
                <a:srgbClr val="507EB3"/>
              </a:solidFill>
            </a:endParaRPr>
          </a:p>
          <a:p>
            <a:pPr defTabSz="1828800">
              <a:lnSpc>
                <a:spcPts val="4800"/>
              </a:lnSpc>
              <a:spcBef>
                <a:spcPts val="0"/>
              </a:spcBef>
              <a:defRPr sz="3200">
                <a:latin typeface="Menlo Regular"/>
                <a:ea typeface="Menlo Regular"/>
                <a:cs typeface="Menlo Regular"/>
                <a:sym typeface="Menlo Regular"/>
              </a:defRPr>
            </a:pPr>
            <a:r>
              <a:rPr>
                <a:solidFill>
                  <a:srgbClr val="507EB3"/>
                </a:solidFill>
              </a:rPr>
              <a:t>  "LaGrange"</a:t>
            </a:r>
          </a:p>
          <a:p>
            <a:pPr defTabSz="1828800">
              <a:lnSpc>
                <a:spcPts val="4800"/>
              </a:lnSpc>
              <a:spcBef>
                <a:spcPts val="0"/>
              </a:spcBef>
              <a:defRPr sz="3200">
                <a:latin typeface="Menlo Regular"/>
                <a:ea typeface="Menlo Regular"/>
                <a:cs typeface="Menlo Regular"/>
                <a:sym typeface="Menlo Regular"/>
              </a:defRPr>
            </a:pPr>
            <a:r>
              <a:t>]</a:t>
            </a:r>
          </a:p>
          <a:p>
            <a:pPr defTabSz="1828800">
              <a:lnSpc>
                <a:spcPts val="4800"/>
              </a:lnSpc>
              <a:spcBef>
                <a:spcPts val="0"/>
              </a:spcBef>
              <a:defRPr sz="3200">
                <a:latin typeface="Menlo Regular"/>
                <a:ea typeface="Menlo Regular"/>
                <a:cs typeface="Menlo Regular"/>
                <a:sym typeface="Menlo Regular"/>
              </a:defRPr>
            </a:pPr>
            <a:endParaRP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fun</a:t>
            </a:r>
            <a:r>
              <a:t> </a:t>
            </a:r>
            <a:r>
              <a:rPr b="1">
                <a:solidFill>
                  <a:srgbClr val="9F59B3"/>
                </a:solidFill>
              </a:rPr>
              <a:t>is-nearby</a:t>
            </a:r>
            <a:r>
              <a:t>(town :: String) -&gt; String:</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doc</a:t>
            </a:r>
            <a:r>
              <a:t>: ...</a:t>
            </a:r>
          </a:p>
          <a:p>
            <a:pPr defTabSz="1828800">
              <a:lnSpc>
                <a:spcPts val="4800"/>
              </a:lnSpc>
              <a:spcBef>
                <a:spcPts val="0"/>
              </a:spcBef>
              <a:defRPr sz="3200">
                <a:latin typeface="Menlo Regular"/>
                <a:ea typeface="Menlo Regular"/>
                <a:cs typeface="Menlo Regular"/>
                <a:sym typeface="Menlo Regular"/>
              </a:defRPr>
            </a:pPr>
            <a:r>
              <a:t>  nearby-towns.member(town)</a:t>
            </a:r>
            <a:endParaRPr>
              <a:solidFill>
                <a:srgbClr val="ABAFB3"/>
              </a:solidFill>
            </a:endParaRP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where</a:t>
            </a:r>
            <a:r>
              <a:t>:</a:t>
            </a:r>
          </a:p>
          <a:p>
            <a:pPr defTabSz="1828800">
              <a:lnSpc>
                <a:spcPts val="4800"/>
              </a:lnSpc>
              <a:spcBef>
                <a:spcPts val="0"/>
              </a:spcBef>
              <a:defRPr sz="3200">
                <a:latin typeface="Menlo Regular"/>
                <a:ea typeface="Menlo Regular"/>
                <a:cs typeface="Menlo Regular"/>
                <a:sym typeface="Menlo Regular"/>
              </a:defRPr>
            </a:pPr>
            <a:r>
              <a:t>  ...</a:t>
            </a: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Mad Libs!"/>
          <p:cNvSpPr txBox="1">
            <a:spLocks noGrp="1"/>
          </p:cNvSpPr>
          <p:nvPr>
            <p:ph type="title"/>
          </p:nvPr>
        </p:nvSpPr>
        <p:spPr>
          <a:prstGeom prst="rect">
            <a:avLst/>
          </a:prstGeom>
        </p:spPr>
        <p:txBody>
          <a:bodyPr/>
          <a:lstStyle/>
          <a:p>
            <a:r>
              <a:t>Mad Libs!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housands of Plural-Noun ago, there were calendars that enabled the ancient Plural-Noun to divide a year into twelve Plural-Noun, each month into Number weeks, and each week into seven Plural-Noun. At first, people told time by a sun clock, sometimes kno"/>
          <p:cNvSpPr txBox="1">
            <a:spLocks noGrp="1"/>
          </p:cNvSpPr>
          <p:nvPr>
            <p:ph type="body" idx="1"/>
          </p:nvPr>
        </p:nvSpPr>
        <p:spPr>
          <a:prstGeom prst="rect">
            <a:avLst/>
          </a:prstGeom>
        </p:spPr>
        <p:txBody>
          <a:bodyPr/>
          <a:lstStyle/>
          <a:p>
            <a:pPr defTabSz="681870">
              <a:lnSpc>
                <a:spcPts val="6000"/>
              </a:lnSpc>
              <a:spcBef>
                <a:spcPts val="3100"/>
              </a:spcBef>
              <a:defRPr sz="4814"/>
            </a:pPr>
            <a:r>
              <a:rPr i="1">
                <a:solidFill>
                  <a:schemeClr val="accent3">
                    <a:lumOff val="44000"/>
                  </a:schemeClr>
                </a:solidFill>
              </a:rPr>
              <a:t>Thousands of </a:t>
            </a:r>
            <a:r>
              <a:rPr i="1">
                <a:solidFill>
                  <a:srgbClr val="965EAE"/>
                </a:solidFill>
              </a:rPr>
              <a:t>Plural-Noun</a:t>
            </a:r>
            <a:r>
              <a:rPr i="1">
                <a:solidFill>
                  <a:schemeClr val="accent3">
                    <a:lumOff val="44000"/>
                  </a:schemeClr>
                </a:solidFill>
              </a:rPr>
              <a:t> ago, there were calendars that enabled the ancient </a:t>
            </a:r>
            <a:r>
              <a:rPr i="1">
                <a:solidFill>
                  <a:srgbClr val="965EAE"/>
                </a:solidFill>
              </a:rPr>
              <a:t>Plural-Noun</a:t>
            </a:r>
            <a:r>
              <a:rPr i="1">
                <a:solidFill>
                  <a:schemeClr val="accent3">
                    <a:lumOff val="44000"/>
                  </a:schemeClr>
                </a:solidFill>
              </a:rPr>
              <a:t> to divide a year into twelve </a:t>
            </a:r>
            <a:r>
              <a:rPr i="1">
                <a:solidFill>
                  <a:srgbClr val="965EAE"/>
                </a:solidFill>
              </a:rPr>
              <a:t>Plural-Noun</a:t>
            </a:r>
            <a:r>
              <a:rPr i="1">
                <a:solidFill>
                  <a:schemeClr val="accent3">
                    <a:lumOff val="44000"/>
                  </a:schemeClr>
                </a:solidFill>
              </a:rPr>
              <a:t>, each month into </a:t>
            </a:r>
            <a:r>
              <a:rPr i="1">
                <a:solidFill>
                  <a:srgbClr val="965EAE"/>
                </a:solidFill>
              </a:rPr>
              <a:t>Number</a:t>
            </a:r>
            <a:r>
              <a:rPr i="1">
                <a:solidFill>
                  <a:schemeClr val="accent3">
                    <a:lumOff val="44000"/>
                  </a:schemeClr>
                </a:solidFill>
              </a:rPr>
              <a:t> weeks, and each week into seven </a:t>
            </a:r>
            <a:r>
              <a:rPr i="1">
                <a:solidFill>
                  <a:srgbClr val="965EAE"/>
                </a:solidFill>
              </a:rPr>
              <a:t>Plural-Noun</a:t>
            </a:r>
            <a:r>
              <a:rPr i="1">
                <a:solidFill>
                  <a:schemeClr val="accent3">
                    <a:lumOff val="44000"/>
                  </a:schemeClr>
                </a:solidFill>
              </a:rPr>
              <a:t>. At first, people told time by a sun clock, sometimes known as the </a:t>
            </a:r>
            <a:r>
              <a:rPr i="1">
                <a:solidFill>
                  <a:srgbClr val="965EAE"/>
                </a:solidFill>
              </a:rPr>
              <a:t>Noun</a:t>
            </a:r>
            <a:r>
              <a:rPr i="1">
                <a:solidFill>
                  <a:schemeClr val="accent3">
                    <a:lumOff val="44000"/>
                  </a:schemeClr>
                </a:solidFill>
              </a:rPr>
              <a:t> dial. Ultimately, they invented the great timekeeping devices of today, such as the grandfather </a:t>
            </a:r>
            <a:r>
              <a:rPr i="1">
                <a:solidFill>
                  <a:srgbClr val="965EAE"/>
                </a:solidFill>
              </a:rPr>
              <a:t>Noun</a:t>
            </a:r>
            <a:r>
              <a:rPr i="1">
                <a:solidFill>
                  <a:schemeClr val="accent3">
                    <a:lumOff val="44000"/>
                  </a:schemeClr>
                </a:solidFill>
              </a:rPr>
              <a:t>, the pocket </a:t>
            </a:r>
            <a:r>
              <a:rPr i="1">
                <a:solidFill>
                  <a:srgbClr val="965EAE"/>
                </a:solidFill>
              </a:rPr>
              <a:t>Noun</a:t>
            </a:r>
            <a:r>
              <a:rPr i="1">
                <a:solidFill>
                  <a:schemeClr val="accent3">
                    <a:lumOff val="44000"/>
                  </a:schemeClr>
                </a:solidFill>
              </a:rPr>
              <a:t>, the alarm </a:t>
            </a:r>
            <a:r>
              <a:rPr i="1">
                <a:solidFill>
                  <a:srgbClr val="965EAE"/>
                </a:solidFill>
              </a:rPr>
              <a:t>Noun</a:t>
            </a:r>
            <a:r>
              <a:rPr i="1">
                <a:solidFill>
                  <a:schemeClr val="accent3">
                    <a:lumOff val="44000"/>
                  </a:schemeClr>
                </a:solidFill>
              </a:rPr>
              <a:t>, and, of course, the </a:t>
            </a:r>
            <a:r>
              <a:rPr i="1">
                <a:solidFill>
                  <a:srgbClr val="965EAE"/>
                </a:solidFill>
              </a:rPr>
              <a:t>Body-Part</a:t>
            </a:r>
            <a:r>
              <a:rPr i="1">
                <a:solidFill>
                  <a:schemeClr val="accent3">
                    <a:lumOff val="44000"/>
                  </a:schemeClr>
                </a:solidFill>
              </a:rPr>
              <a:t> watch. Children learn about clocks and time almost before they learn their A-B- </a:t>
            </a:r>
            <a:r>
              <a:rPr i="1">
                <a:solidFill>
                  <a:srgbClr val="965EAE"/>
                </a:solidFill>
              </a:rPr>
              <a:t>Alphabet-Letter</a:t>
            </a:r>
            <a:r>
              <a:rPr i="1">
                <a:solidFill>
                  <a:schemeClr val="accent3">
                    <a:lumOff val="44000"/>
                  </a:schemeClr>
                </a:solidFill>
              </a:rPr>
              <a:t> s. They are taught that a day consists of 24 </a:t>
            </a:r>
            <a:r>
              <a:rPr i="1">
                <a:solidFill>
                  <a:srgbClr val="965EAE"/>
                </a:solidFill>
              </a:rPr>
              <a:t>Plural-Noun</a:t>
            </a:r>
            <a:r>
              <a:rPr i="1">
                <a:solidFill>
                  <a:schemeClr val="accent3">
                    <a:lumOff val="44000"/>
                  </a:schemeClr>
                </a:solidFill>
              </a:rPr>
              <a:t>, an hour has 60 </a:t>
            </a:r>
            <a:r>
              <a:rPr i="1">
                <a:solidFill>
                  <a:srgbClr val="965EAE"/>
                </a:solidFill>
              </a:rPr>
              <a:t>Plural-Noun</a:t>
            </a:r>
            <a:r>
              <a:rPr i="1">
                <a:solidFill>
                  <a:schemeClr val="accent3">
                    <a:lumOff val="44000"/>
                  </a:schemeClr>
                </a:solidFill>
              </a:rPr>
              <a:t>, and a minute has 60 </a:t>
            </a:r>
            <a:r>
              <a:rPr i="1">
                <a:solidFill>
                  <a:srgbClr val="965EAE"/>
                </a:solidFill>
              </a:rPr>
              <a:t>Plural-Noun</a:t>
            </a:r>
            <a:r>
              <a:rPr i="1">
                <a:solidFill>
                  <a:schemeClr val="accent3">
                    <a:lumOff val="44000"/>
                  </a:schemeClr>
                </a:solidFill>
              </a:rPr>
              <a:t>. By the time they are in Kindergarten, they know if the big </a:t>
            </a:r>
            <a:r>
              <a:rPr i="1">
                <a:solidFill>
                  <a:srgbClr val="965EAE"/>
                </a:solidFill>
              </a:rPr>
              <a:t>Body-Part</a:t>
            </a:r>
            <a:r>
              <a:rPr i="1">
                <a:solidFill>
                  <a:schemeClr val="accent3">
                    <a:lumOff val="44000"/>
                  </a:schemeClr>
                </a:solidFill>
              </a:rPr>
              <a:t> is at twelve and the little </a:t>
            </a:r>
            <a:r>
              <a:rPr i="1">
                <a:solidFill>
                  <a:srgbClr val="965EAE"/>
                </a:solidFill>
              </a:rPr>
              <a:t>Body-Part</a:t>
            </a:r>
            <a:r>
              <a:rPr i="1">
                <a:solidFill>
                  <a:schemeClr val="accent3">
                    <a:lumOff val="44000"/>
                  </a:schemeClr>
                </a:solidFill>
              </a:rPr>
              <a:t> is at three, that it is Number o’clock. I wish we could continue this </a:t>
            </a:r>
            <a:r>
              <a:rPr i="1">
                <a:solidFill>
                  <a:srgbClr val="965EAE"/>
                </a:solidFill>
              </a:rPr>
              <a:t>Adjective</a:t>
            </a:r>
            <a:r>
              <a:rPr i="1">
                <a:solidFill>
                  <a:schemeClr val="accent3">
                    <a:lumOff val="44000"/>
                  </a:schemeClr>
                </a:solidFill>
              </a:rPr>
              <a:t> lesson, but we’ve run out of </a:t>
            </a:r>
            <a:r>
              <a:rPr i="1">
                <a:solidFill>
                  <a:srgbClr val="965EAE"/>
                </a:solidFill>
              </a:rPr>
              <a:t>Noun</a:t>
            </a:r>
            <a:r>
              <a:rPr i="1">
                <a:solidFill>
                  <a:schemeClr val="accent3">
                    <a:lumOff val="44000"/>
                  </a:schemeClr>
                </a:solidFill>
              </a:rPr>
              <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housands of Plural-Noun ago, there were calendars that enabled the ancient Plural-Noun to divide a year into twelve Plural-Noun, each month into Number weeks, and each week into seven Plural-Noun. At first, people told time by a sun clock, sometimes kno"/>
          <p:cNvSpPr txBox="1">
            <a:spLocks noGrp="1"/>
          </p:cNvSpPr>
          <p:nvPr>
            <p:ph type="body" idx="1"/>
          </p:nvPr>
        </p:nvSpPr>
        <p:spPr>
          <a:prstGeom prst="rect">
            <a:avLst/>
          </a:prstGeom>
        </p:spPr>
        <p:txBody>
          <a:bodyPr/>
          <a:lstStyle/>
          <a:p>
            <a:pPr defTabSz="681870">
              <a:lnSpc>
                <a:spcPts val="6000"/>
              </a:lnSpc>
              <a:spcBef>
                <a:spcPts val="3100"/>
              </a:spcBef>
              <a:defRPr sz="4814"/>
            </a:pPr>
            <a:r>
              <a:rPr i="1">
                <a:solidFill>
                  <a:schemeClr val="accent4">
                    <a:lumOff val="-8800"/>
                  </a:schemeClr>
                </a:solidFill>
              </a:rPr>
              <a:t>Thousands of</a:t>
            </a:r>
            <a:r>
              <a:rPr i="1">
                <a:solidFill>
                  <a:schemeClr val="accent3">
                    <a:lumOff val="44000"/>
                  </a:schemeClr>
                </a:solidFill>
              </a:rPr>
              <a:t> Plural-Noun </a:t>
            </a:r>
            <a:r>
              <a:rPr i="1">
                <a:solidFill>
                  <a:schemeClr val="accent4">
                    <a:lumOff val="-8800"/>
                  </a:schemeClr>
                </a:solidFill>
              </a:rPr>
              <a:t>ago, there were calendars that enabled the ancient</a:t>
            </a:r>
            <a:r>
              <a:rPr i="1">
                <a:solidFill>
                  <a:schemeClr val="accent3">
                    <a:lumOff val="44000"/>
                  </a:schemeClr>
                </a:solidFill>
              </a:rPr>
              <a:t> Plural-Noun </a:t>
            </a:r>
            <a:r>
              <a:rPr i="1">
                <a:solidFill>
                  <a:schemeClr val="accent4">
                    <a:lumOff val="-8800"/>
                  </a:schemeClr>
                </a:solidFill>
              </a:rPr>
              <a:t>to divide a year into twelve </a:t>
            </a:r>
            <a:r>
              <a:rPr i="1">
                <a:solidFill>
                  <a:schemeClr val="accent3">
                    <a:lumOff val="44000"/>
                  </a:schemeClr>
                </a:solidFill>
              </a:rPr>
              <a:t>Plural-Noun</a:t>
            </a:r>
            <a:r>
              <a:rPr i="1">
                <a:solidFill>
                  <a:schemeClr val="accent4">
                    <a:lumOff val="-8800"/>
                  </a:schemeClr>
                </a:solidFill>
              </a:rPr>
              <a:t>, each month into </a:t>
            </a:r>
            <a:r>
              <a:rPr i="1">
                <a:solidFill>
                  <a:schemeClr val="accent3">
                    <a:lumOff val="44000"/>
                  </a:schemeClr>
                </a:solidFill>
              </a:rPr>
              <a:t>Number</a:t>
            </a:r>
            <a:r>
              <a:rPr i="1">
                <a:solidFill>
                  <a:schemeClr val="accent4">
                    <a:lumOff val="-8800"/>
                  </a:schemeClr>
                </a:solidFill>
              </a:rPr>
              <a:t> weeks, and each week into seven </a:t>
            </a:r>
            <a:r>
              <a:rPr i="1">
                <a:solidFill>
                  <a:schemeClr val="accent3">
                    <a:lumOff val="44000"/>
                  </a:schemeClr>
                </a:solidFill>
              </a:rPr>
              <a:t>Plural-Noun</a:t>
            </a:r>
            <a:r>
              <a:rPr i="1">
                <a:solidFill>
                  <a:schemeClr val="accent4">
                    <a:lumOff val="-8800"/>
                  </a:schemeClr>
                </a:solidFill>
              </a:rPr>
              <a:t>. At first, people told time by a sun clock, sometimes known as the </a:t>
            </a:r>
            <a:r>
              <a:rPr i="1">
                <a:solidFill>
                  <a:schemeClr val="accent3">
                    <a:lumOff val="44000"/>
                  </a:schemeClr>
                </a:solidFill>
              </a:rPr>
              <a:t>Noun</a:t>
            </a:r>
            <a:r>
              <a:rPr i="1">
                <a:solidFill>
                  <a:schemeClr val="accent4">
                    <a:lumOff val="-8800"/>
                  </a:schemeClr>
                </a:solidFill>
              </a:rPr>
              <a:t> dial. Ultimately, they invented the great timekeeping devices of today, such as the grandfather </a:t>
            </a:r>
            <a:r>
              <a:rPr i="1">
                <a:solidFill>
                  <a:schemeClr val="accent3">
                    <a:lumOff val="44000"/>
                  </a:schemeClr>
                </a:solidFill>
              </a:rPr>
              <a:t>Noun</a:t>
            </a:r>
            <a:r>
              <a:rPr i="1">
                <a:solidFill>
                  <a:schemeClr val="accent4">
                    <a:lumOff val="-8800"/>
                  </a:schemeClr>
                </a:solidFill>
              </a:rPr>
              <a:t>, the pocket </a:t>
            </a:r>
            <a:r>
              <a:rPr i="1">
                <a:solidFill>
                  <a:schemeClr val="accent3">
                    <a:lumOff val="44000"/>
                  </a:schemeClr>
                </a:solidFill>
              </a:rPr>
              <a:t>Noun</a:t>
            </a:r>
            <a:r>
              <a:rPr i="1">
                <a:solidFill>
                  <a:schemeClr val="accent4">
                    <a:lumOff val="-8800"/>
                  </a:schemeClr>
                </a:solidFill>
              </a:rPr>
              <a:t>, the alarm </a:t>
            </a:r>
            <a:r>
              <a:rPr i="1">
                <a:solidFill>
                  <a:schemeClr val="accent3">
                    <a:lumOff val="44000"/>
                  </a:schemeClr>
                </a:solidFill>
              </a:rPr>
              <a:t>Noun</a:t>
            </a:r>
            <a:r>
              <a:rPr i="1">
                <a:solidFill>
                  <a:schemeClr val="accent4">
                    <a:lumOff val="-8800"/>
                  </a:schemeClr>
                </a:solidFill>
              </a:rPr>
              <a:t>, and, of course, the </a:t>
            </a:r>
            <a:r>
              <a:rPr i="1">
                <a:solidFill>
                  <a:schemeClr val="accent3">
                    <a:lumOff val="44000"/>
                  </a:schemeClr>
                </a:solidFill>
              </a:rPr>
              <a:t>Body-Part</a:t>
            </a:r>
            <a:r>
              <a:rPr i="1">
                <a:solidFill>
                  <a:schemeClr val="accent4">
                    <a:lumOff val="-8800"/>
                  </a:schemeClr>
                </a:solidFill>
              </a:rPr>
              <a:t> watch. Children learn about clocks and time almost before they learn their A-B- </a:t>
            </a:r>
            <a:r>
              <a:rPr i="1">
                <a:solidFill>
                  <a:schemeClr val="accent3">
                    <a:lumOff val="44000"/>
                  </a:schemeClr>
                </a:solidFill>
              </a:rPr>
              <a:t>Alphabet-Letter</a:t>
            </a:r>
            <a:r>
              <a:rPr i="1">
                <a:solidFill>
                  <a:schemeClr val="accent4">
                    <a:lumOff val="-8800"/>
                  </a:schemeClr>
                </a:solidFill>
              </a:rPr>
              <a:t> s. They are taught that a day consists of 24 </a:t>
            </a:r>
            <a:r>
              <a:rPr i="1">
                <a:solidFill>
                  <a:schemeClr val="accent3">
                    <a:lumOff val="44000"/>
                  </a:schemeClr>
                </a:solidFill>
              </a:rPr>
              <a:t>Plural-Noun</a:t>
            </a:r>
            <a:r>
              <a:rPr i="1">
                <a:solidFill>
                  <a:schemeClr val="accent4">
                    <a:lumOff val="-8800"/>
                  </a:schemeClr>
                </a:solidFill>
              </a:rPr>
              <a:t>, an hour has 60 </a:t>
            </a:r>
            <a:r>
              <a:rPr i="1">
                <a:solidFill>
                  <a:schemeClr val="accent3">
                    <a:lumOff val="44000"/>
                  </a:schemeClr>
                </a:solidFill>
              </a:rPr>
              <a:t>Plural-Noun</a:t>
            </a:r>
            <a:r>
              <a:rPr i="1">
                <a:solidFill>
                  <a:schemeClr val="accent4">
                    <a:lumOff val="-8800"/>
                  </a:schemeClr>
                </a:solidFill>
              </a:rPr>
              <a:t>, and a minute has 60 </a:t>
            </a:r>
            <a:r>
              <a:rPr i="1">
                <a:solidFill>
                  <a:schemeClr val="accent3">
                    <a:lumOff val="44000"/>
                  </a:schemeClr>
                </a:solidFill>
              </a:rPr>
              <a:t>Plural-Noun</a:t>
            </a:r>
            <a:r>
              <a:rPr i="1">
                <a:solidFill>
                  <a:schemeClr val="accent4">
                    <a:lumOff val="-8800"/>
                  </a:schemeClr>
                </a:solidFill>
              </a:rPr>
              <a:t>. By the time they are in Kindergarten, they know if the big </a:t>
            </a:r>
            <a:r>
              <a:rPr i="1">
                <a:solidFill>
                  <a:schemeClr val="accent3">
                    <a:lumOff val="44000"/>
                  </a:schemeClr>
                </a:solidFill>
              </a:rPr>
              <a:t>Body-Part</a:t>
            </a:r>
            <a:r>
              <a:rPr i="1">
                <a:solidFill>
                  <a:schemeClr val="accent4">
                    <a:lumOff val="-8800"/>
                  </a:schemeClr>
                </a:solidFill>
              </a:rPr>
              <a:t> is at twelve and the little </a:t>
            </a:r>
            <a:r>
              <a:rPr i="1">
                <a:solidFill>
                  <a:schemeClr val="accent3">
                    <a:lumOff val="44000"/>
                  </a:schemeClr>
                </a:solidFill>
              </a:rPr>
              <a:t>Body-Part</a:t>
            </a:r>
            <a:r>
              <a:rPr i="1">
                <a:solidFill>
                  <a:schemeClr val="accent4">
                    <a:lumOff val="-8800"/>
                  </a:schemeClr>
                </a:solidFill>
              </a:rPr>
              <a:t> is at three, that it is Number o’clock. I wish we could continue this </a:t>
            </a:r>
            <a:r>
              <a:rPr i="1">
                <a:solidFill>
                  <a:schemeClr val="accent3">
                    <a:lumOff val="44000"/>
                  </a:schemeClr>
                </a:solidFill>
              </a:rPr>
              <a:t>Adjective</a:t>
            </a:r>
            <a:r>
              <a:rPr i="1">
                <a:solidFill>
                  <a:schemeClr val="accent4">
                    <a:lumOff val="-8800"/>
                  </a:schemeClr>
                </a:solidFill>
              </a:rPr>
              <a:t> lesson, but we’ve run out of </a:t>
            </a:r>
            <a:r>
              <a:rPr i="1">
                <a:solidFill>
                  <a:schemeClr val="accent3">
                    <a:lumOff val="44000"/>
                  </a:schemeClr>
                </a:solidFill>
              </a:rPr>
              <a:t>Noun</a:t>
            </a:r>
            <a:r>
              <a:rPr i="1">
                <a:solidFill>
                  <a:schemeClr val="accent4">
                    <a:lumOff val="-8800"/>
                  </a:schemeClr>
                </a:solidFill>
              </a:rPr>
              <a: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How can we represent a text?"/>
          <p:cNvSpPr txBox="1">
            <a:spLocks noGrp="1"/>
          </p:cNvSpPr>
          <p:nvPr>
            <p:ph type="body" idx="1"/>
          </p:nvPr>
        </p:nvSpPr>
        <p:spPr>
          <a:prstGeom prst="rect">
            <a:avLst/>
          </a:prstGeom>
        </p:spPr>
        <p:txBody>
          <a:bodyPr/>
          <a:lstStyle/>
          <a:p>
            <a:r>
              <a:t>How can we represent a text?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mplate = &quot;Thousands of Plural-Noun ago, there were calendars that enabled the ancient Plural-Noun to divide a year into twelve Plural-Noun , each month into Number weeks, and each week into seven Plural-Noun . At first, people told time by a sun clock,"/>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a:t>
            </a:r>
            <a:r>
              <a:t> = </a:t>
            </a:r>
            <a:r>
              <a:rPr>
                <a:solidFill>
                  <a:srgbClr val="507EB3"/>
                </a:solidFill>
              </a:rPr>
              <a:t>"Thousands of Plural-Noun ago, there were calendars that enabled the ancient Plural-Noun to divide a year into twelve Plural-Noun , each month into Number weeks, and each week into seven Plural-Noun . At first, people told time by a sun clock, sometimes known as the Noun dial. Ultimately, they invented the great timekeeping devices of today, such as the grandfather Noun , the pocket Noun , the alarm Noun , and, of course, the Body-Part watch. Children learn about clocks and time almost before they learn their A-B- Alphabet-Letter s. They are taught that a day consists of 24 Plural-Noun , an hour has 60 Plural-Noun , and a minute has 60 Plural-Noun . By the time they are in Kindergarten, they know if the big Body-Part is at twelve and the little Body-Part is at three, that it is Number o'clock. I wish we could continue this Adjective lesson, but we’ve run out of Noun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emplate = &quot;Thousands of Plural-Noun ago, ...&quot;…"/>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a:t>
            </a:r>
            <a:r>
              <a:t> = </a:t>
            </a:r>
            <a:r>
              <a:rPr>
                <a:solidFill>
                  <a:srgbClr val="507EB3"/>
                </a:solidFill>
              </a:rPr>
              <a:t>"Thousands of Plural-Noun ago, ..."</a:t>
            </a:r>
          </a:p>
          <a:p>
            <a:pPr defTabSz="1828800">
              <a:lnSpc>
                <a:spcPts val="4800"/>
              </a:lnSpc>
              <a:spcBef>
                <a:spcPts val="0"/>
              </a:spcBef>
              <a:defRPr sz="3200">
                <a:latin typeface="Menlo Regular"/>
                <a:ea typeface="Menlo Regular"/>
                <a:cs typeface="Menlo Regular"/>
                <a:sym typeface="Menlo Regular"/>
              </a:defRPr>
            </a:pPr>
            <a:endParaRPr>
              <a:solidFill>
                <a:srgbClr val="507EB3"/>
              </a:solidFill>
            </a:endParaRPr>
          </a:p>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template-words</a:t>
            </a:r>
            <a:r>
              <a:t> = string-split-all(template, </a:t>
            </a:r>
            <a:r>
              <a:rPr>
                <a:solidFill>
                  <a:srgbClr val="507EB3"/>
                </a:solidFill>
              </a:rPr>
              <a:t>" "</a:t>
            </a:r>
            <a:r>
              <a:t>)</a:t>
            </a:r>
          </a:p>
          <a:p>
            <a:pPr defTabSz="1828800">
              <a:lnSpc>
                <a:spcPts val="4800"/>
              </a:lnSpc>
              <a:spcBef>
                <a:spcPts val="0"/>
              </a:spcBef>
              <a:defRPr sz="3200">
                <a:latin typeface="Menlo Regular"/>
                <a:ea typeface="Menlo Regular"/>
                <a:cs typeface="Menlo Regular"/>
                <a:sym typeface="Menlo Regular"/>
              </a:defRPr>
            </a:pPr>
            <a:endParaRP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a:t>
            </a:r>
            <a:r>
              <a:t> </a:t>
            </a:r>
            <a:r>
              <a:rPr b="1"/>
              <a:t>template-words</a:t>
            </a:r>
          </a:p>
          <a:p>
            <a:pPr defTabSz="1828800">
              <a:lnSpc>
                <a:spcPts val="4800"/>
              </a:lnSpc>
              <a:spcBef>
                <a:spcPts val="0"/>
              </a:spcBef>
              <a:defRPr sz="320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"Plural-Noun"</a:t>
            </a:r>
            <a:r>
              <a:t>, </a:t>
            </a:r>
            <a:r>
              <a:rPr>
                <a:solidFill>
                  <a:srgbClr val="507EB3"/>
                </a:solidFill>
              </a:rPr>
              <a:t>"ago"</a:t>
            </a:r>
            <a:r>
              <a:t>, ...]</a:t>
            </a:r>
          </a:p>
        </p:txBody>
      </p:sp>
      <p:sp>
        <p:nvSpPr>
          <p:cNvPr id="455" name="Rectangle"/>
          <p:cNvSpPr/>
          <p:nvPr/>
        </p:nvSpPr>
        <p:spPr>
          <a:xfrm>
            <a:off x="2446170" y="208083"/>
            <a:ext cx="19491659" cy="2083139"/>
          </a:xfrm>
          <a:prstGeom prst="rect">
            <a:avLst/>
          </a:prstGeom>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
        <p:nvSpPr>
          <p:cNvPr id="456" name="Rectangle"/>
          <p:cNvSpPr/>
          <p:nvPr/>
        </p:nvSpPr>
        <p:spPr>
          <a:xfrm>
            <a:off x="2446170" y="2516964"/>
            <a:ext cx="19491660" cy="2083139"/>
          </a:xfrm>
          <a:prstGeom prst="rect">
            <a:avLst/>
          </a:prstGeom>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mplate = &quot;Thousands of Plural-Noun ago, ...&quot;…"/>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a:t>
            </a:r>
            <a:r>
              <a:t> = </a:t>
            </a:r>
            <a:r>
              <a:rPr>
                <a:solidFill>
                  <a:srgbClr val="507EB3"/>
                </a:solidFill>
              </a:rPr>
              <a:t>"Thousands of Plural-Noun ago, ..."</a:t>
            </a:r>
          </a:p>
          <a:p>
            <a:pPr defTabSz="1828800">
              <a:lnSpc>
                <a:spcPts val="4800"/>
              </a:lnSpc>
              <a:spcBef>
                <a:spcPts val="0"/>
              </a:spcBef>
              <a:defRPr sz="3200">
                <a:latin typeface="Menlo Regular"/>
                <a:ea typeface="Menlo Regular"/>
                <a:cs typeface="Menlo Regular"/>
                <a:sym typeface="Menlo Regular"/>
              </a:defRPr>
            </a:pPr>
            <a:endParaRPr>
              <a:solidFill>
                <a:srgbClr val="507EB3"/>
              </a:solidFill>
            </a:endParaRPr>
          </a:p>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template-words</a:t>
            </a:r>
            <a:r>
              <a:t> = string-split-all(template, </a:t>
            </a:r>
            <a:r>
              <a:rPr>
                <a:solidFill>
                  <a:srgbClr val="507EB3"/>
                </a:solidFill>
              </a:rPr>
              <a:t>" "</a:t>
            </a:r>
            <a:r>
              <a:t>)</a:t>
            </a:r>
          </a:p>
          <a:p>
            <a:pPr defTabSz="1828800">
              <a:lnSpc>
                <a:spcPts val="4800"/>
              </a:lnSpc>
              <a:spcBef>
                <a:spcPts val="0"/>
              </a:spcBef>
              <a:defRPr sz="3200">
                <a:latin typeface="Menlo Regular"/>
                <a:ea typeface="Menlo Regular"/>
                <a:cs typeface="Menlo Regular"/>
                <a:sym typeface="Menlo Regular"/>
              </a:defRPr>
            </a:pPr>
            <a:endParaRP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a:t>
            </a:r>
            <a:r>
              <a:t> </a:t>
            </a:r>
            <a:r>
              <a:rPr b="1"/>
              <a:t>template-words</a:t>
            </a:r>
          </a:p>
          <a:p>
            <a:pPr defTabSz="1828800">
              <a:lnSpc>
                <a:spcPts val="4800"/>
              </a:lnSpc>
              <a:spcBef>
                <a:spcPts val="0"/>
              </a:spcBef>
              <a:defRPr sz="320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"Plural-Noun"</a:t>
            </a:r>
            <a:r>
              <a:t>, </a:t>
            </a:r>
            <a:r>
              <a:rPr>
                <a:solidFill>
                  <a:srgbClr val="507EB3"/>
                </a:solidFill>
              </a:rPr>
              <a:t>"ago"</a:t>
            </a:r>
            <a:r>
              <a:t>, ...]</a:t>
            </a:r>
          </a:p>
        </p:txBody>
      </p:sp>
      <p:sp>
        <p:nvSpPr>
          <p:cNvPr id="459" name="Rectangle"/>
          <p:cNvSpPr/>
          <p:nvPr/>
        </p:nvSpPr>
        <p:spPr>
          <a:xfrm>
            <a:off x="8828195" y="3419090"/>
            <a:ext cx="3305652" cy="625939"/>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460" name="We need to substitute a random plural noun here!"/>
          <p:cNvSpPr txBox="1"/>
          <p:nvPr/>
        </p:nvSpPr>
        <p:spPr>
          <a:xfrm>
            <a:off x="4991801" y="5130687"/>
            <a:ext cx="12481293"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We need to substitute a random plural noun here!</a:t>
            </a:r>
          </a:p>
        </p:txBody>
      </p:sp>
      <p:cxnSp>
        <p:nvCxnSpPr>
          <p:cNvPr id="461" name="Connection Line"/>
          <p:cNvCxnSpPr>
            <a:stCxn id="460" idx="0"/>
            <a:endCxn id="459" idx="0"/>
          </p:cNvCxnSpPr>
          <p:nvPr/>
        </p:nvCxnSpPr>
        <p:spPr>
          <a:xfrm flipH="1" flipV="1">
            <a:off x="10481020" y="3732059"/>
            <a:ext cx="751428" cy="1839319"/>
          </a:xfrm>
          <a:prstGeom prst="straightConnector1">
            <a:avLst/>
          </a:prstGeom>
          <a:ln w="38100">
            <a:solidFill>
              <a:schemeClr val="accent1">
                <a:hueOff val="-11070000"/>
                <a:satOff val="-41666"/>
                <a:lumOff val="-81176"/>
              </a:schemeClr>
            </a:solidFill>
            <a:tailEnd type="triangle"/>
          </a:ln>
        </p:spPr>
      </p:cxnSp>
      <p:sp>
        <p:nvSpPr>
          <p:cNvPr id="462" name="Rectangle"/>
          <p:cNvSpPr/>
          <p:nvPr/>
        </p:nvSpPr>
        <p:spPr>
          <a:xfrm>
            <a:off x="2446170" y="208083"/>
            <a:ext cx="19491659" cy="2083139"/>
          </a:xfrm>
          <a:prstGeom prst="rect">
            <a:avLst/>
          </a:prstGeom>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
        <p:nvSpPr>
          <p:cNvPr id="463" name="Rectangle"/>
          <p:cNvSpPr/>
          <p:nvPr/>
        </p:nvSpPr>
        <p:spPr>
          <a:xfrm>
            <a:off x="2446170" y="2516964"/>
            <a:ext cx="19491660" cy="2083139"/>
          </a:xfrm>
          <a:prstGeom prst="rect">
            <a:avLst/>
          </a:prstGeom>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quot;Thousands of Plural-Noun ago, ...&quot;"/>
          <p:cNvSpPr txBox="1"/>
          <p:nvPr/>
        </p:nvSpPr>
        <p:spPr>
          <a:xfrm>
            <a:off x="7812424" y="789710"/>
            <a:ext cx="8759151"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4800"/>
              </a:lnSpc>
              <a:defRPr sz="3200" i="0">
                <a:solidFill>
                  <a:srgbClr val="507EB3"/>
                </a:solidFill>
                <a:latin typeface="Menlo Regular"/>
                <a:ea typeface="Menlo Regular"/>
                <a:cs typeface="Menlo Regular"/>
                <a:sym typeface="Menlo Regular"/>
              </a:defRPr>
            </a:lvl1pPr>
          </a:lstStyle>
          <a:p>
            <a:pPr>
              <a:defRPr>
                <a:solidFill>
                  <a:schemeClr val="accent1">
                    <a:hueOff val="-11070000"/>
                    <a:satOff val="-41666"/>
                    <a:lumOff val="-81176"/>
                  </a:schemeClr>
                </a:solidFill>
              </a:defRPr>
            </a:pPr>
            <a:r>
              <a:rPr>
                <a:solidFill>
                  <a:srgbClr val="507EB3"/>
                </a:solidFill>
              </a:rPr>
              <a:t>"Thousands of Plural-Noun ago, ..."</a:t>
            </a:r>
          </a:p>
        </p:txBody>
      </p:sp>
      <p:sp>
        <p:nvSpPr>
          <p:cNvPr id="468" name="[list: &quot;Thousands&quot;, &quot;of&quot;, &quot;Plural-Noun&quot;, &quot;ago&quot;, ...]"/>
          <p:cNvSpPr txBox="1"/>
          <p:nvPr/>
        </p:nvSpPr>
        <p:spPr>
          <a:xfrm>
            <a:off x="5732700" y="3445573"/>
            <a:ext cx="12918600"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4800"/>
              </a:lnSpc>
              <a:defRPr sz="3200" i="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"Plural-Noun"</a:t>
            </a:r>
            <a:r>
              <a:t>, </a:t>
            </a:r>
            <a:r>
              <a:rPr>
                <a:solidFill>
                  <a:srgbClr val="507EB3"/>
                </a:solidFill>
              </a:rPr>
              <a:t>"ago"</a:t>
            </a:r>
            <a:r>
              <a:t>, ...]</a:t>
            </a:r>
          </a:p>
        </p:txBody>
      </p:sp>
      <p:cxnSp>
        <p:nvCxnSpPr>
          <p:cNvPr id="469" name="Connection Line"/>
          <p:cNvCxnSpPr>
            <a:stCxn id="467" idx="0"/>
            <a:endCxn id="468" idx="0"/>
          </p:cNvCxnSpPr>
          <p:nvPr/>
        </p:nvCxnSpPr>
        <p:spPr>
          <a:xfrm>
            <a:off x="12191999" y="1172913"/>
            <a:ext cx="2" cy="2655864"/>
          </a:xfrm>
          <a:prstGeom prst="straightConnector1">
            <a:avLst/>
          </a:prstGeom>
          <a:ln w="38100">
            <a:solidFill>
              <a:schemeClr val="accent1">
                <a:hueOff val="-11070000"/>
                <a:satOff val="-41666"/>
                <a:lumOff val="-81176"/>
              </a:schemeClr>
            </a:solidFill>
            <a:tailEnd type="triangle"/>
          </a:ln>
        </p:spPr>
      </p:cxnSp>
      <p:sp>
        <p:nvSpPr>
          <p:cNvPr id="470" name="[list: &quot;Thousands&quot;, &quot;of&quot;, &quot;gazebos&quot;, &quot;ago&quot;, ...]"/>
          <p:cNvSpPr txBox="1"/>
          <p:nvPr/>
        </p:nvSpPr>
        <p:spPr>
          <a:xfrm>
            <a:off x="6222047" y="6474797"/>
            <a:ext cx="11939906"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4800"/>
              </a:lnSpc>
              <a:defRPr sz="3200" i="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"gazebos"</a:t>
            </a:r>
            <a:r>
              <a:t>, </a:t>
            </a:r>
            <a:r>
              <a:rPr>
                <a:solidFill>
                  <a:srgbClr val="507EB3"/>
                </a:solidFill>
              </a:rPr>
              <a:t>"ago"</a:t>
            </a:r>
            <a:r>
              <a:t>, ...]</a:t>
            </a:r>
          </a:p>
        </p:txBody>
      </p:sp>
      <p:cxnSp>
        <p:nvCxnSpPr>
          <p:cNvPr id="471" name="Connection Line"/>
          <p:cNvCxnSpPr>
            <a:stCxn id="468" idx="0"/>
            <a:endCxn id="470" idx="0"/>
          </p:cNvCxnSpPr>
          <p:nvPr/>
        </p:nvCxnSpPr>
        <p:spPr>
          <a:xfrm>
            <a:off x="12192000" y="3828776"/>
            <a:ext cx="1" cy="3029225"/>
          </a:xfrm>
          <a:prstGeom prst="straightConnector1">
            <a:avLst/>
          </a:prstGeom>
          <a:ln w="38100">
            <a:solidFill>
              <a:schemeClr val="accent1">
                <a:hueOff val="-11070000"/>
                <a:satOff val="-41666"/>
                <a:lumOff val="-81176"/>
              </a:schemeClr>
            </a:solidFill>
            <a:tailEnd type="triangle"/>
          </a:ln>
        </p:spPr>
      </p:cxnSp>
      <p:sp>
        <p:nvSpPr>
          <p:cNvPr id="472" name="string-split-all"/>
          <p:cNvSpPr txBox="1"/>
          <p:nvPr/>
        </p:nvSpPr>
        <p:spPr>
          <a:xfrm>
            <a:off x="12543952" y="2083024"/>
            <a:ext cx="4844377"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3800" b="1" i="0">
                <a:latin typeface="Menlo Regular"/>
                <a:ea typeface="Menlo Regular"/>
                <a:cs typeface="Menlo Regular"/>
                <a:sym typeface="Menlo Regular"/>
              </a:defRPr>
            </a:lvl1pPr>
          </a:lstStyle>
          <a:p>
            <a:pPr>
              <a:defRPr sz="4600" b="0" i="1">
                <a:latin typeface="+mn-lt"/>
                <a:ea typeface="+mn-ea"/>
                <a:cs typeface="+mn-cs"/>
                <a:sym typeface="Helvetica"/>
              </a:defRPr>
            </a:pPr>
            <a:r>
              <a:rPr sz="3800" b="1" i="0">
                <a:latin typeface="Menlo Regular"/>
                <a:ea typeface="Menlo Regular"/>
                <a:cs typeface="Menlo Regular"/>
                <a:sym typeface="Menlo Regular"/>
              </a:rPr>
              <a:t>string-split-all</a:t>
            </a:r>
          </a:p>
        </p:txBody>
      </p:sp>
      <p:sp>
        <p:nvSpPr>
          <p:cNvPr id="473" name="Something like transform-column but for lists"/>
          <p:cNvSpPr txBox="1"/>
          <p:nvPr/>
        </p:nvSpPr>
        <p:spPr>
          <a:xfrm>
            <a:off x="12543952" y="4832848"/>
            <a:ext cx="11825396"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Something like </a:t>
            </a:r>
            <a:r>
              <a:rPr sz="3800" b="1" i="0">
                <a:latin typeface="Menlo Regular"/>
                <a:ea typeface="Menlo Regular"/>
                <a:cs typeface="Menlo Regular"/>
                <a:sym typeface="Menlo Regular"/>
              </a:rPr>
              <a:t>transform-column</a:t>
            </a:r>
            <a:r>
              <a:t> but for lists</a:t>
            </a:r>
          </a:p>
        </p:txBody>
      </p:sp>
      <p:sp>
        <p:nvSpPr>
          <p:cNvPr id="474" name="Needs a helper function!"/>
          <p:cNvSpPr txBox="1"/>
          <p:nvPr/>
        </p:nvSpPr>
        <p:spPr>
          <a:xfrm>
            <a:off x="15186155" y="7610968"/>
            <a:ext cx="6278558"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Needs a helper function!</a:t>
            </a:r>
          </a:p>
        </p:txBody>
      </p:sp>
      <p:cxnSp>
        <p:nvCxnSpPr>
          <p:cNvPr id="475" name="Connection Line"/>
          <p:cNvCxnSpPr>
            <a:stCxn id="474" idx="0"/>
            <a:endCxn id="473" idx="0"/>
          </p:cNvCxnSpPr>
          <p:nvPr/>
        </p:nvCxnSpPr>
        <p:spPr>
          <a:xfrm flipV="1">
            <a:off x="18325433" y="5273538"/>
            <a:ext cx="131218" cy="2778121"/>
          </a:xfrm>
          <a:prstGeom prst="straightConnector1">
            <a:avLst/>
          </a:prstGeom>
          <a:ln w="38100">
            <a:solidFill>
              <a:schemeClr val="accent1">
                <a:hueOff val="-11070000"/>
                <a:satOff val="-41666"/>
                <a:lumOff val="-81176"/>
              </a:schemeClr>
            </a:solidFill>
            <a:tailEnd type="triangle"/>
          </a:ln>
        </p:spPr>
      </p:cxn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7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4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47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3" animBg="1" advAuto="0"/>
      <p:bldP spid="471" grpId="1" animBg="1" advAuto="0"/>
      <p:bldP spid="473" grpId="2" animBg="1" advAuto="0"/>
      <p:bldP spid="474" grpId="5" animBg="1" advAuto="0"/>
      <p:bldP spid="475"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Screen Shot 2023-02-06 at 14.38.22.png" descr="Screen Shot 2023-02-06 at 14.38.22.png"/>
          <p:cNvPicPr>
            <a:picLocks noChangeAspect="1"/>
          </p:cNvPicPr>
          <p:nvPr/>
        </p:nvPicPr>
        <p:blipFill>
          <a:blip r:embed="rId2"/>
          <a:stretch>
            <a:fillRect/>
          </a:stretch>
        </p:blipFill>
        <p:spPr>
          <a:xfrm>
            <a:off x="6750330" y="242236"/>
            <a:ext cx="10883341" cy="13231528"/>
          </a:xfrm>
          <a:prstGeom prst="rect">
            <a:avLst/>
          </a:prstGeom>
          <a:ln w="12700">
            <a:miter lim="400000"/>
          </a:ln>
        </p:spPr>
      </p:pic>
      <p:sp>
        <p:nvSpPr>
          <p:cNvPr id="261" name="How do I get just this row from stats?"/>
          <p:cNvSpPr txBox="1"/>
          <p:nvPr/>
        </p:nvSpPr>
        <p:spPr>
          <a:xfrm>
            <a:off x="18497328" y="3283605"/>
            <a:ext cx="5014123" cy="22402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4400">
                <a:solidFill>
                  <a:srgbClr val="A00E15"/>
                </a:solidFill>
              </a:defRPr>
            </a:pPr>
            <a:r>
              <a:t>How do I get just this row from </a:t>
            </a:r>
            <a:r>
              <a:rPr sz="4600" b="1">
                <a:latin typeface="Menlo Regular"/>
                <a:ea typeface="Menlo Regular"/>
                <a:cs typeface="Menlo Regular"/>
                <a:sym typeface="Menlo Regular"/>
              </a:rPr>
              <a:t>stats</a:t>
            </a:r>
            <a:r>
              <a:t>?</a:t>
            </a:r>
          </a:p>
        </p:txBody>
      </p:sp>
      <p:sp>
        <p:nvSpPr>
          <p:cNvPr id="262" name="Rectangle"/>
          <p:cNvSpPr/>
          <p:nvPr/>
        </p:nvSpPr>
        <p:spPr>
          <a:xfrm>
            <a:off x="6752595" y="3702705"/>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63" name="stats ="/>
          <p:cNvSpPr txBox="1"/>
          <p:nvPr/>
        </p:nvSpPr>
        <p:spPr>
          <a:xfrm>
            <a:off x="1744032" y="6413191"/>
            <a:ext cx="2674531" cy="88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i="1">
                <a:solidFill>
                  <a:srgbClr val="9F59B3"/>
                </a:solidFill>
              </a:rPr>
              <a:t>stats</a:t>
            </a:r>
            <a:r>
              <a:t>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quot;Thousands of Plural-Noun ago, ...&quot;"/>
          <p:cNvSpPr txBox="1"/>
          <p:nvPr/>
        </p:nvSpPr>
        <p:spPr>
          <a:xfrm>
            <a:off x="7812424" y="789710"/>
            <a:ext cx="8759151"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4800"/>
              </a:lnSpc>
              <a:defRPr sz="3200" i="0">
                <a:solidFill>
                  <a:srgbClr val="507EB3"/>
                </a:solidFill>
                <a:latin typeface="Menlo Regular"/>
                <a:ea typeface="Menlo Regular"/>
                <a:cs typeface="Menlo Regular"/>
                <a:sym typeface="Menlo Regular"/>
              </a:defRPr>
            </a:lvl1pPr>
          </a:lstStyle>
          <a:p>
            <a:pPr>
              <a:defRPr>
                <a:solidFill>
                  <a:schemeClr val="accent1">
                    <a:hueOff val="-11070000"/>
                    <a:satOff val="-41666"/>
                    <a:lumOff val="-81176"/>
                  </a:schemeClr>
                </a:solidFill>
              </a:defRPr>
            </a:pPr>
            <a:r>
              <a:rPr>
                <a:solidFill>
                  <a:srgbClr val="507EB3"/>
                </a:solidFill>
              </a:rPr>
              <a:t>"Thousands of Plural-Noun ago, ..."</a:t>
            </a:r>
          </a:p>
        </p:txBody>
      </p:sp>
      <p:sp>
        <p:nvSpPr>
          <p:cNvPr id="478" name="[list: &quot;Thousands&quot;, &quot;of&quot;, &quot;Plural-Noun&quot;, &quot;ago&quot;, ...]"/>
          <p:cNvSpPr txBox="1"/>
          <p:nvPr/>
        </p:nvSpPr>
        <p:spPr>
          <a:xfrm>
            <a:off x="5732700" y="3445573"/>
            <a:ext cx="12918600"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4800"/>
              </a:lnSpc>
              <a:defRPr sz="3200" i="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"Plural-Noun"</a:t>
            </a:r>
            <a:r>
              <a:t>, </a:t>
            </a:r>
            <a:r>
              <a:rPr>
                <a:solidFill>
                  <a:srgbClr val="507EB3"/>
                </a:solidFill>
              </a:rPr>
              <a:t>"ago"</a:t>
            </a:r>
            <a:r>
              <a:t>, ...]</a:t>
            </a:r>
          </a:p>
        </p:txBody>
      </p:sp>
      <p:cxnSp>
        <p:nvCxnSpPr>
          <p:cNvPr id="479" name="Connection Line"/>
          <p:cNvCxnSpPr>
            <a:stCxn id="477" idx="0"/>
            <a:endCxn id="478" idx="0"/>
          </p:cNvCxnSpPr>
          <p:nvPr/>
        </p:nvCxnSpPr>
        <p:spPr>
          <a:xfrm>
            <a:off x="12191999" y="1172913"/>
            <a:ext cx="2" cy="2655864"/>
          </a:xfrm>
          <a:prstGeom prst="straightConnector1">
            <a:avLst/>
          </a:prstGeom>
          <a:ln w="38100">
            <a:solidFill>
              <a:schemeClr val="accent1">
                <a:hueOff val="-11070000"/>
                <a:satOff val="-41666"/>
                <a:lumOff val="-81176"/>
              </a:schemeClr>
            </a:solidFill>
            <a:tailEnd type="triangle"/>
          </a:ln>
        </p:spPr>
      </p:cxnSp>
      <p:sp>
        <p:nvSpPr>
          <p:cNvPr id="480" name="[list: &quot;Thousands&quot;, &quot;of&quot;, &quot;gazebos&quot;, &quot;ago&quot;, ...]"/>
          <p:cNvSpPr txBox="1"/>
          <p:nvPr/>
        </p:nvSpPr>
        <p:spPr>
          <a:xfrm>
            <a:off x="6222047" y="6474797"/>
            <a:ext cx="11939906" cy="76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4800"/>
              </a:lnSpc>
              <a:defRPr sz="3200" i="0">
                <a:latin typeface="Menlo Regular"/>
                <a:ea typeface="Menlo Regular"/>
                <a:cs typeface="Menlo Regular"/>
                <a:sym typeface="Menlo Regular"/>
              </a:defRPr>
            </a:pPr>
            <a:r>
              <a:t>[</a:t>
            </a:r>
            <a:r>
              <a:rPr>
                <a:solidFill>
                  <a:srgbClr val="ABAFB3"/>
                </a:solidFill>
              </a:rPr>
              <a:t>list</a:t>
            </a:r>
            <a:r>
              <a:t>: </a:t>
            </a:r>
            <a:r>
              <a:rPr>
                <a:solidFill>
                  <a:srgbClr val="507EB3"/>
                </a:solidFill>
              </a:rPr>
              <a:t>"Thousands"</a:t>
            </a:r>
            <a:r>
              <a:t>, </a:t>
            </a:r>
            <a:r>
              <a:rPr>
                <a:solidFill>
                  <a:srgbClr val="507EB3"/>
                </a:solidFill>
              </a:rPr>
              <a:t>"of"</a:t>
            </a:r>
            <a:r>
              <a:t>, </a:t>
            </a:r>
            <a:r>
              <a:rPr>
                <a:solidFill>
                  <a:srgbClr val="507EB3"/>
                </a:solidFill>
              </a:rPr>
              <a:t>"gazebos"</a:t>
            </a:r>
            <a:r>
              <a:t>, </a:t>
            </a:r>
            <a:r>
              <a:rPr>
                <a:solidFill>
                  <a:srgbClr val="507EB3"/>
                </a:solidFill>
              </a:rPr>
              <a:t>"ago"</a:t>
            </a:r>
            <a:r>
              <a:t>, ...]</a:t>
            </a:r>
          </a:p>
        </p:txBody>
      </p:sp>
      <p:cxnSp>
        <p:nvCxnSpPr>
          <p:cNvPr id="481" name="Connection Line"/>
          <p:cNvCxnSpPr>
            <a:stCxn id="478" idx="0"/>
            <a:endCxn id="480" idx="0"/>
          </p:cNvCxnSpPr>
          <p:nvPr/>
        </p:nvCxnSpPr>
        <p:spPr>
          <a:xfrm>
            <a:off x="12192000" y="3828776"/>
            <a:ext cx="1" cy="3029225"/>
          </a:xfrm>
          <a:prstGeom prst="straightConnector1">
            <a:avLst/>
          </a:prstGeom>
          <a:ln w="38100">
            <a:solidFill>
              <a:schemeClr val="accent1">
                <a:hueOff val="-11070000"/>
                <a:satOff val="-41666"/>
                <a:lumOff val="-81176"/>
              </a:schemeClr>
            </a:solidFill>
            <a:tailEnd type="triangle"/>
          </a:ln>
        </p:spPr>
      </p:cxnSp>
      <p:sp>
        <p:nvSpPr>
          <p:cNvPr id="482" name="string-split-all"/>
          <p:cNvSpPr txBox="1"/>
          <p:nvPr/>
        </p:nvSpPr>
        <p:spPr>
          <a:xfrm>
            <a:off x="12543952" y="2083024"/>
            <a:ext cx="4844377"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3800" b="1" i="0">
                <a:latin typeface="Menlo Regular"/>
                <a:ea typeface="Menlo Regular"/>
                <a:cs typeface="Menlo Regular"/>
                <a:sym typeface="Menlo Regular"/>
              </a:defRPr>
            </a:lvl1pPr>
          </a:lstStyle>
          <a:p>
            <a:pPr>
              <a:defRPr sz="4600" b="0" i="1">
                <a:latin typeface="+mn-lt"/>
                <a:ea typeface="+mn-ea"/>
                <a:cs typeface="+mn-cs"/>
                <a:sym typeface="Helvetica"/>
              </a:defRPr>
            </a:pPr>
            <a:r>
              <a:rPr sz="3800" b="1" i="0">
                <a:latin typeface="Menlo Regular"/>
                <a:ea typeface="Menlo Regular"/>
                <a:cs typeface="Menlo Regular"/>
                <a:sym typeface="Menlo Regular"/>
              </a:rPr>
              <a:t>string-split-all</a:t>
            </a:r>
          </a:p>
        </p:txBody>
      </p:sp>
      <p:sp>
        <p:nvSpPr>
          <p:cNvPr id="483" name="Something like transform-column but for lists"/>
          <p:cNvSpPr txBox="1"/>
          <p:nvPr/>
        </p:nvSpPr>
        <p:spPr>
          <a:xfrm>
            <a:off x="12543952" y="4832848"/>
            <a:ext cx="11825396"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Something like </a:t>
            </a:r>
            <a:r>
              <a:rPr sz="3800" b="1" i="0">
                <a:latin typeface="Menlo Regular"/>
                <a:ea typeface="Menlo Regular"/>
                <a:cs typeface="Menlo Regular"/>
                <a:sym typeface="Menlo Regular"/>
              </a:rPr>
              <a:t>transform-column</a:t>
            </a:r>
            <a:r>
              <a:t> but for lists</a:t>
            </a:r>
          </a:p>
        </p:txBody>
      </p:sp>
      <p:sp>
        <p:nvSpPr>
          <p:cNvPr id="484" name="substitute-word"/>
          <p:cNvSpPr txBox="1"/>
          <p:nvPr/>
        </p:nvSpPr>
        <p:spPr>
          <a:xfrm>
            <a:off x="18099168" y="8502287"/>
            <a:ext cx="4553826"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3800" b="1" i="0">
                <a:latin typeface="Menlo Regular"/>
                <a:ea typeface="Menlo Regular"/>
                <a:cs typeface="Menlo Regular"/>
                <a:sym typeface="Menlo Regular"/>
              </a:defRPr>
            </a:lvl1pPr>
          </a:lstStyle>
          <a:p>
            <a:pPr>
              <a:defRPr sz="4600" b="0" i="1">
                <a:latin typeface="+mn-lt"/>
                <a:ea typeface="+mn-ea"/>
                <a:cs typeface="+mn-cs"/>
                <a:sym typeface="Helvetica"/>
              </a:defRPr>
            </a:pPr>
            <a:r>
              <a:rPr sz="3800" b="1" i="0">
                <a:latin typeface="Menlo Regular"/>
                <a:ea typeface="Menlo Regular"/>
                <a:cs typeface="Menlo Regular"/>
                <a:sym typeface="Menlo Regular"/>
              </a:rPr>
              <a:t>substitute-word</a:t>
            </a:r>
          </a:p>
        </p:txBody>
      </p:sp>
      <p:sp>
        <p:nvSpPr>
          <p:cNvPr id="485" name="&quot;Thousands&quot; -&gt; &quot;Thousands&quot;…"/>
          <p:cNvSpPr txBox="1"/>
          <p:nvPr/>
        </p:nvSpPr>
        <p:spPr>
          <a:xfrm>
            <a:off x="16975199" y="9130660"/>
            <a:ext cx="6557090" cy="137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4800"/>
              </a:lnSpc>
              <a:defRPr sz="3200" i="0">
                <a:latin typeface="Menlo Regular"/>
                <a:ea typeface="Menlo Regular"/>
                <a:cs typeface="Menlo Regular"/>
                <a:sym typeface="Menlo Regular"/>
              </a:defRPr>
            </a:pPr>
            <a:r>
              <a:rPr>
                <a:solidFill>
                  <a:srgbClr val="507EB3"/>
                </a:solidFill>
              </a:rPr>
              <a:t>"Thousands"</a:t>
            </a:r>
            <a:r>
              <a:t> -&gt; </a:t>
            </a:r>
            <a:r>
              <a:rPr>
                <a:solidFill>
                  <a:srgbClr val="507EB3"/>
                </a:solidFill>
              </a:rPr>
              <a:t>"Thousands"</a:t>
            </a:r>
          </a:p>
          <a:p>
            <a:pPr>
              <a:lnSpc>
                <a:spcPts val="4800"/>
              </a:lnSpc>
              <a:defRPr sz="3200" i="0">
                <a:latin typeface="Menlo Regular"/>
                <a:ea typeface="Menlo Regular"/>
                <a:cs typeface="Menlo Regular"/>
                <a:sym typeface="Menlo Regular"/>
              </a:defRPr>
            </a:pPr>
            <a:r>
              <a:rPr>
                <a:solidFill>
                  <a:srgbClr val="507EB3"/>
                </a:solidFill>
              </a:rPr>
              <a:t>"Plural-Noun"</a:t>
            </a:r>
            <a:r>
              <a:t> -&gt; </a:t>
            </a:r>
            <a:r>
              <a:rPr>
                <a:solidFill>
                  <a:srgbClr val="507EB3"/>
                </a:solidFill>
              </a:rPr>
              <a:t>"gazebos"</a:t>
            </a:r>
          </a:p>
        </p:txBody>
      </p:sp>
      <p:sp>
        <p:nvSpPr>
          <p:cNvPr id="486" name="Rectangle"/>
          <p:cNvSpPr/>
          <p:nvPr/>
        </p:nvSpPr>
        <p:spPr>
          <a:xfrm>
            <a:off x="16565807" y="8238127"/>
            <a:ext cx="7338913" cy="2558419"/>
          </a:xfrm>
          <a:prstGeom prst="rect">
            <a:avLst/>
          </a:prstGeom>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
        <p:nvSpPr>
          <p:cNvPr id="487" name="using"/>
          <p:cNvSpPr txBox="1"/>
          <p:nvPr/>
        </p:nvSpPr>
        <p:spPr>
          <a:xfrm>
            <a:off x="17886438" y="5477513"/>
            <a:ext cx="1592184"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using</a:t>
            </a:r>
          </a:p>
        </p:txBody>
      </p:sp>
      <p:cxnSp>
        <p:nvCxnSpPr>
          <p:cNvPr id="488" name="Connection Line"/>
          <p:cNvCxnSpPr>
            <a:stCxn id="487" idx="0"/>
            <a:endCxn id="486" idx="0"/>
          </p:cNvCxnSpPr>
          <p:nvPr/>
        </p:nvCxnSpPr>
        <p:spPr>
          <a:xfrm>
            <a:off x="18682530" y="5918203"/>
            <a:ext cx="1552734" cy="3599134"/>
          </a:xfrm>
          <a:prstGeom prst="straightConnector1">
            <a:avLst/>
          </a:prstGeom>
          <a:ln w="38100">
            <a:solidFill>
              <a:schemeClr val="accent1">
                <a:hueOff val="-11070000"/>
                <a:satOff val="-41666"/>
                <a:lumOff val="-81176"/>
              </a:schemeClr>
            </a:solidFill>
            <a:tailEnd type="triangle"/>
          </a:ln>
        </p:spPr>
      </p:cxn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I’d write the helper function first!"/>
          <p:cNvSpPr txBox="1">
            <a:spLocks noGrp="1"/>
          </p:cNvSpPr>
          <p:nvPr>
            <p:ph type="body" idx="1"/>
          </p:nvPr>
        </p:nvSpPr>
        <p:spPr>
          <a:prstGeom prst="rect">
            <a:avLst/>
          </a:prstGeom>
        </p:spPr>
        <p:txBody>
          <a:bodyPr/>
          <a:lstStyle/>
          <a:p>
            <a:r>
              <a:t>I’d write the helper function first!</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fun substitute-word(w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"Thousands"</a:t>
            </a:r>
            <a:r>
              <a:t>) </a:t>
            </a:r>
            <a:r>
              <a:rPr>
                <a:solidFill>
                  <a:srgbClr val="ABAFB3"/>
                </a:solidFill>
              </a:rPr>
              <a:t>is</a:t>
            </a:r>
            <a:r>
              <a:t> </a:t>
            </a:r>
            <a:r>
              <a:rPr>
                <a:solidFill>
                  <a:srgbClr val="507EB3"/>
                </a:solidFill>
              </a:rPr>
              <a:t>"Thousands"</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 </a:t>
            </a:r>
            <a:r>
              <a:rPr>
                <a:solidFill>
                  <a:srgbClr val="ABAFB3"/>
                </a:solidFill>
              </a:rPr>
              <a:t>is</a:t>
            </a: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493" name="Uh oh! We don’t know what…"/>
          <p:cNvSpPr txBox="1"/>
          <p:nvPr/>
        </p:nvSpPr>
        <p:spPr>
          <a:xfrm>
            <a:off x="14745199" y="9553524"/>
            <a:ext cx="7013347" cy="15544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Uh oh! We don’t know what</a:t>
            </a:r>
          </a:p>
          <a:p>
            <a:pPr>
              <a:defRPr sz="4400">
                <a:solidFill>
                  <a:srgbClr val="A00E15"/>
                </a:solidFill>
              </a:defRPr>
            </a:pPr>
            <a:r>
              <a:t>particular word it will be!</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fun substitute-word(w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"Thousands"</a:t>
            </a:r>
            <a:r>
              <a:t>) </a:t>
            </a:r>
            <a:r>
              <a:rPr>
                <a:solidFill>
                  <a:srgbClr val="ABAFB3"/>
                </a:solidFill>
              </a:rPr>
              <a:t>is</a:t>
            </a:r>
            <a:r>
              <a:t> </a:t>
            </a:r>
            <a:r>
              <a:rPr>
                <a:solidFill>
                  <a:srgbClr val="507EB3"/>
                </a:solidFill>
              </a:rPr>
              <a:t>"Thousands"</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 </a:t>
            </a:r>
            <a:r>
              <a:rPr>
                <a:solidFill>
                  <a:srgbClr val="ABAFB3"/>
                </a:solidFill>
              </a:rPr>
              <a:t>is-not</a:t>
            </a:r>
            <a:r>
              <a:t> </a:t>
            </a:r>
            <a:r>
              <a:rPr>
                <a:solidFill>
                  <a:srgbClr val="507EB3"/>
                </a:solidFill>
              </a:rPr>
              <a:t>"Plural-Noun"</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496" name="We know what it isn’t!"/>
          <p:cNvSpPr txBox="1"/>
          <p:nvPr/>
        </p:nvSpPr>
        <p:spPr>
          <a:xfrm>
            <a:off x="14745199" y="10391317"/>
            <a:ext cx="5583605"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We know what it isn’t!</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ural-nouns = [list: &quot;gazebos&quot;, &quot;avocados&quot;, &quot;pand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"Thousands"</a:t>
            </a:r>
            <a:r>
              <a:t>) </a:t>
            </a:r>
            <a:r>
              <a:rPr>
                <a:solidFill>
                  <a:srgbClr val="ABAFB3"/>
                </a:solidFill>
              </a:rPr>
              <a:t>is</a:t>
            </a:r>
            <a:r>
              <a:t> </a:t>
            </a:r>
            <a:r>
              <a:rPr>
                <a:solidFill>
                  <a:srgbClr val="507EB3"/>
                </a:solidFill>
              </a:rPr>
              <a:t>"Thousands"</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 </a:t>
            </a:r>
            <a:r>
              <a:rPr>
                <a:solidFill>
                  <a:srgbClr val="ABAFB3"/>
                </a:solidFill>
              </a:rPr>
              <a:t>is-not</a:t>
            </a:r>
            <a:r>
              <a:t> </a:t>
            </a:r>
            <a:r>
              <a:rPr>
                <a:solidFill>
                  <a:srgbClr val="507EB3"/>
                </a:solidFill>
              </a:rPr>
              <a:t>"Plural-Noun"</a:t>
            </a:r>
          </a:p>
          <a:p>
            <a:pPr defTabSz="1828800">
              <a:lnSpc>
                <a:spcPts val="5600"/>
              </a:lnSpc>
              <a:spcBef>
                <a:spcPts val="0"/>
              </a:spcBef>
              <a:defRPr sz="4600">
                <a:latin typeface="Menlo Regular"/>
                <a:ea typeface="Menlo Regular"/>
                <a:cs typeface="Menlo Regular"/>
                <a:sym typeface="Menlo Regular"/>
              </a:defRPr>
            </a:pPr>
            <a:r>
              <a:t>  plural-nouns.member(</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is</a:t>
            </a:r>
            <a:r>
              <a:t> </a:t>
            </a:r>
            <a:r>
              <a:rPr>
                <a:solidFill>
                  <a:srgbClr val="EAA005"/>
                </a:solidFill>
              </a:rPr>
              <a:t>true</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499" name="And we know it’s one of the right choices!"/>
          <p:cNvSpPr txBox="1"/>
          <p:nvPr/>
        </p:nvSpPr>
        <p:spPr>
          <a:xfrm>
            <a:off x="14645059" y="10438087"/>
            <a:ext cx="10461373"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And we know it’s one of the right choices!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plural-nouns = [list: &quot;gazebos&quot;, &quot;avocados&quot;, &quot;pand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"Thousands"</a:t>
            </a:r>
            <a:r>
              <a:t>) </a:t>
            </a:r>
            <a:r>
              <a:rPr>
                <a:solidFill>
                  <a:srgbClr val="ABAFB3"/>
                </a:solidFill>
              </a:rPr>
              <a:t>is</a:t>
            </a:r>
            <a:r>
              <a:t> </a:t>
            </a:r>
            <a:r>
              <a:rPr>
                <a:solidFill>
                  <a:srgbClr val="507EB3"/>
                </a:solidFill>
              </a:rPr>
              <a:t>"Thousands"</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 </a:t>
            </a:r>
            <a:r>
              <a:rPr>
                <a:solidFill>
                  <a:srgbClr val="ABAFB3"/>
                </a:solidFill>
              </a:rPr>
              <a:t>is-not</a:t>
            </a:r>
            <a:r>
              <a:t> </a:t>
            </a:r>
            <a:r>
              <a:rPr>
                <a:solidFill>
                  <a:srgbClr val="507EB3"/>
                </a:solidFill>
              </a:rPr>
              <a:t>"Plural-Noun"</a:t>
            </a:r>
          </a:p>
          <a:p>
            <a:pPr defTabSz="1828800">
              <a:lnSpc>
                <a:spcPts val="5600"/>
              </a:lnSpc>
              <a:spcBef>
                <a:spcPts val="0"/>
              </a:spcBef>
              <a:defRPr sz="4600">
                <a:latin typeface="Menlo Regular"/>
                <a:ea typeface="Menlo Regular"/>
                <a:cs typeface="Menlo Regular"/>
                <a:sym typeface="Menlo Regular"/>
              </a:defRPr>
            </a:pPr>
            <a:r>
              <a:t>  plural-nouns.member(</a:t>
            </a:r>
          </a:p>
          <a:p>
            <a:pPr defTabSz="1828800">
              <a:lnSpc>
                <a:spcPts val="5600"/>
              </a:lnSpc>
              <a:spcBef>
                <a:spcPts val="0"/>
              </a:spcBef>
              <a:defRPr sz="4600">
                <a:latin typeface="Menlo Regular"/>
                <a:ea typeface="Menlo Regular"/>
                <a:cs typeface="Menlo Regular"/>
                <a:sym typeface="Menlo Regular"/>
              </a:defRPr>
            </a:pPr>
            <a:r>
              <a:t>    substitute-word(</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is</a:t>
            </a:r>
            <a:r>
              <a:t> </a:t>
            </a:r>
            <a:r>
              <a:rPr>
                <a:solidFill>
                  <a:srgbClr val="EAA005"/>
                </a:solidFill>
              </a:rPr>
              <a:t>true</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02" name="The left part of an example can be any expression!"/>
          <p:cNvSpPr txBox="1"/>
          <p:nvPr/>
        </p:nvSpPr>
        <p:spPr>
          <a:xfrm>
            <a:off x="6253409" y="11676828"/>
            <a:ext cx="12770243"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The left part of an example can be any expression!</a:t>
            </a:r>
          </a:p>
        </p:txBody>
      </p:sp>
      <p:sp>
        <p:nvSpPr>
          <p:cNvPr id="503" name="Rectangle"/>
          <p:cNvSpPr/>
          <p:nvPr/>
        </p:nvSpPr>
        <p:spPr>
          <a:xfrm>
            <a:off x="3190935" y="8292297"/>
            <a:ext cx="11870426" cy="2223088"/>
          </a:xfrm>
          <a:prstGeom prst="rect">
            <a:avLst/>
          </a:prstGeom>
          <a:ln w="63500">
            <a:solidFill>
              <a:srgbClr val="B51700"/>
            </a:solidFill>
          </a:ln>
        </p:spPr>
        <p:txBody>
          <a:bodyPr lIns="178593" tIns="178593" rIns="178593" bIns="178593" anchor="ctr"/>
          <a:lstStyle/>
          <a:p>
            <a:pPr algn="ctr">
              <a:lnSpc>
                <a:spcPts val="4800"/>
              </a:lnSpc>
              <a:defRPr sz="4200"/>
            </a:pPr>
            <a:endParaRPr/>
          </a:p>
        </p:txBody>
      </p:sp>
      <p:cxnSp>
        <p:nvCxnSpPr>
          <p:cNvPr id="504" name="Connection Line"/>
          <p:cNvCxnSpPr>
            <a:stCxn id="502" idx="0"/>
            <a:endCxn id="503" idx="0"/>
          </p:cNvCxnSpPr>
          <p:nvPr/>
        </p:nvCxnSpPr>
        <p:spPr>
          <a:xfrm flipH="1" flipV="1">
            <a:off x="9126147" y="9403841"/>
            <a:ext cx="3512384" cy="2713678"/>
          </a:xfrm>
          <a:prstGeom prst="straightConnector1">
            <a:avLst/>
          </a:prstGeom>
          <a:ln w="38100">
            <a:solidFill>
              <a:schemeClr val="accent1">
                <a:hueOff val="-11070000"/>
                <a:satOff val="-41666"/>
                <a:lumOff val="-81176"/>
              </a:schemeClr>
            </a:solidFill>
            <a:tailEnd type="triangle"/>
          </a:ln>
        </p:spPr>
      </p:cxn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ural-nouns = [list: &quot;gazebos&quot;, &quot;avocados&quot;, &quot;pand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We need a random element of a list.…"/>
          <p:cNvSpPr txBox="1">
            <a:spLocks noGrp="1"/>
          </p:cNvSpPr>
          <p:nvPr>
            <p:ph type="body" idx="1"/>
          </p:nvPr>
        </p:nvSpPr>
        <p:spPr>
          <a:prstGeom prst="rect">
            <a:avLst/>
          </a:prstGeom>
        </p:spPr>
        <p:txBody>
          <a:bodyPr/>
          <a:lstStyle/>
          <a:p>
            <a:r>
              <a:t>We need a random element of a list. </a:t>
            </a:r>
          </a:p>
          <a:p>
            <a:r>
              <a:t>Time to check the Pyret documentation!</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Screen Shot 2022-10-03 at 10.47.21.png" descr="Screen Shot 2022-10-03 at 10.47.21.png">
            <a:hlinkClick r:id="rId2"/>
          </p:cNvPr>
          <p:cNvPicPr>
            <a:picLocks noChangeAspect="1"/>
          </p:cNvPicPr>
          <p:nvPr/>
        </p:nvPicPr>
        <p:blipFill>
          <a:blip r:embed="rId3"/>
          <a:stretch>
            <a:fillRect/>
          </a:stretch>
        </p:blipFill>
        <p:spPr>
          <a:xfrm>
            <a:off x="4025900" y="1047750"/>
            <a:ext cx="16332200" cy="11620500"/>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We didn’t find a built-in way to get a random element of a list, but we found a way to get a random number.…"/>
          <p:cNvSpPr txBox="1">
            <a:spLocks noGrp="1"/>
          </p:cNvSpPr>
          <p:nvPr>
            <p:ph type="body" idx="1"/>
          </p:nvPr>
        </p:nvSpPr>
        <p:spPr>
          <a:prstGeom prst="rect">
            <a:avLst/>
          </a:prstGeom>
        </p:spPr>
        <p:txBody>
          <a:bodyPr/>
          <a:lstStyle/>
          <a:p>
            <a:r>
              <a:t>We didn’t find a built-in way to get a random element of a list, but we found a way to get a random number.</a:t>
            </a:r>
          </a:p>
          <a:p>
            <a:r>
              <a:t>How could we use this?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Screen Shot 2023-02-06 at 14.38.22.png" descr="Screen Shot 2023-02-06 at 14.38.22.png"/>
          <p:cNvPicPr>
            <a:picLocks noChangeAspect="1"/>
          </p:cNvPicPr>
          <p:nvPr/>
        </p:nvPicPr>
        <p:blipFill>
          <a:blip r:embed="rId2"/>
          <a:stretch>
            <a:fillRect/>
          </a:stretch>
        </p:blipFill>
        <p:spPr>
          <a:xfrm>
            <a:off x="6750330" y="242236"/>
            <a:ext cx="10883341" cy="13231528"/>
          </a:xfrm>
          <a:prstGeom prst="rect">
            <a:avLst/>
          </a:prstGeom>
          <a:ln w="12700">
            <a:miter lim="400000"/>
          </a:ln>
        </p:spPr>
      </p:pic>
      <p:sp>
        <p:nvSpPr>
          <p:cNvPr id="266" name="Rectangle"/>
          <p:cNvSpPr/>
          <p:nvPr/>
        </p:nvSpPr>
        <p:spPr>
          <a:xfrm>
            <a:off x="6752595" y="3702705"/>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67" name="n"/>
          <p:cNvSpPr txBox="1"/>
          <p:nvPr/>
        </p:nvSpPr>
        <p:spPr>
          <a:xfrm>
            <a:off x="6009166" y="320872"/>
            <a:ext cx="5204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chemeClr val="accent4">
                    <a:lumOff val="-8800"/>
                  </a:schemeClr>
                </a:solidFill>
              </a:defRPr>
            </a:lvl1pPr>
          </a:lstStyle>
          <a:p>
            <a:pPr>
              <a:defRPr>
                <a:solidFill>
                  <a:schemeClr val="accent1">
                    <a:hueOff val="-11070000"/>
                    <a:satOff val="-41666"/>
                    <a:lumOff val="-81176"/>
                  </a:schemeClr>
                </a:solidFill>
              </a:defRPr>
            </a:pPr>
            <a:r>
              <a:rPr>
                <a:solidFill>
                  <a:schemeClr val="accent4">
                    <a:lumOff val="-8800"/>
                  </a:schemeClr>
                </a:solidFill>
              </a:rPr>
              <a:t>n</a:t>
            </a:r>
          </a:p>
        </p:txBody>
      </p:sp>
      <p:sp>
        <p:nvSpPr>
          <p:cNvPr id="268" name="0…"/>
          <p:cNvSpPr txBox="1"/>
          <p:nvPr/>
        </p:nvSpPr>
        <p:spPr>
          <a:xfrm>
            <a:off x="5996959" y="1482595"/>
            <a:ext cx="492232" cy="105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defTabSz="821531">
              <a:lnSpc>
                <a:spcPts val="7100"/>
              </a:lnSpc>
              <a:spcBef>
                <a:spcPts val="1200"/>
              </a:spcBef>
              <a:defRPr sz="4200" i="0"/>
            </a:pPr>
            <a:r>
              <a:t>0</a:t>
            </a:r>
          </a:p>
          <a:p>
            <a:pPr algn="ctr" defTabSz="821531">
              <a:lnSpc>
                <a:spcPts val="7100"/>
              </a:lnSpc>
              <a:spcBef>
                <a:spcPts val="1200"/>
              </a:spcBef>
              <a:defRPr sz="4200" i="0"/>
            </a:pPr>
            <a:r>
              <a:t>1</a:t>
            </a:r>
          </a:p>
          <a:p>
            <a:pPr algn="ctr" defTabSz="821531">
              <a:lnSpc>
                <a:spcPts val="7100"/>
              </a:lnSpc>
              <a:spcBef>
                <a:spcPts val="1200"/>
              </a:spcBef>
              <a:defRPr sz="4200" i="0"/>
            </a:pPr>
            <a:r>
              <a:t>2</a:t>
            </a:r>
          </a:p>
          <a:p>
            <a:pPr algn="ctr" defTabSz="821531">
              <a:lnSpc>
                <a:spcPts val="7100"/>
              </a:lnSpc>
              <a:spcBef>
                <a:spcPts val="1200"/>
              </a:spcBef>
              <a:defRPr sz="4200" i="0"/>
            </a:pPr>
            <a:r>
              <a:t>3</a:t>
            </a:r>
          </a:p>
          <a:p>
            <a:pPr algn="ctr" defTabSz="821531">
              <a:lnSpc>
                <a:spcPts val="7100"/>
              </a:lnSpc>
              <a:spcBef>
                <a:spcPts val="1200"/>
              </a:spcBef>
              <a:defRPr sz="4200" i="0"/>
            </a:pPr>
            <a:r>
              <a:t>4</a:t>
            </a:r>
          </a:p>
          <a:p>
            <a:pPr algn="ctr" defTabSz="821531">
              <a:lnSpc>
                <a:spcPts val="7100"/>
              </a:lnSpc>
              <a:spcBef>
                <a:spcPts val="1200"/>
              </a:spcBef>
              <a:defRPr sz="4200" i="0"/>
            </a:pPr>
            <a:r>
              <a:t>5</a:t>
            </a:r>
          </a:p>
          <a:p>
            <a:pPr algn="ctr" defTabSz="821531">
              <a:lnSpc>
                <a:spcPts val="7100"/>
              </a:lnSpc>
              <a:spcBef>
                <a:spcPts val="1200"/>
              </a:spcBef>
              <a:defRPr sz="4200" i="0"/>
            </a:pPr>
            <a:r>
              <a:t>6</a:t>
            </a:r>
          </a:p>
          <a:p>
            <a:pPr algn="ctr" defTabSz="821531">
              <a:lnSpc>
                <a:spcPts val="7100"/>
              </a:lnSpc>
              <a:spcBef>
                <a:spcPts val="1200"/>
              </a:spcBef>
              <a:defRPr sz="4200" i="0"/>
            </a:pPr>
            <a:r>
              <a:t>7</a:t>
            </a:r>
          </a:p>
          <a:p>
            <a:pPr algn="ctr" defTabSz="821531">
              <a:lnSpc>
                <a:spcPts val="7100"/>
              </a:lnSpc>
              <a:spcBef>
                <a:spcPts val="1200"/>
              </a:spcBef>
              <a:defRPr sz="4200" i="0"/>
            </a:pPr>
            <a:r>
              <a:t>8</a:t>
            </a:r>
          </a:p>
          <a:p>
            <a:pPr algn="ctr" defTabSz="821531">
              <a:lnSpc>
                <a:spcPts val="7100"/>
              </a:lnSpc>
              <a:spcBef>
                <a:spcPts val="1200"/>
              </a:spcBef>
              <a:defRPr sz="4200" i="0"/>
            </a:pPr>
            <a:r>
              <a:t>9</a:t>
            </a:r>
          </a:p>
        </p:txBody>
      </p:sp>
      <p:sp>
        <p:nvSpPr>
          <p:cNvPr id="269" name="stats.row-n(2)"/>
          <p:cNvSpPr txBox="1"/>
          <p:nvPr/>
        </p:nvSpPr>
        <p:spPr>
          <a:xfrm>
            <a:off x="18444573" y="6413191"/>
            <a:ext cx="5119634" cy="88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stats.row-n(2)</a:t>
            </a:r>
          </a:p>
        </p:txBody>
      </p:sp>
      <p:sp>
        <p:nvSpPr>
          <p:cNvPr id="270" name="How do I get just this row from stats?"/>
          <p:cNvSpPr txBox="1"/>
          <p:nvPr/>
        </p:nvSpPr>
        <p:spPr>
          <a:xfrm>
            <a:off x="18497328" y="3283605"/>
            <a:ext cx="5014123" cy="22402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4400">
                <a:solidFill>
                  <a:srgbClr val="A00E15"/>
                </a:solidFill>
              </a:defRPr>
            </a:pPr>
            <a:r>
              <a:t>How do I get just this row from </a:t>
            </a:r>
            <a:r>
              <a:rPr sz="4600" b="1">
                <a:latin typeface="Menlo Regular"/>
                <a:ea typeface="Menlo Regular"/>
                <a:cs typeface="Menlo Regular"/>
                <a:sym typeface="Menlo Regular"/>
              </a:rPr>
              <a:t>stats</a:t>
            </a:r>
            <a:r>
              <a:t>?</a:t>
            </a:r>
          </a:p>
        </p:txBody>
      </p:sp>
      <p:sp>
        <p:nvSpPr>
          <p:cNvPr id="271" name="stats ="/>
          <p:cNvSpPr txBox="1"/>
          <p:nvPr/>
        </p:nvSpPr>
        <p:spPr>
          <a:xfrm>
            <a:off x="1744032" y="6413191"/>
            <a:ext cx="2674531" cy="88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i="1">
                <a:solidFill>
                  <a:srgbClr val="9F59B3"/>
                </a:solidFill>
              </a:rPr>
              <a:t>stats</a:t>
            </a:r>
            <a:r>
              <a:t> =</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Screen Shot 2022-10-03 at 10.49.37.png" descr="Screen Shot 2022-10-03 at 10.49.37.png">
            <a:hlinkClick r:id="rId2"/>
          </p:cNvPr>
          <p:cNvPicPr>
            <a:picLocks noChangeAspect="1"/>
          </p:cNvPicPr>
          <p:nvPr/>
        </p:nvPicPr>
        <p:blipFill>
          <a:blip r:embed="rId3"/>
          <a:stretch>
            <a:fillRect/>
          </a:stretch>
        </p:blipFill>
        <p:spPr>
          <a:xfrm>
            <a:off x="4025900" y="1047750"/>
            <a:ext cx="16332200" cy="1162050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With a table, we could use .row-n to get a specific row by its index number.…"/>
          <p:cNvSpPr txBox="1">
            <a:spLocks noGrp="1"/>
          </p:cNvSpPr>
          <p:nvPr>
            <p:ph type="body" idx="1"/>
          </p:nvPr>
        </p:nvSpPr>
        <p:spPr>
          <a:prstGeom prst="rect">
            <a:avLst/>
          </a:prstGeom>
        </p:spPr>
        <p:txBody>
          <a:bodyPr/>
          <a:lstStyle/>
          <a:p>
            <a:r>
              <a:t>With a table, we could use </a:t>
            </a:r>
            <a:r>
              <a:rPr sz="4600" b="1">
                <a:latin typeface="Menlo Regular"/>
                <a:ea typeface="Menlo Regular"/>
                <a:cs typeface="Menlo Regular"/>
                <a:sym typeface="Menlo Regular"/>
              </a:rPr>
              <a:t>.row-n</a:t>
            </a:r>
            <a:r>
              <a:t> to get a specific row by its index number.</a:t>
            </a:r>
          </a:p>
          <a:p>
            <a:r>
              <a:t>With a list, we can use </a:t>
            </a:r>
            <a:r>
              <a:rPr sz="4600" b="1">
                <a:latin typeface="Menlo Regular"/>
                <a:ea typeface="Menlo Regular"/>
                <a:cs typeface="Menlo Regular"/>
                <a:sym typeface="Menlo Regular"/>
              </a:rPr>
              <a:t>.get</a:t>
            </a:r>
            <a:r>
              <a:t> to get an item.</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Get a random number"/>
          <p:cNvSpPr txBox="1"/>
          <p:nvPr/>
        </p:nvSpPr>
        <p:spPr>
          <a:xfrm>
            <a:off x="9658972" y="5733191"/>
            <a:ext cx="5910643"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Get a random number</a:t>
            </a:r>
          </a:p>
        </p:txBody>
      </p:sp>
      <p:sp>
        <p:nvSpPr>
          <p:cNvPr id="521" name="Get then list element positioned at that number"/>
          <p:cNvSpPr txBox="1"/>
          <p:nvPr/>
        </p:nvSpPr>
        <p:spPr>
          <a:xfrm>
            <a:off x="6863283" y="6961727"/>
            <a:ext cx="12308603"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Get then list element positioned at that number</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ural-nouns = [list: &quot;gazebos&quot;, &quot;avocados&quot;, &quot;pand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num-random(3)</a:t>
            </a:r>
          </a:p>
          <a:p>
            <a:pPr defTabSz="1828800">
              <a:lnSpc>
                <a:spcPts val="5600"/>
              </a:lnSpc>
              <a:spcBef>
                <a:spcPts val="0"/>
              </a:spcBef>
              <a:defRPr sz="4600">
                <a:latin typeface="Menlo Regular"/>
                <a:ea typeface="Menlo Regular"/>
                <a:cs typeface="Menlo Regular"/>
                <a:sym typeface="Menlo Regular"/>
              </a:defRPr>
            </a:pPr>
            <a:r>
              <a:t>    plural-nouns.get(rand)</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ural-nouns = [list: &quot;gazebos&quot;, &quot;avocados&quot;, &quot;pand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num-random(3)</a:t>
            </a:r>
          </a:p>
          <a:p>
            <a:pPr defTabSz="1828800">
              <a:lnSpc>
                <a:spcPts val="5600"/>
              </a:lnSpc>
              <a:spcBef>
                <a:spcPts val="0"/>
              </a:spcBef>
              <a:defRPr sz="4600">
                <a:latin typeface="Menlo Regular"/>
                <a:ea typeface="Menlo Regular"/>
                <a:cs typeface="Menlo Regular"/>
                <a:sym typeface="Menlo Regular"/>
              </a:defRPr>
            </a:pPr>
            <a:r>
              <a:t>    plural-nouns.get(rand)</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28" name="Rectangle"/>
          <p:cNvSpPr/>
          <p:nvPr/>
        </p:nvSpPr>
        <p:spPr>
          <a:xfrm>
            <a:off x="10205115" y="5847476"/>
            <a:ext cx="508881" cy="576847"/>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29" name="Rectangle"/>
          <p:cNvSpPr/>
          <p:nvPr/>
        </p:nvSpPr>
        <p:spPr>
          <a:xfrm>
            <a:off x="7853659" y="1443158"/>
            <a:ext cx="13747946" cy="898389"/>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ural-nouns = [list: &quot;gazebos&quot;, &quot;avocados&quot;, &quot;pandas&quot;,   &quot;quokk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br/>
            <a:r>
              <a:rPr>
                <a:solidFill>
                  <a:srgbClr val="507EB3"/>
                </a:solidFill>
              </a:rPr>
              <a:t>  "quokkas"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num-random(3)</a:t>
            </a:r>
          </a:p>
          <a:p>
            <a:pPr defTabSz="1828800">
              <a:lnSpc>
                <a:spcPts val="5600"/>
              </a:lnSpc>
              <a:spcBef>
                <a:spcPts val="0"/>
              </a:spcBef>
              <a:defRPr sz="4600">
                <a:latin typeface="Menlo Regular"/>
                <a:ea typeface="Menlo Regular"/>
                <a:cs typeface="Menlo Regular"/>
                <a:sym typeface="Menlo Regular"/>
              </a:defRPr>
            </a:pPr>
            <a:r>
              <a:t>    plural-nouns.get(rand)</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34" name="Rectangle"/>
          <p:cNvSpPr/>
          <p:nvPr/>
        </p:nvSpPr>
        <p:spPr>
          <a:xfrm>
            <a:off x="2296496" y="1418123"/>
            <a:ext cx="19192354" cy="1572180"/>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35" name="Rectangle"/>
          <p:cNvSpPr/>
          <p:nvPr/>
        </p:nvSpPr>
        <p:spPr>
          <a:xfrm>
            <a:off x="10205115" y="5847476"/>
            <a:ext cx="508881" cy="576847"/>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ural-nouns = [list: &quot;gazebos&quot;, &quot;avocados&quot;, &quot;pandas&quot;,    &quot;quokkas&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r>
              <a:rPr>
                <a:solidFill>
                  <a:srgbClr val="507EB3"/>
                </a:solidFill>
              </a:rPr>
              <a:t> </a:t>
            </a:r>
            <a:br>
              <a:rPr>
                <a:solidFill>
                  <a:srgbClr val="507EB3"/>
                </a:solidFill>
              </a:rPr>
            </a:br>
            <a:r>
              <a:rPr>
                <a:solidFill>
                  <a:srgbClr val="507EB3"/>
                </a:solidFill>
              </a:rPr>
              <a:t>  "quokkas"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num-random(length(plural-nouns))</a:t>
            </a:r>
          </a:p>
          <a:p>
            <a:pPr defTabSz="1828800">
              <a:lnSpc>
                <a:spcPts val="5600"/>
              </a:lnSpc>
              <a:spcBef>
                <a:spcPts val="0"/>
              </a:spcBef>
              <a:defRPr sz="4600">
                <a:latin typeface="Menlo Regular"/>
                <a:ea typeface="Menlo Regular"/>
                <a:cs typeface="Menlo Regular"/>
                <a:sym typeface="Menlo Regular"/>
              </a:defRPr>
            </a:pPr>
            <a:r>
              <a:t>    plural-nouns.get(rand)</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mplate = &quot;Thousands of Plural-Noun ago, there were calendars that enabled the ancient Plural-Noun to divide a year into twelve Plural-Noun , each month into Number weeks, and each week into seven Plural-Noun . At first, people told time by a sun clock,"/>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i="1">
                <a:solidFill>
                  <a:srgbClr val="9F59B3"/>
                </a:solidFill>
              </a:rPr>
              <a:t>template</a:t>
            </a:r>
            <a:r>
              <a:t> = </a:t>
            </a:r>
            <a:r>
              <a:rPr>
                <a:solidFill>
                  <a:srgbClr val="507EB3"/>
                </a:solidFill>
              </a:rPr>
              <a:t>"Thousands of Plural-Noun ago, there were calendars that enabled the ancient Plural-Noun to divide a year into twelve Plural-Noun , each month into Number weeks, and each week into seven Plural-Noun . At first, people told time by a sun clock, sometimes known as the Noun dial. Ultimately, they invented the great timekeeping devices of today, such as the grandfather Noun, the pocket Noun , the alarm Noun , and, of course, the Body-Part watch. Children learn about clocks and time almost before they learn their A-B- Alphabet-Letter s. They are taught that a day consists of 24 Plural-Noun , an hour has 60 Plural-Noun , and a minute has 60 Plural-Noun . By the time they are in Kindergarten, they know if the big Body-Part is at twelve and the little Body-Part is at three, that it is Number o'clock. I wish we could continue this Adjective lesson, but we’ve run out of Noun ."</a:t>
            </a:r>
          </a:p>
        </p:txBody>
      </p:sp>
      <p:sp>
        <p:nvSpPr>
          <p:cNvPr id="544" name="Rectangle"/>
          <p:cNvSpPr/>
          <p:nvPr/>
        </p:nvSpPr>
        <p:spPr>
          <a:xfrm>
            <a:off x="2394223" y="1516437"/>
            <a:ext cx="1703027" cy="66173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45" name="Rectangle"/>
          <p:cNvSpPr/>
          <p:nvPr/>
        </p:nvSpPr>
        <p:spPr>
          <a:xfrm>
            <a:off x="11984418" y="2155375"/>
            <a:ext cx="1085858" cy="66173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46" name="Rectangle"/>
          <p:cNvSpPr/>
          <p:nvPr/>
        </p:nvSpPr>
        <p:spPr>
          <a:xfrm>
            <a:off x="13166335" y="3382712"/>
            <a:ext cx="2436667" cy="66173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47" name="Rectangle"/>
          <p:cNvSpPr/>
          <p:nvPr/>
        </p:nvSpPr>
        <p:spPr>
          <a:xfrm>
            <a:off x="16646520" y="3941301"/>
            <a:ext cx="3822681" cy="66173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548" name="Rectangle"/>
          <p:cNvSpPr/>
          <p:nvPr/>
        </p:nvSpPr>
        <p:spPr>
          <a:xfrm>
            <a:off x="18051817" y="6355591"/>
            <a:ext cx="2436667" cy="66173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ural-nouns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i="1">
                <a:solidFill>
                  <a:srgbClr val="9F59B3"/>
                </a:solidFill>
              </a:rPr>
              <a:t>plural-nouns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"gazebos"</a:t>
            </a:r>
            <a:r>
              <a:t>, </a:t>
            </a:r>
            <a:r>
              <a:rPr>
                <a:solidFill>
                  <a:srgbClr val="507EB3"/>
                </a:solidFill>
              </a:rPr>
              <a:t>"avocados"</a:t>
            </a:r>
            <a:r>
              <a:t>, </a:t>
            </a:r>
            <a:r>
              <a:rPr>
                <a:solidFill>
                  <a:srgbClr val="507EB3"/>
                </a:solidFill>
              </a:rPr>
              <a:t>"pandas"</a:t>
            </a:r>
            <a:r>
              <a:t>,</a:t>
            </a:r>
            <a:r>
              <a:rPr>
                <a:solidFill>
                  <a:srgbClr val="507EB3"/>
                </a:solidFill>
              </a:rPr>
              <a:t> "quokkas"</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numbers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"-1"</a:t>
            </a:r>
            <a:r>
              <a:t>, </a:t>
            </a:r>
            <a:r>
              <a:rPr>
                <a:solidFill>
                  <a:srgbClr val="507EB3"/>
                </a:solidFill>
              </a:rPr>
              <a:t>"42"</a:t>
            </a:r>
            <a:r>
              <a:t>, </a:t>
            </a:r>
            <a:r>
              <a:rPr>
                <a:solidFill>
                  <a:srgbClr val="507EB3"/>
                </a:solidFill>
              </a:rPr>
              <a:t>"a billion"</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nouns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"apple"</a:t>
            </a:r>
            <a:r>
              <a:t>, </a:t>
            </a:r>
            <a:r>
              <a:rPr>
                <a:solidFill>
                  <a:srgbClr val="507EB3"/>
                </a:solidFill>
              </a:rPr>
              <a:t>"computer"</a:t>
            </a:r>
            <a:r>
              <a:t>, </a:t>
            </a:r>
            <a:r>
              <a:rPr>
                <a:solidFill>
                  <a:srgbClr val="507EB3"/>
                </a:solidFill>
              </a:rPr>
              <a:t>"borscht"</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body-parts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"elbow"</a:t>
            </a:r>
            <a:r>
              <a:t>, </a:t>
            </a:r>
            <a:r>
              <a:rPr>
                <a:solidFill>
                  <a:srgbClr val="507EB3"/>
                </a:solidFill>
              </a:rPr>
              <a:t>"head"</a:t>
            </a:r>
            <a:r>
              <a:t>, </a:t>
            </a:r>
            <a:r>
              <a:rPr>
                <a:solidFill>
                  <a:srgbClr val="507EB3"/>
                </a:solidFill>
              </a:rPr>
              <a:t>"spleen"</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alphabet-letters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"A"</a:t>
            </a:r>
            <a:r>
              <a:t>, </a:t>
            </a:r>
            <a:r>
              <a:rPr>
                <a:solidFill>
                  <a:srgbClr val="507EB3"/>
                </a:solidFill>
              </a:rPr>
              <a:t>"C"</a:t>
            </a:r>
            <a:r>
              <a:t>, </a:t>
            </a:r>
            <a:r>
              <a:rPr>
                <a:solidFill>
                  <a:srgbClr val="507EB3"/>
                </a:solidFill>
              </a:rPr>
              <a:t>"Z"</a:t>
            </a:r>
            <a:r>
              <a: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i="1">
                <a:solidFill>
                  <a:srgbClr val="9F59B3"/>
                </a:solidFill>
              </a:rPr>
              <a:t>adjectives</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list</a:t>
            </a:r>
            <a:r>
              <a:t>: </a:t>
            </a:r>
            <a:r>
              <a:rPr>
                <a:solidFill>
                  <a:srgbClr val="507EB3"/>
                </a:solidFill>
              </a:rPr>
              <a:t>"funky"</a:t>
            </a:r>
            <a:r>
              <a:t>, </a:t>
            </a:r>
            <a:r>
              <a:rPr>
                <a:solidFill>
                  <a:srgbClr val="507EB3"/>
                </a:solidFill>
              </a:rPr>
              <a:t>"boring"</a:t>
            </a:r>
            <a:r>
              <a:t>]</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un substitute-word(w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num-random(length(plural-nouns))</a:t>
            </a:r>
          </a:p>
          <a:p>
            <a:pPr defTabSz="1828800">
              <a:lnSpc>
                <a:spcPts val="5600"/>
              </a:lnSpc>
              <a:spcBef>
                <a:spcPts val="0"/>
              </a:spcBef>
              <a:defRPr sz="4600">
                <a:latin typeface="Menlo Regular"/>
                <a:ea typeface="Menlo Regular"/>
                <a:cs typeface="Menlo Regular"/>
                <a:sym typeface="Menlo Regular"/>
              </a:defRPr>
            </a:pPr>
            <a:r>
              <a:t>    plural-nouns.get(rand)</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"Number"</a:t>
            </a:r>
            <a:r>
              <a: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55" name="Don’t repeat yourself!"/>
          <p:cNvSpPr txBox="1"/>
          <p:nvPr/>
        </p:nvSpPr>
        <p:spPr>
          <a:xfrm>
            <a:off x="11767870" y="6684677"/>
            <a:ext cx="5532310"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Don’t repeat yourself!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Screen Shot 2023-02-06 at 14.38.22.png" descr="Screen Shot 2023-02-06 at 14.38.22.png"/>
          <p:cNvPicPr>
            <a:picLocks noChangeAspect="1"/>
          </p:cNvPicPr>
          <p:nvPr/>
        </p:nvPicPr>
        <p:blipFill>
          <a:blip r:embed="rId2"/>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274" name="How do I get just the rows for players who are guards?"/>
          <p:cNvSpPr txBox="1"/>
          <p:nvPr/>
        </p:nvSpPr>
        <p:spPr>
          <a:xfrm>
            <a:off x="18958024" y="5553710"/>
            <a:ext cx="4472524"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do I get just the rows for players who are guards?</a:t>
            </a:r>
          </a:p>
        </p:txBody>
      </p:sp>
      <p:sp>
        <p:nvSpPr>
          <p:cNvPr id="275" name="Rectangle"/>
          <p:cNvSpPr/>
          <p:nvPr/>
        </p:nvSpPr>
        <p:spPr>
          <a:xfrm>
            <a:off x="6752594" y="11263138"/>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76" name="Rectangle"/>
          <p:cNvSpPr/>
          <p:nvPr/>
        </p:nvSpPr>
        <p:spPr>
          <a:xfrm>
            <a:off x="6752595" y="8022952"/>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77" name="Rectangle"/>
          <p:cNvSpPr/>
          <p:nvPr/>
        </p:nvSpPr>
        <p:spPr>
          <a:xfrm>
            <a:off x="6752594" y="5862829"/>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78" name="Rectangle"/>
          <p:cNvSpPr/>
          <p:nvPr/>
        </p:nvSpPr>
        <p:spPr>
          <a:xfrm>
            <a:off x="6752594" y="4782767"/>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79" name="Rectangle"/>
          <p:cNvSpPr/>
          <p:nvPr/>
        </p:nvSpPr>
        <p:spPr>
          <a:xfrm>
            <a:off x="6752595" y="3702705"/>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
        <p:nvSpPr>
          <p:cNvPr id="280" name="Rectangle"/>
          <p:cNvSpPr/>
          <p:nvPr/>
        </p:nvSpPr>
        <p:spPr>
          <a:xfrm>
            <a:off x="6752595" y="2622643"/>
            <a:ext cx="10878811" cy="970281"/>
          </a:xfrm>
          <a:prstGeom prst="rect">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fun rand-word(l :: List&lt;String&gt;)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rand-word</a:t>
            </a:r>
            <a:r>
              <a:t>(l :: List&lt;String&gt;)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a random word in the given list"</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rand</a:t>
            </a:r>
            <a:r>
              <a:t> = num-random(length(l))</a:t>
            </a:r>
          </a:p>
          <a:p>
            <a:pPr defTabSz="1828800">
              <a:lnSpc>
                <a:spcPts val="5600"/>
              </a:lnSpc>
              <a:spcBef>
                <a:spcPts val="0"/>
              </a:spcBef>
              <a:defRPr sz="4600">
                <a:latin typeface="Menlo Regular"/>
                <a:ea typeface="Menlo Regular"/>
                <a:cs typeface="Menlo Regular"/>
                <a:sym typeface="Menlo Regular"/>
              </a:defRPr>
            </a:pPr>
            <a:r>
              <a:t>  l.get(rand)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plural-nouns.member(rand-word(plural-nouns)) </a:t>
            </a:r>
            <a:r>
              <a:rPr>
                <a:solidFill>
                  <a:srgbClr val="ABAFB3"/>
                </a:solidFill>
              </a:rPr>
              <a:t>is</a:t>
            </a:r>
            <a:r>
              <a:t> </a:t>
            </a:r>
            <a:r>
              <a:rPr>
                <a:solidFill>
                  <a:srgbClr val="EAA005"/>
                </a:solidFill>
              </a:rPr>
              <a:t>true</a:t>
            </a:r>
          </a:p>
          <a:p>
            <a:pPr defTabSz="1828800">
              <a:lnSpc>
                <a:spcPts val="5600"/>
              </a:lnSpc>
              <a:spcBef>
                <a:spcPts val="0"/>
              </a:spcBef>
              <a:defRPr sz="4600">
                <a:latin typeface="Menlo Regular"/>
                <a:ea typeface="Menlo Regular"/>
                <a:cs typeface="Menlo Regular"/>
                <a:sym typeface="Menlo Regular"/>
              </a:defRPr>
            </a:pPr>
            <a:r>
              <a:t>  numbers.member(rand-word(numbers)) </a:t>
            </a:r>
            <a:r>
              <a:rPr>
                <a:solidFill>
                  <a:srgbClr val="ABAFB3"/>
                </a:solidFill>
              </a:rPr>
              <a:t>is</a:t>
            </a:r>
            <a:r>
              <a:t> </a:t>
            </a:r>
            <a:r>
              <a:rPr>
                <a:solidFill>
                  <a:srgbClr val="EAA005"/>
                </a:solidFill>
              </a:rPr>
              <a:t>true</a:t>
            </a: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fun substitute-word(w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substitute-word</a:t>
            </a:r>
            <a:r>
              <a:t>(w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"Substitute a random word if w is a category"</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if</a:t>
            </a:r>
            <a:r>
              <a:t> w ==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rand-word(plural-nouns)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"Number"</a:t>
            </a:r>
            <a:r>
              <a:t>:</a:t>
            </a:r>
          </a:p>
          <a:p>
            <a:pPr defTabSz="1828800">
              <a:lnSpc>
                <a:spcPts val="5600"/>
              </a:lnSpc>
              <a:spcBef>
                <a:spcPts val="0"/>
              </a:spcBef>
              <a:defRPr sz="4600">
                <a:latin typeface="Menlo Regular"/>
                <a:ea typeface="Menlo Regular"/>
                <a:cs typeface="Menlo Regular"/>
                <a:sym typeface="Menlo Regular"/>
              </a:defRPr>
            </a:pPr>
            <a:r>
              <a:t>    rand-word(numbers)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"Noun"</a:t>
            </a:r>
            <a:r>
              <a:t>:</a:t>
            </a:r>
          </a:p>
          <a:p>
            <a:pPr defTabSz="1828800">
              <a:lnSpc>
                <a:spcPts val="5600"/>
              </a:lnSpc>
              <a:spcBef>
                <a:spcPts val="0"/>
              </a:spcBef>
              <a:defRPr sz="4600">
                <a:latin typeface="Menlo Regular"/>
                <a:ea typeface="Menlo Regular"/>
                <a:cs typeface="Menlo Regular"/>
                <a:sym typeface="Menlo Regular"/>
              </a:defRPr>
            </a:pPr>
            <a:r>
              <a:t>    rand-word(nouns)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"Body-Part"</a:t>
            </a:r>
            <a:r>
              <a:t>:</a:t>
            </a:r>
          </a:p>
          <a:p>
            <a:pPr defTabSz="1828800">
              <a:lnSpc>
                <a:spcPts val="5600"/>
              </a:lnSpc>
              <a:spcBef>
                <a:spcPts val="0"/>
              </a:spcBef>
              <a:defRPr sz="4600">
                <a:latin typeface="Menlo Regular"/>
                <a:ea typeface="Menlo Regular"/>
                <a:cs typeface="Menlo Regular"/>
                <a:sym typeface="Menlo Regular"/>
              </a:defRPr>
            </a:pPr>
            <a:r>
              <a:t>    rand-word(body-parts)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"Alphabet-Letter"</a:t>
            </a:r>
            <a:r>
              <a:t>:</a:t>
            </a:r>
          </a:p>
          <a:p>
            <a:pPr defTabSz="1828800">
              <a:lnSpc>
                <a:spcPts val="5600"/>
              </a:lnSpc>
              <a:spcBef>
                <a:spcPts val="0"/>
              </a:spcBef>
              <a:defRPr sz="4600">
                <a:latin typeface="Menlo Regular"/>
                <a:ea typeface="Menlo Regular"/>
                <a:cs typeface="Menlo Regular"/>
                <a:sym typeface="Menlo Regular"/>
              </a:defRPr>
            </a:pPr>
            <a:r>
              <a:t>    rand-word(alphabet-letters)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 if</a:t>
            </a:r>
            <a:r>
              <a:t> w == </a:t>
            </a:r>
            <a:r>
              <a:rPr>
                <a:solidFill>
                  <a:srgbClr val="507EB3"/>
                </a:solidFill>
              </a:rPr>
              <a:t>"Adjective"</a:t>
            </a:r>
            <a:r>
              <a:t>:</a:t>
            </a:r>
          </a:p>
          <a:p>
            <a:pPr defTabSz="1828800">
              <a:lnSpc>
                <a:spcPts val="5600"/>
              </a:lnSpc>
              <a:spcBef>
                <a:spcPts val="0"/>
              </a:spcBef>
              <a:defRPr sz="4600">
                <a:latin typeface="Menlo Regular"/>
                <a:ea typeface="Menlo Regular"/>
                <a:cs typeface="Menlo Regular"/>
                <a:sym typeface="Menlo Regular"/>
              </a:defRPr>
            </a:pPr>
            <a:r>
              <a:t>    rand-word(adjectives)</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else</a:t>
            </a:r>
            <a:r>
              <a:t>:</a:t>
            </a:r>
          </a:p>
          <a:p>
            <a:pPr defTabSz="1828800">
              <a:lnSpc>
                <a:spcPts val="5600"/>
              </a:lnSpc>
              <a:spcBef>
                <a:spcPts val="0"/>
              </a:spcBef>
              <a:defRPr sz="4600">
                <a:latin typeface="Menlo Regular"/>
                <a:ea typeface="Menlo Regular"/>
                <a:cs typeface="Menlo Regular"/>
                <a:sym typeface="Menlo Regular"/>
              </a:defRPr>
            </a:pPr>
            <a:r>
              <a:t>    w</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62" name="This is still a bit repetitious – but it’s good enough for today!"/>
          <p:cNvSpPr txBox="1"/>
          <p:nvPr/>
        </p:nvSpPr>
        <p:spPr>
          <a:xfrm>
            <a:off x="16132188" y="4839969"/>
            <a:ext cx="7207644"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lvl1pPr>
              <a:defRPr sz="4400">
                <a:solidFill>
                  <a:srgbClr val="A00E15"/>
                </a:solidFill>
              </a:defRPr>
            </a:lvl1pPr>
          </a:lstStyle>
          <a:p>
            <a:r>
              <a:t>This is still a bit repetitious – but it’s good enough for today!</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Go back to the task plan.…"/>
          <p:cNvSpPr txBox="1">
            <a:spLocks noGrp="1"/>
          </p:cNvSpPr>
          <p:nvPr>
            <p:ph type="body" idx="1"/>
          </p:nvPr>
        </p:nvSpPr>
        <p:spPr>
          <a:prstGeom prst="rect">
            <a:avLst/>
          </a:prstGeom>
        </p:spPr>
        <p:txBody>
          <a:bodyPr/>
          <a:lstStyle/>
          <a:p>
            <a:r>
              <a:t>Go back to the task plan.</a:t>
            </a:r>
          </a:p>
          <a:p>
            <a:endParaRPr/>
          </a:p>
          <a:p>
            <a:r>
              <a:t>We’ve completed our helper, and now we need to </a:t>
            </a:r>
          </a:p>
          <a:p>
            <a:r>
              <a:t>	split the input into words</a:t>
            </a:r>
          </a:p>
          <a:p>
            <a:r>
              <a:t>	run the helper on every word in the list</a:t>
            </a:r>
          </a:p>
          <a:p>
            <a:pPr lvl="2"/>
            <a:r>
              <a:t>Similar to how </a:t>
            </a:r>
            <a:r>
              <a:rPr sz="3800" b="1">
                <a:latin typeface="Menlo Regular"/>
                <a:ea typeface="Menlo Regular"/>
                <a:cs typeface="Menlo Regular"/>
                <a:sym typeface="Menlo Regular"/>
              </a:rPr>
              <a:t>transform-column</a:t>
            </a:r>
            <a:r>
              <a:t> runs a function on every row of a table.</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p>
          <a:p>
            <a:pPr defTabSz="1828800">
              <a:lnSpc>
                <a:spcPts val="5600"/>
              </a:lnSpc>
              <a:spcBef>
                <a:spcPts val="0"/>
              </a:spcBef>
              <a:defRPr sz="4600">
                <a:latin typeface="Menlo Regular"/>
                <a:ea typeface="Menlo Regular"/>
                <a:cs typeface="Menlo Regular"/>
                <a:sym typeface="Menlo Regular"/>
              </a:defRPr>
            </a:pPr>
            <a:r>
              <a:t>  ...</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Go back to the task plan.…"/>
          <p:cNvSpPr txBox="1">
            <a:spLocks noGrp="1"/>
          </p:cNvSpPr>
          <p:nvPr>
            <p:ph type="body" idx="1"/>
          </p:nvPr>
        </p:nvSpPr>
        <p:spPr>
          <a:prstGeom prst="rect">
            <a:avLst/>
          </a:prstGeom>
        </p:spPr>
        <p:txBody>
          <a:bodyPr/>
          <a:lstStyle/>
          <a:p>
            <a:r>
              <a:t>Go back to the task plan.</a:t>
            </a:r>
          </a:p>
          <a:p>
            <a:endParaRPr/>
          </a:p>
          <a:p>
            <a:r>
              <a:t>We’ve completed our helper, and now we need to </a:t>
            </a:r>
          </a:p>
          <a:p>
            <a:r>
              <a:t>	split the input into words</a:t>
            </a:r>
          </a:p>
          <a:p>
            <a:r>
              <a:t>	run the helper on every word in the list</a:t>
            </a:r>
          </a:p>
          <a:p>
            <a:pPr lvl="2"/>
            <a:r>
              <a:t>Similar to how </a:t>
            </a:r>
            <a:r>
              <a:rPr sz="3800" b="1">
                <a:latin typeface="Menlo Regular"/>
                <a:ea typeface="Menlo Regular"/>
                <a:cs typeface="Menlo Regular"/>
                <a:sym typeface="Menlo Regular"/>
              </a:rPr>
              <a:t>transform-column</a:t>
            </a:r>
            <a:r>
              <a:t> runs a function on every row of a table.</a:t>
            </a:r>
          </a:p>
        </p:txBody>
      </p:sp>
      <p:sp>
        <p:nvSpPr>
          <p:cNvPr id="569" name="This is called map!"/>
          <p:cNvSpPr txBox="1"/>
          <p:nvPr/>
        </p:nvSpPr>
        <p:spPr>
          <a:xfrm>
            <a:off x="19305694" y="9134064"/>
            <a:ext cx="4632879"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This is called </a:t>
            </a:r>
            <a:r>
              <a:rPr sz="3800" b="1" i="0">
                <a:latin typeface="Menlo Regular"/>
                <a:ea typeface="Menlo Regular"/>
                <a:cs typeface="Menlo Regular"/>
                <a:sym typeface="Menlo Regular"/>
              </a:rPr>
              <a:t>map</a:t>
            </a:r>
            <a:r>
              <a:t>!</a:t>
            </a:r>
          </a:p>
        </p:txBody>
      </p:sp>
      <p:sp>
        <p:nvSpPr>
          <p:cNvPr id="570" name="Dingbat Check"/>
          <p:cNvSpPr/>
          <p:nvPr/>
        </p:nvSpPr>
        <p:spPr>
          <a:xfrm>
            <a:off x="2424123" y="7120809"/>
            <a:ext cx="742130" cy="70521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008F00"/>
          </a:solidFill>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1"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map(substitute-word, 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Go back to the task plan.…"/>
          <p:cNvSpPr txBox="1">
            <a:spLocks noGrp="1"/>
          </p:cNvSpPr>
          <p:nvPr>
            <p:ph type="body" idx="1"/>
          </p:nvPr>
        </p:nvSpPr>
        <p:spPr>
          <a:prstGeom prst="rect">
            <a:avLst/>
          </a:prstGeom>
        </p:spPr>
        <p:txBody>
          <a:bodyPr/>
          <a:lstStyle/>
          <a:p>
            <a:r>
              <a:t>Go back to the task plan.</a:t>
            </a:r>
          </a:p>
          <a:p>
            <a:endParaRPr/>
          </a:p>
          <a:p>
            <a:r>
              <a:t>We’ve completed our helper, and now we need to </a:t>
            </a:r>
          </a:p>
          <a:p>
            <a:r>
              <a:t>	split the input into words</a:t>
            </a:r>
          </a:p>
          <a:p>
            <a:r>
              <a:t>	run the helper on every word in the list</a:t>
            </a:r>
          </a:p>
          <a:p>
            <a:pPr lvl="2"/>
            <a:r>
              <a:t>Similar to how </a:t>
            </a:r>
            <a:r>
              <a:rPr sz="3800" b="1">
                <a:latin typeface="Menlo Regular"/>
                <a:ea typeface="Menlo Regular"/>
                <a:cs typeface="Menlo Regular"/>
                <a:sym typeface="Menlo Regular"/>
              </a:rPr>
              <a:t>transform-column</a:t>
            </a:r>
            <a:r>
              <a:t> runs a function on every row of a table.</a:t>
            </a:r>
          </a:p>
        </p:txBody>
      </p:sp>
      <p:sp>
        <p:nvSpPr>
          <p:cNvPr id="575" name="Dingbat Check"/>
          <p:cNvSpPr/>
          <p:nvPr/>
        </p:nvSpPr>
        <p:spPr>
          <a:xfrm>
            <a:off x="2424123" y="7120809"/>
            <a:ext cx="742130" cy="70521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008F00"/>
          </a:solidFill>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
        <p:nvSpPr>
          <p:cNvPr id="576" name="Dingbat Check"/>
          <p:cNvSpPr/>
          <p:nvPr/>
        </p:nvSpPr>
        <p:spPr>
          <a:xfrm>
            <a:off x="2424123" y="8458044"/>
            <a:ext cx="742130" cy="705220"/>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008F00"/>
          </a:solidFill>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
        <p:nvSpPr>
          <p:cNvPr id="577" name="Ok – are we done?"/>
          <p:cNvSpPr txBox="1"/>
          <p:nvPr/>
        </p:nvSpPr>
        <p:spPr>
          <a:xfrm>
            <a:off x="10070668" y="11312487"/>
            <a:ext cx="4942677"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Ok – are we done?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map(substitute-word, 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p:txBody>
      </p:sp>
      <p:sp>
        <p:nvSpPr>
          <p:cNvPr id="580" name="This gives us a list of strings. How can we join it back into a single string?"/>
          <p:cNvSpPr txBox="1"/>
          <p:nvPr/>
        </p:nvSpPr>
        <p:spPr>
          <a:xfrm>
            <a:off x="4259986" y="9737111"/>
            <a:ext cx="18327956"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This gives us a list of strings. How can we join it back into a single string?</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words-sub</a:t>
            </a:r>
            <a:r>
              <a:t> = map(substitute-word, words)</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join-str(with-sub, </a:t>
            </a:r>
            <a:r>
              <a:rPr>
                <a:solidFill>
                  <a:srgbClr val="507EB3"/>
                </a:solidFill>
              </a:rPr>
              <a:t>" "</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words-sub</a:t>
            </a:r>
            <a:r>
              <a:t> = map(substitute-word, 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join-str(words-sub, </a:t>
            </a:r>
            <a:r>
              <a:rPr>
                <a:solidFill>
                  <a:srgbClr val="507EB3"/>
                </a:solidFill>
              </a:rPr>
              <a:t>" "</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585" name="What do we know is true about the output?"/>
          <p:cNvSpPr txBox="1"/>
          <p:nvPr/>
        </p:nvSpPr>
        <p:spPr>
          <a:xfrm>
            <a:off x="6342729" y="7843146"/>
            <a:ext cx="10813624"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What do we know is true about the output?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Screen Shot 2023-02-06 at 14.38.22.png" descr="Screen Shot 2023-02-06 at 14.38.22.png"/>
          <p:cNvPicPr>
            <a:picLocks noChangeAspect="1"/>
          </p:cNvPicPr>
          <p:nvPr/>
        </p:nvPicPr>
        <p:blipFill>
          <a:blip r:embed="rId2"/>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283" name="How do I get just the rows for players who are guards?"/>
          <p:cNvSpPr txBox="1"/>
          <p:nvPr/>
        </p:nvSpPr>
        <p:spPr>
          <a:xfrm>
            <a:off x="18958024" y="5553710"/>
            <a:ext cx="4472524"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do I get just the rows for players who are guards?</a:t>
            </a:r>
          </a:p>
        </p:txBody>
      </p:sp>
      <p:sp>
        <p:nvSpPr>
          <p:cNvPr id="284" name="Rectangle"/>
          <p:cNvSpPr/>
          <p:nvPr/>
        </p:nvSpPr>
        <p:spPr>
          <a:xfrm>
            <a:off x="6629258" y="424939"/>
            <a:ext cx="11125484" cy="13031084"/>
          </a:xfrm>
          <a:prstGeom prst="rect">
            <a:avLst/>
          </a:prstGeom>
          <a:gradFill>
            <a:gsLst>
              <a:gs pos="53669">
                <a:schemeClr val="accent3">
                  <a:lumOff val="44000"/>
                </a:schemeClr>
              </a:gs>
              <a:gs pos="84984">
                <a:schemeClr val="accent1">
                  <a:satOff val="58333"/>
                  <a:lumOff val="16325"/>
                  <a:alpha val="0"/>
                </a:schemeClr>
              </a:gs>
            </a:gsLst>
            <a:lin ang="16200000"/>
          </a:gradFill>
          <a:ln w="12700">
            <a:miter lim="400000"/>
          </a:ln>
        </p:spPr>
        <p:txBody>
          <a:bodyPr lIns="178593" tIns="178593" rIns="178593" bIns="178593" anchor="ctr"/>
          <a:lstStyle/>
          <a:p>
            <a:pPr algn="ctr">
              <a:lnSpc>
                <a:spcPts val="4800"/>
              </a:lnSpc>
              <a:defRPr sz="4200"/>
            </a:pPr>
            <a:endParaRPr/>
          </a:p>
        </p:txBody>
      </p:sp>
      <p:sp>
        <p:nvSpPr>
          <p:cNvPr id="285" name="fun is-guard(player :: Row)   -&gt; Boolean:…"/>
          <p:cNvSpPr txBox="1"/>
          <p:nvPr/>
        </p:nvSpPr>
        <p:spPr>
          <a:xfrm>
            <a:off x="841873" y="6458006"/>
            <a:ext cx="12729468" cy="6604620"/>
          </a:xfrm>
          <a:prstGeom prst="rect">
            <a:avLst/>
          </a:prstGeom>
          <a:ln w="254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a:solidFill>
                  <a:srgbClr val="ABAFB3"/>
                </a:solidFill>
              </a:rPr>
              <a:t>fun</a:t>
            </a:r>
            <a:r>
              <a:t> </a:t>
            </a:r>
            <a:r>
              <a:rPr b="1">
                <a:solidFill>
                  <a:srgbClr val="9F59B3"/>
                </a:solidFill>
              </a:rPr>
              <a:t>is-guard</a:t>
            </a:r>
            <a:r>
              <a:t>(player :: Row)</a:t>
            </a:r>
            <a:br/>
            <a:r>
              <a:t>  -&gt; Boolean:</a:t>
            </a:r>
          </a:p>
          <a:p>
            <a:pPr>
              <a:lnSpc>
                <a:spcPts val="5600"/>
              </a:lnSpc>
              <a:defRPr i="0">
                <a:latin typeface="Menlo Regular"/>
                <a:ea typeface="Menlo Regular"/>
                <a:cs typeface="Menlo Regular"/>
                <a:sym typeface="Menlo Regular"/>
              </a:defRPr>
            </a:pPr>
            <a:r>
              <a:t>  </a:t>
            </a:r>
            <a:r>
              <a:rPr>
                <a:solidFill>
                  <a:srgbClr val="ABAFB3"/>
                </a:solidFill>
              </a:rPr>
              <a:t>doc</a:t>
            </a:r>
            <a:r>
              <a:t>: </a:t>
            </a:r>
            <a:r>
              <a:rPr>
                <a:solidFill>
                  <a:srgbClr val="507EB3"/>
                </a:solidFill>
              </a:rPr>
              <a:t>"Return true if the player's primary position is guard"</a:t>
            </a:r>
          </a:p>
          <a:p>
            <a:pPr>
              <a:lnSpc>
                <a:spcPts val="5600"/>
              </a:lnSpc>
              <a:defRPr i="0">
                <a:latin typeface="Menlo Regular"/>
                <a:ea typeface="Menlo Regular"/>
                <a:cs typeface="Menlo Regular"/>
                <a:sym typeface="Menlo Regular"/>
              </a:defRPr>
            </a:pPr>
            <a:r>
              <a:t>  player[</a:t>
            </a:r>
            <a:r>
              <a:rPr>
                <a:solidFill>
                  <a:srgbClr val="507EB3"/>
                </a:solidFill>
              </a:rPr>
              <a:t>"pos"</a:t>
            </a:r>
            <a:r>
              <a:t>] == </a:t>
            </a:r>
            <a:r>
              <a:rPr>
                <a:solidFill>
                  <a:srgbClr val="507EB3"/>
                </a:solidFill>
              </a:rPr>
              <a:t>"G"</a:t>
            </a:r>
          </a:p>
          <a:p>
            <a:pPr>
              <a:lnSpc>
                <a:spcPts val="5600"/>
              </a:lnSpc>
              <a:defRPr i="0">
                <a:latin typeface="Menlo Regular"/>
                <a:ea typeface="Menlo Regular"/>
                <a:cs typeface="Menlo Regular"/>
                <a:sym typeface="Menlo Regular"/>
              </a:defRPr>
            </a:pPr>
            <a:r>
              <a:rPr>
                <a:solidFill>
                  <a:srgbClr val="ABAFB3"/>
                </a:solidFill>
              </a:rPr>
              <a:t>where</a:t>
            </a:r>
            <a:r>
              <a:t>:</a:t>
            </a:r>
          </a:p>
          <a:p>
            <a:pPr>
              <a:lnSpc>
                <a:spcPts val="5600"/>
              </a:lnSpc>
              <a:defRPr i="0">
                <a:latin typeface="Menlo Regular"/>
                <a:ea typeface="Menlo Regular"/>
                <a:cs typeface="Menlo Regular"/>
                <a:sym typeface="Menlo Regular"/>
              </a:defRPr>
            </a:pPr>
            <a:r>
              <a:t>  is-guard(t.row-n(0)) </a:t>
            </a:r>
            <a:r>
              <a:rPr>
                <a:solidFill>
                  <a:srgbClr val="ABAFB3"/>
                </a:solidFill>
              </a:rPr>
              <a:t>is</a:t>
            </a:r>
            <a:r>
              <a:t> </a:t>
            </a:r>
            <a:r>
              <a:rPr>
                <a:solidFill>
                  <a:srgbClr val="EAA005"/>
                </a:solidFill>
              </a:rPr>
              <a:t>false</a:t>
            </a:r>
          </a:p>
          <a:p>
            <a:pPr>
              <a:lnSpc>
                <a:spcPts val="5600"/>
              </a:lnSpc>
              <a:defRPr i="0">
                <a:latin typeface="Menlo Regular"/>
                <a:ea typeface="Menlo Regular"/>
                <a:cs typeface="Menlo Regular"/>
                <a:sym typeface="Menlo Regular"/>
              </a:defRPr>
            </a:pPr>
            <a:r>
              <a:t>  is-guard(t.row-n(1)) </a:t>
            </a:r>
            <a:r>
              <a:rPr>
                <a:solidFill>
                  <a:srgbClr val="ABAFB3"/>
                </a:solidFill>
              </a:rPr>
              <a:t>is</a:t>
            </a:r>
            <a:r>
              <a:t> </a:t>
            </a:r>
            <a:r>
              <a:rPr>
                <a:solidFill>
                  <a:srgbClr val="EAA005"/>
                </a:solidFill>
              </a:rPr>
              <a:t>true</a:t>
            </a:r>
          </a:p>
          <a:p>
            <a:pPr>
              <a:lnSpc>
                <a:spcPts val="5600"/>
              </a:lnSpc>
              <a:defRPr i="0">
                <a:latin typeface="Menlo Regular"/>
                <a:ea typeface="Menlo Regular"/>
                <a:cs typeface="Menlo Regular"/>
                <a:sym typeface="Menlo Regular"/>
              </a:defRPr>
            </a:pPr>
            <a:r>
              <a:rPr>
                <a:solidFill>
                  <a:srgbClr val="ABAFB3"/>
                </a:solidFill>
              </a:rPr>
              <a:t>end</a:t>
            </a:r>
          </a:p>
        </p:txBody>
      </p:sp>
      <p:sp>
        <p:nvSpPr>
          <p:cNvPr id="286" name="filter-with(stats,…"/>
          <p:cNvSpPr txBox="1"/>
          <p:nvPr/>
        </p:nvSpPr>
        <p:spPr>
          <a:xfrm>
            <a:off x="14850000" y="9316800"/>
            <a:ext cx="8907694" cy="1600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t>filter-with(stats,</a:t>
            </a:r>
          </a:p>
          <a:p>
            <a:pPr>
              <a:lnSpc>
                <a:spcPts val="5600"/>
              </a:lnSpc>
              <a:defRPr i="0">
                <a:latin typeface="Menlo Regular"/>
                <a:ea typeface="Menlo Regular"/>
                <a:cs typeface="Menlo Regular"/>
                <a:sym typeface="Menlo Regular"/>
              </a:defRPr>
            </a:pPr>
            <a:r>
              <a:t>  is-guard)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words-sub</a:t>
            </a:r>
            <a:r>
              <a:t> = map(substitute-word, 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join-str(words-sub, </a:t>
            </a:r>
            <a:r>
              <a:rPr>
                <a:solidFill>
                  <a:srgbClr val="507EB3"/>
                </a:solidFill>
              </a:rPr>
              <a:t>" "</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mad-libs(template) </a:t>
            </a:r>
            <a:r>
              <a:rPr>
                <a:solidFill>
                  <a:srgbClr val="ABAFB3"/>
                </a:solidFill>
              </a:rPr>
              <a:t>is-not</a:t>
            </a:r>
            <a:r>
              <a:t> template</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fun mad-libs(t :: String) -&gt; String:…"/>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mad-libs</a:t>
            </a:r>
            <a:r>
              <a:t>(t :: String) -&gt; String:</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"Randomly fill in the blanks in the mad libs template"</a:t>
            </a: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a:t>
            </a:r>
            <a:r>
              <a:t> = string-split-all(t, </a:t>
            </a:r>
            <a:r>
              <a:rPr>
                <a:solidFill>
                  <a:srgbClr val="507EB3"/>
                </a:solidFill>
              </a:rPr>
              <a:t>" "</a:t>
            </a:r>
            <a:r>
              <a: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i="1">
                <a:solidFill>
                  <a:srgbClr val="9F59B3"/>
                </a:solidFill>
              </a:rPr>
              <a:t>words-sub</a:t>
            </a:r>
            <a:r>
              <a:t> = map(substitute-word, 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join-str(words-sub, </a:t>
            </a:r>
            <a:r>
              <a:rPr>
                <a:solidFill>
                  <a:srgbClr val="507EB3"/>
                </a:solidFill>
              </a:rPr>
              <a:t>" "</a:t>
            </a:r>
            <a:r>
              <a:t>)</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mad-libs(template) </a:t>
            </a:r>
            <a:r>
              <a:rPr>
                <a:solidFill>
                  <a:srgbClr val="ABAFB3"/>
                </a:solidFill>
              </a:rPr>
              <a:t>is-not</a:t>
            </a:r>
            <a:r>
              <a:t> template</a:t>
            </a:r>
          </a:p>
          <a:p>
            <a:pPr defTabSz="1828800">
              <a:lnSpc>
                <a:spcPts val="5600"/>
              </a:lnSpc>
              <a:spcBef>
                <a:spcPts val="0"/>
              </a:spcBef>
              <a:defRPr sz="4600">
                <a:latin typeface="Menlo Regular"/>
                <a:ea typeface="Menlo Regular"/>
                <a:cs typeface="Menlo Regular"/>
                <a:sym typeface="Menlo Regular"/>
              </a:defRPr>
            </a:pPr>
            <a:r>
              <a:t>  string-contains(mad-libs(template), </a:t>
            </a:r>
            <a:r>
              <a:rPr>
                <a:solidFill>
                  <a:srgbClr val="507EB3"/>
                </a:solidFill>
              </a:rPr>
              <a:t>"Plural-Noun"</a:t>
            </a:r>
            <a:r>
              <a: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is</a:t>
            </a:r>
            <a:r>
              <a:t> </a:t>
            </a:r>
            <a:r>
              <a:rPr>
                <a:solidFill>
                  <a:srgbClr val="EAA005"/>
                </a:solidFill>
              </a:rPr>
              <a:t>false</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review: Lists and recursion"/>
          <p:cNvSpPr txBox="1">
            <a:spLocks noGrp="1"/>
          </p:cNvSpPr>
          <p:nvPr>
            <p:ph type="title"/>
          </p:nvPr>
        </p:nvSpPr>
        <p:spPr>
          <a:prstGeom prst="rect">
            <a:avLst/>
          </a:prstGeom>
        </p:spPr>
        <p:txBody>
          <a:bodyPr/>
          <a:lstStyle/>
          <a:p>
            <a:r>
              <a:t>Preview: Lists and recursion</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What if join-str didn’t already exist for our convenience?…"/>
          <p:cNvSpPr txBox="1">
            <a:spLocks noGrp="1"/>
          </p:cNvSpPr>
          <p:nvPr>
            <p:ph type="body" idx="1"/>
          </p:nvPr>
        </p:nvSpPr>
        <p:spPr>
          <a:prstGeom prst="rect">
            <a:avLst/>
          </a:prstGeom>
        </p:spPr>
        <p:txBody>
          <a:bodyPr/>
          <a:lstStyle/>
          <a:p>
            <a:r>
              <a:t>What if </a:t>
            </a:r>
            <a:r>
              <a:rPr sz="4600" b="1">
                <a:latin typeface="Menlo Regular"/>
                <a:ea typeface="Menlo Regular"/>
                <a:cs typeface="Menlo Regular"/>
                <a:sym typeface="Menlo Regular"/>
              </a:rPr>
              <a:t>join-str</a:t>
            </a:r>
            <a:r>
              <a:t> didn’t already exist for our convenience?</a:t>
            </a:r>
          </a:p>
          <a:p>
            <a:r>
              <a:t>To write a function that processes a list element by element, we need to understand the real nature of lists.</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A list consists of two parts: a first element and the rest of the list.…"/>
          <p:cNvSpPr txBox="1">
            <a:spLocks noGrp="1"/>
          </p:cNvSpPr>
          <p:nvPr>
            <p:ph type="body" idx="1"/>
          </p:nvPr>
        </p:nvSpPr>
        <p:spPr>
          <a:prstGeom prst="rect">
            <a:avLst/>
          </a:prstGeom>
        </p:spPr>
        <p:txBody>
          <a:bodyPr/>
          <a:lstStyle/>
          <a:p>
            <a:r>
              <a:t>A list consists of two parts: a </a:t>
            </a:r>
            <a:r>
              <a:rPr sz="4600" b="1">
                <a:latin typeface="Menlo Regular"/>
                <a:ea typeface="Menlo Regular"/>
                <a:cs typeface="Menlo Regular"/>
                <a:sym typeface="Menlo Regular"/>
              </a:rPr>
              <a:t>first</a:t>
            </a:r>
            <a:r>
              <a:t> element and the </a:t>
            </a:r>
            <a:r>
              <a:rPr sz="4600" b="1">
                <a:latin typeface="Menlo Regular"/>
                <a:ea typeface="Menlo Regular"/>
                <a:cs typeface="Menlo Regular"/>
                <a:sym typeface="Menlo Regular"/>
              </a:rPr>
              <a:t>rest</a:t>
            </a:r>
            <a:r>
              <a:t> of the list.</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i="1">
                <a:solidFill>
                  <a:srgbClr val="9F59B3"/>
                </a:solidFill>
              </a:rPr>
              <a:t>l</a:t>
            </a:r>
            <a:r>
              <a:rPr b="1"/>
              <a:t> = [</a:t>
            </a:r>
            <a:r>
              <a:rPr b="1">
                <a:solidFill>
                  <a:srgbClr val="ABAFB3"/>
                </a:solidFill>
              </a:rPr>
              <a:t>list</a:t>
            </a:r>
            <a:r>
              <a:rPr b="1"/>
              <a:t>: 1, 2, 3]</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a:t>l.first</a:t>
            </a:r>
          </a:p>
          <a:p>
            <a:pPr marL="1469109" defTabSz="1828800">
              <a:lnSpc>
                <a:spcPts val="5600"/>
              </a:lnSpc>
              <a:spcBef>
                <a:spcPts val="0"/>
              </a:spcBef>
              <a:defRPr sz="4600">
                <a:latin typeface="Menlo Regular"/>
                <a:ea typeface="Menlo Regular"/>
                <a:cs typeface="Menlo Regular"/>
                <a:sym typeface="Menlo Regular"/>
              </a:defRPr>
            </a:pPr>
            <a:r>
              <a:t>1</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a:t>l.rest</a:t>
            </a:r>
          </a:p>
          <a:p>
            <a:pPr marL="1469109" defTabSz="1828800">
              <a:lnSpc>
                <a:spcPts val="5600"/>
              </a:lnSpc>
              <a:spcBef>
                <a:spcPts val="0"/>
              </a:spcBef>
              <a:defRPr sz="4600">
                <a:latin typeface="Menlo Regular"/>
                <a:ea typeface="Menlo Regular"/>
                <a:cs typeface="Menlo Regular"/>
                <a:sym typeface="Menlo Regular"/>
              </a:defRPr>
            </a:pPr>
            <a:r>
              <a:t>[</a:t>
            </a:r>
            <a:r>
              <a:rPr>
                <a:solidFill>
                  <a:srgbClr val="ABAFB3"/>
                </a:solidFill>
              </a:rPr>
              <a:t>list</a:t>
            </a:r>
            <a:r>
              <a:t>: 2, 3]</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he first element is linked to the rest and so on until we reach the empty list:…"/>
          <p:cNvSpPr txBox="1">
            <a:spLocks noGrp="1"/>
          </p:cNvSpPr>
          <p:nvPr>
            <p:ph type="body" idx="1"/>
          </p:nvPr>
        </p:nvSpPr>
        <p:spPr>
          <a:prstGeom prst="rect">
            <a:avLst/>
          </a:prstGeom>
        </p:spPr>
        <p:txBody>
          <a:bodyPr/>
          <a:lstStyle/>
          <a:p>
            <a:r>
              <a:t>The first element is linked to the rest and so on until we reach the empty list:</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a:t>link(1, empty)</a:t>
            </a:r>
          </a:p>
          <a:p>
            <a:pPr marL="1469109" defTabSz="1828800">
              <a:lnSpc>
                <a:spcPts val="5600"/>
              </a:lnSpc>
              <a:spcBef>
                <a:spcPts val="0"/>
              </a:spcBef>
              <a:defRPr sz="4600">
                <a:latin typeface="Menlo Regular"/>
                <a:ea typeface="Menlo Regular"/>
                <a:cs typeface="Menlo Regular"/>
                <a:sym typeface="Menlo Regular"/>
              </a:defRPr>
            </a:pPr>
            <a:r>
              <a:t>[</a:t>
            </a:r>
            <a:r>
              <a:rPr>
                <a:solidFill>
                  <a:srgbClr val="ABAFB3"/>
                </a:solidFill>
              </a:rPr>
              <a:t>list</a:t>
            </a:r>
            <a:r>
              <a:t>: 1]</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 </a:t>
            </a:r>
            <a:r>
              <a:rPr b="1"/>
              <a:t>link(1, link(2, link(3, empty)))</a:t>
            </a:r>
          </a:p>
          <a:p>
            <a:pPr marL="1469109" defTabSz="1828800">
              <a:lnSpc>
                <a:spcPts val="5600"/>
              </a:lnSpc>
              <a:spcBef>
                <a:spcPts val="0"/>
              </a:spcBef>
              <a:defRPr sz="4600">
                <a:latin typeface="Menlo Regular"/>
                <a:ea typeface="Menlo Regular"/>
                <a:cs typeface="Menlo Regular"/>
                <a:sym typeface="Menlo Regular"/>
              </a:defRPr>
            </a:pPr>
            <a:r>
              <a:t>[</a:t>
            </a:r>
            <a:r>
              <a:rPr>
                <a:solidFill>
                  <a:srgbClr val="ABAFB3"/>
                </a:solidFill>
              </a:rPr>
              <a:t>list</a:t>
            </a:r>
            <a:r>
              <a:t>: 1, 2, 3]</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When we write a function that recursively processes a list, we deal with these two cases – linking an element or being empty:…"/>
          <p:cNvSpPr txBox="1">
            <a:spLocks noGrp="1"/>
          </p:cNvSpPr>
          <p:nvPr>
            <p:ph type="body" idx="1"/>
          </p:nvPr>
        </p:nvSpPr>
        <p:spPr>
          <a:prstGeom prst="rect">
            <a:avLst/>
          </a:prstGeom>
        </p:spPr>
        <p:txBody>
          <a:bodyPr/>
          <a:lstStyle/>
          <a:p>
            <a:pPr marR="3855599"/>
            <a:r>
              <a:t>When we write a function that recursively processes a list, we deal with these two cases – linking an element or being empty:</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add-nums</a:t>
            </a:r>
            <a:r>
              <a:t>(l :: List&lt;Number&gt;) -&gt; Number:</a:t>
            </a:r>
          </a:p>
          <a:p>
            <a:pPr marL="1469109"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a:t>
            </a:r>
          </a:p>
          <a:p>
            <a:pPr marL="1469109" defTabSz="1828800">
              <a:lnSpc>
                <a:spcPts val="5600"/>
              </a:lnSpc>
              <a:spcBef>
                <a:spcPts val="0"/>
              </a:spcBef>
              <a:defRPr sz="4600">
                <a:latin typeface="Menlo Regular"/>
                <a:ea typeface="Menlo Regular"/>
                <a:cs typeface="Menlo Regular"/>
                <a:sym typeface="Menlo Regular"/>
              </a:defRPr>
            </a:pPr>
            <a:r>
              <a:t>    | empty =&gt; 0</a:t>
            </a:r>
          </a:p>
          <a:p>
            <a:pPr marL="1469109" defTabSz="1828800">
              <a:lnSpc>
                <a:spcPts val="5600"/>
              </a:lnSpc>
              <a:spcBef>
                <a:spcPts val="0"/>
              </a:spcBef>
              <a:defRPr sz="4600">
                <a:latin typeface="Menlo Regular"/>
                <a:ea typeface="Menlo Regular"/>
                <a:cs typeface="Menlo Regular"/>
                <a:sym typeface="Menlo Regular"/>
              </a:defRPr>
            </a:pPr>
            <a:r>
              <a:t>    | link(f, r) =&gt; f + add-nums(r)</a:t>
            </a:r>
          </a:p>
          <a:p>
            <a:pPr marL="1469109"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marL="1469109" defTabSz="1828800">
              <a:lnSpc>
                <a:spcPts val="5600"/>
              </a:lnSpc>
              <a:spcBef>
                <a:spcPts val="0"/>
              </a:spcBef>
              <a:defRPr sz="4600">
                <a:latin typeface="Menlo Regular"/>
                <a:ea typeface="Menlo Regular"/>
                <a:cs typeface="Menlo Regular"/>
                <a:sym typeface="Menlo Regular"/>
              </a:defRPr>
            </a:pPr>
            <a:r>
              <a:t>  add-nums([</a:t>
            </a:r>
            <a:r>
              <a:rPr>
                <a:solidFill>
                  <a:srgbClr val="ABAFB3"/>
                </a:solidFill>
              </a:rPr>
              <a:t>list</a:t>
            </a:r>
            <a:r>
              <a:t>:     ]) </a:t>
            </a:r>
            <a:r>
              <a:rPr>
                <a:solidFill>
                  <a:srgbClr val="ABAFB3"/>
                </a:solidFill>
              </a:rPr>
              <a:t>is</a:t>
            </a:r>
            <a:r>
              <a:t> 0</a:t>
            </a:r>
          </a:p>
          <a:p>
            <a:pPr marL="1469109" defTabSz="1828800">
              <a:lnSpc>
                <a:spcPts val="5600"/>
              </a:lnSpc>
              <a:spcBef>
                <a:spcPts val="0"/>
              </a:spcBef>
              <a:defRPr sz="4600">
                <a:latin typeface="Menlo Regular"/>
                <a:ea typeface="Menlo Regular"/>
                <a:cs typeface="Menlo Regular"/>
                <a:sym typeface="Menlo Regular"/>
              </a:defRPr>
            </a:pPr>
            <a:r>
              <a:t>  add-nums([</a:t>
            </a:r>
            <a:r>
              <a:rPr>
                <a:solidFill>
                  <a:srgbClr val="ABAFB3"/>
                </a:solidFill>
              </a:rPr>
              <a:t>list</a:t>
            </a:r>
            <a:r>
              <a:t>:    1]) </a:t>
            </a:r>
            <a:r>
              <a:rPr>
                <a:solidFill>
                  <a:srgbClr val="ABAFB3"/>
                </a:solidFill>
              </a:rPr>
              <a:t>is</a:t>
            </a:r>
            <a:r>
              <a:t> 1 + 0</a:t>
            </a:r>
          </a:p>
          <a:p>
            <a:pPr marL="1469109" defTabSz="1828800">
              <a:lnSpc>
                <a:spcPts val="5600"/>
              </a:lnSpc>
              <a:spcBef>
                <a:spcPts val="0"/>
              </a:spcBef>
              <a:defRPr sz="4600">
                <a:latin typeface="Menlo Regular"/>
                <a:ea typeface="Menlo Regular"/>
                <a:cs typeface="Menlo Regular"/>
                <a:sym typeface="Menlo Regular"/>
              </a:defRPr>
            </a:pPr>
            <a:r>
              <a:t>  add-nums([</a:t>
            </a:r>
            <a:r>
              <a:rPr>
                <a:solidFill>
                  <a:srgbClr val="ABAFB3"/>
                </a:solidFill>
              </a:rPr>
              <a:t>list</a:t>
            </a:r>
            <a:r>
              <a:t>: 2, 1]) </a:t>
            </a:r>
            <a:r>
              <a:rPr>
                <a:solidFill>
                  <a:srgbClr val="ABAFB3"/>
                </a:solidFill>
              </a:rPr>
              <a:t>is</a:t>
            </a:r>
            <a:r>
              <a:t> 2 + 1 + 0</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In the case of joining strings, we need to know not just if the current list is empty but is the rest of the rest empty. This is how we know whether to add a space or not."/>
          <p:cNvSpPr txBox="1">
            <a:spLocks noGrp="1"/>
          </p:cNvSpPr>
          <p:nvPr>
            <p:ph type="body" idx="1"/>
          </p:nvPr>
        </p:nvSpPr>
        <p:spPr>
          <a:prstGeom prst="rect">
            <a:avLst/>
          </a:prstGeom>
        </p:spPr>
        <p:txBody>
          <a:bodyPr/>
          <a:lstStyle/>
          <a:p>
            <a:r>
              <a:t>In the case of joining strings, we need to know not just if the current list is empty but is the rest of the rest empty. This is how we know whether to add a space or not.</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fun join-with-spaces(l :: List&lt;String&gt;) -&gt; String:…"/>
          <p:cNvSpPr txBox="1">
            <a:spLocks noGrp="1"/>
          </p:cNvSpPr>
          <p:nvPr>
            <p:ph type="body" idx="1"/>
          </p:nvPr>
        </p:nvSpPr>
        <p:spPr>
          <a:prstGeom prst="rect">
            <a:avLst/>
          </a:prstGeom>
        </p:spPr>
        <p:txBody>
          <a:bodyPr/>
          <a:lstStyle/>
          <a:p>
            <a:pPr defTabSz="1828800">
              <a:lnSpc>
                <a:spcPts val="4800"/>
              </a:lnSpc>
              <a:spcBef>
                <a:spcPts val="0"/>
              </a:spcBef>
              <a:defRPr sz="3200">
                <a:latin typeface="Menlo Regular"/>
                <a:ea typeface="Menlo Regular"/>
                <a:cs typeface="Menlo Regular"/>
                <a:sym typeface="Menlo Regular"/>
              </a:defRPr>
            </a:pPr>
            <a:r>
              <a:rPr>
                <a:solidFill>
                  <a:srgbClr val="ABAFB3"/>
                </a:solidFill>
              </a:rPr>
              <a:t>fun</a:t>
            </a:r>
            <a:r>
              <a:t> </a:t>
            </a:r>
            <a:r>
              <a:rPr b="1">
                <a:solidFill>
                  <a:srgbClr val="9F59B3"/>
                </a:solidFill>
              </a:rPr>
              <a:t>join-with-spaces</a:t>
            </a:r>
            <a:r>
              <a:t>(l :: List&lt;String&gt;) -&gt; String:</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doc</a:t>
            </a:r>
            <a:r>
              <a:t>: </a:t>
            </a:r>
            <a:r>
              <a:rPr>
                <a:solidFill>
                  <a:srgbClr val="507EB3"/>
                </a:solidFill>
              </a:rPr>
              <a:t>"Join the strings in l with a space between each one"</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cases</a:t>
            </a:r>
            <a:r>
              <a:t> (List) l:</a:t>
            </a:r>
          </a:p>
          <a:p>
            <a:pPr defTabSz="1828800">
              <a:lnSpc>
                <a:spcPts val="4800"/>
              </a:lnSpc>
              <a:spcBef>
                <a:spcPts val="0"/>
              </a:spcBef>
              <a:defRPr sz="3200">
                <a:latin typeface="Menlo Regular"/>
                <a:ea typeface="Menlo Regular"/>
                <a:cs typeface="Menlo Regular"/>
                <a:sym typeface="Menlo Regular"/>
              </a:defRPr>
            </a:pPr>
            <a:r>
              <a:t>    | empty =&gt; </a:t>
            </a:r>
            <a:r>
              <a:rPr>
                <a:solidFill>
                  <a:srgbClr val="507EB3"/>
                </a:solidFill>
              </a:rPr>
              <a:t>""</a:t>
            </a:r>
          </a:p>
          <a:p>
            <a:pPr defTabSz="1828800">
              <a:lnSpc>
                <a:spcPts val="4800"/>
              </a:lnSpc>
              <a:spcBef>
                <a:spcPts val="0"/>
              </a:spcBef>
              <a:defRPr sz="3200">
                <a:latin typeface="Menlo Regular"/>
                <a:ea typeface="Menlo Regular"/>
                <a:cs typeface="Menlo Regular"/>
                <a:sym typeface="Menlo Regular"/>
              </a:defRPr>
            </a:pPr>
            <a:r>
              <a:t>    | link(f, r) =&gt; </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cases</a:t>
            </a:r>
            <a:r>
              <a:t> (List) r:</a:t>
            </a:r>
          </a:p>
          <a:p>
            <a:pPr defTabSz="1828800">
              <a:lnSpc>
                <a:spcPts val="4800"/>
              </a:lnSpc>
              <a:spcBef>
                <a:spcPts val="0"/>
              </a:spcBef>
              <a:defRPr sz="3200">
                <a:latin typeface="Menlo Regular"/>
                <a:ea typeface="Menlo Regular"/>
                <a:cs typeface="Menlo Regular"/>
                <a:sym typeface="Menlo Regular"/>
              </a:defRPr>
            </a:pPr>
            <a:r>
              <a:t>        | empty =&gt; f</a:t>
            </a:r>
          </a:p>
          <a:p>
            <a:pPr defTabSz="1828800">
              <a:lnSpc>
                <a:spcPts val="4800"/>
              </a:lnSpc>
              <a:spcBef>
                <a:spcPts val="0"/>
              </a:spcBef>
              <a:defRPr sz="3200">
                <a:latin typeface="Menlo Regular"/>
                <a:ea typeface="Menlo Regular"/>
                <a:cs typeface="Menlo Regular"/>
                <a:sym typeface="Menlo Regular"/>
              </a:defRPr>
            </a:pPr>
            <a:r>
              <a:t>        | link(fr, rr) =&gt;</a:t>
            </a:r>
          </a:p>
          <a:p>
            <a:pPr defTabSz="1828800">
              <a:lnSpc>
                <a:spcPts val="4800"/>
              </a:lnSpc>
              <a:spcBef>
                <a:spcPts val="0"/>
              </a:spcBef>
              <a:defRPr sz="3200">
                <a:latin typeface="Menlo Regular"/>
                <a:ea typeface="Menlo Regular"/>
                <a:cs typeface="Menlo Regular"/>
                <a:sym typeface="Menlo Regular"/>
              </a:defRPr>
            </a:pPr>
            <a:r>
              <a:t>          f + </a:t>
            </a:r>
            <a:r>
              <a:rPr>
                <a:solidFill>
                  <a:srgbClr val="507EB3"/>
                </a:solidFill>
              </a:rPr>
              <a:t>" "</a:t>
            </a:r>
            <a:r>
              <a:t> + join-with-spaces(r)</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end</a:t>
            </a:r>
          </a:p>
          <a:p>
            <a:pPr defTabSz="1828800">
              <a:lnSpc>
                <a:spcPts val="4800"/>
              </a:lnSpc>
              <a:spcBef>
                <a:spcPts val="0"/>
              </a:spcBef>
              <a:defRPr sz="3200">
                <a:latin typeface="Menlo Regular"/>
                <a:ea typeface="Menlo Regular"/>
                <a:cs typeface="Menlo Regular"/>
                <a:sym typeface="Menlo Regular"/>
              </a:defRPr>
            </a:pPr>
            <a:r>
              <a:t>  </a:t>
            </a:r>
            <a:r>
              <a:rPr>
                <a:solidFill>
                  <a:srgbClr val="ABAFB3"/>
                </a:solidFill>
              </a:rPr>
              <a:t>end</a:t>
            </a: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where</a:t>
            </a:r>
            <a:r>
              <a:t>:</a:t>
            </a:r>
          </a:p>
          <a:p>
            <a:pPr defTabSz="1828800">
              <a:lnSpc>
                <a:spcPts val="4800"/>
              </a:lnSpc>
              <a:spcBef>
                <a:spcPts val="0"/>
              </a:spcBef>
              <a:defRPr sz="3200">
                <a:latin typeface="Menlo Regular"/>
                <a:ea typeface="Menlo Regular"/>
                <a:cs typeface="Menlo Regular"/>
                <a:sym typeface="Menlo Regular"/>
              </a:defRPr>
            </a:pPr>
            <a:r>
              <a:t>  join-with-spaces([</a:t>
            </a:r>
            <a:r>
              <a:rPr>
                <a:solidFill>
                  <a:srgbClr val="ABAFB3"/>
                </a:solidFill>
              </a:rPr>
              <a:t>list</a:t>
            </a:r>
            <a:r>
              <a:t>:         ]) </a:t>
            </a:r>
            <a:r>
              <a:rPr>
                <a:solidFill>
                  <a:srgbClr val="ABAFB3"/>
                </a:solidFill>
              </a:rPr>
              <a:t>is</a:t>
            </a:r>
            <a:r>
              <a:t>                   </a:t>
            </a:r>
            <a:r>
              <a:rPr>
                <a:solidFill>
                  <a:srgbClr val="507EB3"/>
                </a:solidFill>
              </a:rPr>
              <a:t>""</a:t>
            </a:r>
          </a:p>
          <a:p>
            <a:pPr defTabSz="1828800">
              <a:lnSpc>
                <a:spcPts val="4800"/>
              </a:lnSpc>
              <a:spcBef>
                <a:spcPts val="0"/>
              </a:spcBef>
              <a:defRPr sz="3200">
                <a:latin typeface="Menlo Regular"/>
                <a:ea typeface="Menlo Regular"/>
                <a:cs typeface="Menlo Regular"/>
                <a:sym typeface="Menlo Regular"/>
              </a:defRPr>
            </a:pPr>
            <a:r>
              <a:t>  join-with-spaces([</a:t>
            </a:r>
            <a:r>
              <a:rPr>
                <a:solidFill>
                  <a:srgbClr val="ABAFB3"/>
                </a:solidFill>
              </a:rPr>
              <a:t>list</a:t>
            </a:r>
            <a:r>
              <a:t>:      </a:t>
            </a:r>
            <a:r>
              <a:rPr>
                <a:solidFill>
                  <a:srgbClr val="507EB3"/>
                </a:solidFill>
              </a:rPr>
              <a:t>"y"</a:t>
            </a:r>
            <a:r>
              <a:t>]) </a:t>
            </a:r>
            <a:r>
              <a:rPr>
                <a:solidFill>
                  <a:srgbClr val="ABAFB3"/>
                </a:solidFill>
              </a:rPr>
              <a:t>is</a:t>
            </a:r>
            <a:r>
              <a:t>             </a:t>
            </a:r>
            <a:r>
              <a:rPr>
                <a:solidFill>
                  <a:srgbClr val="507EB3"/>
                </a:solidFill>
              </a:rPr>
              <a:t>"y"</a:t>
            </a:r>
            <a:r>
              <a:t> + </a:t>
            </a:r>
            <a:r>
              <a:rPr>
                <a:solidFill>
                  <a:srgbClr val="507EB3"/>
                </a:solidFill>
              </a:rPr>
              <a:t>""</a:t>
            </a:r>
          </a:p>
          <a:p>
            <a:pPr defTabSz="1828800">
              <a:lnSpc>
                <a:spcPts val="4800"/>
              </a:lnSpc>
              <a:spcBef>
                <a:spcPts val="0"/>
              </a:spcBef>
              <a:defRPr sz="3200">
                <a:latin typeface="Menlo Regular"/>
                <a:ea typeface="Menlo Regular"/>
                <a:cs typeface="Menlo Regular"/>
                <a:sym typeface="Menlo Regular"/>
              </a:defRPr>
            </a:pPr>
            <a:r>
              <a:t>  join-with-spaces([</a:t>
            </a:r>
            <a:r>
              <a:rPr>
                <a:solidFill>
                  <a:srgbClr val="ABAFB3"/>
                </a:solidFill>
              </a:rPr>
              <a:t>list</a:t>
            </a:r>
            <a:r>
              <a:t>: </a:t>
            </a:r>
            <a:r>
              <a:rPr>
                <a:solidFill>
                  <a:srgbClr val="507EB3"/>
                </a:solidFill>
              </a:rPr>
              <a:t>"x"</a:t>
            </a:r>
            <a:r>
              <a:t>, </a:t>
            </a:r>
            <a:r>
              <a:rPr>
                <a:solidFill>
                  <a:srgbClr val="507EB3"/>
                </a:solidFill>
              </a:rPr>
              <a:t>"y"</a:t>
            </a:r>
            <a:r>
              <a:t>]) </a:t>
            </a:r>
            <a:r>
              <a:rPr>
                <a:solidFill>
                  <a:srgbClr val="ABAFB3"/>
                </a:solidFill>
              </a:rPr>
              <a:t>is</a:t>
            </a:r>
            <a:r>
              <a:t> </a:t>
            </a:r>
            <a:r>
              <a:rPr>
                <a:solidFill>
                  <a:srgbClr val="507EB3"/>
                </a:solidFill>
              </a:rPr>
              <a:t>"x"</a:t>
            </a:r>
            <a:r>
              <a:t> + </a:t>
            </a:r>
            <a:r>
              <a:rPr>
                <a:solidFill>
                  <a:srgbClr val="507EB3"/>
                </a:solidFill>
              </a:rPr>
              <a:t>" "</a:t>
            </a:r>
            <a:r>
              <a:t> + </a:t>
            </a:r>
            <a:r>
              <a:rPr>
                <a:solidFill>
                  <a:srgbClr val="507EB3"/>
                </a:solidFill>
              </a:rPr>
              <a:t>"y"</a:t>
            </a:r>
            <a:r>
              <a:t> + </a:t>
            </a:r>
            <a:r>
              <a:rPr>
                <a:solidFill>
                  <a:srgbClr val="507EB3"/>
                </a:solidFill>
              </a:rPr>
              <a:t>""</a:t>
            </a:r>
          </a:p>
          <a:p>
            <a:pPr defTabSz="1828800">
              <a:lnSpc>
                <a:spcPts val="4800"/>
              </a:lnSpc>
              <a:spcBef>
                <a:spcPts val="0"/>
              </a:spcBef>
              <a:defRPr sz="32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Class code:…"/>
          <p:cNvSpPr txBox="1">
            <a:spLocks noGrp="1"/>
          </p:cNvSpPr>
          <p:nvPr>
            <p:ph type="body" idx="1"/>
          </p:nvPr>
        </p:nvSpPr>
        <p:spPr>
          <a:prstGeom prst="rect">
            <a:avLst/>
          </a:prstGeom>
        </p:spPr>
        <p:txBody>
          <a:bodyPr/>
          <a:lstStyle/>
          <a:p>
            <a:r>
              <a:rPr dirty="0"/>
              <a:t>Class code:</a:t>
            </a:r>
            <a:endParaRPr lang="en-US" dirty="0"/>
          </a:p>
          <a:p>
            <a:r>
              <a:rPr lang="en-US" dirty="0">
                <a:hlinkClick r:id="rId2"/>
              </a:rPr>
              <a:t>https://code.pyret.org/editor#share=1pl3aebeS704fGGlxGhSc-NNFaQCBE9On&amp;v=4f2ac8e</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Screen Shot 2023-02-06 at 14.38.22.png" descr="Screen Shot 2023-02-06 at 14.38.22.png"/>
          <p:cNvPicPr>
            <a:picLocks noChangeAspect="1"/>
          </p:cNvPicPr>
          <p:nvPr/>
        </p:nvPicPr>
        <p:blipFill>
          <a:blip r:embed="rId2"/>
          <a:srcRect l="1358" t="764" r="1361" b="750"/>
          <a:stretch>
            <a:fillRect/>
          </a:stretch>
        </p:blipFill>
        <p:spPr>
          <a:xfrm>
            <a:off x="6898233" y="343404"/>
            <a:ext cx="10587275" cy="13031085"/>
          </a:xfrm>
          <a:custGeom>
            <a:avLst/>
            <a:gdLst/>
            <a:ahLst/>
            <a:cxnLst>
              <a:cxn ang="0">
                <a:pos x="wd2" y="hd2"/>
              </a:cxn>
              <a:cxn ang="5400000">
                <a:pos x="wd2" y="hd2"/>
              </a:cxn>
              <a:cxn ang="10800000">
                <a:pos x="wd2" y="hd2"/>
              </a:cxn>
              <a:cxn ang="16200000">
                <a:pos x="wd2" y="hd2"/>
              </a:cxn>
            </a:cxnLst>
            <a:rect l="0" t="0" r="r" b="b"/>
            <a:pathLst>
              <a:path w="21598" h="21595" extrusionOk="0">
                <a:moveTo>
                  <a:pt x="10695" y="2"/>
                </a:moveTo>
                <a:lnTo>
                  <a:pt x="447" y="9"/>
                </a:lnTo>
                <a:lnTo>
                  <a:pt x="313" y="85"/>
                </a:lnTo>
                <a:cubicBezTo>
                  <a:pt x="164" y="169"/>
                  <a:pt x="37" y="295"/>
                  <a:pt x="12" y="385"/>
                </a:cubicBezTo>
                <a:cubicBezTo>
                  <a:pt x="3" y="418"/>
                  <a:pt x="-2" y="5114"/>
                  <a:pt x="0" y="10821"/>
                </a:cubicBezTo>
                <a:cubicBezTo>
                  <a:pt x="3" y="19394"/>
                  <a:pt x="12" y="21212"/>
                  <a:pt x="49" y="21284"/>
                </a:cubicBezTo>
                <a:cubicBezTo>
                  <a:pt x="102" y="21387"/>
                  <a:pt x="208" y="21473"/>
                  <a:pt x="369" y="21543"/>
                </a:cubicBezTo>
                <a:cubicBezTo>
                  <a:pt x="482" y="21593"/>
                  <a:pt x="789" y="21594"/>
                  <a:pt x="10745" y="21595"/>
                </a:cubicBezTo>
                <a:cubicBezTo>
                  <a:pt x="18751" y="21596"/>
                  <a:pt x="21033" y="21589"/>
                  <a:pt x="21140" y="21563"/>
                </a:cubicBezTo>
                <a:cubicBezTo>
                  <a:pt x="21330" y="21517"/>
                  <a:pt x="21511" y="21363"/>
                  <a:pt x="21560" y="21207"/>
                </a:cubicBezTo>
                <a:cubicBezTo>
                  <a:pt x="21589" y="21113"/>
                  <a:pt x="21598" y="18505"/>
                  <a:pt x="21598" y="10755"/>
                </a:cubicBezTo>
                <a:cubicBezTo>
                  <a:pt x="21598" y="542"/>
                  <a:pt x="21597" y="427"/>
                  <a:pt x="21532" y="323"/>
                </a:cubicBezTo>
                <a:cubicBezTo>
                  <a:pt x="21447" y="188"/>
                  <a:pt x="21271" y="72"/>
                  <a:pt x="21089" y="29"/>
                </a:cubicBezTo>
                <a:cubicBezTo>
                  <a:pt x="20974" y="2"/>
                  <a:pt x="18826" y="-4"/>
                  <a:pt x="10695" y="2"/>
                </a:cubicBezTo>
                <a:close/>
              </a:path>
            </a:pathLst>
          </a:custGeom>
          <a:ln w="12700">
            <a:miter lim="400000"/>
          </a:ln>
        </p:spPr>
      </p:pic>
      <p:sp>
        <p:nvSpPr>
          <p:cNvPr id="289" name="How do I get just the rows for players who are guards?"/>
          <p:cNvSpPr txBox="1"/>
          <p:nvPr/>
        </p:nvSpPr>
        <p:spPr>
          <a:xfrm>
            <a:off x="18958024" y="5553710"/>
            <a:ext cx="4472524"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400">
                <a:solidFill>
                  <a:srgbClr val="A00E15"/>
                </a:solidFill>
              </a:defRPr>
            </a:lvl1pPr>
          </a:lstStyle>
          <a:p>
            <a:r>
              <a:t>How do I get just the rows for players who are guards?</a:t>
            </a:r>
          </a:p>
        </p:txBody>
      </p:sp>
      <p:sp>
        <p:nvSpPr>
          <p:cNvPr id="290" name="Rectangle"/>
          <p:cNvSpPr/>
          <p:nvPr/>
        </p:nvSpPr>
        <p:spPr>
          <a:xfrm>
            <a:off x="6629258" y="424939"/>
            <a:ext cx="11125484" cy="13031084"/>
          </a:xfrm>
          <a:prstGeom prst="rect">
            <a:avLst/>
          </a:prstGeom>
          <a:gradFill>
            <a:gsLst>
              <a:gs pos="53669">
                <a:schemeClr val="accent3">
                  <a:lumOff val="44000"/>
                </a:schemeClr>
              </a:gs>
              <a:gs pos="84984">
                <a:schemeClr val="accent1">
                  <a:satOff val="58333"/>
                  <a:lumOff val="16325"/>
                  <a:alpha val="0"/>
                </a:schemeClr>
              </a:gs>
            </a:gsLst>
            <a:lin ang="16200000"/>
          </a:gradFill>
          <a:ln w="12700">
            <a:miter lim="400000"/>
          </a:ln>
        </p:spPr>
        <p:txBody>
          <a:bodyPr lIns="178593" tIns="178593" rIns="178593" bIns="178593" anchor="ctr"/>
          <a:lstStyle/>
          <a:p>
            <a:pPr algn="ctr">
              <a:lnSpc>
                <a:spcPts val="4800"/>
              </a:lnSpc>
              <a:defRPr sz="4200"/>
            </a:pPr>
            <a:endParaRPr/>
          </a:p>
        </p:txBody>
      </p:sp>
      <p:sp>
        <p:nvSpPr>
          <p:cNvPr id="291" name="filter-with(stats,…"/>
          <p:cNvSpPr txBox="1"/>
          <p:nvPr/>
        </p:nvSpPr>
        <p:spPr>
          <a:xfrm>
            <a:off x="14850000" y="9316800"/>
            <a:ext cx="8907694" cy="3023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t>filter-with(stats,</a:t>
            </a:r>
          </a:p>
          <a:p>
            <a:pPr>
              <a:lnSpc>
                <a:spcPts val="5600"/>
              </a:lnSpc>
              <a:defRPr i="0">
                <a:latin typeface="Menlo Regular"/>
                <a:ea typeface="Menlo Regular"/>
                <a:cs typeface="Menlo Regular"/>
                <a:sym typeface="Menlo Regular"/>
              </a:defRPr>
            </a:pPr>
            <a:r>
              <a:t>  </a:t>
            </a:r>
            <a:r>
              <a:rPr>
                <a:solidFill>
                  <a:srgbClr val="ABAFB3"/>
                </a:solidFill>
              </a:rPr>
              <a:t>lam</a:t>
            </a:r>
            <a:r>
              <a:t>(player):</a:t>
            </a:r>
          </a:p>
          <a:p>
            <a:pPr>
              <a:lnSpc>
                <a:spcPts val="5600"/>
              </a:lnSpc>
              <a:defRPr i="0">
                <a:latin typeface="Menlo Regular"/>
                <a:ea typeface="Menlo Regular"/>
                <a:cs typeface="Menlo Regular"/>
                <a:sym typeface="Menlo Regular"/>
              </a:defRPr>
            </a:pPr>
            <a:r>
              <a:t>    player[</a:t>
            </a:r>
            <a:r>
              <a:rPr>
                <a:solidFill>
                  <a:srgbClr val="507EB3"/>
                </a:solidFill>
              </a:rPr>
              <a:t>"pos"</a:t>
            </a:r>
            <a:r>
              <a:t>] == </a:t>
            </a:r>
            <a:r>
              <a:rPr>
                <a:solidFill>
                  <a:srgbClr val="507EB3"/>
                </a:solidFill>
              </a:rPr>
              <a:t>"G"</a:t>
            </a:r>
          </a:p>
          <a:p>
            <a:pPr>
              <a:lnSpc>
                <a:spcPts val="5600"/>
              </a:lnSpc>
              <a:defRPr i="0">
                <a:latin typeface="Menlo Regular"/>
                <a:ea typeface="Menlo Regular"/>
                <a:cs typeface="Menlo Regular"/>
                <a:sym typeface="Menlo Regular"/>
              </a:defRPr>
            </a:pPr>
            <a:r>
              <a:t>  </a:t>
            </a:r>
            <a:r>
              <a:rPr>
                <a:solidFill>
                  <a:srgbClr val="ABAFB3"/>
                </a:solidFill>
              </a:rPr>
              <a:t>end</a:t>
            </a:r>
            <a:r>
              <a:t>)</a:t>
            </a:r>
          </a:p>
        </p:txBody>
      </p:sp>
      <p:sp>
        <p:nvSpPr>
          <p:cNvPr id="292" name="fun is-guard(player :: Row)   -&gt; Boolean:…"/>
          <p:cNvSpPr txBox="1"/>
          <p:nvPr/>
        </p:nvSpPr>
        <p:spPr>
          <a:xfrm>
            <a:off x="841873" y="6458006"/>
            <a:ext cx="12729468" cy="6604620"/>
          </a:xfrm>
          <a:prstGeom prst="rect">
            <a:avLst/>
          </a:prstGeom>
          <a:ln w="254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nSpc>
                <a:spcPts val="5600"/>
              </a:lnSpc>
              <a:defRPr i="0">
                <a:latin typeface="Menlo Regular"/>
                <a:ea typeface="Menlo Regular"/>
                <a:cs typeface="Menlo Regular"/>
                <a:sym typeface="Menlo Regular"/>
              </a:defRPr>
            </a:pPr>
            <a:r>
              <a:rPr>
                <a:solidFill>
                  <a:srgbClr val="ABAFB3"/>
                </a:solidFill>
              </a:rPr>
              <a:t>fun</a:t>
            </a:r>
            <a:r>
              <a:t> </a:t>
            </a:r>
            <a:r>
              <a:rPr b="1">
                <a:solidFill>
                  <a:srgbClr val="9F59B3"/>
                </a:solidFill>
              </a:rPr>
              <a:t>is-guard</a:t>
            </a:r>
            <a:r>
              <a:t>(player :: Row)</a:t>
            </a:r>
            <a:br/>
            <a:r>
              <a:t>  -&gt; Boolean:</a:t>
            </a:r>
          </a:p>
          <a:p>
            <a:pPr>
              <a:lnSpc>
                <a:spcPts val="5600"/>
              </a:lnSpc>
              <a:defRPr i="0">
                <a:latin typeface="Menlo Regular"/>
                <a:ea typeface="Menlo Regular"/>
                <a:cs typeface="Menlo Regular"/>
                <a:sym typeface="Menlo Regular"/>
              </a:defRPr>
            </a:pPr>
            <a:r>
              <a:t>  </a:t>
            </a:r>
            <a:r>
              <a:rPr>
                <a:solidFill>
                  <a:srgbClr val="ABAFB3"/>
                </a:solidFill>
              </a:rPr>
              <a:t>doc</a:t>
            </a:r>
            <a:r>
              <a:t>: </a:t>
            </a:r>
            <a:r>
              <a:rPr>
                <a:solidFill>
                  <a:srgbClr val="507EB3"/>
                </a:solidFill>
              </a:rPr>
              <a:t>"Return true if the player's primary position is guard"</a:t>
            </a:r>
          </a:p>
          <a:p>
            <a:pPr>
              <a:lnSpc>
                <a:spcPts val="5600"/>
              </a:lnSpc>
              <a:defRPr i="0">
                <a:latin typeface="Menlo Regular"/>
                <a:ea typeface="Menlo Regular"/>
                <a:cs typeface="Menlo Regular"/>
                <a:sym typeface="Menlo Regular"/>
              </a:defRPr>
            </a:pPr>
            <a:r>
              <a:t>  player[</a:t>
            </a:r>
            <a:r>
              <a:rPr>
                <a:solidFill>
                  <a:srgbClr val="507EB3"/>
                </a:solidFill>
              </a:rPr>
              <a:t>"pos"</a:t>
            </a:r>
            <a:r>
              <a:t>] == </a:t>
            </a:r>
            <a:r>
              <a:rPr>
                <a:solidFill>
                  <a:srgbClr val="507EB3"/>
                </a:solidFill>
              </a:rPr>
              <a:t>"G"</a:t>
            </a:r>
          </a:p>
          <a:p>
            <a:pPr>
              <a:lnSpc>
                <a:spcPts val="5600"/>
              </a:lnSpc>
              <a:defRPr i="0">
                <a:latin typeface="Menlo Regular"/>
                <a:ea typeface="Menlo Regular"/>
                <a:cs typeface="Menlo Regular"/>
                <a:sym typeface="Menlo Regular"/>
              </a:defRPr>
            </a:pPr>
            <a:r>
              <a:rPr>
                <a:solidFill>
                  <a:srgbClr val="ABAFB3"/>
                </a:solidFill>
              </a:rPr>
              <a:t>where</a:t>
            </a:r>
            <a:r>
              <a:t>:</a:t>
            </a:r>
          </a:p>
          <a:p>
            <a:pPr>
              <a:lnSpc>
                <a:spcPts val="5600"/>
              </a:lnSpc>
              <a:defRPr i="0">
                <a:latin typeface="Menlo Regular"/>
                <a:ea typeface="Menlo Regular"/>
                <a:cs typeface="Menlo Regular"/>
                <a:sym typeface="Menlo Regular"/>
              </a:defRPr>
            </a:pPr>
            <a:r>
              <a:t>  is-guard(t.row-n(0)) </a:t>
            </a:r>
            <a:r>
              <a:rPr>
                <a:solidFill>
                  <a:srgbClr val="ABAFB3"/>
                </a:solidFill>
              </a:rPr>
              <a:t>is</a:t>
            </a:r>
            <a:r>
              <a:t> </a:t>
            </a:r>
            <a:r>
              <a:rPr>
                <a:solidFill>
                  <a:srgbClr val="EAA005"/>
                </a:solidFill>
              </a:rPr>
              <a:t>false</a:t>
            </a:r>
          </a:p>
          <a:p>
            <a:pPr>
              <a:lnSpc>
                <a:spcPts val="5600"/>
              </a:lnSpc>
              <a:defRPr i="0">
                <a:latin typeface="Menlo Regular"/>
                <a:ea typeface="Menlo Regular"/>
                <a:cs typeface="Menlo Regular"/>
                <a:sym typeface="Menlo Regular"/>
              </a:defRPr>
            </a:pPr>
            <a:r>
              <a:t>  is-guard(t.row-n(1)) </a:t>
            </a:r>
            <a:r>
              <a:rPr>
                <a:solidFill>
                  <a:srgbClr val="ABAFB3"/>
                </a:solidFill>
              </a:rPr>
              <a:t>is</a:t>
            </a:r>
            <a:r>
              <a:t> </a:t>
            </a:r>
            <a:r>
              <a:rPr>
                <a:solidFill>
                  <a:srgbClr val="EAA005"/>
                </a:solidFill>
              </a:rPr>
              <a:t>true</a:t>
            </a:r>
          </a:p>
          <a:p>
            <a:pPr>
              <a:lnSpc>
                <a:spcPts val="5600"/>
              </a:lnSpc>
              <a:defRPr i="0">
                <a:latin typeface="Menlo Regular"/>
                <a:ea typeface="Menlo Regular"/>
                <a:cs typeface="Menlo Regular"/>
                <a:sym typeface="Menlo Regular"/>
              </a:defRPr>
            </a:pPr>
            <a:r>
              <a:rPr>
                <a:solidFill>
                  <a:srgbClr val="ABAFB3"/>
                </a:solidFill>
              </a:rPr>
              <a:t>end</a:t>
            </a:r>
          </a:p>
        </p:txBody>
      </p:sp>
      <p:sp>
        <p:nvSpPr>
          <p:cNvPr id="293" name="Line"/>
          <p:cNvSpPr/>
          <p:nvPr/>
        </p:nvSpPr>
        <p:spPr>
          <a:xfrm>
            <a:off x="13597227" y="10828409"/>
            <a:ext cx="1946150" cy="1"/>
          </a:xfrm>
          <a:prstGeom prst="line">
            <a:avLst/>
          </a:pr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9" name="Acknowledgments"/>
          <p:cNvSpPr txBox="1">
            <a:spLocks noGrp="1"/>
          </p:cNvSpPr>
          <p:nvPr>
            <p:ph type="title"/>
          </p:nvPr>
        </p:nvSpPr>
        <p:spPr>
          <a:prstGeom prst="rect">
            <a:avLst/>
          </a:prstGeom>
        </p:spPr>
        <p:txBody>
          <a:bodyPr/>
          <a:lstStyle/>
          <a:p>
            <a:r>
              <a:t>Acknowledgments</a:t>
            </a:r>
          </a:p>
        </p:txBody>
      </p:sp>
      <p:sp>
        <p:nvSpPr>
          <p:cNvPr id="610" name="This class incorporates material from:"/>
          <p:cNvSpPr txBox="1">
            <a:spLocks noGrp="1"/>
          </p:cNvSpPr>
          <p:nvPr>
            <p:ph type="body" idx="1"/>
          </p:nvPr>
        </p:nvSpPr>
        <p:spPr>
          <a:prstGeom prst="rect">
            <a:avLst/>
          </a:prstGeom>
        </p:spPr>
        <p:txBody>
          <a:bodyPr/>
          <a:lstStyle/>
          <a:p>
            <a:r>
              <a:t>This class incorporates material from:</a:t>
            </a:r>
          </a:p>
          <a:p>
            <a:pPr lvl="1"/>
            <a:endParaRPr/>
          </a:p>
        </p:txBody>
      </p:sp>
    </p:spTree>
  </p:cSld>
  <p:clrMapOvr>
    <a:masterClrMapping/>
  </p:clrMapOvr>
  <p:transition spd="med"/>
</p:sld>
</file>

<file path=ppt/theme/theme1.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5246</Words>
  <Application>Microsoft Office PowerPoint</Application>
  <PresentationFormat>Custom</PresentationFormat>
  <Paragraphs>667</Paragraphs>
  <Slides>90</Slides>
  <Notes>22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Courier New</vt:lpstr>
      <vt:lpstr>Helvetica</vt:lpstr>
      <vt:lpstr>Menlo Regular</vt:lpstr>
      <vt:lpstr>Blank</vt:lpstr>
      <vt:lpstr>Tables and Lists</vt:lpstr>
      <vt:lpstr>Where are we? (SEA, then NY, I believe)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a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 column anyway?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Mad Libs!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Lists and 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Tables and Lists</dc:title>
  <dc:creator>pete</dc:creator>
  <cp:lastModifiedBy>olga Lemieszewski</cp:lastModifiedBy>
  <cp:revision>1</cp:revision>
  <dcterms:modified xsi:type="dcterms:W3CDTF">2023-02-08T13:51:24Z</dcterms:modified>
</cp:coreProperties>
</file>