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27" r:id="rId3"/>
    <p:sldId id="402" r:id="rId4"/>
    <p:sldId id="403" r:id="rId5"/>
    <p:sldId id="404" r:id="rId6"/>
    <p:sldId id="405" r:id="rId7"/>
    <p:sldId id="40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  <a:srgbClr val="9966FF"/>
    <a:srgbClr val="CC66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/>
    <p:restoredTop sz="94673"/>
  </p:normalViewPr>
  <p:slideViewPr>
    <p:cSldViewPr snapToGrid="0" snapToObjects="1">
      <p:cViewPr varScale="1">
        <p:scale>
          <a:sx n="66" d="100"/>
          <a:sy n="66" d="100"/>
        </p:scale>
        <p:origin x="657" y="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5" d="100"/>
          <a:sy n="55" d="100"/>
        </p:scale>
        <p:origin x="2607" y="3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4T01:45:20.456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0,'1472'0,"-1453"0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36:30.220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 2 24575,'44'-1'0,"-4"0"0,-1 2 0,50 7 0,-63-3 0,31 6 0,1-3 0,77 1 0,-98-9 0,1 2 0,47 7 0,-41-4 0,-1-2 0,50-2 0,-63-2 0,-20 2 0,0 0 0,1 1 0,-1 0 0,0 1 0,0 0 0,13 6 0,-11-5 0,0 0 0,1 0 0,22 3 0,154-4 0,-100-5 0,-7 3 0,91-2 0,-134-4 0,46-10 0,-52 7 0,1 2 0,45-2 0,-7 8-1365,-52 1-5461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43:52.767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4T01:44:52.468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8 1,'0'0,"0"0,-1 0,1 0,0 0,0 0,-1 0,1 0,0 0,0 0,-1 0,1 0,0 0,0 0,-1 0,1 0,0 0,0 1,0-1,-1 0,1 0,0 0,0 0,0 0,-1 1,1-1,0 0,0 0,0 0,0 0,-1 1,1-1,0 0,0 0,0 1,0-1,0 0,0 0,0 1,0-1,0 0,0 1,0-1,0 1,1-1,-1 1,0-1,0 0,1 1,-1-1,0 0,1 1,-1-1,0 0,1 1,-1-1,0 0,1 0,-1 0,1 1,-1-1,0 0,1 0,15 4,0-1,0-1,1 0,-1-2,32-1,-11 0,4 0,-3 0,-1 1,59 9,-6 5,1-3,141-2,470-11,-378 3,-295 1,36 5,14 2,96 12,21 1,-103-23,33 1,-61 10,-43-5,27 1,121-5,-91-2,-62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9-14T01:44:55.811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22,'0'-1,"0"0,0 1,0-1,1 0,-1 1,0-1,1 0,-1 1,0-1,1 1,-1-1,1 0,-1 1,1-1,-1 1,1 0,0-1,-1 1,1-1,-1 1,1 0,0-1,-1 1,1 0,0 0,0 0,0-1,23-3,-23 4,175-4,-105 5,83-1,591 17,-223 24,-215-37,-177-6,-117 2,0 0,-1 1,1 1,0-1,-1 2,23 7,3 2,0-2,1-2,72 7,105 17,-123-20,-37-4,85 1,-71-9,-50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36:00.775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306 847 24575,'52'0'0,"80"2"0,-102 0 0,0 1 0,40 10 0,-50-9 0,0 2 0,0 0 0,36 17 0,-34-11 0,121 60 0,-121-65 0,1 0 0,0-1 0,45 4 0,-48-7 0,29 1 0,85-3 0,6 0 0,-69 9 0,-43-6 0,34 2 0,195-6 0,-119 0 0,-125-1 0,-1 1 0,1-1 0,-1-1 0,1 0 0,-1-1 0,0 0 0,0-1 0,0-1 0,-1 0 0,0 0 0,1-1 0,-2 0 0,1-1 0,-1 0 0,0-1 0,10-10 0,8-8 0,-17 16 0,1-1 0,13-17 0,-21 23 0,-1 1 0,0-1 0,-1 0 0,1 0 0,-1 0 0,0 0 0,0 0 0,-1 0 0,1-1 0,0-9 0,0-26 0,-4-52 0,-1 17 0,3-153 0,0 223 0,-1 0 0,0 0 0,0 0 0,0 0 0,-1 1 0,0-1 0,0 0 0,0 1 0,-1-1 0,0 1 0,0 0 0,0 0 0,-8-8 0,-3-4 0,-2 2 0,-24-20 0,28 25 0,-11-9 0,-1 2 0,0 1 0,-2 0 0,0 2 0,0 1 0,-1 2 0,-1 0 0,-40-9 0,-165-25 0,216 42 0,-188-24 0,-1 16 0,-277 12 0,460 0 0,0 1 0,0 1 0,0 1 0,-26 8 0,-86 34 0,-103 59 0,217-96 0,1 2 0,0 0 0,0 2 0,-21 17 0,34-25 0,1 1 0,0 0 0,1 0 0,0 0 0,0 1 0,0 0 0,0 0 0,1 0 0,1 0 0,-1 1 0,1 0 0,0-1 0,1 1 0,0 0 0,-2 10 0,2 18 0,3 71 0,1-37 0,-2-19 0,-1-9 0,2 0 0,12 77 0,-12-113 0,1 0 0,0 0 0,0 0 0,1 0 0,0 0 0,0 0 0,0-1 0,7 8 0,2 2 0,22 19 0,-6-5 0,-17-17 0,0-1 0,1 0 0,0-1 0,1 0 0,0-1 0,1 0 0,-1-1 0,2-1 0,-1 0 0,1-1 0,29 9 0,178 29 0,-146-31 0,-56-11 0,0 1 0,0 1 0,24 8 0,-17-4 0,0-2 0,1 0 0,-1-2 0,30 1 0,5 1 0,28 1 0,115-6 0,-97-2 0,234 1 0,-322-1 0,0-1 0,20-4 0,18-3 0,-43 7 0,1-1 0,-1-1 0,22-8 0,24-6 0,7 1 0,95-38 0,-151 49 0,0-1 0,0 0 0,-1 0 0,0-1 0,0-1 0,-1 0 0,17-17 0,4-5 0,-12 15 0,-2-1 0,0-1 0,23-30 0,-35 40 0,0 0 0,0-1 0,-1 0 0,0 0 0,0 0 0,-1-1 0,0 1 0,-1-1 0,0 0 0,-1 1 0,1-18 0,-6-158 0,4 178 0,-1 0 0,-1 0 0,1 0 0,-1 1 0,0-1 0,-1 1 0,0-1 0,0 1 0,0 0 0,0 0 0,-1 0 0,0 1 0,-1-1 0,1 1 0,-1 0 0,0 0 0,-6-5 0,-9-4 0,0 0 0,-1 2 0,-34-16 0,29 15 0,-139-61 0,145 62 0,-31-20 0,30 18 0,-27-15 0,39 25 0,-12-8 0,-1 2 0,-1 0 0,0 2 0,-46-12 0,3 11 0,-1 3 0,-74 3 0,-512 4 0,352-2 0,293 1 0,0 0 0,0 1 0,0 0 0,0 0 0,0 1 0,1 0 0,-14 5 0,16-5 0,1 1 0,-1-1 0,1 1 0,0 0 0,0 0 0,0 1 0,0-1 0,0 1 0,1 0 0,-1 0 0,1 0 0,-5 9 0,3-1 0,-1 0 0,1 1 0,1-1 0,-3 19 0,2-13 0,-9 24 0,7-24 0,1 0 0,0 0 0,1 0 0,1 0 0,1 1 0,0 0 0,0 35 0,5 202 0,-1-248 0,-1 1 0,1-1 0,1 0 0,0 0 0,0-1 0,0 1 0,1 0 0,0-1 0,0 1 0,1-1 0,0 0 0,0 0 0,1-1 0,0 1 0,0-1 0,0 0 0,8 7 0,1-2 0,0 0 0,0-1 0,1 0 0,1-1 0,-1-1 0,33 13 0,53 24 0,1 1 0,-75-36 0,1-1 0,41 8 0,8-2 0,-34-6 0,62 5 0,-61-9 0,77 18 0,5 2 0,43-17 0,-78-6 0,21 6 0,14 1 0,192-7 0,-166-3 0,-142 1 0,-1-1 0,0 1 0,1-2 0,-1 1 0,0-1 0,0-1 0,0 0 0,12-5 0,-15 5 0,0 0 0,-1-1 0,1 1 0,-1-1 0,0 0 0,0-1 0,0 1 0,-1-1 0,1 0 0,-1 0 0,-1-1 0,7-9 0,0-7 0,-1-1 0,13-46 0,-14 43 0,3-10 0,12-45 0,-15 40 0,-2 0 0,-2 0 0,-1-42 0,-3 61 0,1-6 0,-2 1 0,-7-41 0,6 59 0,0 0 0,0 0 0,-1 0 0,-1 1 0,0 0 0,0-1 0,0 1 0,-1 0 0,0 1 0,-1-1 0,-8-9 0,-5-2 0,-45-51 0,41 44 0,-1 1 0,-29-23 0,13 12 0,-6-10 0,23 22 0,-49-39 0,66 58 0,-2 1 0,1 0 0,0 1 0,-1 0 0,1 0 0,-15-4 0,-50-5 0,49 9 0,-79-10 0,-153 1 0,29 13-1365,209-1-5461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36:23.70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0 24575,'3'1'0,"1"-1"0,-1 1 0,0-1 0,0 1 0,0 0 0,0 0 0,0 0 0,0 1 0,-1-1 0,1 1 0,0-1 0,0 1 0,-1 0 0,0 0 0,1 0 0,-1 1 0,0-1 0,0 0 0,0 1 0,0 0 0,0-1 0,-1 1 0,3 5 0,3 7 0,-1 1 0,0-1 0,4 22 0,-6-25 0,6 30 0,6 59 0,3 16 0,-11-74 0,4 36 0,-2 11 0,1 21 0,-11 163-1365,0-253-5461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36:26.091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62 73 24575,'3'0'0,"5"0"0,-2 0 0,-13-3 0,-15-9 0,-5-4 0,11-1 0,10 3 0,10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36:17.726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0 1 24575,'31'0'0,"46"1"0,-67 0 0,0 1 0,0-1 0,0 2 0,0 0 0,15 6 0,14 10 0,0 2 0,49 37 0,61 61 0,3 4 0,-98-81 0,-31-26 0,35 35 0,26 31 0,38 42 0,-48-51 0,-9-9 0,-48-48-682,35 27-1,-31-27-6143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01:36:19.940"/>
    </inkml:context>
    <inkml:brush xml:id="br0">
      <inkml:brushProperty name="width" value="0.05" units="cm"/>
      <inkml:brushProperty name="height" value="0.05" units="cm"/>
      <inkml:brushProperty name="color" value="#CC0066"/>
    </inkml:brush>
  </inkml:definitions>
  <inkml:trace contextRef="#ctx0" brushRef="#br0">1072 1 24575,'-7'0'0,"-1"1"0,0 0 0,0 0 0,1 1 0,-1 0 0,1 0 0,-1 1 0,-10 5 0,-4 4 0,-27 20 0,41-26 0,-55 45 0,5-3 0,-33 20 0,66-48 0,1 1 0,1 1 0,-39 48 0,7-7 0,43-51 0,-1 0 0,0-1 0,-23 14 0,-47 24 0,54-33 0,-5 3 0,-64 39 0,58-29-98,15-14-155,2 2-1,0 1 1,1 0-1,-21 25 1,25-21-6573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pPr/>
              <a:t>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92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3999" y="3772693"/>
            <a:ext cx="5334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CMPU 101 – </a:t>
            </a:r>
            <a:r>
              <a:rPr lang="en-US" sz="2000" b="0" dirty="0"/>
              <a:t>Problem Solving and Abstraction</a:t>
            </a:r>
            <a:endParaRPr lang="en-US" sz="2400" b="0" dirty="0"/>
          </a:p>
          <a:p>
            <a:endParaRPr lang="en-US" sz="2400" dirty="0"/>
          </a:p>
          <a:p>
            <a:r>
              <a:rPr lang="en-US" sz="2400" dirty="0"/>
              <a:t>Peter Lemieszewski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D2AA-24B8-7B42-B7D0-AD8DCDBFF6DC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242"/>
            <a:ext cx="4114800" cy="365234"/>
          </a:xfrm>
        </p:spPr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68" y="228603"/>
            <a:ext cx="1166283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50905" y="1362078"/>
            <a:ext cx="5162551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6651" y="1362078"/>
            <a:ext cx="5162549" cy="4972051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7FEE7-D302-7779-C1A4-B4C471050CAD}"/>
              </a:ext>
            </a:extLst>
          </p:cNvPr>
          <p:cNvSpPr txBox="1"/>
          <p:nvPr userDrawn="1"/>
        </p:nvSpPr>
        <p:spPr>
          <a:xfrm>
            <a:off x="2566851" y="6475508"/>
            <a:ext cx="61003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CMPU 101: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9C143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Problem Solving and Abstraction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9C143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203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B47D-CDDA-C944-8F6B-5CBF41DC3521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81FE2-2675-A549-85D7-76F40473FA4F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D3AF-BE8D-064E-9797-F02A4399C2F0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981E-F045-DB47-A191-7FD2CAB97CB5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DE73-ABE4-8F43-AA98-225125B0786A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8FE968-2A6C-304D-ADA2-924256330D0F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299EA14-14D5-7448-9E4B-92DE5CAAEC48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/>
              <a:t>CMPU 101:</a:t>
            </a:r>
            <a:r>
              <a:rPr lang="en-US" sz="1400" dirty="0"/>
              <a:t> </a:t>
            </a:r>
            <a:r>
              <a:rPr lang="en-US" dirty="0"/>
              <a:t>Problem Solving and Abstraction</a:t>
            </a:r>
            <a:endParaRPr lang="en-US" sz="1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C033F4C3-887F-FE48-91B8-BD39CC1473C3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 dirty="0"/>
              <a:t>CMPU 101 – Introduction to Computing</a:t>
            </a:r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image" Target="../media/image7.png"/><Relationship Id="rId4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customXml" Target="../ink/ink10.xml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12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customXml" Target="../ink/ink9.xml"/><Relationship Id="rId5" Type="http://schemas.openxmlformats.org/officeDocument/2006/relationships/customXml" Target="../ink/ink6.xml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openxmlformats.org/officeDocument/2006/relationships/customXml" Target="../ink/ink8.xml"/><Relationship Id="rId1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Aside: Google Sheets &amp; </a:t>
            </a:r>
            <a:r>
              <a:rPr lang="en-US" b="1" dirty="0" err="1"/>
              <a:t>pyret</a:t>
            </a:r>
            <a:br>
              <a:rPr lang="en-US" b="1" dirty="0"/>
            </a:br>
            <a:endParaRPr lang="en-US" dirty="0">
              <a:latin typeface="Gigi" panose="0404050406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9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38EB8-64E1-2AD9-AAAF-AC1939CA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sheets (1)	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E075D-1666-E24D-F0BE-CFA33CEB1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D5390-0244-4F5A-0601-65BFCED7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E7307-6CCE-70B9-DCE1-8A9CB916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97F3F9F-83CB-8193-EB9B-BAC0B96F7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Google sheets are… spreadsheets!</a:t>
            </a:r>
          </a:p>
          <a:p>
            <a:r>
              <a:rPr lang="en-US" dirty="0"/>
              <a:t>Just the same, functionally, as Microsoft XL spreadsheets. </a:t>
            </a:r>
          </a:p>
          <a:p>
            <a:r>
              <a:rPr lang="en-US" dirty="0"/>
              <a:t>However, we can share them on google drives</a:t>
            </a:r>
          </a:p>
        </p:txBody>
      </p:sp>
    </p:spTree>
    <p:extLst>
      <p:ext uri="{BB962C8B-B14F-4D97-AF65-F5344CB8AC3E}">
        <p14:creationId xmlns:p14="http://schemas.microsoft.com/office/powerpoint/2010/main" val="3906717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DD6FF-6EF1-167B-22A1-048FFB6CF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google…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8334A-FA97-7ECB-B4BC-DD6021A4F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I’ve done this for municipalities, if you wan to try this out with some small table…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Type in your data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Rename file, mouse over upper LHS of web page (v1 here):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Most importantly,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rename the sheet1 tab </a:t>
            </a:r>
            <a:r>
              <a:rPr lang="en-US" dirty="0"/>
              <a:t>on bottom:</a:t>
            </a:r>
          </a:p>
          <a:p>
            <a:pPr lvl="2"/>
            <a:r>
              <a:rPr lang="en-US" dirty="0"/>
              <a:t>This is the name that will be used by </a:t>
            </a:r>
            <a:r>
              <a:rPr lang="en-US" dirty="0" err="1"/>
              <a:t>pyret</a:t>
            </a:r>
            <a:r>
              <a:rPr lang="en-US" dirty="0"/>
              <a:t>  !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Click on share, on the upper RHS of web page: </a:t>
            </a:r>
          </a:p>
          <a:p>
            <a:pPr lvl="2"/>
            <a:r>
              <a:rPr lang="en-US" dirty="0"/>
              <a:t>(I set it to allow anyone with a link/general access)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Copy the google link before dismissing the share!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64773-B7D6-AF3F-E3CD-53E4AFD1A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91E32-3526-1E0B-D75A-D2F228162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2272F-D0DE-EB24-656D-48DAB2D1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32F0F9-A75A-4FC5-F447-93F6200E4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7857" y="2274885"/>
            <a:ext cx="1009657" cy="5810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D42DAD-3B31-7CA1-ACB9-E97665B41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5666" y="3379217"/>
            <a:ext cx="4324382" cy="89059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566B12B-22D0-FBD7-EB1F-C4AB3C5D4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2988" y="4957987"/>
            <a:ext cx="2619394" cy="62865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9B4159F4-5CB5-4A9E-5609-7E30E77D1EE5}"/>
                  </a:ext>
                </a:extLst>
              </p14:cNvPr>
              <p14:cNvContentPartPr/>
              <p14:nvPr/>
            </p14:nvContentPartPr>
            <p14:xfrm>
              <a:off x="7924406" y="3940537"/>
              <a:ext cx="536760" cy="36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9B4159F4-5CB5-4A9E-5609-7E30E77D1EE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852406" y="3796537"/>
                <a:ext cx="680400" cy="28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311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7A46-7E54-C22E-BD61-FF8D1548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pyret’s</a:t>
            </a:r>
            <a:r>
              <a:rPr lang="en-US" dirty="0"/>
              <a:t> life for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1AB9D-9BB3-77BC-9D44-024C2B1AB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 in the </a:t>
            </a:r>
            <a:r>
              <a:rPr lang="en-US" dirty="0" err="1"/>
              <a:t>pyret</a:t>
            </a:r>
            <a:r>
              <a:rPr lang="en-US" dirty="0"/>
              <a:t> IDE,</a:t>
            </a:r>
          </a:p>
          <a:p>
            <a:pPr lvl="1"/>
            <a:r>
              <a:rPr lang="en-US" dirty="0"/>
              <a:t>Don’t forget to include textbook functions:</a:t>
            </a:r>
          </a:p>
          <a:p>
            <a:pPr marL="457200" lvl="1" indent="0">
              <a:buNone/>
            </a:pPr>
            <a:r>
              <a:rPr lang="en-US" sz="1800" b="1" dirty="0"/>
              <a:t>include</a:t>
            </a:r>
            <a:r>
              <a:rPr lang="en-US" sz="1800" dirty="0"/>
              <a:t> shared-</a:t>
            </a:r>
            <a:r>
              <a:rPr lang="en-US" sz="1800" dirty="0" err="1"/>
              <a:t>gdrive</a:t>
            </a:r>
            <a:r>
              <a:rPr lang="en-US" sz="1800" dirty="0"/>
              <a:t>(</a:t>
            </a:r>
            <a:r>
              <a:rPr lang="en-US" sz="1800" dirty="0">
                <a:solidFill>
                  <a:srgbClr val="00B050"/>
                </a:solidFill>
              </a:rPr>
              <a:t>"dcic-2021"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</a:rPr>
              <a:t>"1wyQZj_L0qqV9Ekgr9au6RX2iqt2Ga8Ep"</a:t>
            </a:r>
            <a:r>
              <a:rPr lang="en-US" sz="1800" dirty="0"/>
              <a:t>)</a:t>
            </a:r>
            <a:endParaRPr lang="en-US" dirty="0"/>
          </a:p>
          <a:p>
            <a:pPr lvl="1"/>
            <a:r>
              <a:rPr lang="en-US" dirty="0"/>
              <a:t>Paste the google </a:t>
            </a:r>
            <a:r>
              <a:rPr lang="en-US" dirty="0" err="1"/>
              <a:t>url</a:t>
            </a:r>
            <a:r>
              <a:rPr lang="en-US" dirty="0"/>
              <a:t> but comment it out for future reference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accent2"/>
                </a:solidFill>
              </a:rPr>
              <a:t>#https://docs.google.com/spreadsheets/d/1N-fjczsCwHh61Czama5hY2ctWYIRHRkrooGDxDYZ1Ck/edit?usp=sharing</a:t>
            </a:r>
          </a:p>
          <a:p>
            <a:pPr lvl="1"/>
            <a:r>
              <a:rPr lang="en-US" dirty="0"/>
              <a:t>Tell </a:t>
            </a:r>
            <a:r>
              <a:rPr lang="en-US" dirty="0" err="1"/>
              <a:t>pyret</a:t>
            </a:r>
            <a:r>
              <a:rPr lang="en-US" dirty="0"/>
              <a:t> you want to use google sheets (click run to be sure </a:t>
            </a:r>
            <a:r>
              <a:rPr lang="en-US" dirty="0" err="1"/>
              <a:t>pyret</a:t>
            </a:r>
            <a:r>
              <a:rPr lang="en-US" dirty="0"/>
              <a:t> can find it!):</a:t>
            </a:r>
          </a:p>
          <a:p>
            <a:pPr marL="457200" lvl="1" indent="0">
              <a:buNone/>
            </a:pPr>
            <a:r>
              <a:rPr lang="en-US" sz="1600" b="1" dirty="0"/>
              <a:t>include</a:t>
            </a:r>
            <a:r>
              <a:rPr lang="en-US" sz="1600" dirty="0"/>
              <a:t> </a:t>
            </a:r>
            <a:r>
              <a:rPr lang="en-US" sz="1600" dirty="0" err="1"/>
              <a:t>gdrive</a:t>
            </a:r>
            <a:r>
              <a:rPr lang="en-US" sz="1600" dirty="0"/>
              <a:t>-sheets</a:t>
            </a:r>
          </a:p>
          <a:p>
            <a:pPr marL="457200" lvl="1" indent="0">
              <a:buNone/>
            </a:pPr>
            <a:r>
              <a:rPr lang="en-US" sz="1600" dirty="0" err="1"/>
              <a:t>ssid</a:t>
            </a:r>
            <a:r>
              <a:rPr lang="en-US" sz="1600" dirty="0"/>
              <a:t> = </a:t>
            </a:r>
            <a:r>
              <a:rPr lang="en-US" sz="1600" dirty="0">
                <a:solidFill>
                  <a:srgbClr val="00B050"/>
                </a:solidFill>
              </a:rPr>
              <a:t>"1N-fjczsCwHh61Czama5hY2ctWYIRHRkrooGDxDYZ1Ck"</a:t>
            </a:r>
          </a:p>
          <a:p>
            <a:pPr marL="457200" lvl="1" indent="0">
              <a:buNone/>
            </a:pPr>
            <a:r>
              <a:rPr lang="en-US" sz="1600" dirty="0"/>
              <a:t>spreadsheet = load-spreadsheet(</a:t>
            </a:r>
            <a:r>
              <a:rPr lang="en-US" sz="1600" dirty="0" err="1"/>
              <a:t>ssid</a:t>
            </a:r>
            <a:r>
              <a:rPr lang="en-US" sz="1600" dirty="0"/>
              <a:t>)</a:t>
            </a:r>
          </a:p>
          <a:p>
            <a:pPr lvl="1"/>
            <a:r>
              <a:rPr lang="en-US" dirty="0"/>
              <a:t>Get the table data, the sheet-by-name must match the renamed tab (not sheet1)</a:t>
            </a:r>
          </a:p>
          <a:p>
            <a:pPr marL="457200" lvl="1" indent="0">
              <a:buNone/>
            </a:pPr>
            <a:r>
              <a:rPr lang="en-US" sz="1600" dirty="0"/>
              <a:t>municipalities =</a:t>
            </a:r>
          </a:p>
          <a:p>
            <a:pPr marL="457200" lvl="1" indent="0">
              <a:buNone/>
            </a:pPr>
            <a:r>
              <a:rPr lang="en-US" sz="1600" b="1" dirty="0"/>
              <a:t>  load-table</a:t>
            </a:r>
            <a:r>
              <a:rPr lang="en-US" sz="1600" dirty="0"/>
              <a:t>: name, kind, pop-2010, pop-2020</a:t>
            </a:r>
          </a:p>
          <a:p>
            <a:pPr marL="457200" lvl="1" indent="0">
              <a:buNone/>
            </a:pPr>
            <a:r>
              <a:rPr lang="en-US" sz="1600" dirty="0"/>
              <a:t>    </a:t>
            </a:r>
            <a:r>
              <a:rPr lang="en-US" sz="1600" b="1" dirty="0"/>
              <a:t>source:</a:t>
            </a:r>
            <a:r>
              <a:rPr lang="en-US" sz="1600" dirty="0"/>
              <a:t> load-spreadsheet(</a:t>
            </a:r>
            <a:r>
              <a:rPr lang="en-US" sz="1600" dirty="0" err="1"/>
              <a:t>ssid</a:t>
            </a:r>
            <a:r>
              <a:rPr lang="en-US" sz="1600" dirty="0"/>
              <a:t>).sheet-by-name(</a:t>
            </a:r>
            <a:r>
              <a:rPr lang="en-US" sz="1600" dirty="0">
                <a:solidFill>
                  <a:srgbClr val="00B050"/>
                </a:solidFill>
              </a:rPr>
              <a:t>"municipalities",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9C1431"/>
                </a:solidFill>
              </a:rPr>
              <a:t>true</a:t>
            </a:r>
            <a:r>
              <a:rPr lang="en-US" sz="1600" dirty="0"/>
              <a:t>)</a:t>
            </a:r>
          </a:p>
          <a:p>
            <a:pPr marL="457200" lvl="1" indent="0">
              <a:buNone/>
            </a:pPr>
            <a:r>
              <a:rPr lang="en-US" sz="1600" dirty="0"/>
              <a:t>  </a:t>
            </a:r>
            <a:r>
              <a:rPr lang="en-US" sz="1600" b="1" dirty="0"/>
              <a:t>end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chemeClr val="accent2"/>
                </a:solidFill>
              </a:rPr>
              <a:t>#btw, true means there is (!) a column heading. See next page for documentation</a:t>
            </a:r>
            <a:endParaRPr lang="en-US" sz="1600" b="1" dirty="0"/>
          </a:p>
          <a:p>
            <a:pPr marL="457200" lvl="1" indent="0">
              <a:buNone/>
            </a:pPr>
            <a:endParaRPr lang="en-US" sz="16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29D039-DA5F-70B4-38F7-DBF1443E9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09B78-1F75-8961-819E-FDF0C161A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32A73-07AD-E536-D838-7F807244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00F9DB7-39E2-CBE6-4621-3A4A530948F8}"/>
                  </a:ext>
                </a:extLst>
              </p14:cNvPr>
              <p14:cNvContentPartPr/>
              <p14:nvPr/>
            </p14:nvContentPartPr>
            <p14:xfrm>
              <a:off x="1255406" y="4673497"/>
              <a:ext cx="36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00F9DB7-39E2-CBE6-4621-3A4A530948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6406" y="4664497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6AE87CB-56EB-DEA2-B718-2A534DC73AE0}"/>
                  </a:ext>
                </a:extLst>
              </p14:cNvPr>
              <p14:cNvContentPartPr/>
              <p14:nvPr/>
            </p14:nvContentPartPr>
            <p14:xfrm>
              <a:off x="1034726" y="4665937"/>
              <a:ext cx="1076760" cy="518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6AE87CB-56EB-DEA2-B718-2A534DC73AE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63086" y="4522297"/>
                <a:ext cx="1220400" cy="33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1B382B7-69DA-7E3A-0D9E-6874543D3FBB}"/>
                  </a:ext>
                </a:extLst>
              </p14:cNvPr>
              <p14:cNvContentPartPr/>
              <p14:nvPr/>
            </p14:nvContentPartPr>
            <p14:xfrm>
              <a:off x="5167166" y="5224657"/>
              <a:ext cx="1108440" cy="6660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1B382B7-69DA-7E3A-0D9E-6874543D3FB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95526" y="5080657"/>
                <a:ext cx="1252080" cy="35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519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F08E-BD9D-5184-0293-CDDDE2D1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</p:spPr>
        <p:txBody>
          <a:bodyPr anchor="ctr">
            <a:normAutofit/>
          </a:bodyPr>
          <a:lstStyle/>
          <a:p>
            <a:r>
              <a:rPr lang="en-US" dirty="0"/>
              <a:t>Taken from section 8.1 in our textbook:</a:t>
            </a:r>
          </a:p>
        </p:txBody>
      </p:sp>
      <p:pic>
        <p:nvPicPr>
          <p:cNvPr id="8" name="Content Placeholder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F16DC703-A356-471C-B400-F37DBB5E0D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2469" y="1143001"/>
            <a:ext cx="9364014" cy="4986338"/>
          </a:xfrm>
          <a:noFill/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A16CA-5FB6-235C-8E95-79A9B8306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0248" y="6356242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C5B1023-DAC9-2C44-89BC-529E54AB457B}" type="datetime1">
              <a:rPr lang="en-US" smtClean="0"/>
              <a:pPr>
                <a:spcAft>
                  <a:spcPts val="600"/>
                </a:spcAft>
              </a:pPr>
              <a:t>1/30/2023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77610E-C764-00D2-1B56-2D9A44627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CMPU 101: Problem Solving and Abstraction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208EE-A9ED-CC5B-F761-74C7778B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37380" y="6356241"/>
            <a:ext cx="344024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AF258EE5-C1BC-DE43-BFBA-383C466B32E1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DAE24A9-A029-0B0A-3456-579B649835F4}"/>
                  </a:ext>
                </a:extLst>
              </p14:cNvPr>
              <p14:cNvContentPartPr/>
              <p14:nvPr/>
            </p14:nvContentPartPr>
            <p14:xfrm>
              <a:off x="7386566" y="5159497"/>
              <a:ext cx="945000" cy="443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DAE24A9-A029-0B0A-3456-579B649835F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77926" y="5150857"/>
                <a:ext cx="962640" cy="460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2E8EFD40-C1E7-C425-37E0-940F0F6C65C7}"/>
              </a:ext>
            </a:extLst>
          </p:cNvPr>
          <p:cNvGrpSpPr/>
          <p:nvPr/>
        </p:nvGrpSpPr>
        <p:grpSpPr>
          <a:xfrm>
            <a:off x="8381966" y="4956457"/>
            <a:ext cx="65880" cy="544320"/>
            <a:chOff x="8381966" y="4956457"/>
            <a:chExt cx="65880" cy="544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2365D0A-7DCB-A950-15D9-BD5784CFADF0}"/>
                    </a:ext>
                  </a:extLst>
                </p14:cNvPr>
                <p14:cNvContentPartPr/>
                <p14:nvPr/>
              </p14:nvContentPartPr>
              <p14:xfrm>
                <a:off x="8381966" y="4956457"/>
                <a:ext cx="65880" cy="3672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2365D0A-7DCB-A950-15D9-BD5784CFADF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372966" y="4947457"/>
                  <a:ext cx="8352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C356612-D368-5879-35E1-08B7FB160B6C}"/>
                    </a:ext>
                  </a:extLst>
                </p14:cNvPr>
                <p14:cNvContentPartPr/>
                <p14:nvPr/>
              </p14:nvContentPartPr>
              <p14:xfrm>
                <a:off x="8396006" y="5474497"/>
                <a:ext cx="28440" cy="262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C356612-D368-5879-35E1-08B7FB160B6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387366" y="5465857"/>
                  <a:ext cx="4608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970B30-5DDA-B841-2BF6-A7FB5C32CA77}"/>
              </a:ext>
            </a:extLst>
          </p:cNvPr>
          <p:cNvGrpSpPr/>
          <p:nvPr/>
        </p:nvGrpSpPr>
        <p:grpSpPr>
          <a:xfrm>
            <a:off x="6719486" y="5210257"/>
            <a:ext cx="687600" cy="320040"/>
            <a:chOff x="6719486" y="5210257"/>
            <a:chExt cx="687600" cy="320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8949846-9618-AC49-BAFF-C618B1CD445B}"/>
                    </a:ext>
                  </a:extLst>
                </p14:cNvPr>
                <p14:cNvContentPartPr/>
                <p14:nvPr/>
              </p14:nvContentPartPr>
              <p14:xfrm>
                <a:off x="6836126" y="5210257"/>
                <a:ext cx="439560" cy="3200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8949846-9618-AC49-BAFF-C618B1CD445B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27126" y="5201617"/>
                  <a:ext cx="45720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FC510E0-CA59-D40B-76C8-BA1F279325FE}"/>
                    </a:ext>
                  </a:extLst>
                </p14:cNvPr>
                <p14:cNvContentPartPr/>
                <p14:nvPr/>
              </p14:nvContentPartPr>
              <p14:xfrm>
                <a:off x="6827486" y="5210257"/>
                <a:ext cx="386280" cy="2872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FC510E0-CA59-D40B-76C8-BA1F279325FE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6818846" y="5201617"/>
                  <a:ext cx="40392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50A0244-9232-86F8-768D-B677A352F90A}"/>
                    </a:ext>
                  </a:extLst>
                </p14:cNvPr>
                <p14:cNvContentPartPr/>
                <p14:nvPr/>
              </p14:nvContentPartPr>
              <p14:xfrm>
                <a:off x="6719486" y="5355337"/>
                <a:ext cx="687600" cy="374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50A0244-9232-86F8-768D-B677A352F90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6710846" y="5346337"/>
                  <a:ext cx="705240" cy="55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786601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1168C-E621-BD7A-44A8-2F9740DA2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Thar be data!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F46F1-D592-C15D-9F6B-4062542C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Either: using the include statement to include the municipalities data</a:t>
            </a:r>
          </a:p>
          <a:p>
            <a:r>
              <a:rPr lang="en-US" dirty="0"/>
              <a:t>Or… using google (spread)sheets to include the municipalities data</a:t>
            </a:r>
          </a:p>
          <a:p>
            <a:pPr marL="0" indent="0" algn="ctr">
              <a:buNone/>
            </a:pPr>
            <a:r>
              <a:rPr lang="en-US" dirty="0"/>
              <a:t>We can now start crunching the data!</a:t>
            </a:r>
          </a:p>
          <a:p>
            <a:r>
              <a:rPr lang="en-US" dirty="0"/>
              <a:t>Let’s continue with 05_Tables slides and find out how to get the fastest growing towns in New York State.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FF81E-4FE1-8908-9C2A-4067A968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FB61-E12F-5A01-EB97-577D50E9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2B7CA-07BA-2AAE-FEDD-DAECD071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9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1168C-E621-BD7A-44A8-2F9740DA2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dirty="0" err="1"/>
              <a:t>arr</a:t>
            </a:r>
            <a:r>
              <a:rPr lang="en-US" dirty="0"/>
              <a:t>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F46F1-D592-C15D-9F6B-4062542C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file I used to access the google spreadsheet: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000" dirty="0"/>
              <a:t>https://drive.google.com/file/d/1TqTJP_5MfBqkyQzex41_YRjli0AGUjYO/view?usp=sharing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FF81E-4FE1-8908-9C2A-4067A968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1023-DAC9-2C44-89BC-529E54AB457B}" type="datetime1">
              <a:rPr lang="en-US" smtClean="0"/>
              <a:pPr/>
              <a:t>1/30/2023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FB61-E12F-5A01-EB97-577D50E9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101:</a:t>
            </a:r>
            <a:r>
              <a:rPr lang="en-US" sz="1400"/>
              <a:t> </a:t>
            </a:r>
            <a:r>
              <a:rPr lang="en-US"/>
              <a:t>Problem Solving and Abstraction</a:t>
            </a:r>
            <a:endParaRPr lang="en-US" sz="1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2B7CA-07BA-2AAE-FEDD-DAECD071C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0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1945D6E6-34E2-7949-B496-89CBF20EEB2E}" vid="{9C19798D-23BC-0E4D-838D-6C433C511F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25810</TotalTime>
  <Words>444</Words>
  <Application>Microsoft Office PowerPoint</Application>
  <PresentationFormat>Widescreen</PresentationFormat>
  <Paragraphs>64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</vt:lpstr>
      <vt:lpstr>Gigi</vt:lpstr>
      <vt:lpstr>Office Theme</vt:lpstr>
      <vt:lpstr>Aside: Google Sheets &amp; pyret </vt:lpstr>
      <vt:lpstr>Google sheets (1) </vt:lpstr>
      <vt:lpstr>On google…</vt:lpstr>
      <vt:lpstr>A pyret’s life for me!</vt:lpstr>
      <vt:lpstr>Taken from section 8.1 in our textbook:</vt:lpstr>
      <vt:lpstr>Thar be data!</vt:lpstr>
      <vt:lpstr>.arr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Pete Lemieszewski</dc:creator>
  <cp:lastModifiedBy>olga Lemieszewski</cp:lastModifiedBy>
  <cp:revision>74</cp:revision>
  <cp:lastPrinted>2022-08-31T12:53:30Z</cp:lastPrinted>
  <dcterms:created xsi:type="dcterms:W3CDTF">2017-08-29T15:50:50Z</dcterms:created>
  <dcterms:modified xsi:type="dcterms:W3CDTF">2023-01-30T13:01:00Z</dcterms:modified>
</cp:coreProperties>
</file>