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A9BC294-FFE2-49D5-8D69-9E1BD2C41BD5}"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gradFill>
            <a:gsLst>
              <a:gs pos="0">
                <a:schemeClr val="accent3">
                  <a:lumOff val="44000"/>
                </a:schemeClr>
              </a:gs>
              <a:gs pos="35000">
                <a:schemeClr val="accent3">
                  <a:lumOff val="44000"/>
                </a:schemeClr>
              </a:gs>
              <a:gs pos="100000">
                <a:schemeClr val="accent3">
                  <a:lumOff val="44000"/>
                </a:schemeClr>
              </a:gs>
            </a:gsLst>
            <a:lin ang="16200000"/>
          </a:gra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n">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25400" cap="flat">
              <a:solidFill>
                <a:schemeClr val="accent1">
                  <a:hueOff val="-11070000"/>
                  <a:satOff val="-41666"/>
                  <a:lumOff val="-81176"/>
                </a:schemeClr>
              </a:solidFill>
              <a:prstDash val="solid"/>
              <a:miter lim="400000"/>
            </a:ln>
          </a:top>
          <a:bottom>
            <a:ln w="12700" cap="flat">
              <a:solidFill>
                <a:schemeClr val="accent1">
                  <a:hueOff val="-11070000"/>
                  <a:satOff val="-41666"/>
                  <a:lumOff val="-81176"/>
                </a:schemeClr>
              </a:solidFill>
              <a:prstDash val="solid"/>
              <a:miter lim="400000"/>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 styleId="{C7B018BB-80A7-4F77-B60F-C8B233D01FF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noFill/>
              <a:miter lim="400000"/>
            </a:ln>
          </a:left>
          <a:right>
            <a:ln w="12700" cap="flat">
              <a:noFill/>
              <a:miter lim="400000"/>
            </a:ln>
          </a:right>
          <a:top>
            <a:ln w="889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635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635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hueOff val="-11070000"/>
              <a:satOff val="-41666"/>
              <a:lumOff val="-81176"/>
            </a:schemeClr>
          </a:solidFill>
        </a:fill>
      </a:tcStyle>
    </a:firstRow>
  </a:tblStyle>
  <a:tblStyle styleId="{2708684C-4D16-4618-839F-0558EEFCDFE6}" styleName="">
    <a:tblBg/>
    <a:wholeTbl>
      <a:tcTxStyle b="off"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wholeTbl>
    <a:band2H>
      <a:tcTxStyle/>
      <a:tcStyle>
        <a:tcBdr/>
        <a:fill>
          <a:solidFill>
            <a:schemeClr val="accent3">
              <a:lumOff val="44000"/>
            </a:schemeClr>
          </a:solidFill>
        </a:fill>
      </a:tcStyle>
    </a:band2H>
    <a:firstCol>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solidFill>
            <a:schemeClr val="accent1">
              <a:hueOff val="-11070000"/>
              <a:satOff val="-41666"/>
              <a:lumOff val="-81176"/>
              <a:alpha val="20000"/>
            </a:schemeClr>
          </a:solidFill>
        </a:fill>
      </a:tcStyle>
    </a:firstCol>
    <a:la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88900" cap="flat">
              <a:solidFill>
                <a:schemeClr val="accent1">
                  <a:hueOff val="-11070000"/>
                  <a:satOff val="-41666"/>
                  <a:lumOff val="-81176"/>
                </a:schemeClr>
              </a:solidFill>
              <a:prstDash val="solid"/>
              <a:round/>
            </a:ln>
          </a:top>
          <a:bottom>
            <a:ln w="127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lastRow>
    <a:firstRow>
      <a:tcTxStyle b="on" i="off">
        <a:fontRef idx="minor">
          <a:schemeClr val="accent1">
            <a:hueOff val="-11070000"/>
            <a:satOff val="-41666"/>
            <a:lumOff val="-81176"/>
          </a:schemeClr>
        </a:fontRef>
        <a:schemeClr val="accent1">
          <a:hueOff val="-11070000"/>
          <a:satOff val="-41666"/>
          <a:lumOff val="-81176"/>
        </a:schemeClr>
      </a:tcTxStyle>
      <a:tcStyle>
        <a:tcBdr>
          <a:left>
            <a:ln w="12700" cap="flat">
              <a:solidFill>
                <a:schemeClr val="accent1">
                  <a:hueOff val="-11070000"/>
                  <a:satOff val="-41666"/>
                  <a:lumOff val="-81176"/>
                </a:schemeClr>
              </a:solidFill>
              <a:prstDash val="solid"/>
              <a:round/>
            </a:ln>
          </a:left>
          <a:right>
            <a:ln w="12700" cap="flat">
              <a:solidFill>
                <a:schemeClr val="accent1">
                  <a:hueOff val="-11070000"/>
                  <a:satOff val="-41666"/>
                  <a:lumOff val="-81176"/>
                </a:schemeClr>
              </a:solidFill>
              <a:prstDash val="solid"/>
              <a:round/>
            </a:ln>
          </a:right>
          <a:top>
            <a:ln w="12700" cap="flat">
              <a:solidFill>
                <a:schemeClr val="accent1">
                  <a:hueOff val="-11070000"/>
                  <a:satOff val="-41666"/>
                  <a:lumOff val="-81176"/>
                </a:schemeClr>
              </a:solidFill>
              <a:prstDash val="solid"/>
              <a:round/>
            </a:ln>
          </a:top>
          <a:bottom>
            <a:ln w="25400" cap="flat">
              <a:solidFill>
                <a:schemeClr val="accent1">
                  <a:hueOff val="-11070000"/>
                  <a:satOff val="-41666"/>
                  <a:lumOff val="-81176"/>
                </a:schemeClr>
              </a:solidFill>
              <a:prstDash val="solid"/>
              <a:round/>
            </a:ln>
          </a:bottom>
          <a:insideH>
            <a:ln w="12700" cap="flat">
              <a:solidFill>
                <a:schemeClr val="accent1">
                  <a:hueOff val="-11070000"/>
                  <a:satOff val="-41666"/>
                  <a:lumOff val="-81176"/>
                </a:schemeClr>
              </a:solidFill>
              <a:prstDash val="solid"/>
              <a:round/>
            </a:ln>
          </a:insideH>
          <a:insideV>
            <a:ln w="12700" cap="flat">
              <a:solidFill>
                <a:schemeClr val="accent1">
                  <a:hueOff val="-11070000"/>
                  <a:satOff val="-41666"/>
                  <a:lumOff val="-81176"/>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102" y="1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3T15:42:00.7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486 1298,'127'1,"145"-3,-220-1,0-3,-1-2,1-2,-2-3,86-32,-56 17,0 3,2 3,122-15,252-2,-338 32,497-56,-454 41,101-12,-149 22,125-9,147-15,-49 3,475 13,-384 1,-160 3,69-24,-54 3,353 28,-381 12,-179-3,64 1,141-18,-17-9,-90 10,458-10,-69-12,-159 6,545 22,-609 12,3346-1,-1902-2,-1767 2,-1 0,1 1,-1 1,19 5,60 24,-50-16,195 59,-222-70,0 1,0 0,23 13,-35-16,1 0,-1 1,0 0,0 0,0 0,0 0,-1 1,0 0,0 0,0 0,0 0,5 12,-8-13,0-1,0 1,0 0,-1-1,1 1,-1 0,0-1,0 1,0 0,-1-1,1 1,-1 0,0-1,0 1,0-1,-1 1,1-1,-1 0,-3 5,0 1,-1 0,-1-1,0 1,0-1,-14 11,6-7,0-2,0 0,-1-1,0 0,-23 8,-91 26,107-36,-47 14,-80 13,110-28,-285 35,261-34,-104 26,95-16,2-5,-134 8,-73-18,201-3,-1450-2,1057 3,-448-32,-1-48,413 24,-4 23,-207 30,674 4,39-1,7 0,28 1,405 0,48-1,192 0,177 0,137 0,3929 0,-4317 0,-185 0,-171 0,-163 0,-79 0,-9 0,-38 0,-109 0,-91 0,-78 0,-55 0,-41 0,-4263 0,4541 0,-92 0,-113 0,-111 0,-105 0,-87 0,-2484 0,2745-1,96-5,89-3,-3-6,184 12,18 1,5 1,36-1,67 0,54 2,730 1,-872-3,-33-1,-69-7,-189-7,-213-1,-220 4,-188 4,-135 4,-54 2,46 3,139 0,203 2,227 0,223-1,237 0,-37 0,36 0,9 0,0 0,0 0,0 0,0 0,0 0,0 0,0 0,0 0,0 0,0 0,0 0,0 0,0 0,0 0,0-1,0 1,0 0,0 0,0 0,0 0,0 0,0 0,0 0,0 0,0 0,0 0,0 0,0 0,0 0,0 0,0 0,0 0,0 0,0 0,0 0,0 0,0 0,0 0,0 0,0 0,0 0,0 0,0 0,0 0,82-13,117-12,85-15,720-116,-704 104,-50 1,-56 8,6-9,-90 19,13 1,82-10,82-10,752-140,-798 144,-213 42,-1 0,37-15,-56 15,-8 6,0 0,0-1,0 1,1 0,-1 0,0 0,0 0,0-1,0 1,0 0,0 0,0 0,0 0,0-1,0 1,0 0,0 0,0 0,0 0,0-1,0 1,0 0,0 0,0 0,0 0,0 0,0-1,-1 1,1 0,0 0,0 0,0 0,-2-2,0 1,1 0,-1 0,0 1,0-1,0 0,0 1,0-1,0 1,-3-1,-38-4,-53 1,-150 9,-75 19,-933 145,1030-124,-251 83,275-69,-285 63,-39 10,329-71,59-5,127-52,1 1,-1-1,1 1,0 1,1-1,0 2,-9 7,15-13,1 0,-1 0,0 0,1 0,-1 0,1 0,-1 0,1 0,0 0,-1 0,1 0,0 0,0 1,0-1,-1 0,1 0,1 0,-1 2,0-2,1 1,-1-1,1 1,0-1,0 0,0 1,0-1,0 0,0 0,0 1,0-1,0 0,0 0,2 1,8 4,0 1,1-2,0 0,0 0,0-1,16 4,165 26,87-8,73-9,892-4,-675-12,-363 4,199 33,-86-4,-9-17,76-6,350-2,126 2,-614-2,-167-4,0 4,93 21,-133-20,464 96,-244-66,708 86,-942-123,57 9,-73-8,-18-2,-102 3,16-3,76-1,0 1,0 1,-23 7,22-2,17-8,0 0,0 0,0 1,0-1,0 0,-1 0,1 1,0-1,0 0,0 0,0 1,0-1,0 0,0 0,0 1,0-1,0 0,0 0,0 1,0-1,0 0,0 0,0 1,0-1,0 0,0 0,0 1,0-1,1 0,-1 0,0 1,0-1,0 0,0 0,0 0,1 1,-1-1,0 0,0 0,0 0,1 0,-1 0,1 1,2 1,0 0,1 0,-1-1,1 1,6 1,49 11,173 14,177-3,193-7,175-10,120-28,51-26,-44-16,-133 0,-187 11,-198 13,-179 14,-161 17,-30 1,-16 6,-1-1,1 1,0 0,-1-1,1 1,-1 0,1-1,-1 1,1 0,-1 0,1 0,-1 0,0-1,1 1,-1 0,1 0,-1 0,1 0,-1 0,1 0,-2 0,-38-2,-114-1,-99-8,-103-6,-100-9,-99-3,-78 3,-2371-17,2658 43,135 2,164 1,39-1,11 1,122 6,198 0,203-1,175-3,128-2,47-1,-34-1,-113-1,-161-1,-150 1,-104 0,1516-1,-1637 1,-333 0,-42 0,-60 0,-45 0,-8460 0,7813-32,814 25,-189-9,-65-8,-57-4,16-2,-968-57,1034 74,71 6,70 4,129 4,7-2,243 4,-75-3,192 2,75-2,74 1,1147-1,-1609 1,-34 6,12-1,-446 42,472-47,-105 5,108-6,0-1,0-1,1-1,-30-7,41 8,0 0,1 0,-1-1,1 1,-1-1,1 0,0-1,0 1,1-1,-8-7,9 8,1-1,0 1,0-1,0 0,0 1,0-1,1 0,-1 0,1 0,0 0,1 0,-1 0,1-1,-1 1,2-8,0 0,0 0,2 0,-1 1,1-1,1 1,0-1,9-15,49-74,-8 14,-47 74,-1 0,0 0,-1-1,7-26,-11 36,0 0,0-1,-1 1,1 0,-1-1,0 1,-1 0,1-1,-1 1,1 0,-1 0,0-1,-1 1,1 0,-1 0,0 0,0 0,0 1,0-1,-1 0,0 1,1 0,-1-1,0 1,-1 1,1-1,0 0,-1 1,0-1,1 1,-1 0,0 0,0 1,0-1,0 1,-9-2,-4 0,0 0,-1 2,-22-1,-55 7,41-1,-129 2,172-6,0 0,0 1,-1 1,1 0,0 1,-14 5,18-6,1 1,-1 0,1 1,0 0,0 0,1 0,-1 1,1-1,0 1,0 0,-6 9,10-12,-1 1,0-1,1 0,-1 1,1-1,-1 1,1-1,0 1,0 0,1-1,-1 1,0 0,1 0,0-1,-1 1,1 0,0 0,1 0,-1 0,0-1,1 1,-1 0,1 0,0-1,0 1,0 0,1-1,2 5,0-1,1 0,0 0,0-1,0 0,1 0,0 0,0 0,0-1,11 5,4 1,0 0,29 7,124 24,73-8,66-9,1149 0,-1340-26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3T15:42:16.3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374 1098,'49'-2,"57"-11,-33 4,160-27,-41 6,230-7,-224 22,433-6,120 22,-783 0,-65-3,92 2,0-1,1 1,-1-1,1 0,-1-1,1 1,0-1,0 0,-1 0,1 0,0 0,0-1,1 0,-1 1,-3-5,3 2,0 0,0 0,0-1,1 1,0-1,0 0,1 0,0 1,0-2,-2-8,2 1,1 1,0 0,1 0,1 0,0 0,5-25,-3 24,-3 9,1 1,0-1,-1 1,0 0,0-1,0 1,-1-1,1 1,-1-1,0 1,-3-7,2 8,1 0,-1 0,0 0,-1 1,1-1,0 0,-1 1,1 0,-1-1,0 1,0 0,0 0,0 1,0-1,-5-1,-8-3,0 1,-1 0,1 1,-32-3,-71 2,97 3,0-1,1-1,-1 0,1-2,-25-10,-36-9,-134-8,183 30,-458-22,452 23,0-1,-42-10,-29-3,-64 11,147 4,27 1,0 0,0 0,-1 0,1 0,0 0,-1 0,1 0,0 0,-1 0,1 0,0-1,-1 1,1 0,0 0,0 0,-1 0,1 0,0 0,0-1,-1 1,1 0,0 0,0-1,-1 1,1 0,0 0,0 0,0-1,0 1,-1 0,1-1,0 1,0 0,0 0,0-1,0 0,0 0,1 1,-1-1,1 1,-1-1,1 1,-1-1,1 1,-1-1,1 1,-1-1,1 1,-1 0,1-1,0 1,12-5,0 1,0 0,0 1,1 0,23-1,14-3,26-7,0 4,107-1,1267 13,-1436-2,0 0,-1 1,1 1,0 0,14 4,-24-4,-1-1,0 1,1 0,-1 0,0 0,0 1,0-1,-1 1,1 0,-1 0,1 0,-1 1,0-1,0 1,0 0,-1 0,1 0,-1 0,0 0,2 6,0 4,-1 0,0 0,-1 0,1 27,-6 62,1-66,0 82,-3 37,-1-107,-18 77,22-121,1-1,0 0,-1 0,1-1,-1 1,0 0,-1-1,1 1,-1-1,1 0,-1 1,0-1,-5 4,-3 0,1 0,0-1,-16 6,4-1,-1 0,-1 0,0-2,0-1,-1-1,0-1,0-1,-1-1,-44 0,-231-5,88-2,-1250 3,1449 1,1-2,-1 0,1 0,0-2,-22-5,30 6,0 0,0 0,0 0,1-1,-1 0,0 0,1 0,0-1,0 1,0-1,0 0,1 0,-1 0,1-1,0 1,0-1,-2-4,1-2,0 1,1-1,0 0,1 0,0 0,-1-16,4-70,0 69,5-637,-6 499,0 159,0-3,0 0,1 0,2-12,-2 19,-1 0,1 0,0 0,0 0,1 0,-1 1,1-1,-1 1,1-1,0 1,0-1,0 1,0 0,0 0,3-2,2 0,0 0,0 1,0-1,0 2,0-1,1 1,-1 0,1 0,-1 1,9 0,14-1,37 4,-47-1,80 7,174 37,-18 6,-219-44,-26-6,0 1,-1 0,1 1,0 0,-1 0,0 1,16 9,-25-13,0 1,0 0,0 0,0 0,0-1,0 1,0 0,0 1,0-1,0 0,-1 0,1 0,0 0,-1 1,1 0,-1-1,1 0,-1 0,0-1,0 1,0 0,-1 0,1 0,0-1,0 1,0 0,-1 0,1-1,0 1,0 0,-1 0,1-1,-1 1,1 0,-2 0,-1 2,-1 1,0-1,0-1,0 1,0-1,0 1,-9 2,-25 9,-61 14,-45 1,96-20,-86 14,-55 12,3 5,-242 64,359-85,40-12,0 2,-40 17,61-22,0 0,1 1,-1 0,1 0,0 0,0 1,1 0,-1 1,2-1,-1 1,0 0,-6 13,6-9,1 0,1 1,-1-1,2 1,0 0,0 0,1 0,1 0,0 0,1 1,0-1,0 0,2 0,-1 1,2-1,-1 0,2-1,0 1,0 0,1-1,0 0,1 0,0-1,1 1,0-2,10 12,-3-8,0 0,1-1,0-1,0-1,1 0,1-1,0 0,22 7,146 40,-183-56,9 3,177 41,-138-35,91 5,152-16,-104 0,953 2,-1108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3T15:44:01.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3T15:44:21.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527 2464,'11'11,"116"112,-109-108,0-1,2-1,-1-1,2 0,33 13,-4-5,63 24,127 32,-55-29,304 64,70-66,6-46,-210-3,-231 5,163-4,-220-4,0-3,-1-4,0-2,77-29,-116 36,-1-2,0-1,-1-1,0-1,0-1,30-25,-34 22,-1 0,-1-1,27-35,-38 44,-1-1,0-1,-1 1,0-1,-1 0,0 0,-1-1,-1 1,4-24,-2-36,-6-119,-1 120,-5-562,3 543,-20-112,20 171,-1 1,-2-1,-1 2,-1-1,-1 1,-2 0,-1 1,-24-39,-5-6,22 36,-34-45,0 16,-3 3,-69-60,-35-16,138 119,-1 1,0 2,-54-29,-87-25,108 52,-2 2,-63-9,-3 6,-76-16,146 21,1 4,-2 1,-77-2,111 11,6 2,-1-2,0 0,1 0,-1-2,-20-5,-18-12,27 9,0 2,-1 1,-49-8,-17 10,-103 7,73 2,-671-3,762 1,1 1,-1 2,1 1,0 1,0 2,-37 15,-83 32,129-46,1 1,0 1,1 1,0 1,1 1,1 0,0 2,1 1,1 0,0 1,2 1,0 0,-20 33,-29 47,-34 56,72-108,-28 68,-5 5,41-88,2 2,-20 56,21-43,3 0,2 2,-8 81,17 184,4-165,-3-79,3 83,-1-143,1 1,0-1,1 1,0-1,0 0,1 0,1 0,0 0,0-1,0 0,2 0,10 14,9 5,2-2,37 30,-11-10,-4-2,2-1,3-4,75 44,-88-63,-5-6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xfrm>
            <a:off x="1143000" y="685800"/>
            <a:ext cx="4572000" cy="3429000"/>
          </a:xfrm>
          <a:prstGeom prst="rect">
            <a:avLst/>
          </a:prstGeom>
        </p:spPr>
        <p:txBody>
          <a:bodyPr/>
          <a:lstStyle/>
          <a:p>
            <a:endParaRPr/>
          </a:p>
        </p:txBody>
      </p:sp>
      <p:sp>
        <p:nvSpPr>
          <p:cNvPr id="251" name="Shape 2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1pPr>
    <a:lvl2pPr indent="228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2pPr>
    <a:lvl3pPr indent="457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3pPr>
    <a:lvl4pPr indent="685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4pPr>
    <a:lvl5pPr indent="9144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5pPr>
    <a:lvl6pPr indent="11430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6pPr>
    <a:lvl7pPr indent="13716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7pPr>
    <a:lvl8pPr indent="16002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8pPr>
    <a:lvl9pPr indent="1828800" defTabSz="1828800" latinLnBrk="0">
      <a:lnSpc>
        <a:spcPts val="5300"/>
      </a:lnSpc>
      <a:spcBef>
        <a:spcPts val="2600"/>
      </a:spcBef>
      <a:defRPr sz="4600">
        <a:solidFill>
          <a:schemeClr val="accent1">
            <a:hueOff val="-11070000"/>
            <a:satOff val="-41666"/>
            <a:lumOff val="-81176"/>
          </a:schemeClr>
        </a:solidFill>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[Take attendance]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A natural fit is a table with a row for each message and a column for each property of the message.</a:t>
            </a:r>
          </a:p>
          <a:p>
            <a:endParaRPr/>
          </a:p>
          <a:p>
            <a:r>
              <a:t>What if there are multiple recipients? </a:t>
            </a:r>
          </a:p>
          <a:p>
            <a:r>
              <a:t>You could make that List&lt;String&gt; or you can have one row for each pair, though that makes it less clear that the *same* message is going to multiple people.</a:t>
            </a:r>
          </a:p>
          <a:p>
            <a:endParaRPr/>
          </a:p>
          <a:p>
            <a:r>
              <a:t>I haven't filled in a type for the time column because it's actually tricky to decide what it should be.</a:t>
            </a:r>
          </a:p>
          <a:p>
            <a:r>
              <a:t>We can imagine a number of possibilities…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381000" y="685800"/>
            <a:ext cx="6096000" cy="3429000"/>
          </a:xfrm>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t>It could be a string. This is nice for people to read, but it's annoying to write functions that use it, e.g., if you want to know if a message was sent before a certain time or within ten minutes of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That's easier if we just have a number, like the number of minutes since midnight. This is what we did when we were graphing hours of sunlight and moonlight, right?</a:t>
            </a:r>
          </a:p>
          <a:p>
            <a:r>
              <a:t>But this is going pretty far the other way. When I see "295", I don't know what time that is. I'd need to do </a:t>
            </a:r>
            <a:r>
              <a:rPr b="1"/>
              <a:t>math</a:t>
            </a:r>
            <a: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So, maybe we should make it a list with a number for the hours and another number for the minutes.</a:t>
            </a:r>
          </a:p>
          <a:p>
            <a:r>
              <a:t>But a list feels a little weird, because there aren't an unbounded number of elements; there need to be exactly two.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We could give up on having a time column at all and make it two columns: one for hours and one for minutes. </a:t>
            </a:r>
          </a:p>
          <a:p>
            <a:r>
              <a:t>The two-columns version is nice because we can access the time components by name.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r>
              <a:t>But the list version was nice because it treats time as a single, cohesive piece of data.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t>You don’t have to choose; you just need a new concept – creating your own datatypes!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r>
              <a:t>[Assuming 24-hour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we know this is a function?  The stick is the char above the enter key and specifies the definition.</a:t>
            </a:r>
          </a:p>
        </p:txBody>
      </p:sp>
    </p:spTree>
    <p:extLst>
      <p:ext uri="{BB962C8B-B14F-4D97-AF65-F5344CB8AC3E}">
        <p14:creationId xmlns:p14="http://schemas.microsoft.com/office/powerpoint/2010/main" val="96021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xfrm>
            <a:off x="381000" y="685800"/>
            <a:ext cx="6096000" cy="3429000"/>
          </a:xfrm>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r>
              <a:t>[</a:t>
            </a:r>
            <a:r>
              <a:rPr b="1"/>
              <a:t>slide</a:t>
            </a:r>
            <a:r>
              <a:t>] </a:t>
            </a:r>
          </a:p>
          <a:p>
            <a:r>
              <a:t>What’s different here? </a:t>
            </a:r>
          </a:p>
          <a:p>
            <a:r>
              <a:t>[</a:t>
            </a:r>
            <a:r>
              <a:rPr b="1"/>
              <a:t>advance</a:t>
            </a:r>
            <a:r>
              <a:t>]</a:t>
            </a:r>
          </a:p>
          <a:p>
            <a:r>
              <a:t>One of the parts is of the same type we're defining.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A list is like a column in a table – an ordered collection of items, which can include duplicates.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dirty="0"/>
              <a:t>Forget about lists for a moment.</a:t>
            </a:r>
            <a:r>
              <a:rPr lang="en-US" dirty="0"/>
              <a:t> (Ms. </a:t>
            </a:r>
            <a:r>
              <a:rPr lang="en-US"/>
              <a:t>Valerie Frizzle!)</a:t>
            </a:r>
            <a:r>
              <a:t> </a:t>
            </a:r>
            <a:endParaRPr dirty="0"/>
          </a:p>
          <a:p>
            <a:r>
              <a:rPr dirty="0"/>
              <a:t>[</a:t>
            </a:r>
            <a:r>
              <a:rPr b="1" dirty="0"/>
              <a:t>advance</a:t>
            </a:r>
            <a:r>
              <a:rPr dirty="0"/>
              <a:t>]</a:t>
            </a:r>
          </a:p>
          <a:p>
            <a:r>
              <a:rPr dirty="0"/>
              <a:t>Imagine you're a teacher.</a:t>
            </a:r>
          </a:p>
          <a:p>
            <a:r>
              <a:rPr dirty="0"/>
              <a:t>You're taking your class on a field trip, [</a:t>
            </a:r>
            <a:r>
              <a:rPr b="1" dirty="0"/>
              <a:t>advance</a:t>
            </a:r>
            <a:r>
              <a:rPr dirty="0"/>
              <a:t>] and you have a very, very large class -- so many students that you have a whole line of buses, and you as the teacher ended up getting on the last bus.</a:t>
            </a:r>
          </a:p>
          <a:p>
            <a:r>
              <a:rPr dirty="0"/>
              <a:t>And you realize on your way to the field trip destination that you're not sure how many buses your students ended up on.</a:t>
            </a:r>
          </a:p>
          <a:p>
            <a:r>
              <a:rPr dirty="0"/>
              <a:t>And you need to know that so you can keep track of all of your students.</a:t>
            </a:r>
          </a:p>
          <a:p>
            <a:r>
              <a:rPr dirty="0"/>
              <a:t>Now, unfortunately from the back of the line of buses you can't </a:t>
            </a:r>
            <a:r>
              <a:rPr i="1" dirty="0"/>
              <a:t>see</a:t>
            </a:r>
            <a:r>
              <a:rPr dirty="0"/>
              <a:t> to the front of the line of buses, [</a:t>
            </a:r>
            <a:r>
              <a:rPr b="1" dirty="0"/>
              <a:t>advance</a:t>
            </a:r>
            <a:r>
              <a:rPr dirty="0"/>
              <a:t>] so you can't just count them yourself.</a:t>
            </a:r>
          </a:p>
          <a:p>
            <a:r>
              <a:rPr dirty="0"/>
              <a:t>So, you come up with this great idea: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r>
              <a:rPr dirty="0"/>
              <a:t>I can't count how many buses are in front of me, so I'll just call the chaperone who's on the bus right in front of me [</a:t>
            </a:r>
            <a:r>
              <a:rPr b="1" dirty="0"/>
              <a:t>advance</a:t>
            </a:r>
            <a:r>
              <a:rPr dirty="0"/>
              <a:t>] and ask them how many buses are in front of them.</a:t>
            </a:r>
          </a:p>
          <a:p>
            <a:r>
              <a:rPr dirty="0"/>
              <a:t>And then I can just add 1 (for the bus I'm on) and I'll have my total count.</a:t>
            </a:r>
          </a:p>
          <a:p>
            <a:r>
              <a:rPr dirty="0"/>
              <a:t>So, you do that, but this suspiciously similar-looking chaperone has the same conundrum you had: [</a:t>
            </a:r>
            <a:r>
              <a:rPr b="1" dirty="0"/>
              <a:t>advance</a:t>
            </a:r>
            <a:r>
              <a:rPr dirty="0"/>
              <a:t>]</a:t>
            </a:r>
          </a:p>
          <a:p>
            <a:r>
              <a:rPr dirty="0"/>
              <a:t>They can't see how many buses are ahead of them, so they come up with the same solution: They call the chaperone on the bus in front of them...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r>
              <a:rPr dirty="0"/>
              <a:t>And you get the idea: This will go on and on [</a:t>
            </a:r>
            <a:r>
              <a:rPr b="1" dirty="0"/>
              <a:t>advance</a:t>
            </a:r>
            <a:r>
              <a:rPr dirty="0"/>
              <a:t>] until we get to the chaperon at the very front bus. [</a:t>
            </a:r>
            <a:r>
              <a:rPr b="1" dirty="0"/>
              <a:t>advance</a:t>
            </a:r>
            <a:r>
              <a:rPr dirty="0"/>
              <a:t>] </a:t>
            </a:r>
          </a:p>
          <a:p>
            <a:r>
              <a:rPr dirty="0"/>
              <a:t>That chaperone can </a:t>
            </a:r>
            <a:r>
              <a:rPr i="1" dirty="0"/>
              <a:t>easily</a:t>
            </a:r>
            <a:r>
              <a:rPr dirty="0"/>
              <a:t> count how many buses are in front of them since there are none. The only bus they can see is the one they're in. [</a:t>
            </a:r>
            <a:r>
              <a:rPr b="1" dirty="0"/>
              <a:t>advance</a:t>
            </a:r>
            <a:r>
              <a:rPr dirty="0"/>
              <a:t>]</a:t>
            </a:r>
          </a:p>
          <a:p>
            <a:r>
              <a:rPr dirty="0"/>
              <a:t>So when the previous chaperone calls them, that's what they say. And the previous chaperone knows they can just add 1 to that for their own bus. [</a:t>
            </a:r>
            <a:r>
              <a:rPr b="1" dirty="0"/>
              <a:t>advance</a:t>
            </a:r>
            <a:r>
              <a:rPr dirty="0"/>
              <a:t>]</a:t>
            </a:r>
          </a:p>
          <a:p>
            <a:r>
              <a:rPr dirty="0"/>
              <a:t>And so on down the line. [</a:t>
            </a:r>
            <a:r>
              <a:rPr b="1" dirty="0"/>
              <a:t>advance</a:t>
            </a:r>
            <a:r>
              <a:rPr dirty="0"/>
              <a:t>, </a:t>
            </a:r>
            <a:r>
              <a:rPr b="1" dirty="0"/>
              <a:t>advance</a:t>
            </a:r>
            <a:r>
              <a:rPr dirty="0"/>
              <a:t>]</a:t>
            </a:r>
          </a:p>
          <a:p>
            <a:r>
              <a:rPr dirty="0"/>
              <a:t>And so finally you, the teacher in the back are told that there are four buses, so you add one to that [</a:t>
            </a:r>
            <a:r>
              <a:rPr b="1" dirty="0"/>
              <a:t>advance</a:t>
            </a:r>
            <a:r>
              <a:rPr dirty="0"/>
              <a:t>] and get a total of five.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endParaRPr/>
          </a:p>
        </p:txBody>
      </p:sp>
      <p:sp>
        <p:nvSpPr>
          <p:cNvPr id="509" name="Shape 509"/>
          <p:cNvSpPr>
            <a:spLocks noGrp="1"/>
          </p:cNvSpPr>
          <p:nvPr>
            <p:ph type="body" sz="quarter" idx="1"/>
          </p:nvPr>
        </p:nvSpPr>
        <p:spPr>
          <a:prstGeom prst="rect">
            <a:avLst/>
          </a:prstGeom>
        </p:spPr>
        <p:txBody>
          <a:bodyPr/>
          <a:lstStyle/>
          <a:p>
            <a:r>
              <a:t>Now, what we were trying to do as the teacher was to count all the buses, including our own.</a:t>
            </a:r>
          </a:p>
          <a:p>
            <a:r>
              <a:t>And the way we did that was to solve a slightly smaller problem: Count all the buses except the one we're in. [</a:t>
            </a:r>
            <a:r>
              <a:rPr b="1"/>
              <a:t>advance</a:t>
            </a:r>
            <a:r>
              <a:t>]</a:t>
            </a:r>
          </a:p>
          <a:p>
            <a:r>
              <a:t>And that repeated as many times as it needed to, solving smaller [</a:t>
            </a:r>
            <a:r>
              <a:rPr b="1"/>
              <a:t>advance</a:t>
            </a:r>
            <a:r>
              <a:t>] and smaller [</a:t>
            </a:r>
            <a:r>
              <a:rPr b="1"/>
              <a:t>advance</a:t>
            </a:r>
            <a:r>
              <a:t>] problems until we got to our last chaperone [</a:t>
            </a:r>
            <a:r>
              <a:rPr b="1"/>
              <a:t>advance</a:t>
            </a:r>
            <a:r>
              <a:t>] who had such a small version of the problem that they could just solve it themselves.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noRot="1" noChangeAspect="1"/>
          </p:cNvSpPr>
          <p:nvPr>
            <p:ph type="sldImg"/>
          </p:nvPr>
        </p:nvSpPr>
        <p:spPr>
          <a:prstGeom prst="rect">
            <a:avLst/>
          </a:prstGeom>
        </p:spPr>
        <p:txBody>
          <a:bodyPr/>
          <a:lstStyle/>
          <a:p>
            <a:endParaRPr/>
          </a:p>
        </p:txBody>
      </p:sp>
      <p:sp>
        <p:nvSpPr>
          <p:cNvPr id="513" name="Shape 513"/>
          <p:cNvSpPr>
            <a:spLocks noGrp="1"/>
          </p:cNvSpPr>
          <p:nvPr>
            <p:ph type="body" sz="quarter" idx="1"/>
          </p:nvPr>
        </p:nvSpPr>
        <p:spPr>
          <a:prstGeom prst="rect">
            <a:avLst/>
          </a:prstGeom>
        </p:spPr>
        <p:txBody>
          <a:bodyPr/>
          <a:lstStyle/>
          <a:p>
            <a:r>
              <a:t>Counting the school buses is a real-world example of a programming technique we use called recursion. </a:t>
            </a:r>
          </a:p>
          <a:p>
            <a:r>
              <a:t>This is where we solve a problem by solving a smaller version of the same problem, unless that smaller version is simple enough to solve directly.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r>
              <a:t>[</a:t>
            </a:r>
            <a:r>
              <a:rPr b="1"/>
              <a:t>slide</a:t>
            </a:r>
            <a:r>
              <a:t>] So what does that look like?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hape 526"/>
          <p:cNvSpPr>
            <a:spLocks noGrp="1" noRot="1" noChangeAspect="1"/>
          </p:cNvSpPr>
          <p:nvPr>
            <p:ph type="sldImg"/>
          </p:nvPr>
        </p:nvSpPr>
        <p:spPr>
          <a:prstGeom prst="rect">
            <a:avLst/>
          </a:prstGeom>
        </p:spPr>
        <p:txBody>
          <a:bodyPr/>
          <a:lstStyle/>
          <a:p>
            <a:endParaRPr/>
          </a:p>
        </p:txBody>
      </p:sp>
      <p:sp>
        <p:nvSpPr>
          <p:cNvPr id="527" name="Shape 527"/>
          <p:cNvSpPr>
            <a:spLocks noGrp="1"/>
          </p:cNvSpPr>
          <p:nvPr>
            <p:ph type="body" sz="quarter" idx="1"/>
          </p:nvPr>
        </p:nvSpPr>
        <p:spPr>
          <a:prstGeom prst="rect">
            <a:avLst/>
          </a:prstGeom>
        </p:spPr>
        <p:txBody>
          <a:bodyPr/>
          <a:lstStyle/>
          <a:p>
            <a:r>
              <a:t>We can start out by writing the skeleton of such a function.</a:t>
            </a:r>
          </a:p>
          <a:p>
            <a:r>
              <a:t>We’re calling the function </a:t>
            </a:r>
            <a:r>
              <a:rPr b="1"/>
              <a:t>my-sum</a:t>
            </a:r>
            <a:r>
              <a:t> because Pyret includes a </a:t>
            </a:r>
            <a:r>
              <a:rPr b="1"/>
              <a:t>sum</a:t>
            </a:r>
            <a:r>
              <a:t> function. </a:t>
            </a:r>
          </a:p>
          <a:p>
            <a:r>
              <a:t>Let's start by writing out some examples…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r>
              <a:t>Let's start with the smallest list we can — a list that doesn't have any numbers in it at all!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r>
              <a:t>Ok, so when we add no numbers, the sum is 0.</a:t>
            </a:r>
          </a:p>
          <a:p>
            <a:r>
              <a:t>What's the next easiest case?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p>
            <a:r>
              <a:t>If there's one number, the sum is just the number.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t>If we have a table, we can get the list corresponding to a column using .get-column().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r>
              <a:t>If there are two numbers, the sum is adding the two numbers.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And so on! This is enough for us to see a pattern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r>
              <a:t>We can see that going up we're just adding one more number to the result of the previous example.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noRot="1" noChangeAspect="1"/>
          </p:cNvSpPr>
          <p:nvPr>
            <p:ph type="sldImg"/>
          </p:nvPr>
        </p:nvSpPr>
        <p:spPr>
          <a:prstGeom prst="rect">
            <a:avLst/>
          </a:prstGeom>
        </p:spPr>
        <p:txBody>
          <a:bodyPr/>
          <a:lstStyle/>
          <a:p>
            <a:endParaRPr/>
          </a:p>
        </p:txBody>
      </p:sp>
      <p:sp>
        <p:nvSpPr>
          <p:cNvPr id="557" name="Shape 557"/>
          <p:cNvSpPr>
            <a:spLocks noGrp="1"/>
          </p:cNvSpPr>
          <p:nvPr>
            <p:ph type="body" sz="quarter" idx="1"/>
          </p:nvPr>
        </p:nvSpPr>
        <p:spPr>
          <a:prstGeom prst="rect">
            <a:avLst/>
          </a:prstGeom>
        </p:spPr>
        <p:txBody>
          <a:bodyPr/>
          <a:lstStyle/>
          <a:p>
            <a:r>
              <a:t>So, we can rewrite each result in terms of a simpler result — until we get to the base case, the empty list, when there are no simpler results.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noRot="1" noChangeAspect="1"/>
          </p:cNvSpPr>
          <p:nvPr>
            <p:ph type="sldImg"/>
          </p:nvPr>
        </p:nvSpPr>
        <p:spPr>
          <a:prstGeom prst="rect">
            <a:avLst/>
          </a:prstGeom>
        </p:spPr>
        <p:txBody>
          <a:bodyPr/>
          <a:lstStyle/>
          <a:p>
            <a:endParaRPr/>
          </a:p>
        </p:txBody>
      </p:sp>
      <p:sp>
        <p:nvSpPr>
          <p:cNvPr id="561" name="Shape 561"/>
          <p:cNvSpPr>
            <a:spLocks noGrp="1"/>
          </p:cNvSpPr>
          <p:nvPr>
            <p:ph type="body" sz="quarter" idx="1"/>
          </p:nvPr>
        </p:nvSpPr>
        <p:spPr>
          <a:prstGeom prst="rect">
            <a:avLst/>
          </a:prstGeom>
        </p:spPr>
        <p:txBody>
          <a:bodyPr/>
          <a:lstStyle/>
          <a:p>
            <a:r>
              <a:t>This suggests something about how </a:t>
            </a:r>
            <a:r>
              <a:rPr b="1"/>
              <a:t>my-sum</a:t>
            </a:r>
            <a:r>
              <a:t> should work.</a:t>
            </a:r>
          </a:p>
          <a:p>
            <a:r>
              <a:t>We don't need to know how to solve the entire problem in one go — we only need to know how to do one step.</a:t>
            </a:r>
          </a:p>
          <a:p>
            <a:r>
              <a:t>But to use this idea to write the body of the function, we need to understand…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p>
            <a:r>
              <a:t>[</a:t>
            </a:r>
            <a:r>
              <a:rPr b="1"/>
              <a:t>slide</a:t>
            </a:r>
            <a:r>
              <a:t>]</a:t>
            </a:r>
          </a:p>
          <a:p>
            <a:r>
              <a:t>In this case we’ve named them </a:t>
            </a:r>
            <a:r>
              <a:rPr b="1"/>
              <a:t>f</a:t>
            </a:r>
            <a:r>
              <a:t> and </a:t>
            </a:r>
            <a:r>
              <a:rPr b="1"/>
              <a:t>r</a:t>
            </a:r>
            <a:r>
              <a:t> for "first" and "rest", but we could have called them "head" and "tail", "bert" and "ernie", or anything else. </a:t>
            </a:r>
          </a:p>
          <a:p>
            <a:r>
              <a:t>(Please don’t call them "bert" and "ernie".)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r>
              <a:t>How should we fill out these cases? </a:t>
            </a:r>
          </a:p>
          <a:p>
            <a:r>
              <a:t>Our answer comes from the examples we’ve written.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noRot="1" noChangeAspect="1"/>
          </p:cNvSpPr>
          <p:nvPr>
            <p:ph type="sldImg"/>
          </p:nvPr>
        </p:nvSpPr>
        <p:spPr>
          <a:prstGeom prst="rect">
            <a:avLst/>
          </a:prstGeom>
        </p:spPr>
        <p:txBody>
          <a:bodyPr/>
          <a:lstStyle/>
          <a:p>
            <a:endParaRPr/>
          </a:p>
        </p:txBody>
      </p:sp>
      <p:sp>
        <p:nvSpPr>
          <p:cNvPr id="598" name="Shape 598"/>
          <p:cNvSpPr>
            <a:spLocks noGrp="1"/>
          </p:cNvSpPr>
          <p:nvPr>
            <p:ph type="body" sz="quarter" idx="1"/>
          </p:nvPr>
        </p:nvSpPr>
        <p:spPr>
          <a:prstGeom prst="rect">
            <a:avLst/>
          </a:prstGeom>
        </p:spPr>
        <p:txBody>
          <a:bodyPr/>
          <a:lstStyle/>
          <a:p>
            <a:r>
              <a:t>Since my-sum([list: ]) is 0, we know that we should return zero in the empty case.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a:spLocks noGrp="1" noRot="1" noChangeAspect="1"/>
          </p:cNvSpPr>
          <p:nvPr>
            <p:ph type="sldImg"/>
          </p:nvPr>
        </p:nvSpPr>
        <p:spPr>
          <a:prstGeom prst="rect">
            <a:avLst/>
          </a:prstGeom>
        </p:spPr>
        <p:txBody>
          <a:bodyPr/>
          <a:lstStyle/>
          <a:p>
            <a:endParaRPr/>
          </a:p>
        </p:txBody>
      </p:sp>
      <p:sp>
        <p:nvSpPr>
          <p:cNvPr id="605" name="Shape 605"/>
          <p:cNvSpPr>
            <a:spLocks noGrp="1"/>
          </p:cNvSpPr>
          <p:nvPr>
            <p:ph type="body" sz="quarter" idx="1"/>
          </p:nvPr>
        </p:nvSpPr>
        <p:spPr>
          <a:prstGeom prst="rect">
            <a:avLst/>
          </a:prstGeom>
        </p:spPr>
        <p:txBody>
          <a:bodyPr/>
          <a:lstStyle/>
          <a:p>
            <a:r>
              <a:t>The link case comes from our examples two! In each case, we took the first element of the list (fst) and added it to the sum of the rest of the list (my-sum(rst)).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noRot="1" noChangeAspect="1"/>
          </p:cNvSpPr>
          <p:nvPr>
            <p:ph type="sldImg"/>
          </p:nvPr>
        </p:nvSpPr>
        <p:spPr>
          <a:prstGeom prst="rect">
            <a:avLst/>
          </a:prstGeom>
        </p:spPr>
        <p:txBody>
          <a:bodyPr/>
          <a:lstStyle/>
          <a:p>
            <a:endParaRPr/>
          </a:p>
        </p:txBody>
      </p:sp>
      <p:sp>
        <p:nvSpPr>
          <p:cNvPr id="609" name="Shape 609"/>
          <p:cNvSpPr>
            <a:spLocks noGrp="1"/>
          </p:cNvSpPr>
          <p:nvPr>
            <p:ph type="body" sz="quarter" idx="1"/>
          </p:nvPr>
        </p:nvSpPr>
        <p:spPr>
          <a:prstGeom prst="rect">
            <a:avLst/>
          </a:prstGeom>
        </p:spPr>
        <p:txBody>
          <a:bodyPr/>
          <a:lstStyle/>
          <a:p>
            <a:r>
              <a:t>We can make this a little more compact.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Many of the functions we’ve used for working with tables have analogues that work with lists. </a:t>
            </a:r>
          </a:p>
          <a:p>
            <a:r>
              <a:t>We saw L.map is like transform-column.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noRot="1" noChangeAspect="1"/>
          </p:cNvSpPr>
          <p:nvPr>
            <p:ph type="sldImg"/>
          </p:nvPr>
        </p:nvSpPr>
        <p:spPr>
          <a:prstGeom prst="rect">
            <a:avLst/>
          </a:prstGeom>
        </p:spPr>
        <p:txBody>
          <a:bodyPr/>
          <a:lstStyle/>
          <a:p>
            <a:endParaRPr/>
          </a:p>
        </p:txBody>
      </p:sp>
      <p:sp>
        <p:nvSpPr>
          <p:cNvPr id="616" name="Shape 616"/>
          <p:cNvSpPr>
            <a:spLocks noGrp="1"/>
          </p:cNvSpPr>
          <p:nvPr>
            <p:ph type="body" sz="quarter" idx="1"/>
          </p:nvPr>
        </p:nvSpPr>
        <p:spPr>
          <a:prstGeom prst="rect">
            <a:avLst/>
          </a:prstGeom>
        </p:spPr>
        <p:txBody>
          <a:bodyPr/>
          <a:lstStyle/>
          <a:p>
            <a:r>
              <a:t>This function is recursive -- we call the function inside of its own function body!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noRot="1" noChangeAspect="1"/>
          </p:cNvSpPr>
          <p:nvPr>
            <p:ph type="sldImg"/>
          </p:nvPr>
        </p:nvSpPr>
        <p:spPr>
          <a:prstGeom prst="rect">
            <a:avLst/>
          </a:prstGeom>
        </p:spPr>
        <p:txBody>
          <a:bodyPr/>
          <a:lstStyle/>
          <a:p>
            <a:endParaRPr/>
          </a:p>
        </p:txBody>
      </p:sp>
      <p:sp>
        <p:nvSpPr>
          <p:cNvPr id="620" name="Shape 620"/>
          <p:cNvSpPr>
            <a:spLocks noGrp="1"/>
          </p:cNvSpPr>
          <p:nvPr>
            <p:ph type="body" sz="quarter" idx="1"/>
          </p:nvPr>
        </p:nvSpPr>
        <p:spPr>
          <a:prstGeom prst="rect">
            <a:avLst/>
          </a:prstGeom>
        </p:spPr>
        <p:txBody>
          <a:bodyPr/>
          <a:lstStyle/>
          <a:p>
            <a:r>
              <a:t>When we call my-sum, the result it returns depends on other calls to my-sum! </a:t>
            </a:r>
          </a:p>
          <a:p>
            <a:r>
              <a:t>This isn't like going around in circles, though. It's more like a spiral. We stop when we reach the base case of the list being empty.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r>
              <a:t>Recursion can be tricky to understand, but it’s extremely useful.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t>[</a:t>
            </a:r>
            <a:r>
              <a:rPr b="1"/>
              <a:t>slide</a:t>
            </a:r>
            <a:r>
              <a:t>]</a:t>
            </a:r>
          </a:p>
          <a:p>
            <a:r>
              <a:t>In fact, this isn't going to end at all.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a:spLocks noGrp="1" noRot="1" noChangeAspect="1"/>
          </p:cNvSpPr>
          <p:nvPr>
            <p:ph type="sldImg"/>
          </p:nvPr>
        </p:nvSpPr>
        <p:spPr>
          <a:prstGeom prst="rect">
            <a:avLst/>
          </a:prstGeom>
        </p:spPr>
        <p:txBody>
          <a:bodyPr/>
          <a:lstStyle/>
          <a:p>
            <a:endParaRPr/>
          </a:p>
        </p:txBody>
      </p:sp>
      <p:sp>
        <p:nvSpPr>
          <p:cNvPr id="675" name="Shape 675"/>
          <p:cNvSpPr>
            <a:spLocks noGrp="1"/>
          </p:cNvSpPr>
          <p:nvPr>
            <p:ph type="body" sz="quarter" idx="1"/>
          </p:nvPr>
        </p:nvSpPr>
        <p:spPr>
          <a:prstGeom prst="rect">
            <a:avLst/>
          </a:prstGeom>
        </p:spPr>
        <p:txBody>
          <a:bodyPr/>
          <a:lstStyle/>
          <a:p>
            <a:r>
              <a:t>[</a:t>
            </a:r>
            <a:r>
              <a:rPr b="1"/>
              <a:t>slide</a:t>
            </a:r>
            <a:r>
              <a:t>] Eventually you need to tell Pyret to stop.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noRot="1" noChangeAspect="1"/>
          </p:cNvSpPr>
          <p:nvPr>
            <p:ph type="sldImg"/>
          </p:nvPr>
        </p:nvSpPr>
        <p:spPr>
          <a:prstGeom prst="rect">
            <a:avLst/>
          </a:prstGeom>
        </p:spPr>
        <p:txBody>
          <a:bodyPr/>
          <a:lstStyle/>
          <a:p>
            <a:endParaRPr/>
          </a:p>
        </p:txBody>
      </p:sp>
      <p:sp>
        <p:nvSpPr>
          <p:cNvPr id="679" name="Shape 679"/>
          <p:cNvSpPr>
            <a:spLocks noGrp="1"/>
          </p:cNvSpPr>
          <p:nvPr>
            <p:ph type="body" sz="quarter" idx="1"/>
          </p:nvPr>
        </p:nvSpPr>
        <p:spPr>
          <a:prstGeom prst="rect">
            <a:avLst/>
          </a:prstGeom>
        </p:spPr>
        <p:txBody>
          <a:bodyPr/>
          <a:lstStyle/>
          <a:p>
            <a:r>
              <a:t>[Unlikely to have time for these]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hape 682"/>
          <p:cNvSpPr>
            <a:spLocks noGrp="1" noRot="1" noChangeAspect="1"/>
          </p:cNvSpPr>
          <p:nvPr>
            <p:ph type="sldImg"/>
          </p:nvPr>
        </p:nvSpPr>
        <p:spPr>
          <a:prstGeom prst="rect">
            <a:avLst/>
          </a:prstGeom>
        </p:spPr>
        <p:txBody>
          <a:bodyPr/>
          <a:lstStyle/>
          <a:p>
            <a:endParaRPr/>
          </a:p>
        </p:txBody>
      </p:sp>
      <p:sp>
        <p:nvSpPr>
          <p:cNvPr id="683" name="Shape 683"/>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prstGeom prst="rect">
            <a:avLst/>
          </a:prstGeom>
        </p:spPr>
        <p:txBody>
          <a:bodyPr/>
          <a:lstStyle/>
          <a:p>
            <a:endParaRPr/>
          </a:p>
        </p:txBody>
      </p:sp>
      <p:sp>
        <p:nvSpPr>
          <p:cNvPr id="689" name="Shape 689"/>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endParaRPr/>
          </a:p>
        </p:txBody>
      </p:sp>
      <p:sp>
        <p:nvSpPr>
          <p:cNvPr id="695" name="Shape 695"/>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noRot="1" noChangeAspect="1"/>
          </p:cNvSpPr>
          <p:nvPr>
            <p:ph type="sldImg"/>
          </p:nvPr>
        </p:nvSpPr>
        <p:spPr>
          <a:prstGeom prst="rect">
            <a:avLst/>
          </a:prstGeom>
        </p:spPr>
        <p:txBody>
          <a:bodyPr/>
          <a:lstStyle/>
          <a:p>
            <a:endParaRPr/>
          </a:p>
        </p:txBody>
      </p:sp>
      <p:sp>
        <p:nvSpPr>
          <p:cNvPr id="699" name="Shape 699"/>
          <p:cNvSpPr>
            <a:spLocks noGrp="1"/>
          </p:cNvSpPr>
          <p:nvPr>
            <p:ph type="body" sz="quarter" idx="1"/>
          </p:nvPr>
        </p:nvSpPr>
        <p:spPr>
          <a:prstGeom prst="rect">
            <a:avLst/>
          </a:prstGeom>
        </p:spPr>
        <p:txBody>
          <a:bodyPr/>
          <a:lstStyle/>
          <a:p>
            <a:r>
              <a:t>If lst is empty, then the function has finished going though the entire list and returns false. Otherwise, the functions checks if first is equal to item. If it is, the function returns true, otherwise it makes a recursive call on the rest of the list.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381000" y="685800"/>
            <a:ext cx="6096000"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When we wanted just certain rows in a table, we used filter-with, giving it the table and a function that returned true for the rows we want to keep.</a:t>
            </a:r>
          </a:p>
          <a:p>
            <a:r>
              <a:t>To do the same thing for items in a list, use L.filter.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[Note the function comes first for </a:t>
            </a:r>
            <a:r>
              <a:rPr b="1"/>
              <a:t>filter</a:t>
            </a:r>
            <a:r>
              <a:t> and </a:t>
            </a:r>
            <a:r>
              <a:rPr b="1"/>
              <a:t>map</a:t>
            </a:r>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r>
              <a:t>[</a:t>
            </a:r>
            <a:r>
              <a:rPr b="1"/>
              <a:t>slide</a:t>
            </a:r>
            <a:r>
              <a:t>]</a:t>
            </a:r>
          </a:p>
          <a:p>
            <a:r>
              <a:t>You can look at things like what times of day people send the most messages, what the distribution is of different people sending messages,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t>As an aside, [</a:t>
            </a:r>
            <a:r>
              <a:rPr b="1"/>
              <a:t>slide</a:t>
            </a:r>
            <a:r>
              <a:t>] </a:t>
            </a:r>
          </a:p>
          <a:p>
            <a:r>
              <a:t>The NSA collects this data!</a:t>
            </a:r>
          </a:p>
          <a:p>
            <a:r>
              <a:t>If we -- unlike the NSA -- want to protect the privacy of the people we're collecting this metadata for, we should, at least, replace the phone numbers with random IDs. </a:t>
            </a:r>
          </a:p>
          <a:p>
            <a:r>
              <a:t>But that might not be enough! [Talk about the "anonymized" Yahoo search logs]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r>
              <a:t>So, how should we store the data we're collecting?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B2B3B8"/>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569447"/>
            <a:ext cx="14716126" cy="3714378"/>
          </a:xfrm>
          <a:prstGeom prst="rect">
            <a:avLst/>
          </a:prstGeom>
        </p:spPr>
        <p:txBody>
          <a:bodyPr anchor="ctr"/>
          <a:lstStyle>
            <a:lvl1pPr algn="ctr">
              <a:lnSpc>
                <a:spcPct val="100000"/>
              </a:lnSpc>
              <a:defRPr sz="9400">
                <a:solidFill>
                  <a:schemeClr val="accent3">
                    <a:lumOff val="44000"/>
                  </a:schemeClr>
                </a:solidFill>
              </a:defRPr>
            </a:lvl1pPr>
          </a:lstStyle>
          <a:p>
            <a:r>
              <a:t>Title Text</a:t>
            </a:r>
          </a:p>
        </p:txBody>
      </p:sp>
      <p:sp>
        <p:nvSpPr>
          <p:cNvPr id="12" name="Body Level One…"/>
          <p:cNvSpPr txBox="1">
            <a:spLocks noGrp="1"/>
          </p:cNvSpPr>
          <p:nvPr>
            <p:ph type="body" sz="quarter" idx="1"/>
          </p:nvPr>
        </p:nvSpPr>
        <p:spPr>
          <a:xfrm>
            <a:off x="4658168" y="6370425"/>
            <a:ext cx="15067663" cy="4005872"/>
          </a:xfrm>
          <a:prstGeom prst="rect">
            <a:avLst/>
          </a:prstGeom>
        </p:spPr>
        <p:txBody>
          <a:bodyPr/>
          <a:lstStyle>
            <a:lvl1pPr algn="ctr">
              <a:lnSpc>
                <a:spcPct val="100000"/>
              </a:lnSpc>
              <a:spcBef>
                <a:spcPts val="0"/>
              </a:spcBef>
              <a:defRPr sz="4200">
                <a:solidFill>
                  <a:schemeClr val="accent3">
                    <a:lumOff val="44000"/>
                  </a:schemeClr>
                </a:solidFill>
              </a:defRPr>
            </a:lvl1pPr>
            <a:lvl2pPr indent="0" algn="ctr">
              <a:lnSpc>
                <a:spcPct val="100000"/>
              </a:lnSpc>
              <a:spcBef>
                <a:spcPts val="0"/>
              </a:spcBef>
              <a:defRPr>
                <a:solidFill>
                  <a:schemeClr val="accent3">
                    <a:lumOff val="44000"/>
                  </a:schemeClr>
                </a:solidFill>
              </a:defRPr>
            </a:lvl2pPr>
            <a:lvl3pPr indent="0" algn="ctr">
              <a:lnSpc>
                <a:spcPct val="100000"/>
              </a:lnSpc>
              <a:spcBef>
                <a:spcPts val="0"/>
              </a:spcBef>
              <a:defRPr>
                <a:solidFill>
                  <a:schemeClr val="accent3">
                    <a:lumOff val="44000"/>
                  </a:schemeClr>
                </a:solidFill>
              </a:defRPr>
            </a:lvl3pPr>
            <a:lvl4pPr indent="0" algn="ctr">
              <a:lnSpc>
                <a:spcPct val="100000"/>
              </a:lnSpc>
              <a:spcBef>
                <a:spcPts val="0"/>
              </a:spcBef>
              <a:defRPr sz="4200">
                <a:solidFill>
                  <a:schemeClr val="accent3">
                    <a:lumOff val="44000"/>
                  </a:schemeClr>
                </a:solidFill>
              </a:defRPr>
            </a:lvl4pPr>
            <a:lvl5pPr indent="0" algn="ctr">
              <a:lnSpc>
                <a:spcPct val="100000"/>
              </a:lnSpc>
              <a:spcBef>
                <a:spcPts val="0"/>
              </a:spcBef>
              <a:defRPr sz="42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4724332321_6348c36f3e.png" descr="4724332321_6348c36f3e.png"/>
          <p:cNvPicPr>
            <a:picLocks noChangeAspect="1"/>
          </p:cNvPicPr>
          <p:nvPr/>
        </p:nvPicPr>
        <p:blipFill>
          <a:blip r:embed="rId2"/>
          <a:stretch>
            <a:fillRect/>
          </a:stretch>
        </p:blipFill>
        <p:spPr>
          <a:xfrm>
            <a:off x="11111019" y="10941657"/>
            <a:ext cx="2161962" cy="2161962"/>
          </a:xfrm>
          <a:prstGeom prst="rect">
            <a:avLst/>
          </a:prstGeom>
          <a:ln w="12700">
            <a:miter lim="400000"/>
          </a:ln>
        </p:spPr>
      </p:pic>
      <p:sp>
        <p:nvSpPr>
          <p:cNvPr id="14" name="Course ID"/>
          <p:cNvSpPr txBox="1">
            <a:spLocks noGrp="1"/>
          </p:cNvSpPr>
          <p:nvPr>
            <p:ph type="body" sz="quarter" idx="21"/>
          </p:nvPr>
        </p:nvSpPr>
        <p:spPr>
          <a:xfrm>
            <a:off x="4658168" y="1497035"/>
            <a:ext cx="15067663" cy="985812"/>
          </a:xfrm>
          <a:prstGeom prst="rect">
            <a:avLst/>
          </a:prstGeom>
        </p:spPr>
        <p:txBody>
          <a:bodyPr anchor="ctr"/>
          <a:lstStyle>
            <a:lvl1pPr algn="ctr">
              <a:lnSpc>
                <a:spcPct val="100000"/>
              </a:lnSpc>
              <a:spcBef>
                <a:spcPts val="0"/>
              </a:spcBef>
              <a:defRPr sz="4200" spc="84">
                <a:solidFill>
                  <a:schemeClr val="accent3">
                    <a:lumOff val="44000"/>
                  </a:schemeClr>
                </a:solidFill>
              </a:defRPr>
            </a:lvl1pPr>
          </a:lstStyle>
          <a:p>
            <a:r>
              <a:t>Course ID</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2455199" y="376724"/>
            <a:ext cx="19476721" cy="2669902"/>
          </a:xfrm>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0" name="Body Level One…"/>
          <p:cNvSpPr txBox="1">
            <a:spLocks noGrp="1"/>
          </p:cNvSpPr>
          <p:nvPr>
            <p:ph type="body" idx="1"/>
          </p:nvPr>
        </p:nvSpPr>
        <p:spPr>
          <a:xfrm>
            <a:off x="2450592" y="252018"/>
            <a:ext cx="15609094"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wide">
    <p:spTree>
      <p:nvGrpSpPr>
        <p:cNvPr id="1" name=""/>
        <p:cNvGrpSpPr/>
        <p:nvPr/>
      </p:nvGrpSpPr>
      <p:grpSpPr>
        <a:xfrm>
          <a:off x="0" y="0"/>
          <a:ext cx="0" cy="0"/>
          <a:chOff x="0" y="0"/>
          <a:chExt cx="0" cy="0"/>
        </a:xfrm>
      </p:grpSpPr>
      <p:sp>
        <p:nvSpPr>
          <p:cNvPr id="108" name="Body Level One…"/>
          <p:cNvSpPr txBox="1">
            <a:spLocks noGrp="1"/>
          </p:cNvSpPr>
          <p:nvPr>
            <p:ph type="body" idx="1"/>
          </p:nvPr>
        </p:nvSpPr>
        <p:spPr>
          <a:xfrm>
            <a:off x="2450592" y="252018"/>
            <a:ext cx="19476720"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wide center">
    <p:spTree>
      <p:nvGrpSpPr>
        <p:cNvPr id="1" name=""/>
        <p:cNvGrpSpPr/>
        <p:nvPr/>
      </p:nvGrpSpPr>
      <p:grpSpPr>
        <a:xfrm>
          <a:off x="0" y="0"/>
          <a:ext cx="0" cy="0"/>
          <a:chOff x="0" y="0"/>
          <a:chExt cx="0" cy="0"/>
        </a:xfrm>
      </p:grpSpPr>
      <p:sp>
        <p:nvSpPr>
          <p:cNvPr id="116" name="Body Level One…"/>
          <p:cNvSpPr txBox="1">
            <a:spLocks noGrp="1"/>
          </p:cNvSpPr>
          <p:nvPr>
            <p:ph type="body" idx="1"/>
          </p:nvPr>
        </p:nvSpPr>
        <p:spPr>
          <a:xfrm>
            <a:off x="2450592" y="252018"/>
            <a:ext cx="19476720" cy="13211963"/>
          </a:xfrm>
          <a:prstGeom prst="rect">
            <a:avLst/>
          </a:prstGeom>
        </p:spPr>
        <p:txBody>
          <a:bodyPr anchor="ctr"/>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s wide 2col">
    <p:spTree>
      <p:nvGrpSpPr>
        <p:cNvPr id="1" name=""/>
        <p:cNvGrpSpPr/>
        <p:nvPr/>
      </p:nvGrpSpPr>
      <p:grpSpPr>
        <a:xfrm>
          <a:off x="0" y="0"/>
          <a:ext cx="0" cy="0"/>
          <a:chOff x="0" y="0"/>
          <a:chExt cx="0" cy="0"/>
        </a:xfrm>
      </p:grpSpPr>
      <p:sp>
        <p:nvSpPr>
          <p:cNvPr id="124" name="Body Level One…"/>
          <p:cNvSpPr txBox="1">
            <a:spLocks noGrp="1"/>
          </p:cNvSpPr>
          <p:nvPr>
            <p:ph type="body" idx="1"/>
          </p:nvPr>
        </p:nvSpPr>
        <p:spPr>
          <a:xfrm>
            <a:off x="2450592" y="252018"/>
            <a:ext cx="19476720" cy="13211963"/>
          </a:xfrm>
          <a:prstGeom prst="rect">
            <a:avLst/>
          </a:prstGeom>
        </p:spPr>
        <p:txBody>
          <a:bodyPr numCol="2" spcCol="973836" anchor="ct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left">
    <p:spTree>
      <p:nvGrpSpPr>
        <p:cNvPr id="1" name=""/>
        <p:cNvGrpSpPr/>
        <p:nvPr/>
      </p:nvGrpSpPr>
      <p:grpSpPr>
        <a:xfrm>
          <a:off x="0" y="0"/>
          <a:ext cx="0" cy="0"/>
          <a:chOff x="0" y="0"/>
          <a:chExt cx="0" cy="0"/>
        </a:xfrm>
      </p:grpSpPr>
      <p:sp>
        <p:nvSpPr>
          <p:cNvPr id="132" name="Body Level One…"/>
          <p:cNvSpPr txBox="1">
            <a:spLocks noGrp="1"/>
          </p:cNvSpPr>
          <p:nvPr>
            <p:ph type="body" sz="half" idx="1"/>
          </p:nvPr>
        </p:nvSpPr>
        <p:spPr>
          <a:xfrm>
            <a:off x="2450592" y="252018"/>
            <a:ext cx="9720072"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right">
    <p:spTree>
      <p:nvGrpSpPr>
        <p:cNvPr id="1" name=""/>
        <p:cNvGrpSpPr/>
        <p:nvPr/>
      </p:nvGrpSpPr>
      <p:grpSpPr>
        <a:xfrm>
          <a:off x="0" y="0"/>
          <a:ext cx="0" cy="0"/>
          <a:chOff x="0" y="0"/>
          <a:chExt cx="0" cy="0"/>
        </a:xfrm>
      </p:grpSpPr>
      <p:sp>
        <p:nvSpPr>
          <p:cNvPr id="140" name="Body Level One…"/>
          <p:cNvSpPr txBox="1">
            <a:spLocks noGrp="1"/>
          </p:cNvSpPr>
          <p:nvPr>
            <p:ph type="body" sz="half" idx="1"/>
          </p:nvPr>
        </p:nvSpPr>
        <p:spPr>
          <a:xfrm>
            <a:off x="14032371" y="256031"/>
            <a:ext cx="7805262" cy="13213082"/>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top">
    <p:spTree>
      <p:nvGrpSpPr>
        <p:cNvPr id="1" name=""/>
        <p:cNvGrpSpPr/>
        <p:nvPr/>
      </p:nvGrpSpPr>
      <p:grpSpPr>
        <a:xfrm>
          <a:off x="0" y="0"/>
          <a:ext cx="0" cy="0"/>
          <a:chOff x="0" y="0"/>
          <a:chExt cx="0" cy="0"/>
        </a:xfrm>
      </p:grpSpPr>
      <p:sp>
        <p:nvSpPr>
          <p:cNvPr id="148" name="Body Level One…"/>
          <p:cNvSpPr txBox="1">
            <a:spLocks noGrp="1"/>
          </p:cNvSpPr>
          <p:nvPr>
            <p:ph type="body" idx="1"/>
          </p:nvPr>
        </p:nvSpPr>
        <p:spPr>
          <a:xfrm>
            <a:off x="2450592" y="252018"/>
            <a:ext cx="15609094"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top wide">
    <p:spTree>
      <p:nvGrpSpPr>
        <p:cNvPr id="1" name=""/>
        <p:cNvGrpSpPr/>
        <p:nvPr/>
      </p:nvGrpSpPr>
      <p:grpSpPr>
        <a:xfrm>
          <a:off x="0" y="0"/>
          <a:ext cx="0" cy="0"/>
          <a:chOff x="0" y="0"/>
          <a:chExt cx="0" cy="0"/>
        </a:xfrm>
      </p:grpSpPr>
      <p:sp>
        <p:nvSpPr>
          <p:cNvPr id="156" name="Body Level One…"/>
          <p:cNvSpPr txBox="1">
            <a:spLocks noGrp="1"/>
          </p:cNvSpPr>
          <p:nvPr>
            <p:ph type="body" idx="1"/>
          </p:nvPr>
        </p:nvSpPr>
        <p:spPr>
          <a:xfrm>
            <a:off x="2450592" y="252018"/>
            <a:ext cx="19476720"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bottom">
    <p:spTree>
      <p:nvGrpSpPr>
        <p:cNvPr id="1" name=""/>
        <p:cNvGrpSpPr/>
        <p:nvPr/>
      </p:nvGrpSpPr>
      <p:grpSpPr>
        <a:xfrm>
          <a:off x="0" y="0"/>
          <a:ext cx="0" cy="0"/>
          <a:chOff x="0" y="0"/>
          <a:chExt cx="0" cy="0"/>
        </a:xfrm>
      </p:grpSpPr>
      <p:sp>
        <p:nvSpPr>
          <p:cNvPr id="164" name="Body Level One…"/>
          <p:cNvSpPr txBox="1">
            <a:spLocks noGrp="1"/>
          </p:cNvSpPr>
          <p:nvPr>
            <p:ph type="body" sz="half" idx="1"/>
          </p:nvPr>
        </p:nvSpPr>
        <p:spPr>
          <a:xfrm>
            <a:off x="2450592" y="6888650"/>
            <a:ext cx="15608809"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rgbClr val="B2B3B8"/>
        </a:solid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451837" y="2569447"/>
            <a:ext cx="19480327" cy="3076812"/>
          </a:xfrm>
          <a:prstGeom prst="rect">
            <a:avLst/>
          </a:prstGeom>
        </p:spPr>
        <p:txBody>
          <a:bodyPr/>
          <a:lstStyle>
            <a:lvl1pPr>
              <a:defRPr sz="9400">
                <a:solidFill>
                  <a:schemeClr val="accent3">
                    <a:lumOff val="44000"/>
                  </a:schemeClr>
                </a:solidFill>
              </a:defRPr>
            </a:lvl1p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bottom wide">
    <p:spTree>
      <p:nvGrpSpPr>
        <p:cNvPr id="1" name=""/>
        <p:cNvGrpSpPr/>
        <p:nvPr/>
      </p:nvGrpSpPr>
      <p:grpSpPr>
        <a:xfrm>
          <a:off x="0" y="0"/>
          <a:ext cx="0" cy="0"/>
          <a:chOff x="0" y="0"/>
          <a:chExt cx="0" cy="0"/>
        </a:xfrm>
      </p:grpSpPr>
      <p:sp>
        <p:nvSpPr>
          <p:cNvPr id="172" name="Body Level One…"/>
          <p:cNvSpPr txBox="1">
            <a:spLocks noGrp="1"/>
          </p:cNvSpPr>
          <p:nvPr>
            <p:ph type="body" sz="half" idx="1"/>
          </p:nvPr>
        </p:nvSpPr>
        <p:spPr>
          <a:xfrm>
            <a:off x="2450592" y="6888650"/>
            <a:ext cx="19476720" cy="657533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s top left">
    <p:spTree>
      <p:nvGrpSpPr>
        <p:cNvPr id="1" name=""/>
        <p:cNvGrpSpPr/>
        <p:nvPr/>
      </p:nvGrpSpPr>
      <p:grpSpPr>
        <a:xfrm>
          <a:off x="0" y="0"/>
          <a:ext cx="0" cy="0"/>
          <a:chOff x="0" y="0"/>
          <a:chExt cx="0" cy="0"/>
        </a:xfrm>
      </p:grpSpPr>
      <p:sp>
        <p:nvSpPr>
          <p:cNvPr id="180" name="Body Level One…"/>
          <p:cNvSpPr txBox="1">
            <a:spLocks noGrp="1"/>
          </p:cNvSpPr>
          <p:nvPr>
            <p:ph type="body" sz="half" idx="1"/>
          </p:nvPr>
        </p:nvSpPr>
        <p:spPr>
          <a:xfrm>
            <a:off x="2450592" y="252018"/>
            <a:ext cx="9720072" cy="1321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top right">
    <p:spTree>
      <p:nvGrpSpPr>
        <p:cNvPr id="1" name=""/>
        <p:cNvGrpSpPr/>
        <p:nvPr/>
      </p:nvGrpSpPr>
      <p:grpSpPr>
        <a:xfrm>
          <a:off x="0" y="0"/>
          <a:ext cx="0" cy="0"/>
          <a:chOff x="0" y="0"/>
          <a:chExt cx="0" cy="0"/>
        </a:xfrm>
      </p:grpSpPr>
      <p:sp>
        <p:nvSpPr>
          <p:cNvPr id="188" name="Body Level One…"/>
          <p:cNvSpPr txBox="1">
            <a:spLocks noGrp="1"/>
          </p:cNvSpPr>
          <p:nvPr>
            <p:ph type="body" sz="half" idx="1"/>
          </p:nvPr>
        </p:nvSpPr>
        <p:spPr>
          <a:xfrm>
            <a:off x="14032371" y="256031"/>
            <a:ext cx="7805262" cy="132130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196" name="Body Level One…"/>
          <p:cNvSpPr txBox="1">
            <a:spLocks noGrp="1"/>
          </p:cNvSpPr>
          <p:nvPr>
            <p:ph type="body" sz="half" idx="1"/>
          </p:nvPr>
        </p:nvSpPr>
        <p:spPr>
          <a:xfrm>
            <a:off x="2450592" y="6888650"/>
            <a:ext cx="19476720" cy="6575330"/>
          </a:xfrm>
          <a:prstGeom prst="rect">
            <a:avLst/>
          </a:prstGeom>
        </p:spPr>
        <p:txBody>
          <a:bodyPr anchor="b"/>
          <a:lstStyle>
            <a:lvl1pPr algn="ctr"/>
            <a:lvl2pPr indent="0" algn="ctr"/>
            <a:lvl3pPr indent="0" algn="ctr"/>
            <a:lvl4pPr indent="0" algn="ctr"/>
            <a:lvl5pPr indent="0" algn="ct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4"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ck">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xfrm>
            <a:off x="19429789" y="12496800"/>
            <a:ext cx="534611" cy="551180"/>
          </a:xfrm>
          <a:prstGeom prst="rect">
            <a:avLst/>
          </a:prstGeom>
        </p:spPr>
        <p:txBody>
          <a:bodyPr lIns="91439" tIns="91439" rIns="91439" bIns="91439"/>
          <a:lstStyle>
            <a:lvl1pPr algn="r" defTabSz="1828800">
              <a:defRPr sz="24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ck title">
    <p:bg>
      <p:bgPr>
        <a:solidFill>
          <a:schemeClr val="accent1">
            <a:hueOff val="-11070000"/>
            <a:satOff val="-41666"/>
            <a:lumOff val="-81176"/>
          </a:schemeClr>
        </a:solidFill>
        <a:effectLst/>
      </p:bgPr>
    </p:bg>
    <p:spTree>
      <p:nvGrpSpPr>
        <p:cNvPr id="1" name=""/>
        <p:cNvGrpSpPr/>
        <p:nvPr/>
      </p:nvGrpSpPr>
      <p:grpSpPr>
        <a:xfrm>
          <a:off x="0" y="0"/>
          <a:ext cx="0" cy="0"/>
          <a:chOff x="0" y="0"/>
          <a:chExt cx="0" cy="0"/>
        </a:xfrm>
      </p:grpSpPr>
      <p:sp>
        <p:nvSpPr>
          <p:cNvPr id="218"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inverse">
    <p:bg>
      <p:bgPr>
        <a:solidFill>
          <a:srgbClr val="B2B3B8"/>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2450592" y="376724"/>
            <a:ext cx="19476720" cy="2669902"/>
          </a:xfrm>
          <a:prstGeom prst="rect">
            <a:avLst/>
          </a:prstGeom>
        </p:spPr>
        <p:txBody>
          <a:bodyPr/>
          <a:lstStyle>
            <a:lvl1pPr>
              <a:defRPr>
                <a:solidFill>
                  <a:schemeClr val="accent3">
                    <a:lumOff val="44000"/>
                  </a:schemeClr>
                </a:solidFill>
              </a:defRPr>
            </a:lvl1pPr>
          </a:lstStyle>
          <a:p>
            <a:r>
              <a:t>Title Text</a:t>
            </a:r>
          </a:p>
        </p:txBody>
      </p:sp>
      <p:sp>
        <p:nvSpPr>
          <p:cNvPr id="227" name="Body Level One…"/>
          <p:cNvSpPr txBox="1">
            <a:spLocks noGrp="1"/>
          </p:cNvSpPr>
          <p:nvPr>
            <p:ph type="body" idx="1"/>
          </p:nvPr>
        </p:nvSpPr>
        <p:spPr>
          <a:prstGeom prst="rect">
            <a:avLst/>
          </a:prstGeom>
        </p:spPr>
        <p:txBody>
          <a:bodyPr/>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35" name="Body Level One…"/>
          <p:cNvSpPr txBox="1">
            <a:spLocks noGrp="1"/>
          </p:cNvSpPr>
          <p:nvPr>
            <p:ph type="body" idx="1"/>
          </p:nvPr>
        </p:nvSpPr>
        <p:spPr>
          <a:xfrm>
            <a:off x="2450592" y="252018"/>
            <a:ext cx="15609094"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ullets wide">
    <p:spTree>
      <p:nvGrpSpPr>
        <p:cNvPr id="1" name=""/>
        <p:cNvGrpSpPr/>
        <p:nvPr/>
      </p:nvGrpSpPr>
      <p:grpSpPr>
        <a:xfrm>
          <a:off x="0" y="0"/>
          <a:ext cx="0" cy="0"/>
          <a:chOff x="0" y="0"/>
          <a:chExt cx="0" cy="0"/>
        </a:xfrm>
      </p:grpSpPr>
      <p:sp>
        <p:nvSpPr>
          <p:cNvPr id="243" name="Body Level One…"/>
          <p:cNvSpPr txBox="1">
            <a:spLocks noGrp="1"/>
          </p:cNvSpPr>
          <p:nvPr>
            <p:ph type="body" idx="1"/>
          </p:nvPr>
        </p:nvSpPr>
        <p:spPr>
          <a:xfrm>
            <a:off x="2450592" y="252018"/>
            <a:ext cx="19476720" cy="13211963"/>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2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ubsection">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450592" y="2569447"/>
            <a:ext cx="19476720" cy="3076812"/>
          </a:xfrm>
          <a:prstGeom prst="rect">
            <a:avLst/>
          </a:prstGeom>
        </p:spPr>
        <p:txBody>
          <a:bodyPr/>
          <a:lstStyle>
            <a:lvl1pPr>
              <a:defRPr sz="94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wide">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xfrm>
            <a:off x="2450592" y="3388902"/>
            <a:ext cx="19476720"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wide 2col">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2450592" y="3388902"/>
            <a:ext cx="19476720" cy="10075079"/>
          </a:xfrm>
          <a:prstGeom prst="rect">
            <a:avLst/>
          </a:prstGeom>
        </p:spPr>
        <p:txBody>
          <a:bodyPr numCol="2" spcCol="973836"/>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bottom wide">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2450592" y="6885431"/>
            <a:ext cx="19476720" cy="6574537"/>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lef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75" name="Body Level One…"/>
          <p:cNvSpPr txBox="1">
            <a:spLocks noGrp="1"/>
          </p:cNvSpPr>
          <p:nvPr>
            <p:ph type="body" sz="half" idx="1"/>
          </p:nvPr>
        </p:nvSpPr>
        <p:spPr>
          <a:xfrm>
            <a:off x="2450592" y="3388902"/>
            <a:ext cx="9717988" cy="100750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right">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450592" y="376724"/>
            <a:ext cx="19476720" cy="2669902"/>
          </a:xfrm>
          <a:prstGeom prst="rect">
            <a:avLst/>
          </a:prstGeom>
        </p:spPr>
        <p:txBody>
          <a:bodyPr/>
          <a:lstStyle/>
          <a:p>
            <a:r>
              <a:t>Title Text</a:t>
            </a:r>
          </a:p>
        </p:txBody>
      </p:sp>
      <p:sp>
        <p:nvSpPr>
          <p:cNvPr id="84" name="Body Level One…"/>
          <p:cNvSpPr txBox="1">
            <a:spLocks noGrp="1"/>
          </p:cNvSpPr>
          <p:nvPr>
            <p:ph type="body" sz="half" idx="1"/>
          </p:nvPr>
        </p:nvSpPr>
        <p:spPr>
          <a:xfrm>
            <a:off x="14032371" y="3392423"/>
            <a:ext cx="7805262" cy="100750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453640" y="376724"/>
            <a:ext cx="19476720" cy="2669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normAutofit/>
          </a:bodyPr>
          <a:lstStyle/>
          <a:p>
            <a:r>
              <a:t>Title Text</a:t>
            </a:r>
          </a:p>
        </p:txBody>
      </p:sp>
      <p:sp>
        <p:nvSpPr>
          <p:cNvPr id="3" name="Body Level One…"/>
          <p:cNvSpPr txBox="1">
            <a:spLocks noGrp="1"/>
          </p:cNvSpPr>
          <p:nvPr>
            <p:ph type="body" idx="1"/>
          </p:nvPr>
        </p:nvSpPr>
        <p:spPr>
          <a:xfrm>
            <a:off x="2450592" y="3388902"/>
            <a:ext cx="15609094" cy="1007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2pPr>
              <a:lnSpc>
                <a:spcPts val="5700"/>
              </a:lnSpc>
              <a:spcBef>
                <a:spcPts val="1200"/>
              </a:spcBef>
              <a:defRPr sz="4200"/>
            </a:lvl2pPr>
            <a:lvl3pPr>
              <a:lnSpc>
                <a:spcPts val="5700"/>
              </a:lnSpc>
              <a:spcBef>
                <a:spcPts val="1200"/>
              </a:spcBef>
              <a:defRPr sz="4200"/>
            </a:lvl3pPr>
            <a:lvl4pPr>
              <a:lnSpc>
                <a:spcPts val="4000"/>
              </a:lnSpc>
              <a:spcBef>
                <a:spcPts val="1200"/>
              </a:spcBef>
              <a:defRPr sz="2400"/>
            </a:lvl4pPr>
            <a:lvl5pPr>
              <a:lnSpc>
                <a:spcPts val="4000"/>
              </a:lnSpc>
              <a:spcBef>
                <a:spcPts val="1200"/>
              </a:spcBef>
              <a:defRPr sz="24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96439" y="13073062"/>
            <a:ext cx="381597" cy="384176"/>
          </a:xfrm>
          <a:prstGeom prst="rect">
            <a:avLst/>
          </a:prstGeom>
          <a:ln w="12700">
            <a:miter lim="400000"/>
          </a:ln>
        </p:spPr>
        <p:txBody>
          <a:bodyPr wrap="none" lIns="71437" tIns="71437" rIns="71437" bIns="71437">
            <a:spAutoFit/>
          </a:bodyPr>
          <a:lstStyle>
            <a:lvl1pPr algn="ctr" defTabSz="821531">
              <a:defRPr sz="1600" i="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med"/>
  <p:txStyles>
    <p:titleStyle>
      <a:lvl1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5pPr>
      <a:lvl6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6pPr>
      <a:lvl7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7pPr>
      <a:lvl8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8pPr>
      <a:lvl9pPr marL="0" marR="0" indent="0" algn="l" defTabSz="1828800" rtl="0" latinLnBrk="0">
        <a:lnSpc>
          <a:spcPts val="8800"/>
        </a:lnSpc>
        <a:spcBef>
          <a:spcPts val="0"/>
        </a:spcBef>
        <a:spcAft>
          <a:spcPts val="0"/>
        </a:spcAft>
        <a:buClrTx/>
        <a:buSzTx/>
        <a:buFontTx/>
        <a:buNone/>
        <a:tabLst/>
        <a:defRPr sz="7800" b="0" i="0" u="none" strike="noStrike" cap="none" spc="0" baseline="0">
          <a:solidFill>
            <a:schemeClr val="accent1">
              <a:hueOff val="-11070000"/>
              <a:satOff val="-41666"/>
              <a:lumOff val="-81176"/>
            </a:schemeClr>
          </a:solidFill>
          <a:uFillTx/>
          <a:latin typeface="+mn-lt"/>
          <a:ea typeface="+mn-ea"/>
          <a:cs typeface="+mn-cs"/>
          <a:sym typeface="Helvetica"/>
        </a:defRPr>
      </a:lvl9pPr>
    </p:titleStyle>
    <p:body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p:bodyStyle>
    <p:otherStyle>
      <a:lvl1pPr marL="0" marR="0" indent="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1pPr>
      <a:lvl2pPr marL="0" marR="0" indent="228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2pPr>
      <a:lvl3pPr marL="0" marR="0" indent="457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3pPr>
      <a:lvl4pPr marL="0" marR="0" indent="685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4pPr>
      <a:lvl5pPr marL="0" marR="0" indent="9144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5pPr>
      <a:lvl6pPr marL="0" marR="0" indent="11430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6pPr>
      <a:lvl7pPr marL="0" marR="0" indent="13716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7pPr>
      <a:lvl8pPr marL="0" marR="0" indent="16002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8pPr>
      <a:lvl9pPr marL="0" marR="0" indent="1828800" algn="ctr" defTabSz="821531"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org/content/article/your-call-and-text-records-are-far-more-revealing-you-think"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customXml" Target="../ink/ink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9.gif"/></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hyperlink" Target="https://tinyurl.com/101-2023-02-13" TargetMode="Externa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Data Definitions"/>
          <p:cNvSpPr txBox="1">
            <a:spLocks noGrp="1"/>
          </p:cNvSpPr>
          <p:nvPr>
            <p:ph type="ctrTitle"/>
          </p:nvPr>
        </p:nvSpPr>
        <p:spPr>
          <a:prstGeom prst="rect">
            <a:avLst/>
          </a:prstGeom>
        </p:spPr>
        <p:txBody>
          <a:bodyPr/>
          <a:lstStyle/>
          <a:p>
            <a:r>
              <a:t>Data Definitions</a:t>
            </a:r>
          </a:p>
        </p:txBody>
      </p:sp>
      <p:sp>
        <p:nvSpPr>
          <p:cNvPr id="254" name="13 February 2023"/>
          <p:cNvSpPr txBox="1">
            <a:spLocks noGrp="1"/>
          </p:cNvSpPr>
          <p:nvPr>
            <p:ph type="subTitle" sz="quarter" idx="1"/>
          </p:nvPr>
        </p:nvSpPr>
        <p:spPr>
          <a:prstGeom prst="rect">
            <a:avLst/>
          </a:prstGeom>
        </p:spPr>
        <p:txBody>
          <a:bodyPr/>
          <a:lstStyle/>
          <a:p>
            <a:r>
              <a:t>13 February 2023</a:t>
            </a:r>
          </a:p>
        </p:txBody>
      </p:sp>
      <p:sp>
        <p:nvSpPr>
          <p:cNvPr id="255" name="CMPU 101 § 53 · Computer Science I"/>
          <p:cNvSpPr txBox="1">
            <a:spLocks noGrp="1"/>
          </p:cNvSpPr>
          <p:nvPr>
            <p:ph type="body" idx="21"/>
          </p:nvPr>
        </p:nvSpPr>
        <p:spPr>
          <a:prstGeom prst="rect">
            <a:avLst/>
          </a:prstGeom>
        </p:spPr>
        <p:txBody>
          <a:bodyPr/>
          <a:lstStyle/>
          <a:p>
            <a:pPr>
              <a:defRPr spc="0"/>
            </a:pPr>
            <a:r>
              <a:rPr spc="168" dirty="0"/>
              <a:t>CMPU</a:t>
            </a:r>
            <a:r>
              <a:rPr dirty="0"/>
              <a:t> 101 § 5</a:t>
            </a:r>
            <a:r>
              <a:rPr lang="en-US" dirty="0"/>
              <a:t>4</a:t>
            </a:r>
            <a:r>
              <a:rPr dirty="0"/>
              <a:t> · Computer Science 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Defining structured data"/>
          <p:cNvSpPr txBox="1">
            <a:spLocks noGrp="1"/>
          </p:cNvSpPr>
          <p:nvPr>
            <p:ph type="title"/>
          </p:nvPr>
        </p:nvSpPr>
        <p:spPr>
          <a:prstGeom prst="rect">
            <a:avLst/>
          </a:prstGeom>
        </p:spPr>
        <p:txBody>
          <a:bodyPr/>
          <a:lstStyle/>
          <a:p>
            <a:r>
              <a:t>Defining structured data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Imagine that we’re doing a study on communication patterns among students.…"/>
          <p:cNvSpPr txBox="1">
            <a:spLocks noGrp="1"/>
          </p:cNvSpPr>
          <p:nvPr>
            <p:ph type="body" idx="1"/>
          </p:nvPr>
        </p:nvSpPr>
        <p:spPr>
          <a:prstGeom prst="rect">
            <a:avLst/>
          </a:prstGeom>
        </p:spPr>
        <p:txBody>
          <a:bodyPr/>
          <a:lstStyle/>
          <a:p>
            <a:r>
              <a:t>Imagine that we’re doing a study on communication patterns among students.</a:t>
            </a:r>
          </a:p>
          <a:p>
            <a:r>
              <a:t>We don’t have access to the messages the students sent – hopefully they’re encrypted! – but we have </a:t>
            </a:r>
            <a:r>
              <a:rPr i="1">
                <a:solidFill>
                  <a:srgbClr val="B51700"/>
                </a:solidFill>
              </a:rPr>
              <a:t>metadata</a:t>
            </a:r>
            <a:r>
              <a:t> for each message:</a:t>
            </a:r>
          </a:p>
          <a:p>
            <a:pPr lvl="1"/>
            <a:r>
              <a:t>sender</a:t>
            </a:r>
          </a:p>
          <a:p>
            <a:pPr lvl="1"/>
            <a:r>
              <a:t>recipient</a:t>
            </a:r>
          </a:p>
          <a:p>
            <a:pPr lvl="1"/>
            <a:r>
              <a:t>day of the week</a:t>
            </a:r>
          </a:p>
          <a:p>
            <a:pPr lvl="1"/>
            <a:r>
              <a:t>time (hour and minute)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his kind of metadata might sound uninteresting, but it can tell us a lot!…"/>
          <p:cNvSpPr txBox="1">
            <a:spLocks noGrp="1"/>
          </p:cNvSpPr>
          <p:nvPr>
            <p:ph type="body" idx="1"/>
          </p:nvPr>
        </p:nvSpPr>
        <p:spPr>
          <a:prstGeom prst="rect">
            <a:avLst/>
          </a:prstGeom>
        </p:spPr>
        <p:txBody>
          <a:bodyPr/>
          <a:lstStyle/>
          <a:p>
            <a:r>
              <a:t>This kind of metadata might sound uninteresting, but it can tell us a lot!</a:t>
            </a:r>
          </a:p>
          <a:p>
            <a:endParaRPr/>
          </a:p>
          <a:p>
            <a:r>
              <a:t>Recommended reading:</a:t>
            </a:r>
          </a:p>
          <a:p>
            <a:r>
              <a:t>John Bohannon, </a:t>
            </a:r>
            <a:r>
              <a:rPr>
                <a:solidFill>
                  <a:srgbClr val="29297A"/>
                </a:solidFill>
                <a:uFill>
                  <a:solidFill>
                    <a:srgbClr val="009999"/>
                  </a:solidFill>
                </a:uFill>
                <a:hlinkClick r:id="rId3"/>
              </a:rPr>
              <a:t>“Your call and text records are far more revealing than you think”</a:t>
            </a:r>
            <a:r>
              <a:t>, </a:t>
            </a:r>
            <a:r>
              <a:rPr i="1"/>
              <a:t>Science</a:t>
            </a:r>
            <a:r>
              <a:t>, 2016</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Imagine that we’re doing a study on communication patterns among students.…"/>
          <p:cNvSpPr txBox="1">
            <a:spLocks noGrp="1"/>
          </p:cNvSpPr>
          <p:nvPr>
            <p:ph type="body" idx="1"/>
          </p:nvPr>
        </p:nvSpPr>
        <p:spPr>
          <a:prstGeom prst="rect">
            <a:avLst/>
          </a:prstGeom>
        </p:spPr>
        <p:txBody>
          <a:bodyPr/>
          <a:lstStyle/>
          <a:p>
            <a:r>
              <a:t>Imagine that we’re doing a study on communication patterns among students.</a:t>
            </a:r>
          </a:p>
          <a:p>
            <a:r>
              <a:t>We don’t have access to the messages the students sent – maybe they’re encrypted! – but we have </a:t>
            </a:r>
            <a:r>
              <a:rPr i="1">
                <a:solidFill>
                  <a:srgbClr val="B51700"/>
                </a:solidFill>
              </a:rPr>
              <a:t>metadata</a:t>
            </a:r>
            <a:r>
              <a:t> for each message:</a:t>
            </a:r>
          </a:p>
          <a:p>
            <a:pPr lvl="1"/>
            <a:r>
              <a:t>sender</a:t>
            </a:r>
          </a:p>
          <a:p>
            <a:pPr lvl="1"/>
            <a:r>
              <a:t>recipient</a:t>
            </a:r>
          </a:p>
          <a:p>
            <a:pPr lvl="1"/>
            <a:r>
              <a:t>day of the week</a:t>
            </a:r>
          </a:p>
          <a:p>
            <a:pPr lvl="1"/>
            <a:r>
              <a:t>time (hour and minute)</a:t>
            </a:r>
          </a:p>
        </p:txBody>
      </p:sp>
      <p:sp>
        <p:nvSpPr>
          <p:cNvPr id="322" name="How should we store this data?"/>
          <p:cNvSpPr txBox="1"/>
          <p:nvPr/>
        </p:nvSpPr>
        <p:spPr>
          <a:xfrm>
            <a:off x="11162916" y="9194197"/>
            <a:ext cx="7986336"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How should we store this data?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We could have a table, e.g.,"/>
          <p:cNvSpPr txBox="1">
            <a:spLocks noGrp="1"/>
          </p:cNvSpPr>
          <p:nvPr>
            <p:ph type="body" idx="1"/>
          </p:nvPr>
        </p:nvSpPr>
        <p:spPr>
          <a:prstGeom prst="rect">
            <a:avLst/>
          </a:prstGeom>
        </p:spPr>
        <p:txBody>
          <a:bodyPr/>
          <a:lstStyle/>
          <a:p>
            <a:r>
              <a:t>We could have a table, e.g.,</a:t>
            </a:r>
          </a:p>
        </p:txBody>
      </p:sp>
      <p:graphicFrame>
        <p:nvGraphicFramePr>
          <p:cNvPr id="327" name="Table"/>
          <p:cNvGraphicFramePr/>
          <p:nvPr/>
        </p:nvGraphicFramePr>
        <p:xfrm>
          <a:off x="429280" y="7775999"/>
          <a:ext cx="18362888" cy="3294819"/>
        </p:xfrm>
        <a:graphic>
          <a:graphicData uri="http://schemas.openxmlformats.org/drawingml/2006/table">
            <a:tbl>
              <a:tblPr firstRow="1">
                <a:tableStyleId>{4A9BC294-FFE2-49D5-8D69-9E1BD2C41BD5}</a:tableStyleId>
              </a:tblPr>
              <a:tblGrid>
                <a:gridCol w="4786348">
                  <a:extLst>
                    <a:ext uri="{9D8B030D-6E8A-4147-A177-3AD203B41FA5}">
                      <a16:colId xmlns:a16="http://schemas.microsoft.com/office/drawing/2014/main" val="20000"/>
                    </a:ext>
                  </a:extLst>
                </a:gridCol>
                <a:gridCol w="5125977">
                  <a:extLst>
                    <a:ext uri="{9D8B030D-6E8A-4147-A177-3AD203B41FA5}">
                      <a16:colId xmlns:a16="http://schemas.microsoft.com/office/drawing/2014/main" val="20001"/>
                    </a:ext>
                  </a:extLst>
                </a:gridCol>
                <a:gridCol w="3820375">
                  <a:extLst>
                    <a:ext uri="{9D8B030D-6E8A-4147-A177-3AD203B41FA5}">
                      <a16:colId xmlns:a16="http://schemas.microsoft.com/office/drawing/2014/main" val="20002"/>
                    </a:ext>
                  </a:extLst>
                </a:gridCol>
                <a:gridCol w="4630188">
                  <a:extLst>
                    <a:ext uri="{9D8B030D-6E8A-4147-A177-3AD203B41FA5}">
                      <a16:colId xmlns:a16="http://schemas.microsoft.com/office/drawing/2014/main" val="20003"/>
                    </a:ext>
                  </a:extLst>
                </a:gridCol>
              </a:tblGrid>
              <a:tr h="1854591">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time :: </a:t>
                      </a:r>
                      <a:r>
                        <a:rPr b="1" i="1">
                          <a:solidFill>
                            <a:srgbClr val="333399"/>
                          </a:solidFill>
                        </a:rPr>
                        <a:t>…</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377754">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sz="5800" b="1" i="1">
                          <a:solidFill>
                            <a:srgbClr val="333399"/>
                          </a:solidFill>
                          <a:latin typeface="+mn-lt"/>
                          <a:ea typeface="+mn-ea"/>
                          <a:cs typeface="+mn-cs"/>
                          <a:sym typeface="Helvetica"/>
                        </a:rPr>
                        <a:t>…</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We could have a table, e.g.,"/>
          <p:cNvSpPr txBox="1">
            <a:spLocks noGrp="1"/>
          </p:cNvSpPr>
          <p:nvPr>
            <p:ph type="body" idx="1"/>
          </p:nvPr>
        </p:nvSpPr>
        <p:spPr>
          <a:prstGeom prst="rect">
            <a:avLst/>
          </a:prstGeom>
        </p:spPr>
        <p:txBody>
          <a:bodyPr/>
          <a:lstStyle/>
          <a:p>
            <a:r>
              <a:t>We could have a table, e.g.,</a:t>
            </a:r>
          </a:p>
        </p:txBody>
      </p:sp>
      <p:graphicFrame>
        <p:nvGraphicFramePr>
          <p:cNvPr id="332" name="Table"/>
          <p:cNvGraphicFramePr/>
          <p:nvPr/>
        </p:nvGraphicFramePr>
        <p:xfrm>
          <a:off x="429280" y="7775999"/>
          <a:ext cx="18362888" cy="3294819"/>
        </p:xfrm>
        <a:graphic>
          <a:graphicData uri="http://schemas.openxmlformats.org/drawingml/2006/table">
            <a:tbl>
              <a:tblPr firstRow="1">
                <a:tableStyleId>{4A9BC294-FFE2-49D5-8D69-9E1BD2C41BD5}</a:tableStyleId>
              </a:tblPr>
              <a:tblGrid>
                <a:gridCol w="4786348">
                  <a:extLst>
                    <a:ext uri="{9D8B030D-6E8A-4147-A177-3AD203B41FA5}">
                      <a16:colId xmlns:a16="http://schemas.microsoft.com/office/drawing/2014/main" val="20000"/>
                    </a:ext>
                  </a:extLst>
                </a:gridCol>
                <a:gridCol w="5125977">
                  <a:extLst>
                    <a:ext uri="{9D8B030D-6E8A-4147-A177-3AD203B41FA5}">
                      <a16:colId xmlns:a16="http://schemas.microsoft.com/office/drawing/2014/main" val="20001"/>
                    </a:ext>
                  </a:extLst>
                </a:gridCol>
                <a:gridCol w="3820375">
                  <a:extLst>
                    <a:ext uri="{9D8B030D-6E8A-4147-A177-3AD203B41FA5}">
                      <a16:colId xmlns:a16="http://schemas.microsoft.com/office/drawing/2014/main" val="20002"/>
                    </a:ext>
                  </a:extLst>
                </a:gridCol>
                <a:gridCol w="4630188">
                  <a:extLst>
                    <a:ext uri="{9D8B030D-6E8A-4147-A177-3AD203B41FA5}">
                      <a16:colId xmlns:a16="http://schemas.microsoft.com/office/drawing/2014/main" val="20003"/>
                    </a:ext>
                  </a:extLst>
                </a:gridCol>
              </a:tblGrid>
              <a:tr h="1854591">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time :: String</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377754">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"4:55"</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We could have a table, e.g.,"/>
          <p:cNvSpPr txBox="1">
            <a:spLocks noGrp="1"/>
          </p:cNvSpPr>
          <p:nvPr>
            <p:ph type="body" idx="1"/>
          </p:nvPr>
        </p:nvSpPr>
        <p:spPr>
          <a:prstGeom prst="rect">
            <a:avLst/>
          </a:prstGeom>
        </p:spPr>
        <p:txBody>
          <a:bodyPr/>
          <a:lstStyle/>
          <a:p>
            <a:r>
              <a:t>We could have a table, e.g.,</a:t>
            </a:r>
          </a:p>
        </p:txBody>
      </p:sp>
      <p:graphicFrame>
        <p:nvGraphicFramePr>
          <p:cNvPr id="337" name="Table"/>
          <p:cNvGraphicFramePr/>
          <p:nvPr/>
        </p:nvGraphicFramePr>
        <p:xfrm>
          <a:off x="429280" y="7775999"/>
          <a:ext cx="18362888" cy="3294819"/>
        </p:xfrm>
        <a:graphic>
          <a:graphicData uri="http://schemas.openxmlformats.org/drawingml/2006/table">
            <a:tbl>
              <a:tblPr firstRow="1">
                <a:tableStyleId>{4A9BC294-FFE2-49D5-8D69-9E1BD2C41BD5}</a:tableStyleId>
              </a:tblPr>
              <a:tblGrid>
                <a:gridCol w="4786348">
                  <a:extLst>
                    <a:ext uri="{9D8B030D-6E8A-4147-A177-3AD203B41FA5}">
                      <a16:colId xmlns:a16="http://schemas.microsoft.com/office/drawing/2014/main" val="20000"/>
                    </a:ext>
                  </a:extLst>
                </a:gridCol>
                <a:gridCol w="5125977">
                  <a:extLst>
                    <a:ext uri="{9D8B030D-6E8A-4147-A177-3AD203B41FA5}">
                      <a16:colId xmlns:a16="http://schemas.microsoft.com/office/drawing/2014/main" val="20001"/>
                    </a:ext>
                  </a:extLst>
                </a:gridCol>
                <a:gridCol w="3820375">
                  <a:extLst>
                    <a:ext uri="{9D8B030D-6E8A-4147-A177-3AD203B41FA5}">
                      <a16:colId xmlns:a16="http://schemas.microsoft.com/office/drawing/2014/main" val="20002"/>
                    </a:ext>
                  </a:extLst>
                </a:gridCol>
                <a:gridCol w="4630188">
                  <a:extLst>
                    <a:ext uri="{9D8B030D-6E8A-4147-A177-3AD203B41FA5}">
                      <a16:colId xmlns:a16="http://schemas.microsoft.com/office/drawing/2014/main" val="20003"/>
                    </a:ext>
                  </a:extLst>
                </a:gridCol>
              </a:tblGrid>
              <a:tr h="1854591">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time :: String</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377754">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1800">
                          <a:solidFill>
                            <a:srgbClr val="000000"/>
                          </a:solidFill>
                        </a:defRPr>
                      </a:pPr>
                      <a:r>
                        <a:rPr sz="4600">
                          <a:solidFill>
                            <a:schemeClr val="accent1">
                              <a:hueOff val="-11070000"/>
                              <a:satOff val="-41666"/>
                              <a:lumOff val="-81176"/>
                            </a:schemeClr>
                          </a:solidFill>
                          <a:latin typeface="Menlo Regular"/>
                          <a:ea typeface="Menlo Regular"/>
                          <a:cs typeface="Menlo Regular"/>
                          <a:sym typeface="Menlo Regular"/>
                        </a:rPr>
                        <a:t>295</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We could have a table, e.g.,"/>
          <p:cNvSpPr txBox="1">
            <a:spLocks noGrp="1"/>
          </p:cNvSpPr>
          <p:nvPr>
            <p:ph type="body" idx="1"/>
          </p:nvPr>
        </p:nvSpPr>
        <p:spPr>
          <a:prstGeom prst="rect">
            <a:avLst/>
          </a:prstGeom>
        </p:spPr>
        <p:txBody>
          <a:bodyPr/>
          <a:lstStyle/>
          <a:p>
            <a:r>
              <a:t>We could have a table, e.g.,</a:t>
            </a:r>
          </a:p>
        </p:txBody>
      </p:sp>
      <p:graphicFrame>
        <p:nvGraphicFramePr>
          <p:cNvPr id="342" name="Table"/>
          <p:cNvGraphicFramePr/>
          <p:nvPr/>
        </p:nvGraphicFramePr>
        <p:xfrm>
          <a:off x="429280" y="7775999"/>
          <a:ext cx="22531395" cy="3259460"/>
        </p:xfrm>
        <a:graphic>
          <a:graphicData uri="http://schemas.openxmlformats.org/drawingml/2006/table">
            <a:tbl>
              <a:tblPr firstRow="1">
                <a:tableStyleId>{4A9BC294-FFE2-49D5-8D69-9E1BD2C41BD5}</a:tableStyleId>
              </a:tblPr>
              <a:tblGrid>
                <a:gridCol w="4786348">
                  <a:extLst>
                    <a:ext uri="{9D8B030D-6E8A-4147-A177-3AD203B41FA5}">
                      <a16:colId xmlns:a16="http://schemas.microsoft.com/office/drawing/2014/main" val="20000"/>
                    </a:ext>
                  </a:extLst>
                </a:gridCol>
                <a:gridCol w="5125977">
                  <a:extLst>
                    <a:ext uri="{9D8B030D-6E8A-4147-A177-3AD203B41FA5}">
                      <a16:colId xmlns:a16="http://schemas.microsoft.com/office/drawing/2014/main" val="20001"/>
                    </a:ext>
                  </a:extLst>
                </a:gridCol>
                <a:gridCol w="3820375">
                  <a:extLst>
                    <a:ext uri="{9D8B030D-6E8A-4147-A177-3AD203B41FA5}">
                      <a16:colId xmlns:a16="http://schemas.microsoft.com/office/drawing/2014/main" val="20002"/>
                    </a:ext>
                  </a:extLst>
                </a:gridCol>
                <a:gridCol w="4952239">
                  <a:extLst>
                    <a:ext uri="{9D8B030D-6E8A-4147-A177-3AD203B41FA5}">
                      <a16:colId xmlns:a16="http://schemas.microsoft.com/office/drawing/2014/main" val="20003"/>
                    </a:ext>
                  </a:extLst>
                </a:gridCol>
              </a:tblGrid>
              <a:tr h="1854591">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time :: List</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377754">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t>[</a:t>
                      </a:r>
                      <a:r>
                        <a:rPr>
                          <a:solidFill>
                            <a:srgbClr val="ABAFB3"/>
                          </a:solidFill>
                        </a:rPr>
                        <a:t>list</a:t>
                      </a:r>
                      <a:r>
                        <a:t>: 4, 55]</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We could have a table, e.g.,"/>
          <p:cNvSpPr txBox="1">
            <a:spLocks noGrp="1"/>
          </p:cNvSpPr>
          <p:nvPr>
            <p:ph type="body" idx="1"/>
          </p:nvPr>
        </p:nvSpPr>
        <p:spPr>
          <a:prstGeom prst="rect">
            <a:avLst/>
          </a:prstGeom>
        </p:spPr>
        <p:txBody>
          <a:bodyPr/>
          <a:lstStyle/>
          <a:p>
            <a:r>
              <a:t>We could have a table, e.g.,</a:t>
            </a:r>
          </a:p>
        </p:txBody>
      </p:sp>
      <p:graphicFrame>
        <p:nvGraphicFramePr>
          <p:cNvPr id="347" name="Table"/>
          <p:cNvGraphicFramePr/>
          <p:nvPr/>
        </p:nvGraphicFramePr>
        <p:xfrm>
          <a:off x="429280" y="7775999"/>
          <a:ext cx="22531395" cy="3259460"/>
        </p:xfrm>
        <a:graphic>
          <a:graphicData uri="http://schemas.openxmlformats.org/drawingml/2006/table">
            <a:tbl>
              <a:tblPr firstRow="1">
                <a:tableStyleId>{4A9BC294-FFE2-49D5-8D69-9E1BD2C41BD5}</a:tableStyleId>
              </a:tblPr>
              <a:tblGrid>
                <a:gridCol w="4786348">
                  <a:extLst>
                    <a:ext uri="{9D8B030D-6E8A-4147-A177-3AD203B41FA5}">
                      <a16:colId xmlns:a16="http://schemas.microsoft.com/office/drawing/2014/main" val="20000"/>
                    </a:ext>
                  </a:extLst>
                </a:gridCol>
                <a:gridCol w="5125977">
                  <a:extLst>
                    <a:ext uri="{9D8B030D-6E8A-4147-A177-3AD203B41FA5}">
                      <a16:colId xmlns:a16="http://schemas.microsoft.com/office/drawing/2014/main" val="20001"/>
                    </a:ext>
                  </a:extLst>
                </a:gridCol>
                <a:gridCol w="3820375">
                  <a:extLst>
                    <a:ext uri="{9D8B030D-6E8A-4147-A177-3AD203B41FA5}">
                      <a16:colId xmlns:a16="http://schemas.microsoft.com/office/drawing/2014/main" val="20002"/>
                    </a:ext>
                  </a:extLst>
                </a:gridCol>
                <a:gridCol w="4630188">
                  <a:extLst>
                    <a:ext uri="{9D8B030D-6E8A-4147-A177-3AD203B41FA5}">
                      <a16:colId xmlns:a16="http://schemas.microsoft.com/office/drawing/2014/main" val="20003"/>
                    </a:ext>
                  </a:extLst>
                </a:gridCol>
                <a:gridCol w="5162550">
                  <a:extLst>
                    <a:ext uri="{9D8B030D-6E8A-4147-A177-3AD203B41FA5}">
                      <a16:colId xmlns:a16="http://schemas.microsoft.com/office/drawing/2014/main" val="20004"/>
                    </a:ext>
                  </a:extLst>
                </a:gridCol>
              </a:tblGrid>
              <a:tr h="1854591">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hour :: Number</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minute :: Number</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377754">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1800">
                          <a:solidFill>
                            <a:srgbClr val="000000"/>
                          </a:solidFill>
                        </a:defRPr>
                      </a:pPr>
                      <a:r>
                        <a:rPr sz="4600">
                          <a:solidFill>
                            <a:schemeClr val="accent1">
                              <a:hueOff val="-11070000"/>
                              <a:satOff val="-41666"/>
                              <a:lumOff val="-81176"/>
                            </a:schemeClr>
                          </a:solidFill>
                          <a:latin typeface="Menlo Regular"/>
                          <a:ea typeface="Menlo Regular"/>
                          <a:cs typeface="Menlo Regular"/>
                          <a:sym typeface="Menlo Regular"/>
                        </a:rPr>
                        <a:t>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1800">
                          <a:solidFill>
                            <a:srgbClr val="000000"/>
                          </a:solidFill>
                        </a:defRPr>
                      </a:pPr>
                      <a:r>
                        <a:rPr sz="4600">
                          <a:solidFill>
                            <a:schemeClr val="accent1">
                              <a:hueOff val="-11070000"/>
                              <a:satOff val="-41666"/>
                              <a:lumOff val="-81176"/>
                            </a:schemeClr>
                          </a:solidFill>
                          <a:latin typeface="Menlo Regular"/>
                          <a:ea typeface="Menlo Regular"/>
                          <a:cs typeface="Menlo Regular"/>
                          <a:sym typeface="Menlo Regular"/>
                        </a:rPr>
                        <a:t>55</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If we use multiple columns, we can access the components independently, by name, but if we use a single column, all of the “time” data is in one place."/>
          <p:cNvSpPr txBox="1">
            <a:spLocks noGrp="1"/>
          </p:cNvSpPr>
          <p:nvPr>
            <p:ph type="body" idx="1"/>
          </p:nvPr>
        </p:nvSpPr>
        <p:spPr>
          <a:prstGeom prst="rect">
            <a:avLst/>
          </a:prstGeom>
        </p:spPr>
        <p:txBody>
          <a:bodyPr/>
          <a:lstStyle/>
          <a:p>
            <a:r>
              <a:t>If we use multiple columns, we can access the components independently, by name, but if we use a single column, all of the “time” data is in one place.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Where are we?"/>
          <p:cNvSpPr txBox="1">
            <a:spLocks noGrp="1"/>
          </p:cNvSpPr>
          <p:nvPr>
            <p:ph type="title"/>
          </p:nvPr>
        </p:nvSpPr>
        <p:spPr>
          <a:prstGeom prst="rect">
            <a:avLst/>
          </a:prstGeom>
        </p:spPr>
        <p:txBody>
          <a:bodyPr/>
          <a:lstStyle/>
          <a:p>
            <a:r>
              <a:t>Where are we?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o resolve this trade-off, we add structure: We can have a single data type that has named parts."/>
          <p:cNvSpPr txBox="1">
            <a:spLocks noGrp="1"/>
          </p:cNvSpPr>
          <p:nvPr>
            <p:ph type="body" idx="1"/>
          </p:nvPr>
        </p:nvSpPr>
        <p:spPr>
          <a:prstGeom prst="rect">
            <a:avLst/>
          </a:prstGeom>
        </p:spPr>
        <p:txBody>
          <a:bodyPr/>
          <a:lstStyle/>
          <a:p>
            <a:r>
              <a:t>To resolve this trade-off, we add structure: We can have a single data type that has named parts.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data Time:…"/>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Time</a:t>
            </a:r>
            <a:r>
              <a:t>:</a:t>
            </a:r>
          </a:p>
          <a:p>
            <a:pPr defTabSz="1828800">
              <a:lnSpc>
                <a:spcPts val="5600"/>
              </a:lnSpc>
              <a:spcBef>
                <a:spcPts val="0"/>
              </a:spcBef>
              <a:defRPr sz="4600">
                <a:latin typeface="Menlo Regular"/>
                <a:ea typeface="Menlo Regular"/>
                <a:cs typeface="Menlo Regular"/>
                <a:sym typeface="Menlo Regular"/>
              </a:defRPr>
            </a:pPr>
            <a:r>
              <a:t>  | time(hours :: Number, mins :: Number)</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data Time:…"/>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Time</a:t>
            </a:r>
            <a:r>
              <a:t>:</a:t>
            </a:r>
          </a:p>
          <a:p>
            <a:pPr defTabSz="1828800">
              <a:lnSpc>
                <a:spcPts val="5600"/>
              </a:lnSpc>
              <a:spcBef>
                <a:spcPts val="0"/>
              </a:spcBef>
              <a:defRPr sz="4600">
                <a:latin typeface="Menlo Regular"/>
                <a:ea typeface="Menlo Regular"/>
                <a:cs typeface="Menlo Regular"/>
                <a:sym typeface="Menlo Regular"/>
              </a:defRPr>
            </a:pPr>
            <a:r>
              <a:t>  | time(hours :: Number, mins :: Number)</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364" name="The name of the data type"/>
          <p:cNvSpPr txBox="1"/>
          <p:nvPr/>
        </p:nvSpPr>
        <p:spPr>
          <a:xfrm>
            <a:off x="4365478" y="1802674"/>
            <a:ext cx="6806526"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The </a:t>
            </a:r>
            <a:r>
              <a:rPr b="1"/>
              <a:t>name</a:t>
            </a:r>
            <a:r>
              <a:t> of the data type</a:t>
            </a:r>
          </a:p>
        </p:txBody>
      </p:sp>
      <p:cxnSp>
        <p:nvCxnSpPr>
          <p:cNvPr id="365" name="Connection Line"/>
          <p:cNvCxnSpPr>
            <a:cxnSpLocks/>
            <a:stCxn id="364" idx="0"/>
          </p:cNvCxnSpPr>
          <p:nvPr/>
        </p:nvCxnSpPr>
        <p:spPr>
          <a:xfrm flipH="1">
            <a:off x="4982755" y="2243364"/>
            <a:ext cx="2785986" cy="3902713"/>
          </a:xfrm>
          <a:prstGeom prst="straightConnector1">
            <a:avLst/>
          </a:prstGeom>
          <a:ln w="63500">
            <a:solidFill>
              <a:srgbClr val="B51700"/>
            </a:solidFill>
            <a:tailEnd type="triangle"/>
          </a:ln>
        </p:spPr>
      </p:cxn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133CBA9-0D6F-DC4A-2B03-EEAF177BD48E}"/>
                  </a:ext>
                </a:extLst>
              </p14:cNvPr>
              <p14:cNvContentPartPr/>
              <p14:nvPr/>
            </p14:nvContentPartPr>
            <p14:xfrm>
              <a:off x="5573103" y="6487874"/>
              <a:ext cx="360" cy="360"/>
            </p14:xfrm>
          </p:contentPart>
        </mc:Choice>
        <mc:Fallback>
          <p:pic>
            <p:nvPicPr>
              <p:cNvPr id="2" name="Ink 1">
                <a:extLst>
                  <a:ext uri="{FF2B5EF4-FFF2-40B4-BE49-F238E27FC236}">
                    <a16:creationId xmlns:a16="http://schemas.microsoft.com/office/drawing/2014/main" id="{B133CBA9-0D6F-DC4A-2B03-EEAF177BD48E}"/>
                  </a:ext>
                </a:extLst>
              </p:cNvPr>
              <p:cNvPicPr/>
              <p:nvPr/>
            </p:nvPicPr>
            <p:blipFill>
              <a:blip r:embed="rId3"/>
              <a:stretch>
                <a:fillRect/>
              </a:stretch>
            </p:blipFill>
            <p:spPr>
              <a:xfrm>
                <a:off x="5519103" y="6379874"/>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3CC8054-A931-03CC-5566-1476DC392284}"/>
                  </a:ext>
                </a:extLst>
              </p14:cNvPr>
              <p14:cNvContentPartPr/>
              <p14:nvPr/>
            </p14:nvContentPartPr>
            <p14:xfrm>
              <a:off x="3714783" y="5542874"/>
              <a:ext cx="1645200" cy="1091880"/>
            </p14:xfrm>
          </p:contentPart>
        </mc:Choice>
        <mc:Fallback>
          <p:pic>
            <p:nvPicPr>
              <p:cNvPr id="3" name="Ink 2">
                <a:extLst>
                  <a:ext uri="{FF2B5EF4-FFF2-40B4-BE49-F238E27FC236}">
                    <a16:creationId xmlns:a16="http://schemas.microsoft.com/office/drawing/2014/main" id="{A3CC8054-A931-03CC-5566-1476DC392284}"/>
                  </a:ext>
                </a:extLst>
              </p:cNvPr>
              <p:cNvPicPr/>
              <p:nvPr/>
            </p:nvPicPr>
            <p:blipFill>
              <a:blip r:embed="rId5"/>
              <a:stretch>
                <a:fillRect/>
              </a:stretch>
            </p:blipFill>
            <p:spPr>
              <a:xfrm>
                <a:off x="3661143" y="5434874"/>
                <a:ext cx="1752840" cy="1307520"/>
              </a:xfrm>
              <a:prstGeom prst="rect">
                <a:avLst/>
              </a:prstGeom>
            </p:spPr>
          </p:pic>
        </mc:Fallback>
      </mc:AlternateContent>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data Time:…"/>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data</a:t>
            </a:r>
            <a:r>
              <a:rPr dirty="0"/>
              <a:t> </a:t>
            </a:r>
            <a:r>
              <a:rPr b="1" dirty="0">
                <a:solidFill>
                  <a:srgbClr val="9F59B3"/>
                </a:solidFill>
              </a:rPr>
              <a:t>Time</a:t>
            </a:r>
            <a:r>
              <a:rPr dirty="0"/>
              <a:t>:</a:t>
            </a:r>
          </a:p>
          <a:p>
            <a:pPr defTabSz="1828800">
              <a:lnSpc>
                <a:spcPts val="5600"/>
              </a:lnSpc>
              <a:spcBef>
                <a:spcPts val="0"/>
              </a:spcBef>
              <a:defRPr sz="4600">
                <a:latin typeface="Menlo Regular"/>
                <a:ea typeface="Menlo Regular"/>
                <a:cs typeface="Menlo Regular"/>
                <a:sym typeface="Menlo Regular"/>
              </a:defRPr>
            </a:pPr>
            <a:r>
              <a:rPr dirty="0"/>
              <a:t>  </a:t>
            </a:r>
            <a:r>
              <a:rPr dirty="0">
                <a:highlight>
                  <a:srgbClr val="FFFF00"/>
                </a:highlight>
              </a:rPr>
              <a:t>|</a:t>
            </a:r>
            <a:r>
              <a:rPr dirty="0"/>
              <a:t> </a:t>
            </a:r>
            <a:r>
              <a:rPr dirty="0">
                <a:highlight>
                  <a:srgbClr val="FFFF00"/>
                </a:highlight>
              </a:rPr>
              <a:t>time(hours :: Number, mins :: Number)</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end</a:t>
            </a:r>
          </a:p>
        </p:txBody>
      </p:sp>
      <p:sp>
        <p:nvSpPr>
          <p:cNvPr id="369" name="A constructor function that builds the data type"/>
          <p:cNvSpPr txBox="1"/>
          <p:nvPr/>
        </p:nvSpPr>
        <p:spPr>
          <a:xfrm>
            <a:off x="3037053" y="8994492"/>
            <a:ext cx="12024539"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A </a:t>
            </a:r>
            <a:r>
              <a:rPr b="1"/>
              <a:t>constructor</a:t>
            </a:r>
            <a:r>
              <a:t> function that builds the data type</a:t>
            </a:r>
          </a:p>
        </p:txBody>
      </p:sp>
      <p:cxnSp>
        <p:nvCxnSpPr>
          <p:cNvPr id="370" name="Connection Line"/>
          <p:cNvCxnSpPr>
            <a:cxnSpLocks/>
            <a:stCxn id="369" idx="0"/>
          </p:cNvCxnSpPr>
          <p:nvPr/>
        </p:nvCxnSpPr>
        <p:spPr>
          <a:xfrm flipH="1" flipV="1">
            <a:off x="4646517" y="6857999"/>
            <a:ext cx="4402806" cy="2577184"/>
          </a:xfrm>
          <a:prstGeom prst="straightConnector1">
            <a:avLst/>
          </a:prstGeom>
          <a:ln w="63500">
            <a:solidFill>
              <a:srgbClr val="B51700"/>
            </a:solidFill>
            <a:tailEnd type="triangle"/>
          </a:ln>
        </p:spPr>
      </p:cxn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data Time:…"/>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data</a:t>
            </a:r>
            <a:r>
              <a:rPr dirty="0"/>
              <a:t> </a:t>
            </a:r>
            <a:r>
              <a:rPr b="1" dirty="0">
                <a:solidFill>
                  <a:srgbClr val="9F59B3"/>
                </a:solidFill>
              </a:rPr>
              <a:t>Time</a:t>
            </a:r>
            <a:r>
              <a:rPr dirty="0"/>
              <a:t>:</a:t>
            </a:r>
          </a:p>
          <a:p>
            <a:pPr defTabSz="1828800">
              <a:lnSpc>
                <a:spcPts val="5600"/>
              </a:lnSpc>
              <a:spcBef>
                <a:spcPts val="0"/>
              </a:spcBef>
              <a:defRPr sz="4600">
                <a:latin typeface="Menlo Regular"/>
                <a:ea typeface="Menlo Regular"/>
                <a:cs typeface="Menlo Regular"/>
                <a:sym typeface="Menlo Regular"/>
              </a:defRPr>
            </a:pPr>
            <a:r>
              <a:rPr dirty="0"/>
              <a:t>  | time(hours </a:t>
            </a:r>
            <a:r>
              <a:rPr dirty="0">
                <a:highlight>
                  <a:srgbClr val="FFFF00"/>
                </a:highlight>
              </a:rPr>
              <a:t>:: Number</a:t>
            </a:r>
            <a:r>
              <a:rPr dirty="0"/>
              <a:t>, mins </a:t>
            </a:r>
            <a:r>
              <a:rPr dirty="0">
                <a:highlight>
                  <a:srgbClr val="FFFF00"/>
                </a:highlight>
              </a:rPr>
              <a:t>:: Number</a:t>
            </a:r>
            <a:r>
              <a:rPr dirty="0"/>
              <a:t>)</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end</a:t>
            </a:r>
          </a:p>
        </p:txBody>
      </p:sp>
      <p:sp>
        <p:nvSpPr>
          <p:cNvPr id="374" name="The components of the data"/>
          <p:cNvSpPr txBox="1"/>
          <p:nvPr/>
        </p:nvSpPr>
        <p:spPr>
          <a:xfrm>
            <a:off x="6900256" y="8811261"/>
            <a:ext cx="7457277"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The </a:t>
            </a:r>
            <a:r>
              <a:rPr b="1"/>
              <a:t>components</a:t>
            </a:r>
            <a:r>
              <a:t> of the data</a:t>
            </a:r>
          </a:p>
        </p:txBody>
      </p:sp>
      <p:cxnSp>
        <p:nvCxnSpPr>
          <p:cNvPr id="375" name="Connection Line"/>
          <p:cNvCxnSpPr>
            <a:cxnSpLocks/>
            <a:stCxn id="374" idx="0"/>
          </p:cNvCxnSpPr>
          <p:nvPr/>
        </p:nvCxnSpPr>
        <p:spPr>
          <a:xfrm flipH="1" flipV="1">
            <a:off x="6579780" y="6857999"/>
            <a:ext cx="4049115" cy="2393953"/>
          </a:xfrm>
          <a:prstGeom prst="straightConnector1">
            <a:avLst/>
          </a:prstGeom>
          <a:ln w="63500">
            <a:solidFill>
              <a:srgbClr val="B51700"/>
            </a:solidFill>
            <a:tailEnd type="triangle"/>
          </a:ln>
        </p:spPr>
      </p:cxnSp>
      <p:cxnSp>
        <p:nvCxnSpPr>
          <p:cNvPr id="376" name="Connection Line"/>
          <p:cNvCxnSpPr>
            <a:cxnSpLocks/>
            <a:stCxn id="374" idx="0"/>
          </p:cNvCxnSpPr>
          <p:nvPr/>
        </p:nvCxnSpPr>
        <p:spPr>
          <a:xfrm flipV="1">
            <a:off x="10628894" y="6857999"/>
            <a:ext cx="1694478" cy="2393953"/>
          </a:xfrm>
          <a:prstGeom prst="straightConnector1">
            <a:avLst/>
          </a:prstGeom>
          <a:ln w="63500">
            <a:solidFill>
              <a:srgbClr val="B51700"/>
            </a:solidFill>
            <a:tailEnd type="triangle"/>
          </a:ln>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After defining the data type,…"/>
          <p:cNvSpPr txBox="1">
            <a:spLocks noGrp="1"/>
          </p:cNvSpPr>
          <p:nvPr>
            <p:ph type="body" idx="1"/>
          </p:nvPr>
        </p:nvSpPr>
        <p:spPr>
          <a:prstGeom prst="rect">
            <a:avLst/>
          </a:prstGeom>
        </p:spPr>
        <p:txBody>
          <a:bodyPr/>
          <a:lstStyle/>
          <a:p>
            <a:r>
              <a:t>After defining the data type,</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Time</a:t>
            </a:r>
            <a:r>
              <a:t>:</a:t>
            </a:r>
          </a:p>
          <a:p>
            <a:pPr marL="1469109" defTabSz="1828800">
              <a:lnSpc>
                <a:spcPts val="5600"/>
              </a:lnSpc>
              <a:spcBef>
                <a:spcPts val="0"/>
              </a:spcBef>
              <a:defRPr sz="4600">
                <a:latin typeface="Menlo Regular"/>
                <a:ea typeface="Menlo Regular"/>
                <a:cs typeface="Menlo Regular"/>
                <a:sym typeface="Menlo Regular"/>
              </a:defRPr>
            </a:pPr>
            <a:r>
              <a:t>  | time(hours :: Number, mins :: Number)</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a:p>
            <a:r>
              <a:t>we can call </a:t>
            </a:r>
            <a:r>
              <a:rPr sz="4600" b="1">
                <a:latin typeface="Menlo Regular"/>
                <a:ea typeface="Menlo Regular"/>
                <a:cs typeface="Menlo Regular"/>
                <a:sym typeface="Menlo Regular"/>
              </a:rPr>
              <a:t>time</a:t>
            </a:r>
            <a:r>
              <a:t> to build </a:t>
            </a:r>
            <a:r>
              <a:rPr sz="4600" b="1">
                <a:latin typeface="Menlo Regular"/>
                <a:ea typeface="Menlo Regular"/>
                <a:cs typeface="Menlo Regular"/>
                <a:sym typeface="Menlo Regular"/>
              </a:rPr>
              <a:t>Time</a:t>
            </a:r>
            <a:r>
              <a:t> values,</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i="1">
                <a:solidFill>
                  <a:srgbClr val="9F59B3"/>
                </a:solidFill>
              </a:rPr>
              <a:t>noon</a:t>
            </a:r>
            <a:r>
              <a:rPr b="1"/>
              <a:t> = time(12, 0)</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i="1">
                <a:solidFill>
                  <a:srgbClr val="9F59B3"/>
                </a:solidFill>
              </a:rPr>
              <a:t>half-past-three</a:t>
            </a:r>
            <a:r>
              <a:rPr b="1"/>
              <a:t> = time(3, 30)</a:t>
            </a:r>
          </a:p>
          <a:p>
            <a:r>
              <a:t>and we can use dot notation to access the components:</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noon.hours</a:t>
            </a:r>
          </a:p>
          <a:p>
            <a:pPr marL="1469109" defTabSz="1828800">
              <a:lnSpc>
                <a:spcPts val="5600"/>
              </a:lnSpc>
              <a:spcBef>
                <a:spcPts val="0"/>
              </a:spcBef>
              <a:defRPr sz="4600">
                <a:latin typeface="Menlo Regular"/>
                <a:ea typeface="Menlo Regular"/>
                <a:cs typeface="Menlo Regular"/>
                <a:sym typeface="Menlo Regular"/>
              </a:defRPr>
            </a:pPr>
            <a:r>
              <a:t>12</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half-past.mins</a:t>
            </a:r>
          </a:p>
          <a:p>
            <a:pPr marL="1469109" defTabSz="1828800">
              <a:lnSpc>
                <a:spcPts val="5600"/>
              </a:lnSpc>
              <a:spcBef>
                <a:spcPts val="0"/>
              </a:spcBef>
              <a:defRPr sz="4600">
                <a:latin typeface="Menlo Regular"/>
                <a:ea typeface="Menlo Regular"/>
                <a:cs typeface="Menlo Regular"/>
                <a:sym typeface="Menlo Regular"/>
              </a:defRPr>
            </a:pPr>
            <a:r>
              <a:t>30</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Our table could now be:"/>
          <p:cNvSpPr txBox="1">
            <a:spLocks noGrp="1"/>
          </p:cNvSpPr>
          <p:nvPr>
            <p:ph type="body" idx="1"/>
          </p:nvPr>
        </p:nvSpPr>
        <p:spPr>
          <a:prstGeom prst="rect">
            <a:avLst/>
          </a:prstGeom>
        </p:spPr>
        <p:txBody>
          <a:bodyPr/>
          <a:lstStyle/>
          <a:p>
            <a:r>
              <a:t>Our table could now be:</a:t>
            </a:r>
          </a:p>
        </p:txBody>
      </p:sp>
      <p:graphicFrame>
        <p:nvGraphicFramePr>
          <p:cNvPr id="383" name="Table"/>
          <p:cNvGraphicFramePr/>
          <p:nvPr/>
        </p:nvGraphicFramePr>
        <p:xfrm>
          <a:off x="657335" y="7775999"/>
          <a:ext cx="23069328" cy="2875566"/>
        </p:xfrm>
        <a:graphic>
          <a:graphicData uri="http://schemas.openxmlformats.org/drawingml/2006/table">
            <a:tbl>
              <a:tblPr firstRow="1">
                <a:tableStyleId>{4A9BC294-FFE2-49D5-8D69-9E1BD2C41BD5}</a:tableStyleId>
              </a:tblPr>
              <a:tblGrid>
                <a:gridCol w="6013097">
                  <a:extLst>
                    <a:ext uri="{9D8B030D-6E8A-4147-A177-3AD203B41FA5}">
                      <a16:colId xmlns:a16="http://schemas.microsoft.com/office/drawing/2014/main" val="20000"/>
                    </a:ext>
                  </a:extLst>
                </a:gridCol>
                <a:gridCol w="6439774">
                  <a:extLst>
                    <a:ext uri="{9D8B030D-6E8A-4147-A177-3AD203B41FA5}">
                      <a16:colId xmlns:a16="http://schemas.microsoft.com/office/drawing/2014/main" val="20001"/>
                    </a:ext>
                  </a:extLst>
                </a:gridCol>
                <a:gridCol w="4799544">
                  <a:extLst>
                    <a:ext uri="{9D8B030D-6E8A-4147-A177-3AD203B41FA5}">
                      <a16:colId xmlns:a16="http://schemas.microsoft.com/office/drawing/2014/main" val="20002"/>
                    </a:ext>
                  </a:extLst>
                </a:gridCol>
                <a:gridCol w="5816913">
                  <a:extLst>
                    <a:ext uri="{9D8B030D-6E8A-4147-A177-3AD203B41FA5}">
                      <a16:colId xmlns:a16="http://schemas.microsoft.com/office/drawing/2014/main" val="20003"/>
                    </a:ext>
                  </a:extLst>
                </a:gridCol>
              </a:tblGrid>
              <a:tr h="1715674">
                <a:tc>
                  <a:txBody>
                    <a:bodyPr/>
                    <a:lstStyle/>
                    <a:p>
                      <a:pPr>
                        <a:lnSpc>
                          <a:spcPts val="7300"/>
                        </a:lnSpc>
                        <a:spcBef>
                          <a:spcPts val="3700"/>
                        </a:spcBef>
                        <a:defRPr sz="5800" b="0" i="0"/>
                      </a:pPr>
                      <a:r>
                        <a:rPr i="1">
                          <a:solidFill>
                            <a:srgbClr val="965EAE"/>
                          </a:solidFill>
                        </a:rPr>
                        <a:t>sender :: String</a:t>
                      </a:r>
                    </a:p>
                  </a:txBody>
                  <a:tcPr marL="63500" marR="63500" marT="63500" marB="63500" anchor="ctr" horzOverflow="overflow">
                    <a:lnL w="25400">
                      <a:solidFill>
                        <a:schemeClr val="accent1">
                          <a:hueOff val="-11070000"/>
                          <a:satOff val="-41666"/>
                          <a:lumOff val="-81176"/>
                        </a:schemeClr>
                      </a:solidFill>
                      <a:miter lim="400000"/>
                    </a:lnL>
                  </a:tcPr>
                </a:tc>
                <a:tc>
                  <a:txBody>
                    <a:bodyPr/>
                    <a:lstStyle/>
                    <a:p>
                      <a:pPr>
                        <a:lnSpc>
                          <a:spcPts val="7300"/>
                        </a:lnSpc>
                        <a:spcBef>
                          <a:spcPts val="3700"/>
                        </a:spcBef>
                        <a:defRPr sz="5800" b="0" i="0"/>
                      </a:pPr>
                      <a:r>
                        <a:rPr i="1">
                          <a:solidFill>
                            <a:srgbClr val="965EAE"/>
                          </a:solidFill>
                        </a:rPr>
                        <a:t>recipient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day :: String</a:t>
                      </a:r>
                    </a:p>
                  </a:txBody>
                  <a:tcPr marL="63500" marR="63500" marT="63500" marB="63500" anchor="ctr" horzOverflow="overflow"/>
                </a:tc>
                <a:tc>
                  <a:txBody>
                    <a:bodyPr/>
                    <a:lstStyle/>
                    <a:p>
                      <a:pPr>
                        <a:lnSpc>
                          <a:spcPts val="7300"/>
                        </a:lnSpc>
                        <a:spcBef>
                          <a:spcPts val="3700"/>
                        </a:spcBef>
                        <a:defRPr sz="5800" b="0" i="0"/>
                      </a:pPr>
                      <a:r>
                        <a:rPr i="1">
                          <a:solidFill>
                            <a:srgbClr val="965EAE"/>
                          </a:solidFill>
                        </a:rPr>
                        <a:t>time :: Time</a:t>
                      </a:r>
                    </a:p>
                  </a:txBody>
                  <a:tcPr marL="63500" marR="63500" marT="63500" marB="63500" anchor="ctr" horzOverflow="overflow">
                    <a:lnR w="25400">
                      <a:solidFill>
                        <a:schemeClr val="accent1">
                          <a:hueOff val="-11070000"/>
                          <a:satOff val="-41666"/>
                          <a:lumOff val="-81176"/>
                        </a:schemeClr>
                      </a:solidFill>
                      <a:miter lim="400000"/>
                    </a:lnR>
                  </a:tcPr>
                </a:tc>
                <a:extLst>
                  <a:ext uri="{0D108BD9-81ED-4DB2-BD59-A6C34878D82A}">
                    <a16:rowId xmlns:a16="http://schemas.microsoft.com/office/drawing/2014/main" val="10000"/>
                  </a:ext>
                </a:extLst>
              </a:tr>
              <a:tr h="1159892">
                <a:tc>
                  <a:txBody>
                    <a:bodyPr/>
                    <a:lstStyle/>
                    <a:p>
                      <a:pPr defTabSz="1828800">
                        <a:lnSpc>
                          <a:spcPts val="5600"/>
                        </a:lnSpc>
                        <a:defRPr sz="4600">
                          <a:latin typeface="Menlo Regular"/>
                          <a:ea typeface="Menlo Regular"/>
                          <a:cs typeface="Menlo Regular"/>
                          <a:sym typeface="Menlo Regular"/>
                        </a:defRPr>
                      </a:pPr>
                      <a:r>
                        <a:rPr>
                          <a:solidFill>
                            <a:srgbClr val="507EB3"/>
                          </a:solidFill>
                        </a:rPr>
                        <a:t>"4015551234"</a:t>
                      </a:r>
                    </a:p>
                  </a:txBody>
                  <a:tcPr marL="63500" marR="63500" marT="63500" marB="63500" anchor="ctr" horzOverflow="overflow">
                    <a:lnL w="25400">
                      <a:solidFill>
                        <a:schemeClr val="accent1">
                          <a:hueOff val="-11070000"/>
                          <a:satOff val="-41666"/>
                          <a:lumOff val="-81176"/>
                        </a:schemeClr>
                      </a:solidFill>
                    </a:lnL>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"8025551234"</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4600">
                          <a:latin typeface="Menlo Regular"/>
                          <a:ea typeface="Menlo Regular"/>
                          <a:cs typeface="Menlo Regular"/>
                          <a:sym typeface="Menlo Regular"/>
                        </a:defRPr>
                      </a:pPr>
                      <a:r>
                        <a:rPr>
                          <a:solidFill>
                            <a:srgbClr val="507EB3"/>
                          </a:solidFill>
                        </a:rPr>
                        <a:t>"Mon"</a:t>
                      </a:r>
                    </a:p>
                  </a:txBody>
                  <a:tcPr marL="63500" marR="63500" marT="63500" marB="63500" anchor="ctr" horzOverflow="overflow">
                    <a:lnB w="25400">
                      <a:solidFill>
                        <a:schemeClr val="accent1">
                          <a:hueOff val="-11070000"/>
                          <a:satOff val="-41666"/>
                          <a:lumOff val="-81176"/>
                        </a:schemeClr>
                      </a:solidFill>
                      <a:miter lim="400000"/>
                    </a:lnB>
                  </a:tcPr>
                </a:tc>
                <a:tc>
                  <a:txBody>
                    <a:bodyPr/>
                    <a:lstStyle/>
                    <a:p>
                      <a:pPr defTabSz="1828800">
                        <a:lnSpc>
                          <a:spcPts val="5600"/>
                        </a:lnSpc>
                        <a:defRPr sz="1800">
                          <a:solidFill>
                            <a:srgbClr val="000000"/>
                          </a:solidFill>
                        </a:defRPr>
                      </a:pPr>
                      <a:r>
                        <a:rPr sz="4600">
                          <a:solidFill>
                            <a:schemeClr val="accent1">
                              <a:hueOff val="-11070000"/>
                              <a:satOff val="-41666"/>
                              <a:lumOff val="-81176"/>
                            </a:schemeClr>
                          </a:solidFill>
                          <a:latin typeface="Menlo Regular"/>
                          <a:ea typeface="Menlo Regular"/>
                          <a:cs typeface="Menlo Regular"/>
                          <a:sym typeface="Menlo Regular"/>
                        </a:rPr>
                        <a:t>time(4, 55)</a:t>
                      </a:r>
                    </a:p>
                  </a:txBody>
                  <a:tcPr marL="63500" marR="63500" marT="63500" marB="63500" anchor="ctr" horzOverflow="overflow">
                    <a:lnR w="25400">
                      <a:solidFill>
                        <a:schemeClr val="accent1">
                          <a:hueOff val="-11070000"/>
                          <a:satOff val="-41666"/>
                          <a:lumOff val="-81176"/>
                        </a:schemeClr>
                      </a:solidFill>
                    </a:lnR>
                    <a:lnB w="25400">
                      <a:solidFill>
                        <a:schemeClr val="accent1">
                          <a:hueOff val="-11070000"/>
                          <a:satOff val="-41666"/>
                          <a:lumOff val="-81176"/>
                        </a:schemeClr>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onditional data"/>
          <p:cNvSpPr txBox="1">
            <a:spLocks noGrp="1"/>
          </p:cNvSpPr>
          <p:nvPr>
            <p:ph type="title"/>
          </p:nvPr>
        </p:nvSpPr>
        <p:spPr>
          <a:prstGeom prst="rect">
            <a:avLst/>
          </a:prstGeom>
        </p:spPr>
        <p:txBody>
          <a:bodyPr/>
          <a:lstStyle/>
          <a:p>
            <a:r>
              <a:t>Conditional data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data Time:…"/>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Time</a:t>
            </a:r>
            <a:r>
              <a:t>:</a:t>
            </a:r>
          </a:p>
          <a:p>
            <a:pPr defTabSz="1828800">
              <a:lnSpc>
                <a:spcPts val="5600"/>
              </a:lnSpc>
              <a:spcBef>
                <a:spcPts val="0"/>
              </a:spcBef>
              <a:defRPr sz="4600">
                <a:latin typeface="Menlo Regular"/>
                <a:ea typeface="Menlo Regular"/>
                <a:cs typeface="Menlo Regular"/>
                <a:sym typeface="Menlo Regular"/>
              </a:defRPr>
            </a:pPr>
            <a:r>
              <a:t>  | time(hours :: Number, mins :: Number)</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388" name="The only way to make a Time is to call the time() constructor function."/>
          <p:cNvSpPr txBox="1"/>
          <p:nvPr/>
        </p:nvSpPr>
        <p:spPr>
          <a:xfrm>
            <a:off x="8021491" y="9420883"/>
            <a:ext cx="10038195" cy="2123656"/>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defRPr sz="4400">
                <a:solidFill>
                  <a:srgbClr val="A00E15"/>
                </a:solidFill>
              </a:defRPr>
            </a:pPr>
            <a:r>
              <a:rPr dirty="0"/>
              <a:t>The only way to make  </a:t>
            </a:r>
            <a:r>
              <a:rPr sz="3800" b="1" i="0" dirty="0">
                <a:latin typeface="Menlo Regular"/>
                <a:ea typeface="Menlo Regular"/>
                <a:cs typeface="Menlo Regular"/>
                <a:sym typeface="Menlo Regular"/>
              </a:rPr>
              <a:t>Time</a:t>
            </a:r>
            <a:r>
              <a:rPr dirty="0"/>
              <a:t> is to call the </a:t>
            </a:r>
            <a:endParaRPr lang="en-US" dirty="0"/>
          </a:p>
          <a:p>
            <a:pPr>
              <a:defRPr sz="4400">
                <a:solidFill>
                  <a:srgbClr val="A00E15"/>
                </a:solidFill>
              </a:defRPr>
            </a:pPr>
            <a:r>
              <a:rPr sz="3800" b="1" i="0" dirty="0">
                <a:latin typeface="Menlo Regular"/>
                <a:ea typeface="Menlo Regular"/>
                <a:cs typeface="Menlo Regular"/>
                <a:sym typeface="Menlo Regular"/>
              </a:rPr>
              <a:t>time()</a:t>
            </a:r>
            <a:endParaRPr lang="en-US" sz="3800" b="1" i="0" dirty="0">
              <a:latin typeface="Menlo Regular"/>
              <a:ea typeface="Menlo Regular"/>
              <a:cs typeface="Menlo Regular"/>
              <a:sym typeface="Menlo Regular"/>
            </a:endParaRPr>
          </a:p>
          <a:p>
            <a:pPr>
              <a:defRPr sz="4400">
                <a:solidFill>
                  <a:srgbClr val="A00E15"/>
                </a:solidFill>
              </a:defRPr>
            </a:pPr>
            <a:r>
              <a:rPr dirty="0"/>
              <a:t>constructor function.</a:t>
            </a:r>
          </a:p>
        </p:txBody>
      </p:sp>
      <p:pic>
        <p:nvPicPr>
          <p:cNvPr id="3" name="Picture 2">
            <a:extLst>
              <a:ext uri="{FF2B5EF4-FFF2-40B4-BE49-F238E27FC236}">
                <a16:creationId xmlns:a16="http://schemas.microsoft.com/office/drawing/2014/main" id="{96A8CE5E-964A-6A90-5CEE-6F8A03E06D08}"/>
              </a:ext>
            </a:extLst>
          </p:cNvPr>
          <p:cNvPicPr>
            <a:picLocks noChangeAspect="1"/>
          </p:cNvPicPr>
          <p:nvPr/>
        </p:nvPicPr>
        <p:blipFill>
          <a:blip r:embed="rId2">
            <a:alphaModFix amt="80000"/>
          </a:blip>
          <a:stretch>
            <a:fillRect/>
          </a:stretch>
        </p:blipFill>
        <p:spPr>
          <a:xfrm>
            <a:off x="13163039" y="666051"/>
            <a:ext cx="10653124" cy="5662178"/>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But we can also define conditional data, where there are multiple varieties of the data."/>
          <p:cNvSpPr txBox="1">
            <a:spLocks noGrp="1"/>
          </p:cNvSpPr>
          <p:nvPr>
            <p:ph type="body" idx="1"/>
          </p:nvPr>
        </p:nvSpPr>
        <p:spPr>
          <a:prstGeom prst="rect">
            <a:avLst/>
          </a:prstGeom>
        </p:spPr>
        <p:txBody>
          <a:bodyPr/>
          <a:lstStyle/>
          <a:p>
            <a:r>
              <a:t>But we can also define </a:t>
            </a:r>
            <a:r>
              <a:rPr i="1">
                <a:solidFill>
                  <a:srgbClr val="B51700"/>
                </a:solidFill>
              </a:rPr>
              <a:t>conditional data</a:t>
            </a:r>
            <a:r>
              <a:t>, where there are multiple varieties of the data.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We’ve been working with tables for the past few weeks.…"/>
          <p:cNvSpPr txBox="1">
            <a:spLocks noGrp="1"/>
          </p:cNvSpPr>
          <p:nvPr>
            <p:ph type="body" idx="1"/>
          </p:nvPr>
        </p:nvSpPr>
        <p:spPr>
          <a:prstGeom prst="rect">
            <a:avLst/>
          </a:prstGeom>
        </p:spPr>
        <p:txBody>
          <a:bodyPr/>
          <a:lstStyle/>
          <a:p>
            <a:r>
              <a:rPr lang="en-US" dirty="0"/>
              <a:t>How was the lab?</a:t>
            </a:r>
          </a:p>
          <a:p>
            <a:r>
              <a:rPr dirty="0"/>
              <a:t>We’ve been working with tables for the past few weeks.</a:t>
            </a:r>
          </a:p>
          <a:p>
            <a:r>
              <a:rPr dirty="0"/>
              <a:t>Last class we saw a new data type: lists.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he varieties can just be fixed values, e.g.,…"/>
          <p:cNvSpPr txBox="1">
            <a:spLocks noGrp="1"/>
          </p:cNvSpPr>
          <p:nvPr>
            <p:ph type="body" idx="1"/>
          </p:nvPr>
        </p:nvSpPr>
        <p:spPr>
          <a:prstGeom prst="rect">
            <a:avLst/>
          </a:prstGeom>
        </p:spPr>
        <p:txBody>
          <a:bodyPr/>
          <a:lstStyle/>
          <a:p>
            <a:pPr marR="3855599"/>
            <a:r>
              <a:t>The varieties can just be fixed values, e.g.,</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Day</a:t>
            </a:r>
            <a:r>
              <a:t>:</a:t>
            </a:r>
          </a:p>
          <a:p>
            <a:pPr marL="1469109" defTabSz="1828800">
              <a:lnSpc>
                <a:spcPts val="5600"/>
              </a:lnSpc>
              <a:spcBef>
                <a:spcPts val="0"/>
              </a:spcBef>
              <a:defRPr sz="4600">
                <a:latin typeface="Menlo Regular"/>
                <a:ea typeface="Menlo Regular"/>
                <a:cs typeface="Menlo Regular"/>
                <a:sym typeface="Menlo Regular"/>
              </a:defRPr>
            </a:pPr>
            <a:r>
              <a:t>  | sunday</a:t>
            </a:r>
          </a:p>
          <a:p>
            <a:pPr marL="1469109" defTabSz="1828800">
              <a:lnSpc>
                <a:spcPts val="5600"/>
              </a:lnSpc>
              <a:spcBef>
                <a:spcPts val="0"/>
              </a:spcBef>
              <a:defRPr sz="4600">
                <a:latin typeface="Menlo Regular"/>
                <a:ea typeface="Menlo Regular"/>
                <a:cs typeface="Menlo Regular"/>
                <a:sym typeface="Menlo Regular"/>
              </a:defRPr>
            </a:pPr>
            <a:r>
              <a:t>  | monday</a:t>
            </a:r>
          </a:p>
          <a:p>
            <a:pPr marL="1469109" defTabSz="1828800">
              <a:lnSpc>
                <a:spcPts val="5600"/>
              </a:lnSpc>
              <a:spcBef>
                <a:spcPts val="0"/>
              </a:spcBef>
              <a:defRPr sz="4600">
                <a:latin typeface="Menlo Regular"/>
                <a:ea typeface="Menlo Regular"/>
                <a:cs typeface="Menlo Regular"/>
                <a:sym typeface="Menlo Regular"/>
              </a:defRPr>
            </a:pPr>
            <a:r>
              <a:t>  | tuesday</a:t>
            </a:r>
          </a:p>
          <a:p>
            <a:pPr marL="1469109" defTabSz="1828800">
              <a:lnSpc>
                <a:spcPts val="5600"/>
              </a:lnSpc>
              <a:spcBef>
                <a:spcPts val="0"/>
              </a:spcBef>
              <a:defRPr sz="4600">
                <a:latin typeface="Menlo Regular"/>
                <a:ea typeface="Menlo Regular"/>
                <a:cs typeface="Menlo Regular"/>
                <a:sym typeface="Menlo Regular"/>
              </a:defRPr>
            </a:pPr>
            <a:r>
              <a:t>  | wednesday</a:t>
            </a:r>
          </a:p>
          <a:p>
            <a:pPr marL="1469109" defTabSz="1828800">
              <a:lnSpc>
                <a:spcPts val="5600"/>
              </a:lnSpc>
              <a:spcBef>
                <a:spcPts val="0"/>
              </a:spcBef>
              <a:defRPr sz="4600">
                <a:latin typeface="Menlo Regular"/>
                <a:ea typeface="Menlo Regular"/>
                <a:cs typeface="Menlo Regular"/>
                <a:sym typeface="Menlo Regular"/>
              </a:defRPr>
            </a:pPr>
            <a:r>
              <a:t>  | thursday</a:t>
            </a:r>
          </a:p>
          <a:p>
            <a:pPr marL="1469109" defTabSz="1828800">
              <a:lnSpc>
                <a:spcPts val="5600"/>
              </a:lnSpc>
              <a:spcBef>
                <a:spcPts val="0"/>
              </a:spcBef>
              <a:defRPr sz="4600">
                <a:latin typeface="Menlo Regular"/>
                <a:ea typeface="Menlo Regular"/>
                <a:cs typeface="Menlo Regular"/>
                <a:sym typeface="Menlo Regular"/>
              </a:defRPr>
            </a:pPr>
            <a:r>
              <a:t>  | friday</a:t>
            </a:r>
          </a:p>
          <a:p>
            <a:pPr marL="1469109" defTabSz="1828800">
              <a:lnSpc>
                <a:spcPts val="5600"/>
              </a:lnSpc>
              <a:spcBef>
                <a:spcPts val="0"/>
              </a:spcBef>
              <a:defRPr sz="4600">
                <a:latin typeface="Menlo Regular"/>
                <a:ea typeface="Menlo Regular"/>
                <a:cs typeface="Menlo Regular"/>
                <a:sym typeface="Menlo Regular"/>
              </a:defRPr>
            </a:pPr>
            <a:r>
              <a:t>  | saturday</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Or they can be separate constructors, e.g.,…"/>
          <p:cNvSpPr txBox="1">
            <a:spLocks noGrp="1"/>
          </p:cNvSpPr>
          <p:nvPr>
            <p:ph type="body" idx="1"/>
          </p:nvPr>
        </p:nvSpPr>
        <p:spPr>
          <a:prstGeom prst="rect">
            <a:avLst/>
          </a:prstGeom>
        </p:spPr>
        <p:txBody>
          <a:bodyPr/>
          <a:lstStyle/>
          <a:p>
            <a:pPr marR="3855599"/>
            <a:r>
              <a:t>Or they can be separate constructors, e.g.,</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Message</a:t>
            </a:r>
            <a:r>
              <a:t>:</a:t>
            </a:r>
          </a:p>
          <a:p>
            <a:pPr marL="1469109" defTabSz="1828800">
              <a:lnSpc>
                <a:spcPts val="5600"/>
              </a:lnSpc>
              <a:spcBef>
                <a:spcPts val="0"/>
              </a:spcBef>
              <a:defRPr sz="4600">
                <a:latin typeface="Menlo Regular"/>
                <a:ea typeface="Menlo Regular"/>
                <a:cs typeface="Menlo Regular"/>
                <a:sym typeface="Menlo Regular"/>
              </a:defRPr>
            </a:pPr>
            <a:r>
              <a:t>  | direct(sender :: String, </a:t>
            </a:r>
          </a:p>
          <a:p>
            <a:pPr marL="1469109" defTabSz="1828800">
              <a:lnSpc>
                <a:spcPts val="5600"/>
              </a:lnSpc>
              <a:spcBef>
                <a:spcPts val="0"/>
              </a:spcBef>
              <a:defRPr sz="4600">
                <a:latin typeface="Menlo Regular"/>
                <a:ea typeface="Menlo Regular"/>
                <a:cs typeface="Menlo Regular"/>
                <a:sym typeface="Menlo Regular"/>
              </a:defRPr>
            </a:pPr>
            <a:r>
              <a:t>      recipient :: String, </a:t>
            </a:r>
          </a:p>
          <a:p>
            <a:pPr marL="1469109" defTabSz="1828800">
              <a:lnSpc>
                <a:spcPts val="5600"/>
              </a:lnSpc>
              <a:spcBef>
                <a:spcPts val="0"/>
              </a:spcBef>
              <a:defRPr sz="4600">
                <a:latin typeface="Menlo Regular"/>
                <a:ea typeface="Menlo Regular"/>
                <a:cs typeface="Menlo Regular"/>
                <a:sym typeface="Menlo Regular"/>
              </a:defRPr>
            </a:pPr>
            <a:r>
              <a:t>      message :: String)</a:t>
            </a:r>
          </a:p>
          <a:p>
            <a:pPr marL="1469109" defTabSz="1828800">
              <a:lnSpc>
                <a:spcPts val="5600"/>
              </a:lnSpc>
              <a:spcBef>
                <a:spcPts val="0"/>
              </a:spcBef>
              <a:defRPr sz="4600">
                <a:latin typeface="Menlo Regular"/>
                <a:ea typeface="Menlo Regular"/>
                <a:cs typeface="Menlo Regular"/>
                <a:sym typeface="Menlo Regular"/>
              </a:defRPr>
            </a:pPr>
            <a:r>
              <a:t>  | group(sender :: String, </a:t>
            </a:r>
          </a:p>
          <a:p>
            <a:pPr marL="1469109" defTabSz="1828800">
              <a:lnSpc>
                <a:spcPts val="5600"/>
              </a:lnSpc>
              <a:spcBef>
                <a:spcPts val="0"/>
              </a:spcBef>
              <a:defRPr sz="4600">
                <a:latin typeface="Menlo Regular"/>
                <a:ea typeface="Menlo Regular"/>
                <a:cs typeface="Menlo Regular"/>
                <a:sym typeface="Menlo Regular"/>
              </a:defRPr>
            </a:pPr>
            <a:r>
              <a:t>      recipients :: List&lt;String&gt;, </a:t>
            </a:r>
          </a:p>
          <a:p>
            <a:pPr marL="1469109" defTabSz="1828800">
              <a:lnSpc>
                <a:spcPts val="5600"/>
              </a:lnSpc>
              <a:spcBef>
                <a:spcPts val="0"/>
              </a:spcBef>
              <a:defRPr sz="4600">
                <a:latin typeface="Menlo Regular"/>
                <a:ea typeface="Menlo Regular"/>
                <a:cs typeface="Menlo Regular"/>
                <a:sym typeface="Menlo Regular"/>
              </a:defRPr>
            </a:pPr>
            <a:r>
              <a:t>      message :: String)</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Or we can mix these together, e.g.,…"/>
          <p:cNvSpPr txBox="1">
            <a:spLocks noGrp="1"/>
          </p:cNvSpPr>
          <p:nvPr>
            <p:ph type="body" idx="1"/>
          </p:nvPr>
        </p:nvSpPr>
        <p:spPr>
          <a:prstGeom prst="rect">
            <a:avLst/>
          </a:prstGeom>
        </p:spPr>
        <p:txBody>
          <a:bodyPr/>
          <a:lstStyle/>
          <a:p>
            <a:pPr marR="3855599"/>
            <a:r>
              <a:t>Or we can mix these together, e.g.,</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Name</a:t>
            </a:r>
            <a:r>
              <a:t>:</a:t>
            </a:r>
          </a:p>
          <a:p>
            <a:pPr marL="1469109" defTabSz="1828800">
              <a:lnSpc>
                <a:spcPts val="5600"/>
              </a:lnSpc>
              <a:spcBef>
                <a:spcPts val="0"/>
              </a:spcBef>
              <a:defRPr sz="4600">
                <a:latin typeface="Menlo Regular"/>
                <a:ea typeface="Menlo Regular"/>
                <a:cs typeface="Menlo Regular"/>
                <a:sym typeface="Menlo Regular"/>
              </a:defRPr>
            </a:pPr>
            <a:r>
              <a:t>  | name(first :: String, last :: String)</a:t>
            </a:r>
          </a:p>
          <a:p>
            <a:pPr marL="1469109" defTabSz="1828800">
              <a:lnSpc>
                <a:spcPts val="5600"/>
              </a:lnSpc>
              <a:spcBef>
                <a:spcPts val="0"/>
              </a:spcBef>
              <a:defRPr sz="4600">
                <a:latin typeface="Menlo Regular"/>
                <a:ea typeface="Menlo Regular"/>
                <a:cs typeface="Menlo Regular"/>
                <a:sym typeface="Menlo Regular"/>
              </a:defRPr>
            </a:pPr>
            <a:r>
              <a:t>  | anonymous</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cursive data definitions"/>
          <p:cNvSpPr txBox="1">
            <a:spLocks noGrp="1"/>
          </p:cNvSpPr>
          <p:nvPr>
            <p:ph type="title"/>
          </p:nvPr>
        </p:nvSpPr>
        <p:spPr>
          <a:prstGeom prst="rect">
            <a:avLst/>
          </a:prstGeom>
        </p:spPr>
        <p:txBody>
          <a:bodyPr/>
          <a:lstStyle/>
          <a:p>
            <a:r>
              <a:t>Recursive data definitions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Last week we worked with lists – ordered sequences of items, equivalent to a column in a table."/>
          <p:cNvSpPr txBox="1">
            <a:spLocks noGrp="1"/>
          </p:cNvSpPr>
          <p:nvPr>
            <p:ph type="body" idx="1"/>
          </p:nvPr>
        </p:nvSpPr>
        <p:spPr>
          <a:prstGeom prst="rect">
            <a:avLst/>
          </a:prstGeom>
        </p:spPr>
        <p:txBody>
          <a:bodyPr/>
          <a:lstStyle/>
          <a:p>
            <a:r>
              <a:t>Last week we worked with </a:t>
            </a:r>
            <a:r>
              <a:rPr i="1">
                <a:solidFill>
                  <a:srgbClr val="B51700"/>
                </a:solidFill>
              </a:rPr>
              <a:t>lists</a:t>
            </a:r>
            <a:r>
              <a:t> – ordered sequences of items, equivalent to a column in a table.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Much like the rows in a table, the items in a list have numeric indices:…"/>
          <p:cNvSpPr txBox="1">
            <a:spLocks noGrp="1"/>
          </p:cNvSpPr>
          <p:nvPr>
            <p:ph type="body" idx="1"/>
          </p:nvPr>
        </p:nvSpPr>
        <p:spPr>
          <a:prstGeom prst="rect">
            <a:avLst/>
          </a:prstGeom>
        </p:spPr>
        <p:txBody>
          <a:bodyPr/>
          <a:lstStyle/>
          <a:p>
            <a:r>
              <a:t>Much like the rows in a table, the items in a list have numeric indices:</a:t>
            </a:r>
          </a:p>
          <a:p>
            <a:endParaRP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i="1">
                <a:solidFill>
                  <a:srgbClr val="9F59B3"/>
                </a:solidFill>
              </a:rPr>
              <a:t>lst</a:t>
            </a:r>
            <a:r>
              <a:rPr b="1"/>
              <a:t> = [</a:t>
            </a:r>
            <a:r>
              <a:rPr b="1">
                <a:solidFill>
                  <a:srgbClr val="ABAFB3"/>
                </a:solidFill>
              </a:rPr>
              <a:t>list</a:t>
            </a:r>
            <a:r>
              <a:rPr b="1"/>
              <a:t>: </a:t>
            </a:r>
            <a:r>
              <a:rPr b="1">
                <a:solidFill>
                  <a:srgbClr val="507EB3"/>
                </a:solidFill>
              </a:rPr>
              <a:t>"a"</a:t>
            </a:r>
            <a:r>
              <a:rPr b="1"/>
              <a:t>, </a:t>
            </a:r>
            <a:r>
              <a:rPr b="1">
                <a:solidFill>
                  <a:srgbClr val="507EB3"/>
                </a:solidFill>
              </a:rPr>
              <a:t>"b"</a:t>
            </a:r>
            <a:r>
              <a:rPr b="1"/>
              <a:t>, </a:t>
            </a:r>
            <a:r>
              <a:rPr b="1">
                <a:solidFill>
                  <a:srgbClr val="507EB3"/>
                </a:solidFill>
              </a:rPr>
              <a:t>"c"</a:t>
            </a:r>
            <a:r>
              <a:rPr b="1"/>
              <a:t>]</a:t>
            </a:r>
          </a:p>
          <a:p>
            <a:r>
              <a:t>And we can access items using these indices:</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lst.get(0)</a:t>
            </a:r>
          </a:p>
          <a:p>
            <a:pPr marL="1469109" defTabSz="1828800">
              <a:lnSpc>
                <a:spcPts val="5600"/>
              </a:lnSpc>
              <a:spcBef>
                <a:spcPts val="0"/>
              </a:spcBef>
              <a:defRPr sz="4600">
                <a:latin typeface="Menlo Regular"/>
                <a:ea typeface="Menlo Regular"/>
                <a:cs typeface="Menlo Regular"/>
                <a:sym typeface="Menlo Regular"/>
              </a:defRPr>
            </a:pPr>
            <a:r>
              <a:rPr>
                <a:solidFill>
                  <a:srgbClr val="507EB3"/>
                </a:solidFill>
              </a:rPr>
              <a:t>"a"</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lst.get(1)</a:t>
            </a:r>
          </a:p>
          <a:p>
            <a:pPr marL="1469109" defTabSz="1828800">
              <a:lnSpc>
                <a:spcPts val="5600"/>
              </a:lnSpc>
              <a:spcBef>
                <a:spcPts val="0"/>
              </a:spcBef>
              <a:defRPr sz="4600">
                <a:latin typeface="Menlo Regular"/>
                <a:ea typeface="Menlo Regular"/>
                <a:cs typeface="Menlo Regular"/>
                <a:sym typeface="Menlo Regular"/>
              </a:defRPr>
            </a:pPr>
            <a:r>
              <a:rPr>
                <a:solidFill>
                  <a:srgbClr val="507EB3"/>
                </a:solidFill>
              </a:rPr>
              <a:t>"b"</a:t>
            </a:r>
          </a:p>
        </p:txBody>
      </p:sp>
      <p:sp>
        <p:nvSpPr>
          <p:cNvPr id="403" name="0"/>
          <p:cNvSpPr txBox="1"/>
          <p:nvPr/>
        </p:nvSpPr>
        <p:spPr>
          <a:xfrm>
            <a:off x="10106362" y="4961670"/>
            <a:ext cx="520486"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0</a:t>
            </a:r>
          </a:p>
        </p:txBody>
      </p:sp>
      <p:sp>
        <p:nvSpPr>
          <p:cNvPr id="404" name="1"/>
          <p:cNvSpPr txBox="1"/>
          <p:nvPr/>
        </p:nvSpPr>
        <p:spPr>
          <a:xfrm>
            <a:off x="11943486" y="4961670"/>
            <a:ext cx="5204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1</a:t>
            </a:r>
          </a:p>
        </p:txBody>
      </p:sp>
      <p:sp>
        <p:nvSpPr>
          <p:cNvPr id="405" name="2"/>
          <p:cNvSpPr txBox="1"/>
          <p:nvPr/>
        </p:nvSpPr>
        <p:spPr>
          <a:xfrm>
            <a:off x="13780610" y="4961670"/>
            <a:ext cx="5204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2</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Much like the rows in a table, the items in a list have numeric indices:…"/>
          <p:cNvSpPr txBox="1">
            <a:spLocks noGrp="1"/>
          </p:cNvSpPr>
          <p:nvPr>
            <p:ph type="body" idx="1"/>
          </p:nvPr>
        </p:nvSpPr>
        <p:spPr>
          <a:prstGeom prst="rect">
            <a:avLst/>
          </a:prstGeom>
        </p:spPr>
        <p:txBody>
          <a:bodyPr/>
          <a:lstStyle/>
          <a:p>
            <a:r>
              <a:t>Much like the rows in a table, the items in a list have numeric indices:</a:t>
            </a:r>
          </a:p>
          <a:p>
            <a:endParaRP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i="1">
                <a:solidFill>
                  <a:srgbClr val="9F59B3"/>
                </a:solidFill>
              </a:rPr>
              <a:t>lst</a:t>
            </a:r>
            <a:r>
              <a:rPr b="1"/>
              <a:t> = [</a:t>
            </a:r>
            <a:r>
              <a:rPr b="1">
                <a:solidFill>
                  <a:srgbClr val="ABAFB3"/>
                </a:solidFill>
              </a:rPr>
              <a:t>list</a:t>
            </a:r>
            <a:r>
              <a:rPr b="1"/>
              <a:t>: </a:t>
            </a:r>
            <a:r>
              <a:rPr b="1">
                <a:solidFill>
                  <a:srgbClr val="507EB3"/>
                </a:solidFill>
              </a:rPr>
              <a:t>"a"</a:t>
            </a:r>
            <a:r>
              <a:rPr b="1"/>
              <a:t>, </a:t>
            </a:r>
            <a:r>
              <a:rPr b="1">
                <a:solidFill>
                  <a:srgbClr val="507EB3"/>
                </a:solidFill>
              </a:rPr>
              <a:t>"b"</a:t>
            </a:r>
            <a:r>
              <a:rPr b="1"/>
              <a:t>, </a:t>
            </a:r>
            <a:r>
              <a:rPr b="1">
                <a:solidFill>
                  <a:srgbClr val="507EB3"/>
                </a:solidFill>
              </a:rPr>
              <a:t>"c"</a:t>
            </a:r>
            <a:r>
              <a:rPr b="1"/>
              <a:t>]</a:t>
            </a:r>
          </a:p>
          <a:p>
            <a:r>
              <a:t>And we can access items using these indices:</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lst.get(0)</a:t>
            </a:r>
          </a:p>
          <a:p>
            <a:pPr marL="1469109" defTabSz="1828800">
              <a:lnSpc>
                <a:spcPts val="5600"/>
              </a:lnSpc>
              <a:spcBef>
                <a:spcPts val="0"/>
              </a:spcBef>
              <a:defRPr sz="4600">
                <a:latin typeface="Menlo Regular"/>
                <a:ea typeface="Menlo Regular"/>
                <a:cs typeface="Menlo Regular"/>
                <a:sym typeface="Menlo Regular"/>
              </a:defRPr>
            </a:pPr>
            <a:r>
              <a:rPr>
                <a:solidFill>
                  <a:srgbClr val="507EB3"/>
                </a:solidFill>
              </a:rPr>
              <a:t>"a"</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a:t>
            </a:r>
            <a:r>
              <a:t> </a:t>
            </a:r>
            <a:r>
              <a:rPr b="1"/>
              <a:t>lst.get(1)</a:t>
            </a:r>
          </a:p>
          <a:p>
            <a:pPr marL="1469109" defTabSz="1828800">
              <a:lnSpc>
                <a:spcPts val="5600"/>
              </a:lnSpc>
              <a:spcBef>
                <a:spcPts val="0"/>
              </a:spcBef>
              <a:defRPr sz="4600">
                <a:latin typeface="Menlo Regular"/>
                <a:ea typeface="Menlo Regular"/>
                <a:cs typeface="Menlo Regular"/>
                <a:sym typeface="Menlo Regular"/>
              </a:defRPr>
            </a:pPr>
            <a:r>
              <a:rPr>
                <a:solidFill>
                  <a:srgbClr val="507EB3"/>
                </a:solidFill>
              </a:rPr>
              <a:t>"b"</a:t>
            </a:r>
          </a:p>
        </p:txBody>
      </p:sp>
      <p:sp>
        <p:nvSpPr>
          <p:cNvPr id="408" name="0"/>
          <p:cNvSpPr txBox="1"/>
          <p:nvPr/>
        </p:nvSpPr>
        <p:spPr>
          <a:xfrm>
            <a:off x="10106362" y="4961670"/>
            <a:ext cx="520486"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0</a:t>
            </a:r>
          </a:p>
        </p:txBody>
      </p:sp>
      <p:sp>
        <p:nvSpPr>
          <p:cNvPr id="409" name="1"/>
          <p:cNvSpPr txBox="1"/>
          <p:nvPr/>
        </p:nvSpPr>
        <p:spPr>
          <a:xfrm>
            <a:off x="11943486" y="4961670"/>
            <a:ext cx="5204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1</a:t>
            </a:r>
          </a:p>
        </p:txBody>
      </p:sp>
      <p:sp>
        <p:nvSpPr>
          <p:cNvPr id="410" name="2"/>
          <p:cNvSpPr txBox="1"/>
          <p:nvPr/>
        </p:nvSpPr>
        <p:spPr>
          <a:xfrm>
            <a:off x="13780610" y="4961670"/>
            <a:ext cx="5204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2</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But writing the list as [list: &quot;a&quot;, &quot;b&quot;, &quot;c&quot;] is just a convenient deception!"/>
          <p:cNvSpPr txBox="1">
            <a:spLocks noGrp="1"/>
          </p:cNvSpPr>
          <p:nvPr>
            <p:ph type="body" idx="1"/>
          </p:nvPr>
        </p:nvSpPr>
        <p:spPr>
          <a:prstGeom prst="rect">
            <a:avLst/>
          </a:prstGeom>
        </p:spPr>
        <p:txBody>
          <a:bodyPr/>
          <a:lstStyle/>
          <a:p>
            <a:r>
              <a:t>But writing the list as </a:t>
            </a:r>
            <a:r>
              <a:rPr sz="4600" b="1">
                <a:latin typeface="Menlo Regular"/>
                <a:ea typeface="Menlo Regular"/>
                <a:cs typeface="Menlo Regular"/>
                <a:sym typeface="Menlo Regular"/>
              </a:rPr>
              <a:t>[</a:t>
            </a:r>
            <a:r>
              <a:rPr sz="4600" b="1">
                <a:solidFill>
                  <a:srgbClr val="ABAFB3"/>
                </a:solidFill>
                <a:latin typeface="Menlo Regular"/>
                <a:ea typeface="Menlo Regular"/>
                <a:cs typeface="Menlo Regular"/>
                <a:sym typeface="Menlo Regular"/>
              </a:rPr>
              <a:t>list</a:t>
            </a:r>
            <a:r>
              <a:rPr sz="4600" b="1">
                <a:latin typeface="Menlo Regular"/>
                <a:ea typeface="Menlo Regular"/>
                <a:cs typeface="Menlo Regular"/>
                <a:sym typeface="Menlo Regular"/>
              </a:rPr>
              <a:t>: </a:t>
            </a:r>
            <a:r>
              <a:rPr sz="4600" b="1">
                <a:solidFill>
                  <a:srgbClr val="507EB3"/>
                </a:solidFill>
                <a:latin typeface="Menlo Regular"/>
                <a:ea typeface="Menlo Regular"/>
                <a:cs typeface="Menlo Regular"/>
                <a:sym typeface="Menlo Regular"/>
              </a:rPr>
              <a:t>"a"</a:t>
            </a:r>
            <a:r>
              <a:rPr sz="4600" b="1">
                <a:latin typeface="Menlo Regular"/>
                <a:ea typeface="Menlo Regular"/>
                <a:cs typeface="Menlo Regular"/>
                <a:sym typeface="Menlo Regular"/>
              </a:rPr>
              <a:t>, </a:t>
            </a:r>
            <a:r>
              <a:rPr sz="4600" b="1">
                <a:solidFill>
                  <a:srgbClr val="507EB3"/>
                </a:solidFill>
                <a:latin typeface="Menlo Regular"/>
                <a:ea typeface="Menlo Regular"/>
                <a:cs typeface="Menlo Regular"/>
                <a:sym typeface="Menlo Regular"/>
              </a:rPr>
              <a:t>"b"</a:t>
            </a:r>
            <a:r>
              <a:rPr sz="4600" b="1">
                <a:latin typeface="Menlo Regular"/>
                <a:ea typeface="Menlo Regular"/>
                <a:cs typeface="Menlo Regular"/>
                <a:sym typeface="Menlo Regular"/>
              </a:rPr>
              <a:t>, </a:t>
            </a:r>
            <a:r>
              <a:rPr sz="4600" b="1">
                <a:solidFill>
                  <a:srgbClr val="507EB3"/>
                </a:solidFill>
                <a:latin typeface="Menlo Regular"/>
                <a:ea typeface="Menlo Regular"/>
                <a:cs typeface="Menlo Regular"/>
                <a:sym typeface="Menlo Regular"/>
              </a:rPr>
              <a:t>"c"</a:t>
            </a:r>
            <a:r>
              <a:rPr sz="4600" b="1">
                <a:latin typeface="Menlo Regular"/>
                <a:ea typeface="Menlo Regular"/>
                <a:cs typeface="Menlo Regular"/>
                <a:sym typeface="Menlo Regular"/>
              </a:rPr>
              <a:t>]</a:t>
            </a:r>
            <a:r>
              <a:t> is just a convenient deception!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In its secret heart, Pyret knows there are only two ways of making a list.…"/>
          <p:cNvSpPr txBox="1">
            <a:spLocks noGrp="1"/>
          </p:cNvSpPr>
          <p:nvPr>
            <p:ph type="body" idx="1"/>
          </p:nvPr>
        </p:nvSpPr>
        <p:spPr>
          <a:prstGeom prst="rect">
            <a:avLst/>
          </a:prstGeom>
        </p:spPr>
        <p:txBody>
          <a:bodyPr/>
          <a:lstStyle/>
          <a:p>
            <a:r>
              <a:t>In its secret heart, Pyret knows there are only two ways of making a list.</a:t>
            </a:r>
          </a:p>
          <a:p>
            <a:r>
              <a:t>A list is either:</a:t>
            </a:r>
          </a:p>
          <a:p>
            <a:r>
              <a:t>	empty or</a:t>
            </a:r>
          </a:p>
          <a:p>
            <a:r>
              <a:t>	linking an item to another list.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hat is, a list is a kind of conditional data:…"/>
          <p:cNvSpPr txBox="1">
            <a:spLocks noGrp="1"/>
          </p:cNvSpPr>
          <p:nvPr>
            <p:ph type="body" idx="1"/>
          </p:nvPr>
        </p:nvSpPr>
        <p:spPr>
          <a:prstGeom prst="rect">
            <a:avLst/>
          </a:prstGeom>
        </p:spPr>
        <p:txBody>
          <a:bodyPr/>
          <a:lstStyle/>
          <a:p>
            <a:r>
              <a:t>That is, a list is a kind of conditional data:</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data</a:t>
            </a:r>
            <a:r>
              <a:t> </a:t>
            </a:r>
            <a:r>
              <a:rPr b="1">
                <a:solidFill>
                  <a:srgbClr val="9F59B3"/>
                </a:solidFill>
              </a:rPr>
              <a:t>List</a:t>
            </a:r>
            <a:r>
              <a:t>:</a:t>
            </a:r>
          </a:p>
          <a:p>
            <a:pPr marL="1469109" defTabSz="1828800">
              <a:lnSpc>
                <a:spcPts val="5600"/>
              </a:lnSpc>
              <a:spcBef>
                <a:spcPts val="0"/>
              </a:spcBef>
              <a:defRPr sz="4600">
                <a:latin typeface="Menlo Regular"/>
                <a:ea typeface="Menlo Regular"/>
                <a:cs typeface="Menlo Regular"/>
                <a:sym typeface="Menlo Regular"/>
              </a:defRPr>
            </a:pPr>
            <a:r>
              <a:t>  | empty</a:t>
            </a:r>
          </a:p>
          <a:p>
            <a:pPr marL="1469109" defTabSz="1828800">
              <a:lnSpc>
                <a:spcPts val="5600"/>
              </a:lnSpc>
              <a:spcBef>
                <a:spcPts val="0"/>
              </a:spcBef>
              <a:defRPr sz="4600">
                <a:latin typeface="Menlo Regular"/>
                <a:ea typeface="Menlo Regular"/>
                <a:cs typeface="Menlo Regular"/>
                <a:sym typeface="Menlo Regular"/>
              </a:defRPr>
            </a:pPr>
            <a:r>
              <a:t>  | link(first :: Any, rest :: List)</a:t>
            </a:r>
          </a:p>
          <a:p>
            <a:pPr marL="1469109"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417" name="Line"/>
          <p:cNvSpPr/>
          <p:nvPr/>
        </p:nvSpPr>
        <p:spPr>
          <a:xfrm>
            <a:off x="6261316" y="5725608"/>
            <a:ext cx="3967566" cy="1729077"/>
          </a:xfrm>
          <a:custGeom>
            <a:avLst/>
            <a:gdLst/>
            <a:ahLst/>
            <a:cxnLst>
              <a:cxn ang="0">
                <a:pos x="wd2" y="hd2"/>
              </a:cxn>
              <a:cxn ang="5400000">
                <a:pos x="wd2" y="hd2"/>
              </a:cxn>
              <a:cxn ang="10800000">
                <a:pos x="wd2" y="hd2"/>
              </a:cxn>
              <a:cxn ang="16200000">
                <a:pos x="wd2" y="hd2"/>
              </a:cxn>
            </a:cxnLst>
            <a:rect l="0" t="0" r="r" b="b"/>
            <a:pathLst>
              <a:path w="21600" h="19949" extrusionOk="0">
                <a:moveTo>
                  <a:pt x="21600" y="19949"/>
                </a:moveTo>
                <a:cubicBezTo>
                  <a:pt x="19553" y="13322"/>
                  <a:pt x="17136" y="8169"/>
                  <a:pt x="14505" y="4751"/>
                </a:cubicBezTo>
                <a:cubicBezTo>
                  <a:pt x="9795" y="-1368"/>
                  <a:pt x="4662" y="-1651"/>
                  <a:pt x="0" y="4338"/>
                </a:cubicBezTo>
              </a:path>
            </a:pathLst>
          </a:cu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Screen Shot 2021-10-06 at 10.33.20.png" descr="Screen Shot 2021-10-06 at 10.33.20.png"/>
          <p:cNvPicPr>
            <a:picLocks noChangeAspect="1"/>
          </p:cNvPicPr>
          <p:nvPr/>
        </p:nvPicPr>
        <p:blipFill>
          <a:blip r:embed="rId3"/>
          <a:srcRect r="956"/>
          <a:stretch>
            <a:fillRect/>
          </a:stretch>
        </p:blipFill>
        <p:spPr>
          <a:xfrm>
            <a:off x="457528" y="2488207"/>
            <a:ext cx="10196514" cy="87395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904" y="21600"/>
                </a:lnTo>
                <a:lnTo>
                  <a:pt x="21600" y="21600"/>
                </a:lnTo>
                <a:lnTo>
                  <a:pt x="21600" y="966"/>
                </a:lnTo>
                <a:lnTo>
                  <a:pt x="21403" y="738"/>
                </a:lnTo>
                <a:lnTo>
                  <a:pt x="20997" y="267"/>
                </a:lnTo>
                <a:lnTo>
                  <a:pt x="15843" y="267"/>
                </a:lnTo>
                <a:cubicBezTo>
                  <a:pt x="12530" y="267"/>
                  <a:pt x="10663" y="219"/>
                  <a:pt x="10618" y="133"/>
                </a:cubicBezTo>
                <a:cubicBezTo>
                  <a:pt x="10572" y="48"/>
                  <a:pt x="8665" y="0"/>
                  <a:pt x="5273" y="0"/>
                </a:cubicBezTo>
                <a:lnTo>
                  <a:pt x="0" y="0"/>
                </a:lnTo>
                <a:close/>
              </a:path>
            </a:pathLst>
          </a:custGeom>
          <a:ln w="12700">
            <a:miter lim="400000"/>
          </a:ln>
        </p:spPr>
      </p:pic>
      <p:sp>
        <p:nvSpPr>
          <p:cNvPr id="264" name="Rounded Rectangle"/>
          <p:cNvSpPr/>
          <p:nvPr/>
        </p:nvSpPr>
        <p:spPr>
          <a:xfrm>
            <a:off x="5548078" y="4348371"/>
            <a:ext cx="1628551" cy="6629818"/>
          </a:xfrm>
          <a:prstGeom prst="roundRect">
            <a:avLst>
              <a:gd name="adj" fmla="val 15000"/>
            </a:avLst>
          </a:prstGeom>
          <a:ln w="38100">
            <a:solidFill>
              <a:srgbClr val="B51700"/>
            </a:solidFill>
          </a:ln>
        </p:spPr>
        <p:txBody>
          <a:bodyPr lIns="178593" tIns="178593" rIns="178593" bIns="178593" anchor="ctr"/>
          <a:lstStyle/>
          <a:p>
            <a:pPr algn="ctr">
              <a:lnSpc>
                <a:spcPts val="4800"/>
              </a:lnSpc>
              <a:defRPr sz="4200"/>
            </a:pPr>
            <a:endParaRPr/>
          </a:p>
        </p:txBody>
      </p:sp>
      <p:sp>
        <p:nvSpPr>
          <p:cNvPr id="265" name="[list:…"/>
          <p:cNvSpPr txBox="1"/>
          <p:nvPr/>
        </p:nvSpPr>
        <p:spPr>
          <a:xfrm>
            <a:off x="11212419" y="2308860"/>
            <a:ext cx="2305889" cy="909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150000"/>
              </a:lnSpc>
              <a:defRPr i="0">
                <a:latin typeface="Menlo Regular"/>
                <a:ea typeface="Menlo Regular"/>
                <a:cs typeface="Menlo Regular"/>
                <a:sym typeface="Menlo Regular"/>
              </a:defRPr>
            </a:pPr>
            <a:r>
              <a:t>[</a:t>
            </a:r>
            <a:r>
              <a:rPr>
                <a:solidFill>
                  <a:srgbClr val="ABAFB3"/>
                </a:solidFill>
              </a:rPr>
              <a:t>list</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"C"</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"B"</a:t>
            </a:r>
            <a:r>
              <a:t>]</a:t>
            </a:r>
          </a:p>
        </p:txBody>
      </p:sp>
      <p:cxnSp>
        <p:nvCxnSpPr>
          <p:cNvPr id="266" name="Connection Line"/>
          <p:cNvCxnSpPr>
            <a:stCxn id="264" idx="0"/>
            <a:endCxn id="265" idx="0"/>
          </p:cNvCxnSpPr>
          <p:nvPr/>
        </p:nvCxnSpPr>
        <p:spPr>
          <a:xfrm flipV="1">
            <a:off x="6362353" y="6858000"/>
            <a:ext cx="6003011" cy="805280"/>
          </a:xfrm>
          <a:prstGeom prst="straightConnector1">
            <a:avLst/>
          </a:prstGeom>
          <a:ln w="63500">
            <a:solidFill>
              <a:srgbClr val="B51700"/>
            </a:solidFill>
            <a:tailEnd type="triangle"/>
          </a:ln>
        </p:spPr>
      </p:cxnSp>
      <p:sp>
        <p:nvSpPr>
          <p:cNvPr id="267" name="››› grades"/>
          <p:cNvSpPr txBox="1"/>
          <p:nvPr/>
        </p:nvSpPr>
        <p:spPr>
          <a:xfrm>
            <a:off x="811674" y="1239700"/>
            <a:ext cx="3712761"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rPr>
                <a:solidFill>
                  <a:srgbClr val="ABAFB3"/>
                </a:solidFill>
              </a:rPr>
              <a:t>›››</a:t>
            </a:r>
            <a:r>
              <a:t> </a:t>
            </a:r>
            <a:r>
              <a:rPr b="1"/>
              <a:t>grades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o, a list of one item, e.g.,…"/>
          <p:cNvSpPr txBox="1">
            <a:spLocks noGrp="1"/>
          </p:cNvSpPr>
          <p:nvPr>
            <p:ph type="body" idx="1"/>
          </p:nvPr>
        </p:nvSpPr>
        <p:spPr>
          <a:prstGeom prst="rect">
            <a:avLst/>
          </a:prstGeom>
        </p:spPr>
        <p:txBody>
          <a:bodyPr/>
          <a:lstStyle/>
          <a:p>
            <a:r>
              <a:t>So, a list of one item, e.g., </a:t>
            </a:r>
          </a:p>
          <a:p>
            <a:r>
              <a:rPr sz="4600">
                <a:latin typeface="Menlo Regular"/>
                <a:ea typeface="Menlo Regular"/>
                <a:cs typeface="Menlo Regular"/>
                <a:sym typeface="Menlo Regular"/>
              </a:rPr>
              <a:t>[</a:t>
            </a:r>
            <a:r>
              <a:rPr sz="4600">
                <a:solidFill>
                  <a:srgbClr val="ABAFB3"/>
                </a:solidFill>
                <a:latin typeface="Menlo Regular"/>
                <a:ea typeface="Menlo Regular"/>
                <a:cs typeface="Menlo Regular"/>
                <a:sym typeface="Menlo Regular"/>
              </a:rPr>
              <a:t>list</a:t>
            </a:r>
            <a:r>
              <a:rPr sz="4600">
                <a:latin typeface="Menlo Regular"/>
                <a:ea typeface="Menlo Regular"/>
                <a:cs typeface="Menlo Regular"/>
                <a:sym typeface="Menlo Regular"/>
              </a:rPr>
              <a:t>: </a:t>
            </a:r>
            <a:r>
              <a:rPr sz="4600">
                <a:solidFill>
                  <a:srgbClr val="507EB3"/>
                </a:solidFill>
                <a:latin typeface="Menlo Regular"/>
                <a:ea typeface="Menlo Regular"/>
                <a:cs typeface="Menlo Regular"/>
                <a:sym typeface="Menlo Regular"/>
              </a:rPr>
              <a:t>"A"</a:t>
            </a:r>
            <a:r>
              <a:rPr sz="4600">
                <a:latin typeface="Menlo Regular"/>
                <a:ea typeface="Menlo Regular"/>
                <a:cs typeface="Menlo Regular"/>
                <a:sym typeface="Menlo Regular"/>
              </a:rPr>
              <a:t>]</a:t>
            </a:r>
            <a:r>
              <a:t>, </a:t>
            </a:r>
          </a:p>
          <a:p>
            <a:r>
              <a:t>is really a link between an item and the empty list: </a:t>
            </a:r>
          </a:p>
          <a:p>
            <a:r>
              <a:rPr sz="4600">
                <a:latin typeface="Menlo Regular"/>
                <a:ea typeface="Menlo Regular"/>
                <a:cs typeface="Menlo Regular"/>
                <a:sym typeface="Menlo Regular"/>
              </a:rPr>
              <a:t>link(</a:t>
            </a:r>
            <a:r>
              <a:rPr sz="4600">
                <a:solidFill>
                  <a:srgbClr val="507EB3"/>
                </a:solidFill>
                <a:latin typeface="Menlo Regular"/>
                <a:ea typeface="Menlo Regular"/>
                <a:cs typeface="Menlo Regular"/>
                <a:sym typeface="Menlo Regular"/>
              </a:rPr>
              <a:t>"A"</a:t>
            </a:r>
            <a:r>
              <a:rPr sz="4600">
                <a:latin typeface="Menlo Regular"/>
                <a:ea typeface="Menlo Regular"/>
                <a:cs typeface="Menlo Regular"/>
                <a:sym typeface="Menlo Regular"/>
              </a:rPr>
              <a:t>, empty)</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list:…"/>
          <p:cNvSpPr txBox="1"/>
          <p:nvPr/>
        </p:nvSpPr>
        <p:spPr>
          <a:xfrm>
            <a:off x="5184016" y="1280159"/>
            <a:ext cx="2305889" cy="11155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150000"/>
              </a:lnSpc>
              <a:defRPr i="0">
                <a:latin typeface="Menlo Regular"/>
                <a:ea typeface="Menlo Regular"/>
                <a:cs typeface="Menlo Regular"/>
                <a:sym typeface="Menlo Regular"/>
              </a:defRPr>
            </a:pPr>
            <a:r>
              <a:t>[</a:t>
            </a:r>
            <a:r>
              <a:rPr>
                <a:solidFill>
                  <a:srgbClr val="ABAFB3"/>
                </a:solidFill>
              </a:rPr>
              <a:t>list</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"C"</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"B"</a:t>
            </a:r>
            <a:r>
              <a:t>]</a:t>
            </a:r>
          </a:p>
          <a:p>
            <a:pPr>
              <a:lnSpc>
                <a:spcPct val="150000"/>
              </a:lnSpc>
              <a:defRPr i="0">
                <a:latin typeface="Menlo Regular"/>
                <a:ea typeface="Menlo Regular"/>
                <a:cs typeface="Menlo Regular"/>
                <a:sym typeface="Menlo Regular"/>
              </a:defRPr>
            </a:pPr>
            <a:endParaRPr/>
          </a:p>
        </p:txBody>
      </p:sp>
      <p:sp>
        <p:nvSpPr>
          <p:cNvPr id="424" name="link(&quot;A&quot;,…"/>
          <p:cNvSpPr txBox="1"/>
          <p:nvPr/>
        </p:nvSpPr>
        <p:spPr>
          <a:xfrm>
            <a:off x="13003129" y="1280159"/>
            <a:ext cx="6174788" cy="11155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link(</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"C"</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"B"</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empty))))</a:t>
            </a:r>
          </a:p>
        </p:txBody>
      </p:sp>
      <p:sp>
        <p:nvSpPr>
          <p:cNvPr id="425" name="Line"/>
          <p:cNvSpPr/>
          <p:nvPr/>
        </p:nvSpPr>
        <p:spPr>
          <a:xfrm>
            <a:off x="8327714" y="5790910"/>
            <a:ext cx="4399291" cy="1"/>
          </a:xfrm>
          <a:prstGeom prst="line">
            <a:avLst/>
          </a:pr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
        <p:nvSpPr>
          <p:cNvPr id="426" name="Line"/>
          <p:cNvSpPr/>
          <p:nvPr/>
        </p:nvSpPr>
        <p:spPr>
          <a:xfrm>
            <a:off x="8327714" y="3717062"/>
            <a:ext cx="4399291" cy="1"/>
          </a:xfrm>
          <a:prstGeom prst="line">
            <a:avLst/>
          </a:pr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
        <p:nvSpPr>
          <p:cNvPr id="427" name="Line"/>
          <p:cNvSpPr/>
          <p:nvPr/>
        </p:nvSpPr>
        <p:spPr>
          <a:xfrm>
            <a:off x="8327714" y="7864757"/>
            <a:ext cx="4399291" cy="1"/>
          </a:xfrm>
          <a:prstGeom prst="line">
            <a:avLst/>
          </a:pr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
        <p:nvSpPr>
          <p:cNvPr id="428" name="Line"/>
          <p:cNvSpPr/>
          <p:nvPr/>
        </p:nvSpPr>
        <p:spPr>
          <a:xfrm>
            <a:off x="8327714" y="9938605"/>
            <a:ext cx="4399291" cy="1"/>
          </a:xfrm>
          <a:prstGeom prst="line">
            <a:avLst/>
          </a:pr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 name="Is link(3, 4) a valid list?"/>
          <p:cNvSpPr txBox="1">
            <a:spLocks noGrp="1"/>
          </p:cNvSpPr>
          <p:nvPr>
            <p:ph type="body" idx="1"/>
          </p:nvPr>
        </p:nvSpPr>
        <p:spPr>
          <a:prstGeom prst="rect">
            <a:avLst/>
          </a:prstGeom>
        </p:spPr>
        <p:txBody>
          <a:bodyPr/>
          <a:lstStyle/>
          <a:p>
            <a:r>
              <a:t>Is </a:t>
            </a:r>
            <a:r>
              <a:rPr sz="4600" b="1">
                <a:latin typeface="Menlo Regular"/>
                <a:ea typeface="Menlo Regular"/>
                <a:cs typeface="Menlo Regular"/>
                <a:sym typeface="Menlo Regular"/>
              </a:rPr>
              <a:t>link(3, 4)</a:t>
            </a:r>
            <a:r>
              <a:t> a valid list?</a:t>
            </a:r>
          </a:p>
        </p:txBody>
      </p:sp>
      <p:sp>
        <p:nvSpPr>
          <p:cNvPr id="431" name="Dingbat X"/>
          <p:cNvSpPr/>
          <p:nvPr/>
        </p:nvSpPr>
        <p:spPr>
          <a:xfrm>
            <a:off x="10573105" y="5828948"/>
            <a:ext cx="1741694" cy="2058105"/>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B51700"/>
          </a:solidFill>
          <a:ln w="38100">
            <a:solidFill>
              <a:schemeClr val="accent1">
                <a:hueOff val="-11070000"/>
                <a:satOff val="-41666"/>
                <a:lumOff val="-81176"/>
              </a:schemeClr>
            </a:solidFill>
          </a:ln>
        </p:spPr>
        <p:txBody>
          <a:bodyPr lIns="178593" tIns="178593" rIns="178593" bIns="178593" anchor="ctr"/>
          <a:lstStyle/>
          <a:p>
            <a:pPr algn="ctr">
              <a:lnSpc>
                <a:spcPts val="4800"/>
              </a:lnSpc>
              <a:defRPr sz="4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Recursion"/>
          <p:cNvSpPr txBox="1">
            <a:spLocks noGrp="1"/>
          </p:cNvSpPr>
          <p:nvPr>
            <p:ph type="title"/>
          </p:nvPr>
        </p:nvSpPr>
        <p:spPr>
          <a:prstGeom prst="rect">
            <a:avLst/>
          </a:prstGeom>
        </p:spPr>
        <p:txBody>
          <a:bodyPr/>
          <a:lstStyle/>
          <a:p>
            <a:r>
              <a:t>Recursion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 name="Group"/>
          <p:cNvGrpSpPr/>
          <p:nvPr/>
        </p:nvGrpSpPr>
        <p:grpSpPr>
          <a:xfrm>
            <a:off x="339728" y="5973221"/>
            <a:ext cx="23704545" cy="1769558"/>
            <a:chOff x="0" y="0"/>
            <a:chExt cx="23704544" cy="1769557"/>
          </a:xfrm>
        </p:grpSpPr>
        <p:sp>
          <p:nvSpPr>
            <p:cNvPr id="435" name="Bus"/>
            <p:cNvSpPr/>
            <p:nvPr/>
          </p:nvSpPr>
          <p:spPr>
            <a:xfrm>
              <a:off x="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36" name="Bus"/>
            <p:cNvSpPr/>
            <p:nvPr/>
          </p:nvSpPr>
          <p:spPr>
            <a:xfrm>
              <a:off x="9598767"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37" name="Bus"/>
            <p:cNvSpPr/>
            <p:nvPr/>
          </p:nvSpPr>
          <p:spPr>
            <a:xfrm>
              <a:off x="4799383"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38" name="Bus"/>
            <p:cNvSpPr/>
            <p:nvPr/>
          </p:nvSpPr>
          <p:spPr>
            <a:xfrm>
              <a:off x="1439815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39" name="Bus"/>
            <p:cNvSpPr/>
            <p:nvPr/>
          </p:nvSpPr>
          <p:spPr>
            <a:xfrm>
              <a:off x="19197535"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grpSp>
      <p:pic>
        <p:nvPicPr>
          <p:cNvPr id="441" name="Valerie_Frizzle.png" descr="Valerie_Frizzle.png"/>
          <p:cNvPicPr>
            <a:picLocks noChangeAspect="1"/>
          </p:cNvPicPr>
          <p:nvPr/>
        </p:nvPicPr>
        <p:blipFill>
          <a:blip r:embed="rId3"/>
          <a:stretch>
            <a:fillRect/>
          </a:stretch>
        </p:blipFill>
        <p:spPr>
          <a:xfrm>
            <a:off x="983170" y="453525"/>
            <a:ext cx="3220125" cy="5136601"/>
          </a:xfrm>
          <a:prstGeom prst="rect">
            <a:avLst/>
          </a:prstGeom>
          <a:ln w="12700">
            <a:miter lim="400000"/>
          </a:ln>
        </p:spPr>
      </p:pic>
      <p:sp>
        <p:nvSpPr>
          <p:cNvPr id="442" name="Rectangle"/>
          <p:cNvSpPr/>
          <p:nvPr/>
        </p:nvSpPr>
        <p:spPr>
          <a:xfrm>
            <a:off x="357238" y="5677911"/>
            <a:ext cx="23853648" cy="2360178"/>
          </a:xfrm>
          <a:prstGeom prst="rect">
            <a:avLst/>
          </a:prstGeom>
          <a:gradFill>
            <a:gsLst>
              <a:gs pos="781">
                <a:schemeClr val="accent3">
                  <a:lumOff val="44000"/>
                </a:schemeClr>
              </a:gs>
              <a:gs pos="99912">
                <a:schemeClr val="accent3">
                  <a:lumOff val="44000"/>
                  <a:alpha val="50000"/>
                </a:schemeClr>
              </a:gs>
              <a:gs pos="100000">
                <a:schemeClr val="accent3">
                  <a:lumOff val="44000"/>
                  <a:alpha val="0"/>
                </a:schemeClr>
              </a:gs>
            </a:gsLst>
            <a:lin ang="10800000"/>
          </a:gradFill>
          <a:ln w="12700">
            <a:miter lim="400000"/>
          </a:ln>
        </p:spPr>
        <p:txBody>
          <a:bodyPr lIns="178593" tIns="178593" rIns="178593" bIns="178593" anchor="ctr"/>
          <a:lstStyle/>
          <a:p>
            <a:pPr algn="ctr">
              <a:lnSpc>
                <a:spcPts val="4800"/>
              </a:lnSpc>
              <a:defRPr sz="4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2" animBg="1" advAuto="0"/>
      <p:bldP spid="441" grpId="1" animBg="1" advAuto="0"/>
      <p:bldP spid="442" grpId="3"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p:cNvGrpSpPr/>
          <p:nvPr/>
        </p:nvGrpSpPr>
        <p:grpSpPr>
          <a:xfrm>
            <a:off x="339728" y="5973221"/>
            <a:ext cx="23704545" cy="1769558"/>
            <a:chOff x="0" y="0"/>
            <a:chExt cx="23704544" cy="1769557"/>
          </a:xfrm>
        </p:grpSpPr>
        <p:sp>
          <p:nvSpPr>
            <p:cNvPr id="446" name="Bus"/>
            <p:cNvSpPr/>
            <p:nvPr/>
          </p:nvSpPr>
          <p:spPr>
            <a:xfrm>
              <a:off x="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47" name="Bus"/>
            <p:cNvSpPr/>
            <p:nvPr/>
          </p:nvSpPr>
          <p:spPr>
            <a:xfrm>
              <a:off x="9598767"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48" name="Bus"/>
            <p:cNvSpPr/>
            <p:nvPr/>
          </p:nvSpPr>
          <p:spPr>
            <a:xfrm>
              <a:off x="4799383"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49" name="Bus"/>
            <p:cNvSpPr/>
            <p:nvPr/>
          </p:nvSpPr>
          <p:spPr>
            <a:xfrm>
              <a:off x="1439815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50" name="Bus"/>
            <p:cNvSpPr/>
            <p:nvPr/>
          </p:nvSpPr>
          <p:spPr>
            <a:xfrm>
              <a:off x="19197535"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grpSp>
      <p:pic>
        <p:nvPicPr>
          <p:cNvPr id="452" name="Valerie_Frizzle.png" descr="Valerie_Frizzle.png"/>
          <p:cNvPicPr>
            <a:picLocks noChangeAspect="1"/>
          </p:cNvPicPr>
          <p:nvPr/>
        </p:nvPicPr>
        <p:blipFill>
          <a:blip r:embed="rId3"/>
          <a:stretch>
            <a:fillRect/>
          </a:stretch>
        </p:blipFill>
        <p:spPr>
          <a:xfrm>
            <a:off x="983170" y="453525"/>
            <a:ext cx="3220125" cy="5136601"/>
          </a:xfrm>
          <a:prstGeom prst="rect">
            <a:avLst/>
          </a:prstGeom>
          <a:ln w="12700">
            <a:miter lim="400000"/>
          </a:ln>
        </p:spPr>
      </p:pic>
      <p:pic>
        <p:nvPicPr>
          <p:cNvPr id="453" name="Ms._Frizzle.gif" descr="Ms._Frizzle.gif"/>
          <p:cNvPicPr>
            <a:picLocks noChangeAspect="1"/>
          </p:cNvPicPr>
          <p:nvPr/>
        </p:nvPicPr>
        <p:blipFill>
          <a:blip r:embed="rId4"/>
          <a:stretch>
            <a:fillRect/>
          </a:stretch>
        </p:blipFill>
        <p:spPr>
          <a:xfrm>
            <a:off x="5985246" y="578633"/>
            <a:ext cx="2463586" cy="4886384"/>
          </a:xfrm>
          <a:prstGeom prst="rect">
            <a:avLst/>
          </a:prstGeom>
          <a:ln w="12700">
            <a:miter lim="400000"/>
          </a:ln>
        </p:spPr>
      </p:pic>
      <p:sp>
        <p:nvSpPr>
          <p:cNvPr id="454" name="Rectangle"/>
          <p:cNvSpPr/>
          <p:nvPr/>
        </p:nvSpPr>
        <p:spPr>
          <a:xfrm>
            <a:off x="357238" y="5677911"/>
            <a:ext cx="23853648" cy="2360178"/>
          </a:xfrm>
          <a:prstGeom prst="rect">
            <a:avLst/>
          </a:prstGeom>
          <a:gradFill>
            <a:gsLst>
              <a:gs pos="781">
                <a:schemeClr val="accent3">
                  <a:lumOff val="44000"/>
                </a:schemeClr>
              </a:gs>
              <a:gs pos="99912">
                <a:schemeClr val="accent3">
                  <a:lumOff val="44000"/>
                  <a:alpha val="50000"/>
                </a:schemeClr>
              </a:gs>
              <a:gs pos="100000">
                <a:schemeClr val="accent3">
                  <a:lumOff val="44000"/>
                  <a:alpha val="0"/>
                </a:schemeClr>
              </a:gs>
            </a:gsLst>
            <a:path>
              <a:fillToRect l="100053" t="50000" r="-53" b="50000"/>
            </a:path>
          </a:gradFill>
          <a:ln w="12700">
            <a:miter lim="400000"/>
          </a:ln>
        </p:spPr>
        <p:txBody>
          <a:bodyPr lIns="178593" tIns="178593" rIns="178593" bIns="178593" anchor="ctr"/>
          <a:lstStyle/>
          <a:p>
            <a:pPr algn="ctr">
              <a:lnSpc>
                <a:spcPts val="4800"/>
              </a:lnSpc>
              <a:defRPr sz="4200"/>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1" animBg="1" advAuto="0"/>
      <p:bldP spid="454" grpId="2"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3" name="Group"/>
          <p:cNvGrpSpPr/>
          <p:nvPr/>
        </p:nvGrpSpPr>
        <p:grpSpPr>
          <a:xfrm>
            <a:off x="339728" y="5973221"/>
            <a:ext cx="23704545" cy="1769558"/>
            <a:chOff x="0" y="0"/>
            <a:chExt cx="23704544" cy="1769557"/>
          </a:xfrm>
        </p:grpSpPr>
        <p:sp>
          <p:nvSpPr>
            <p:cNvPr id="458" name="Bus"/>
            <p:cNvSpPr/>
            <p:nvPr/>
          </p:nvSpPr>
          <p:spPr>
            <a:xfrm>
              <a:off x="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59" name="Bus"/>
            <p:cNvSpPr/>
            <p:nvPr/>
          </p:nvSpPr>
          <p:spPr>
            <a:xfrm>
              <a:off x="9598767"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60" name="Bus"/>
            <p:cNvSpPr/>
            <p:nvPr/>
          </p:nvSpPr>
          <p:spPr>
            <a:xfrm>
              <a:off x="4799383"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61" name="Bus"/>
            <p:cNvSpPr/>
            <p:nvPr/>
          </p:nvSpPr>
          <p:spPr>
            <a:xfrm>
              <a:off x="1439815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62" name="Bus"/>
            <p:cNvSpPr/>
            <p:nvPr/>
          </p:nvSpPr>
          <p:spPr>
            <a:xfrm>
              <a:off x="19197535"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grpSp>
      <p:pic>
        <p:nvPicPr>
          <p:cNvPr id="464" name="Valerie_Frizzle.png" descr="Valerie_Frizzle.png"/>
          <p:cNvPicPr>
            <a:picLocks noChangeAspect="1"/>
          </p:cNvPicPr>
          <p:nvPr/>
        </p:nvPicPr>
        <p:blipFill>
          <a:blip r:embed="rId3"/>
          <a:stretch>
            <a:fillRect/>
          </a:stretch>
        </p:blipFill>
        <p:spPr>
          <a:xfrm>
            <a:off x="983170" y="453525"/>
            <a:ext cx="3220125" cy="5136601"/>
          </a:xfrm>
          <a:prstGeom prst="rect">
            <a:avLst/>
          </a:prstGeom>
          <a:ln w="12700">
            <a:miter lim="400000"/>
          </a:ln>
        </p:spPr>
      </p:pic>
      <p:pic>
        <p:nvPicPr>
          <p:cNvPr id="465" name="Ms._Frizzle.gif" descr="Ms._Frizzle.gif"/>
          <p:cNvPicPr>
            <a:picLocks noChangeAspect="1"/>
          </p:cNvPicPr>
          <p:nvPr/>
        </p:nvPicPr>
        <p:blipFill>
          <a:blip r:embed="rId4"/>
          <a:stretch>
            <a:fillRect/>
          </a:stretch>
        </p:blipFill>
        <p:spPr>
          <a:xfrm>
            <a:off x="5985246" y="578633"/>
            <a:ext cx="2463586" cy="4886384"/>
          </a:xfrm>
          <a:prstGeom prst="rect">
            <a:avLst/>
          </a:prstGeom>
          <a:ln w="12700">
            <a:miter lim="400000"/>
          </a:ln>
        </p:spPr>
      </p:pic>
      <p:pic>
        <p:nvPicPr>
          <p:cNvPr id="466" name="images.jpeg" descr="images.jpeg"/>
          <p:cNvPicPr>
            <a:picLocks noChangeAspect="1"/>
          </p:cNvPicPr>
          <p:nvPr/>
        </p:nvPicPr>
        <p:blipFill>
          <a:blip r:embed="rId5"/>
          <a:stretch>
            <a:fillRect/>
          </a:stretch>
        </p:blipFill>
        <p:spPr>
          <a:xfrm>
            <a:off x="10992333" y="453525"/>
            <a:ext cx="2399334" cy="5136601"/>
          </a:xfrm>
          <a:prstGeom prst="rect">
            <a:avLst/>
          </a:prstGeom>
          <a:ln w="12700">
            <a:miter lim="400000"/>
          </a:ln>
        </p:spPr>
      </p:pic>
      <p:pic>
        <p:nvPicPr>
          <p:cNvPr id="467" name="e4977f991c945a95b6309f51ed5d8fba.png" descr="e4977f991c945a95b6309f51ed5d8fba.png"/>
          <p:cNvPicPr>
            <a:picLocks noChangeAspect="1"/>
          </p:cNvPicPr>
          <p:nvPr/>
        </p:nvPicPr>
        <p:blipFill>
          <a:blip r:embed="rId6"/>
          <a:stretch>
            <a:fillRect/>
          </a:stretch>
        </p:blipFill>
        <p:spPr>
          <a:xfrm>
            <a:off x="15395626" y="256645"/>
            <a:ext cx="3671015" cy="5530360"/>
          </a:xfrm>
          <a:prstGeom prst="rect">
            <a:avLst/>
          </a:prstGeom>
          <a:ln w="12700">
            <a:miter lim="400000"/>
          </a:ln>
        </p:spPr>
      </p:pic>
      <p:pic>
        <p:nvPicPr>
          <p:cNvPr id="468" name="d168c5562a1509f5eb15c161375d5812--school-buses.jpg" descr="d168c5562a1509f5eb15c161375d5812--school-buses.jpg"/>
          <p:cNvPicPr>
            <a:picLocks noChangeAspect="1"/>
          </p:cNvPicPr>
          <p:nvPr/>
        </p:nvPicPr>
        <p:blipFill>
          <a:blip r:embed="rId7"/>
          <a:stretch>
            <a:fillRect/>
          </a:stretch>
        </p:blipFill>
        <p:spPr>
          <a:xfrm>
            <a:off x="20180704" y="2729217"/>
            <a:ext cx="2754629" cy="2561806"/>
          </a:xfrm>
          <a:prstGeom prst="rect">
            <a:avLst/>
          </a:prstGeom>
          <a:ln w="12700">
            <a:miter lim="400000"/>
          </a:ln>
        </p:spPr>
      </p:pic>
      <p:sp>
        <p:nvSpPr>
          <p:cNvPr id="469" name="1"/>
          <p:cNvSpPr/>
          <p:nvPr/>
        </p:nvSpPr>
        <p:spPr>
          <a:xfrm>
            <a:off x="21758377" y="1233346"/>
            <a:ext cx="2299584" cy="1409074"/>
          </a:xfrm>
          <a:prstGeom prst="wedgeEllipseCallout">
            <a:avLst>
              <a:gd name="adj1" fmla="val -49385"/>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1</a:t>
            </a:r>
          </a:p>
        </p:txBody>
      </p:sp>
      <p:sp>
        <p:nvSpPr>
          <p:cNvPr id="470" name="1+1=2"/>
          <p:cNvSpPr/>
          <p:nvPr/>
        </p:nvSpPr>
        <p:spPr>
          <a:xfrm>
            <a:off x="17814822" y="392447"/>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1+1=2</a:t>
            </a:r>
          </a:p>
        </p:txBody>
      </p:sp>
      <p:sp>
        <p:nvSpPr>
          <p:cNvPr id="471" name="2+1=3"/>
          <p:cNvSpPr/>
          <p:nvPr/>
        </p:nvSpPr>
        <p:spPr>
          <a:xfrm>
            <a:off x="12956868" y="135989"/>
            <a:ext cx="3632799"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2+1=3</a:t>
            </a:r>
          </a:p>
        </p:txBody>
      </p:sp>
      <p:sp>
        <p:nvSpPr>
          <p:cNvPr id="472" name="3+1=4"/>
          <p:cNvSpPr/>
          <p:nvPr/>
        </p:nvSpPr>
        <p:spPr>
          <a:xfrm>
            <a:off x="7774448" y="135989"/>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3+1=4</a:t>
            </a:r>
          </a:p>
        </p:txBody>
      </p:sp>
      <p:sp>
        <p:nvSpPr>
          <p:cNvPr id="473" name="4+1=5"/>
          <p:cNvSpPr/>
          <p:nvPr/>
        </p:nvSpPr>
        <p:spPr>
          <a:xfrm>
            <a:off x="2936183" y="135989"/>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4+1=5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nimBg="1" advAuto="0"/>
      <p:bldP spid="467" grpId="2" animBg="1" advAuto="0"/>
      <p:bldP spid="468" grpId="3" animBg="1" advAuto="0"/>
      <p:bldP spid="469" grpId="4" animBg="1" advAuto="0"/>
      <p:bldP spid="470" grpId="5" animBg="1" advAuto="0"/>
      <p:bldP spid="471" grpId="6" animBg="1" advAuto="0"/>
      <p:bldP spid="472" grpId="7" animBg="1" advAuto="0"/>
      <p:bldP spid="473" grpId="8"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2" name="Group"/>
          <p:cNvGrpSpPr/>
          <p:nvPr/>
        </p:nvGrpSpPr>
        <p:grpSpPr>
          <a:xfrm>
            <a:off x="339728" y="5973221"/>
            <a:ext cx="23704545" cy="1769558"/>
            <a:chOff x="0" y="0"/>
            <a:chExt cx="23704544" cy="1769557"/>
          </a:xfrm>
        </p:grpSpPr>
        <p:sp>
          <p:nvSpPr>
            <p:cNvPr id="477" name="Bus"/>
            <p:cNvSpPr/>
            <p:nvPr/>
          </p:nvSpPr>
          <p:spPr>
            <a:xfrm>
              <a:off x="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78" name="Bus"/>
            <p:cNvSpPr/>
            <p:nvPr/>
          </p:nvSpPr>
          <p:spPr>
            <a:xfrm>
              <a:off x="9598767"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79" name="Bus"/>
            <p:cNvSpPr/>
            <p:nvPr/>
          </p:nvSpPr>
          <p:spPr>
            <a:xfrm>
              <a:off x="4799383"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80" name="Bus"/>
            <p:cNvSpPr/>
            <p:nvPr/>
          </p:nvSpPr>
          <p:spPr>
            <a:xfrm>
              <a:off x="14398150"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81" name="Bus"/>
            <p:cNvSpPr/>
            <p:nvPr/>
          </p:nvSpPr>
          <p:spPr>
            <a:xfrm>
              <a:off x="19197535" y="0"/>
              <a:ext cx="4507010" cy="1769558"/>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1">
                <a:hueOff val="-8871857"/>
                <a:satOff val="48702"/>
                <a:lumOff val="-29814"/>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grpSp>
      <p:pic>
        <p:nvPicPr>
          <p:cNvPr id="483" name="Valerie_Frizzle.png" descr="Valerie_Frizzle.png"/>
          <p:cNvPicPr>
            <a:picLocks noChangeAspect="1"/>
          </p:cNvPicPr>
          <p:nvPr/>
        </p:nvPicPr>
        <p:blipFill>
          <a:blip r:embed="rId3"/>
          <a:stretch>
            <a:fillRect/>
          </a:stretch>
        </p:blipFill>
        <p:spPr>
          <a:xfrm>
            <a:off x="983170" y="453525"/>
            <a:ext cx="3220125" cy="5136601"/>
          </a:xfrm>
          <a:prstGeom prst="rect">
            <a:avLst/>
          </a:prstGeom>
          <a:ln w="12700">
            <a:miter lim="400000"/>
          </a:ln>
        </p:spPr>
      </p:pic>
      <p:pic>
        <p:nvPicPr>
          <p:cNvPr id="484" name="Ms._Frizzle.gif" descr="Ms._Frizzle.gif"/>
          <p:cNvPicPr>
            <a:picLocks noChangeAspect="1"/>
          </p:cNvPicPr>
          <p:nvPr/>
        </p:nvPicPr>
        <p:blipFill>
          <a:blip r:embed="rId4"/>
          <a:stretch>
            <a:fillRect/>
          </a:stretch>
        </p:blipFill>
        <p:spPr>
          <a:xfrm>
            <a:off x="5985246" y="578633"/>
            <a:ext cx="2463586" cy="4886384"/>
          </a:xfrm>
          <a:prstGeom prst="rect">
            <a:avLst/>
          </a:prstGeom>
          <a:ln w="12700">
            <a:miter lim="400000"/>
          </a:ln>
        </p:spPr>
      </p:pic>
      <p:pic>
        <p:nvPicPr>
          <p:cNvPr id="485" name="images.jpeg" descr="images.jpeg"/>
          <p:cNvPicPr>
            <a:picLocks noChangeAspect="1"/>
          </p:cNvPicPr>
          <p:nvPr/>
        </p:nvPicPr>
        <p:blipFill>
          <a:blip r:embed="rId5"/>
          <a:stretch>
            <a:fillRect/>
          </a:stretch>
        </p:blipFill>
        <p:spPr>
          <a:xfrm>
            <a:off x="10992333" y="453525"/>
            <a:ext cx="2399334" cy="5136601"/>
          </a:xfrm>
          <a:prstGeom prst="rect">
            <a:avLst/>
          </a:prstGeom>
          <a:ln w="12700">
            <a:miter lim="400000"/>
          </a:ln>
        </p:spPr>
      </p:pic>
      <p:pic>
        <p:nvPicPr>
          <p:cNvPr id="486" name="e4977f991c945a95b6309f51ed5d8fba.png" descr="e4977f991c945a95b6309f51ed5d8fba.png"/>
          <p:cNvPicPr>
            <a:picLocks noChangeAspect="1"/>
          </p:cNvPicPr>
          <p:nvPr/>
        </p:nvPicPr>
        <p:blipFill>
          <a:blip r:embed="rId6"/>
          <a:stretch>
            <a:fillRect/>
          </a:stretch>
        </p:blipFill>
        <p:spPr>
          <a:xfrm>
            <a:off x="15395626" y="256645"/>
            <a:ext cx="3671015" cy="5530360"/>
          </a:xfrm>
          <a:prstGeom prst="rect">
            <a:avLst/>
          </a:prstGeom>
          <a:ln w="12700">
            <a:miter lim="400000"/>
          </a:ln>
        </p:spPr>
      </p:pic>
      <p:pic>
        <p:nvPicPr>
          <p:cNvPr id="487" name="d168c5562a1509f5eb15c161375d5812--school-buses.jpg" descr="d168c5562a1509f5eb15c161375d5812--school-buses.jpg"/>
          <p:cNvPicPr>
            <a:picLocks noChangeAspect="1"/>
          </p:cNvPicPr>
          <p:nvPr/>
        </p:nvPicPr>
        <p:blipFill>
          <a:blip r:embed="rId7"/>
          <a:stretch>
            <a:fillRect/>
          </a:stretch>
        </p:blipFill>
        <p:spPr>
          <a:xfrm>
            <a:off x="20180704" y="2729217"/>
            <a:ext cx="2754629" cy="2561806"/>
          </a:xfrm>
          <a:prstGeom prst="rect">
            <a:avLst/>
          </a:prstGeom>
          <a:ln w="12700">
            <a:miter lim="400000"/>
          </a:ln>
        </p:spPr>
      </p:pic>
      <p:sp>
        <p:nvSpPr>
          <p:cNvPr id="488" name="1"/>
          <p:cNvSpPr/>
          <p:nvPr/>
        </p:nvSpPr>
        <p:spPr>
          <a:xfrm>
            <a:off x="21758377" y="1233346"/>
            <a:ext cx="2299584" cy="1409074"/>
          </a:xfrm>
          <a:prstGeom prst="wedgeEllipseCallout">
            <a:avLst>
              <a:gd name="adj1" fmla="val -49385"/>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1</a:t>
            </a:r>
          </a:p>
        </p:txBody>
      </p:sp>
      <p:sp>
        <p:nvSpPr>
          <p:cNvPr id="489" name="1+1=2"/>
          <p:cNvSpPr/>
          <p:nvPr/>
        </p:nvSpPr>
        <p:spPr>
          <a:xfrm>
            <a:off x="17814822" y="392447"/>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1+1=2</a:t>
            </a:r>
          </a:p>
        </p:txBody>
      </p:sp>
      <p:sp>
        <p:nvSpPr>
          <p:cNvPr id="490" name="2+1=3"/>
          <p:cNvSpPr/>
          <p:nvPr/>
        </p:nvSpPr>
        <p:spPr>
          <a:xfrm>
            <a:off x="12956868" y="135989"/>
            <a:ext cx="3632799"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2+1=3</a:t>
            </a:r>
          </a:p>
        </p:txBody>
      </p:sp>
      <p:sp>
        <p:nvSpPr>
          <p:cNvPr id="491" name="3+1=4"/>
          <p:cNvSpPr/>
          <p:nvPr/>
        </p:nvSpPr>
        <p:spPr>
          <a:xfrm>
            <a:off x="7774448" y="135989"/>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3+1=4</a:t>
            </a:r>
          </a:p>
        </p:txBody>
      </p:sp>
      <p:sp>
        <p:nvSpPr>
          <p:cNvPr id="492" name="4+1=5"/>
          <p:cNvSpPr/>
          <p:nvPr/>
        </p:nvSpPr>
        <p:spPr>
          <a:xfrm>
            <a:off x="2936183" y="135989"/>
            <a:ext cx="3632800" cy="1409073"/>
          </a:xfrm>
          <a:prstGeom prst="wedgeEllipseCallout">
            <a:avLst>
              <a:gd name="adj1" fmla="val -49610"/>
              <a:gd name="adj2" fmla="val 66069"/>
            </a:avLst>
          </a:prstGeom>
          <a:solidFill>
            <a:schemeClr val="accent3">
              <a:lumOff val="44000"/>
            </a:schemeClr>
          </a:solidFill>
          <a:ln w="38100">
            <a:solidFill>
              <a:schemeClr val="accent1">
                <a:hueOff val="-11070000"/>
                <a:satOff val="-41666"/>
                <a:lumOff val="-81176"/>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8593" tIns="178593" rIns="178593" bIns="178593" anchor="ctr"/>
          <a:lstStyle>
            <a:lvl1pPr algn="ctr">
              <a:lnSpc>
                <a:spcPts val="4800"/>
              </a:lnSpc>
              <a:defRPr sz="4200" i="0"/>
            </a:lvl1pPr>
          </a:lstStyle>
          <a:p>
            <a:r>
              <a:t>4+1=5</a:t>
            </a:r>
          </a:p>
        </p:txBody>
      </p:sp>
      <p:grpSp>
        <p:nvGrpSpPr>
          <p:cNvPr id="495" name="Group"/>
          <p:cNvGrpSpPr/>
          <p:nvPr/>
        </p:nvGrpSpPr>
        <p:grpSpPr>
          <a:xfrm>
            <a:off x="5317870" y="10715163"/>
            <a:ext cx="18910990" cy="1660817"/>
            <a:chOff x="0" y="0"/>
            <a:chExt cx="18910989" cy="1660816"/>
          </a:xfrm>
        </p:grpSpPr>
        <p:sp>
          <p:nvSpPr>
            <p:cNvPr id="493" name="Shape"/>
            <p:cNvSpPr/>
            <p:nvPr/>
          </p:nvSpPr>
          <p:spPr>
            <a:xfrm>
              <a:off x="0" y="-1"/>
              <a:ext cx="18910991" cy="508845"/>
            </a:xfrm>
            <a:custGeom>
              <a:avLst/>
              <a:gdLst/>
              <a:ahLst/>
              <a:cxnLst>
                <a:cxn ang="0">
                  <a:pos x="wd2" y="hd2"/>
                </a:cxn>
                <a:cxn ang="5400000">
                  <a:pos x="wd2" y="hd2"/>
                </a:cxn>
                <a:cxn ang="10800000">
                  <a:pos x="wd2" y="hd2"/>
                </a:cxn>
                <a:cxn ang="16200000">
                  <a:pos x="wd2" y="hd2"/>
                </a:cxn>
              </a:cxnLst>
              <a:rect l="0" t="0" r="r" b="b"/>
              <a:pathLst>
                <a:path w="21397" h="21407" extrusionOk="0">
                  <a:moveTo>
                    <a:pt x="127" y="22"/>
                  </a:moveTo>
                  <a:cubicBezTo>
                    <a:pt x="80" y="-93"/>
                    <a:pt x="32" y="257"/>
                    <a:pt x="22" y="818"/>
                  </a:cubicBezTo>
                  <a:cubicBezTo>
                    <a:pt x="-49" y="4615"/>
                    <a:pt x="-101" y="17739"/>
                    <a:pt x="2551" y="17739"/>
                  </a:cubicBezTo>
                  <a:cubicBezTo>
                    <a:pt x="5450" y="17739"/>
                    <a:pt x="7783" y="14753"/>
                    <a:pt x="8489" y="14753"/>
                  </a:cubicBezTo>
                  <a:cubicBezTo>
                    <a:pt x="9176" y="14753"/>
                    <a:pt x="9850" y="13902"/>
                    <a:pt x="10398" y="21024"/>
                  </a:cubicBezTo>
                  <a:cubicBezTo>
                    <a:pt x="10425" y="21380"/>
                    <a:pt x="10468" y="21507"/>
                    <a:pt x="10505" y="21322"/>
                  </a:cubicBezTo>
                  <a:cubicBezTo>
                    <a:pt x="10558" y="21061"/>
                    <a:pt x="10581" y="20322"/>
                    <a:pt x="10552" y="19730"/>
                  </a:cubicBezTo>
                  <a:cubicBezTo>
                    <a:pt x="10406" y="16761"/>
                    <a:pt x="9857" y="9109"/>
                    <a:pt x="8066" y="9816"/>
                  </a:cubicBezTo>
                  <a:cubicBezTo>
                    <a:pt x="6083" y="10599"/>
                    <a:pt x="4031" y="11246"/>
                    <a:pt x="2102" y="11647"/>
                  </a:cubicBezTo>
                  <a:cubicBezTo>
                    <a:pt x="1094" y="11858"/>
                    <a:pt x="161" y="11423"/>
                    <a:pt x="201" y="1097"/>
                  </a:cubicBezTo>
                  <a:cubicBezTo>
                    <a:pt x="203" y="581"/>
                    <a:pt x="172" y="124"/>
                    <a:pt x="129" y="22"/>
                  </a:cubicBezTo>
                  <a:cubicBezTo>
                    <a:pt x="128" y="22"/>
                    <a:pt x="128" y="22"/>
                    <a:pt x="127" y="22"/>
                  </a:cubicBezTo>
                  <a:close/>
                  <a:moveTo>
                    <a:pt x="21269" y="22"/>
                  </a:moveTo>
                  <a:cubicBezTo>
                    <a:pt x="21226" y="124"/>
                    <a:pt x="21195" y="581"/>
                    <a:pt x="21197" y="1097"/>
                  </a:cubicBezTo>
                  <a:cubicBezTo>
                    <a:pt x="21237" y="11423"/>
                    <a:pt x="20304" y="11858"/>
                    <a:pt x="19296" y="11647"/>
                  </a:cubicBezTo>
                  <a:cubicBezTo>
                    <a:pt x="17367" y="11246"/>
                    <a:pt x="15315" y="10599"/>
                    <a:pt x="13332" y="9816"/>
                  </a:cubicBezTo>
                  <a:cubicBezTo>
                    <a:pt x="11541" y="9109"/>
                    <a:pt x="10992" y="16761"/>
                    <a:pt x="10846" y="19730"/>
                  </a:cubicBezTo>
                  <a:cubicBezTo>
                    <a:pt x="10817" y="20322"/>
                    <a:pt x="10840" y="21061"/>
                    <a:pt x="10893" y="21322"/>
                  </a:cubicBezTo>
                  <a:cubicBezTo>
                    <a:pt x="10930" y="21507"/>
                    <a:pt x="10973" y="21380"/>
                    <a:pt x="11000" y="21024"/>
                  </a:cubicBezTo>
                  <a:cubicBezTo>
                    <a:pt x="11548" y="13902"/>
                    <a:pt x="12222" y="14753"/>
                    <a:pt x="12909" y="14753"/>
                  </a:cubicBezTo>
                  <a:cubicBezTo>
                    <a:pt x="13615" y="14753"/>
                    <a:pt x="15948" y="17739"/>
                    <a:pt x="18847" y="17739"/>
                  </a:cubicBezTo>
                  <a:cubicBezTo>
                    <a:pt x="21499" y="17739"/>
                    <a:pt x="21447" y="4615"/>
                    <a:pt x="21376" y="818"/>
                  </a:cubicBezTo>
                  <a:cubicBezTo>
                    <a:pt x="21366" y="257"/>
                    <a:pt x="21318" y="-93"/>
                    <a:pt x="21271" y="22"/>
                  </a:cubicBezTo>
                  <a:cubicBezTo>
                    <a:pt x="21270" y="22"/>
                    <a:pt x="21270" y="22"/>
                    <a:pt x="21269" y="22"/>
                  </a:cubicBezTo>
                  <a:close/>
                </a:path>
              </a:pathLst>
            </a:custGeom>
            <a:solidFill>
              <a:schemeClr val="accent1">
                <a:hueOff val="-11070000"/>
                <a:satOff val="-41666"/>
                <a:lumOff val="-81176"/>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94" name="Count all the buses"/>
            <p:cNvSpPr/>
            <p:nvPr/>
          </p:nvSpPr>
          <p:spPr>
            <a:xfrm>
              <a:off x="7258382" y="390816"/>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r>
                <a:t>Count all the buses</a:t>
              </a:r>
            </a:p>
          </p:txBody>
        </p:sp>
      </p:grpSp>
      <p:grpSp>
        <p:nvGrpSpPr>
          <p:cNvPr id="498" name="Group"/>
          <p:cNvGrpSpPr/>
          <p:nvPr/>
        </p:nvGrpSpPr>
        <p:grpSpPr>
          <a:xfrm>
            <a:off x="343259" y="12179438"/>
            <a:ext cx="23951483" cy="1896792"/>
            <a:chOff x="0" y="0"/>
            <a:chExt cx="23951482" cy="1896790"/>
          </a:xfrm>
        </p:grpSpPr>
        <p:sp>
          <p:nvSpPr>
            <p:cNvPr id="496" name="Shape"/>
            <p:cNvSpPr/>
            <p:nvPr/>
          </p:nvSpPr>
          <p:spPr>
            <a:xfrm>
              <a:off x="0" y="-1"/>
              <a:ext cx="23951483" cy="660707"/>
            </a:xfrm>
            <a:custGeom>
              <a:avLst/>
              <a:gdLst/>
              <a:ahLst/>
              <a:cxnLst>
                <a:cxn ang="0">
                  <a:pos x="wd2" y="hd2"/>
                </a:cxn>
                <a:cxn ang="5400000">
                  <a:pos x="wd2" y="hd2"/>
                </a:cxn>
                <a:cxn ang="10800000">
                  <a:pos x="wd2" y="hd2"/>
                </a:cxn>
                <a:cxn ang="16200000">
                  <a:pos x="wd2" y="hd2"/>
                </a:cxn>
              </a:cxnLst>
              <a:rect l="0" t="0" r="r" b="b"/>
              <a:pathLst>
                <a:path w="21397" h="21407" extrusionOk="0">
                  <a:moveTo>
                    <a:pt x="127" y="22"/>
                  </a:moveTo>
                  <a:cubicBezTo>
                    <a:pt x="80" y="-93"/>
                    <a:pt x="32" y="257"/>
                    <a:pt x="22" y="818"/>
                  </a:cubicBezTo>
                  <a:cubicBezTo>
                    <a:pt x="-49" y="4615"/>
                    <a:pt x="-101" y="17739"/>
                    <a:pt x="2551" y="17739"/>
                  </a:cubicBezTo>
                  <a:cubicBezTo>
                    <a:pt x="5450" y="17739"/>
                    <a:pt x="7783" y="14753"/>
                    <a:pt x="8489" y="14753"/>
                  </a:cubicBezTo>
                  <a:cubicBezTo>
                    <a:pt x="9176" y="14753"/>
                    <a:pt x="9850" y="13902"/>
                    <a:pt x="10398" y="21024"/>
                  </a:cubicBezTo>
                  <a:cubicBezTo>
                    <a:pt x="10425" y="21380"/>
                    <a:pt x="10468" y="21507"/>
                    <a:pt x="10505" y="21322"/>
                  </a:cubicBezTo>
                  <a:cubicBezTo>
                    <a:pt x="10558" y="21061"/>
                    <a:pt x="10581" y="20322"/>
                    <a:pt x="10552" y="19730"/>
                  </a:cubicBezTo>
                  <a:cubicBezTo>
                    <a:pt x="10406" y="16761"/>
                    <a:pt x="9857" y="9109"/>
                    <a:pt x="8066" y="9816"/>
                  </a:cubicBezTo>
                  <a:cubicBezTo>
                    <a:pt x="6083" y="10599"/>
                    <a:pt x="4031" y="11246"/>
                    <a:pt x="2102" y="11647"/>
                  </a:cubicBezTo>
                  <a:cubicBezTo>
                    <a:pt x="1094" y="11858"/>
                    <a:pt x="161" y="11423"/>
                    <a:pt x="201" y="1097"/>
                  </a:cubicBezTo>
                  <a:cubicBezTo>
                    <a:pt x="203" y="581"/>
                    <a:pt x="172" y="124"/>
                    <a:pt x="129" y="22"/>
                  </a:cubicBezTo>
                  <a:cubicBezTo>
                    <a:pt x="128" y="22"/>
                    <a:pt x="128" y="22"/>
                    <a:pt x="127" y="22"/>
                  </a:cubicBezTo>
                  <a:close/>
                  <a:moveTo>
                    <a:pt x="21269" y="22"/>
                  </a:moveTo>
                  <a:cubicBezTo>
                    <a:pt x="21226" y="124"/>
                    <a:pt x="21195" y="581"/>
                    <a:pt x="21197" y="1097"/>
                  </a:cubicBezTo>
                  <a:cubicBezTo>
                    <a:pt x="21237" y="11423"/>
                    <a:pt x="20304" y="11858"/>
                    <a:pt x="19296" y="11647"/>
                  </a:cubicBezTo>
                  <a:cubicBezTo>
                    <a:pt x="17367" y="11246"/>
                    <a:pt x="15315" y="10599"/>
                    <a:pt x="13332" y="9816"/>
                  </a:cubicBezTo>
                  <a:cubicBezTo>
                    <a:pt x="11541" y="9109"/>
                    <a:pt x="10992" y="16761"/>
                    <a:pt x="10846" y="19730"/>
                  </a:cubicBezTo>
                  <a:cubicBezTo>
                    <a:pt x="10817" y="20322"/>
                    <a:pt x="10840" y="21061"/>
                    <a:pt x="10893" y="21322"/>
                  </a:cubicBezTo>
                  <a:cubicBezTo>
                    <a:pt x="10930" y="21507"/>
                    <a:pt x="10973" y="21380"/>
                    <a:pt x="11000" y="21024"/>
                  </a:cubicBezTo>
                  <a:cubicBezTo>
                    <a:pt x="11548" y="13902"/>
                    <a:pt x="12222" y="14753"/>
                    <a:pt x="12909" y="14753"/>
                  </a:cubicBezTo>
                  <a:cubicBezTo>
                    <a:pt x="13615" y="14753"/>
                    <a:pt x="15948" y="17739"/>
                    <a:pt x="18847" y="17739"/>
                  </a:cubicBezTo>
                  <a:cubicBezTo>
                    <a:pt x="21499" y="17739"/>
                    <a:pt x="21447" y="4615"/>
                    <a:pt x="21376" y="818"/>
                  </a:cubicBezTo>
                  <a:cubicBezTo>
                    <a:pt x="21366" y="257"/>
                    <a:pt x="21318" y="-93"/>
                    <a:pt x="21271" y="22"/>
                  </a:cubicBezTo>
                  <a:cubicBezTo>
                    <a:pt x="21270" y="22"/>
                    <a:pt x="21270" y="22"/>
                    <a:pt x="21269" y="22"/>
                  </a:cubicBezTo>
                  <a:close/>
                </a:path>
              </a:pathLst>
            </a:custGeom>
            <a:solidFill>
              <a:schemeClr val="accent1">
                <a:hueOff val="-11070000"/>
                <a:satOff val="-41666"/>
                <a:lumOff val="-81176"/>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497" name="Count all the buses"/>
            <p:cNvSpPr/>
            <p:nvPr/>
          </p:nvSpPr>
          <p:spPr>
            <a:xfrm>
              <a:off x="9778628" y="62679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r>
                <a:t>Count all the buses</a:t>
              </a:r>
            </a:p>
          </p:txBody>
        </p:sp>
      </p:grpSp>
      <p:grpSp>
        <p:nvGrpSpPr>
          <p:cNvPr id="501" name="Group"/>
          <p:cNvGrpSpPr/>
          <p:nvPr/>
        </p:nvGrpSpPr>
        <p:grpSpPr>
          <a:xfrm>
            <a:off x="9866249" y="9103403"/>
            <a:ext cx="14303618" cy="1352904"/>
            <a:chOff x="0" y="0"/>
            <a:chExt cx="14303616" cy="1352902"/>
          </a:xfrm>
        </p:grpSpPr>
        <p:sp>
          <p:nvSpPr>
            <p:cNvPr id="499" name="Shape"/>
            <p:cNvSpPr/>
            <p:nvPr/>
          </p:nvSpPr>
          <p:spPr>
            <a:xfrm>
              <a:off x="-1" y="-1"/>
              <a:ext cx="14303618" cy="508845"/>
            </a:xfrm>
            <a:custGeom>
              <a:avLst/>
              <a:gdLst/>
              <a:ahLst/>
              <a:cxnLst>
                <a:cxn ang="0">
                  <a:pos x="wd2" y="hd2"/>
                </a:cxn>
                <a:cxn ang="5400000">
                  <a:pos x="wd2" y="hd2"/>
                </a:cxn>
                <a:cxn ang="10800000">
                  <a:pos x="wd2" y="hd2"/>
                </a:cxn>
                <a:cxn ang="16200000">
                  <a:pos x="wd2" y="hd2"/>
                </a:cxn>
              </a:cxnLst>
              <a:rect l="0" t="0" r="r" b="b"/>
              <a:pathLst>
                <a:path w="21397" h="21407" extrusionOk="0">
                  <a:moveTo>
                    <a:pt x="127" y="22"/>
                  </a:moveTo>
                  <a:cubicBezTo>
                    <a:pt x="80" y="-93"/>
                    <a:pt x="32" y="257"/>
                    <a:pt x="22" y="818"/>
                  </a:cubicBezTo>
                  <a:cubicBezTo>
                    <a:pt x="-49" y="4615"/>
                    <a:pt x="-101" y="17739"/>
                    <a:pt x="2551" y="17739"/>
                  </a:cubicBezTo>
                  <a:cubicBezTo>
                    <a:pt x="5450" y="17739"/>
                    <a:pt x="7783" y="14753"/>
                    <a:pt x="8489" y="14753"/>
                  </a:cubicBezTo>
                  <a:cubicBezTo>
                    <a:pt x="9176" y="14753"/>
                    <a:pt x="9850" y="13902"/>
                    <a:pt x="10398" y="21024"/>
                  </a:cubicBezTo>
                  <a:cubicBezTo>
                    <a:pt x="10425" y="21380"/>
                    <a:pt x="10468" y="21507"/>
                    <a:pt x="10505" y="21322"/>
                  </a:cubicBezTo>
                  <a:cubicBezTo>
                    <a:pt x="10558" y="21061"/>
                    <a:pt x="10581" y="20322"/>
                    <a:pt x="10552" y="19730"/>
                  </a:cubicBezTo>
                  <a:cubicBezTo>
                    <a:pt x="10406" y="16761"/>
                    <a:pt x="9857" y="9109"/>
                    <a:pt x="8066" y="9816"/>
                  </a:cubicBezTo>
                  <a:cubicBezTo>
                    <a:pt x="6083" y="10599"/>
                    <a:pt x="4031" y="11246"/>
                    <a:pt x="2102" y="11647"/>
                  </a:cubicBezTo>
                  <a:cubicBezTo>
                    <a:pt x="1094" y="11858"/>
                    <a:pt x="161" y="11423"/>
                    <a:pt x="201" y="1097"/>
                  </a:cubicBezTo>
                  <a:cubicBezTo>
                    <a:pt x="203" y="581"/>
                    <a:pt x="172" y="124"/>
                    <a:pt x="129" y="22"/>
                  </a:cubicBezTo>
                  <a:cubicBezTo>
                    <a:pt x="128" y="22"/>
                    <a:pt x="128" y="22"/>
                    <a:pt x="127" y="22"/>
                  </a:cubicBezTo>
                  <a:close/>
                  <a:moveTo>
                    <a:pt x="21269" y="22"/>
                  </a:moveTo>
                  <a:cubicBezTo>
                    <a:pt x="21226" y="124"/>
                    <a:pt x="21195" y="581"/>
                    <a:pt x="21197" y="1097"/>
                  </a:cubicBezTo>
                  <a:cubicBezTo>
                    <a:pt x="21237" y="11423"/>
                    <a:pt x="20304" y="11858"/>
                    <a:pt x="19296" y="11647"/>
                  </a:cubicBezTo>
                  <a:cubicBezTo>
                    <a:pt x="17367" y="11246"/>
                    <a:pt x="15315" y="10599"/>
                    <a:pt x="13332" y="9816"/>
                  </a:cubicBezTo>
                  <a:cubicBezTo>
                    <a:pt x="11541" y="9109"/>
                    <a:pt x="10992" y="16761"/>
                    <a:pt x="10846" y="19730"/>
                  </a:cubicBezTo>
                  <a:cubicBezTo>
                    <a:pt x="10817" y="20322"/>
                    <a:pt x="10840" y="21061"/>
                    <a:pt x="10893" y="21322"/>
                  </a:cubicBezTo>
                  <a:cubicBezTo>
                    <a:pt x="10930" y="21507"/>
                    <a:pt x="10973" y="21380"/>
                    <a:pt x="11000" y="21024"/>
                  </a:cubicBezTo>
                  <a:cubicBezTo>
                    <a:pt x="11548" y="13902"/>
                    <a:pt x="12222" y="14753"/>
                    <a:pt x="12909" y="14753"/>
                  </a:cubicBezTo>
                  <a:cubicBezTo>
                    <a:pt x="13615" y="14753"/>
                    <a:pt x="15948" y="17739"/>
                    <a:pt x="18847" y="17739"/>
                  </a:cubicBezTo>
                  <a:cubicBezTo>
                    <a:pt x="21499" y="17739"/>
                    <a:pt x="21447" y="4615"/>
                    <a:pt x="21376" y="818"/>
                  </a:cubicBezTo>
                  <a:cubicBezTo>
                    <a:pt x="21366" y="257"/>
                    <a:pt x="21318" y="-93"/>
                    <a:pt x="21271" y="22"/>
                  </a:cubicBezTo>
                  <a:cubicBezTo>
                    <a:pt x="21270" y="22"/>
                    <a:pt x="21270" y="22"/>
                    <a:pt x="21269" y="22"/>
                  </a:cubicBezTo>
                  <a:close/>
                </a:path>
              </a:pathLst>
            </a:custGeom>
            <a:solidFill>
              <a:schemeClr val="accent1">
                <a:hueOff val="-11070000"/>
                <a:satOff val="-41666"/>
                <a:lumOff val="-81176"/>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500" name="Count all the buses"/>
            <p:cNvSpPr txBox="1"/>
            <p:nvPr/>
          </p:nvSpPr>
          <p:spPr>
            <a:xfrm>
              <a:off x="4919986" y="331822"/>
              <a:ext cx="4463644" cy="1021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Count all the buses</a:t>
              </a:r>
            </a:p>
          </p:txBody>
        </p:sp>
      </p:grpSp>
      <p:grpSp>
        <p:nvGrpSpPr>
          <p:cNvPr id="504" name="Group"/>
          <p:cNvGrpSpPr/>
          <p:nvPr/>
        </p:nvGrpSpPr>
        <p:grpSpPr>
          <a:xfrm>
            <a:off x="14935661" y="7926043"/>
            <a:ext cx="9234205" cy="1264413"/>
            <a:chOff x="0" y="0"/>
            <a:chExt cx="9234204" cy="1264412"/>
          </a:xfrm>
        </p:grpSpPr>
        <p:sp>
          <p:nvSpPr>
            <p:cNvPr id="502" name="Shape"/>
            <p:cNvSpPr/>
            <p:nvPr/>
          </p:nvSpPr>
          <p:spPr>
            <a:xfrm>
              <a:off x="0" y="-1"/>
              <a:ext cx="9234205" cy="508845"/>
            </a:xfrm>
            <a:custGeom>
              <a:avLst/>
              <a:gdLst/>
              <a:ahLst/>
              <a:cxnLst>
                <a:cxn ang="0">
                  <a:pos x="wd2" y="hd2"/>
                </a:cxn>
                <a:cxn ang="5400000">
                  <a:pos x="wd2" y="hd2"/>
                </a:cxn>
                <a:cxn ang="10800000">
                  <a:pos x="wd2" y="hd2"/>
                </a:cxn>
                <a:cxn ang="16200000">
                  <a:pos x="wd2" y="hd2"/>
                </a:cxn>
              </a:cxnLst>
              <a:rect l="0" t="0" r="r" b="b"/>
              <a:pathLst>
                <a:path w="21397" h="21407" extrusionOk="0">
                  <a:moveTo>
                    <a:pt x="127" y="22"/>
                  </a:moveTo>
                  <a:cubicBezTo>
                    <a:pt x="80" y="-93"/>
                    <a:pt x="32" y="257"/>
                    <a:pt x="22" y="818"/>
                  </a:cubicBezTo>
                  <a:cubicBezTo>
                    <a:pt x="-49" y="4615"/>
                    <a:pt x="-101" y="17739"/>
                    <a:pt x="2551" y="17739"/>
                  </a:cubicBezTo>
                  <a:cubicBezTo>
                    <a:pt x="5450" y="17739"/>
                    <a:pt x="7783" y="14753"/>
                    <a:pt x="8489" y="14753"/>
                  </a:cubicBezTo>
                  <a:cubicBezTo>
                    <a:pt x="9176" y="14753"/>
                    <a:pt x="9850" y="13902"/>
                    <a:pt x="10398" y="21024"/>
                  </a:cubicBezTo>
                  <a:cubicBezTo>
                    <a:pt x="10425" y="21380"/>
                    <a:pt x="10468" y="21507"/>
                    <a:pt x="10505" y="21322"/>
                  </a:cubicBezTo>
                  <a:cubicBezTo>
                    <a:pt x="10558" y="21061"/>
                    <a:pt x="10581" y="20322"/>
                    <a:pt x="10552" y="19730"/>
                  </a:cubicBezTo>
                  <a:cubicBezTo>
                    <a:pt x="10406" y="16761"/>
                    <a:pt x="9857" y="9109"/>
                    <a:pt x="8066" y="9816"/>
                  </a:cubicBezTo>
                  <a:cubicBezTo>
                    <a:pt x="6083" y="10599"/>
                    <a:pt x="4031" y="11246"/>
                    <a:pt x="2102" y="11647"/>
                  </a:cubicBezTo>
                  <a:cubicBezTo>
                    <a:pt x="1094" y="11858"/>
                    <a:pt x="161" y="11423"/>
                    <a:pt x="201" y="1097"/>
                  </a:cubicBezTo>
                  <a:cubicBezTo>
                    <a:pt x="203" y="581"/>
                    <a:pt x="172" y="124"/>
                    <a:pt x="129" y="22"/>
                  </a:cubicBezTo>
                  <a:cubicBezTo>
                    <a:pt x="128" y="22"/>
                    <a:pt x="128" y="22"/>
                    <a:pt x="127" y="22"/>
                  </a:cubicBezTo>
                  <a:close/>
                  <a:moveTo>
                    <a:pt x="21269" y="22"/>
                  </a:moveTo>
                  <a:cubicBezTo>
                    <a:pt x="21226" y="124"/>
                    <a:pt x="21195" y="581"/>
                    <a:pt x="21197" y="1097"/>
                  </a:cubicBezTo>
                  <a:cubicBezTo>
                    <a:pt x="21237" y="11423"/>
                    <a:pt x="20304" y="11858"/>
                    <a:pt x="19296" y="11647"/>
                  </a:cubicBezTo>
                  <a:cubicBezTo>
                    <a:pt x="17367" y="11246"/>
                    <a:pt x="15315" y="10599"/>
                    <a:pt x="13332" y="9816"/>
                  </a:cubicBezTo>
                  <a:cubicBezTo>
                    <a:pt x="11541" y="9109"/>
                    <a:pt x="10992" y="16761"/>
                    <a:pt x="10846" y="19730"/>
                  </a:cubicBezTo>
                  <a:cubicBezTo>
                    <a:pt x="10817" y="20322"/>
                    <a:pt x="10840" y="21061"/>
                    <a:pt x="10893" y="21322"/>
                  </a:cubicBezTo>
                  <a:cubicBezTo>
                    <a:pt x="10930" y="21507"/>
                    <a:pt x="10973" y="21380"/>
                    <a:pt x="11000" y="21024"/>
                  </a:cubicBezTo>
                  <a:cubicBezTo>
                    <a:pt x="11548" y="13902"/>
                    <a:pt x="12222" y="14753"/>
                    <a:pt x="12909" y="14753"/>
                  </a:cubicBezTo>
                  <a:cubicBezTo>
                    <a:pt x="13615" y="14753"/>
                    <a:pt x="15948" y="17739"/>
                    <a:pt x="18847" y="17739"/>
                  </a:cubicBezTo>
                  <a:cubicBezTo>
                    <a:pt x="21499" y="17739"/>
                    <a:pt x="21447" y="4615"/>
                    <a:pt x="21376" y="818"/>
                  </a:cubicBezTo>
                  <a:cubicBezTo>
                    <a:pt x="21366" y="257"/>
                    <a:pt x="21318" y="-93"/>
                    <a:pt x="21271" y="22"/>
                  </a:cubicBezTo>
                  <a:cubicBezTo>
                    <a:pt x="21270" y="22"/>
                    <a:pt x="21270" y="22"/>
                    <a:pt x="21269" y="22"/>
                  </a:cubicBezTo>
                  <a:close/>
                </a:path>
              </a:pathLst>
            </a:custGeom>
            <a:solidFill>
              <a:schemeClr val="accent1">
                <a:hueOff val="-11070000"/>
                <a:satOff val="-41666"/>
                <a:lumOff val="-81176"/>
              </a:schemeClr>
            </a:solidFill>
            <a:ln w="381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503" name="Count all the buses"/>
            <p:cNvSpPr txBox="1"/>
            <p:nvPr/>
          </p:nvSpPr>
          <p:spPr>
            <a:xfrm>
              <a:off x="2385280" y="243332"/>
              <a:ext cx="4463645" cy="1021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Count all the buses</a:t>
              </a:r>
            </a:p>
          </p:txBody>
        </p:sp>
      </p:grpSp>
      <p:grpSp>
        <p:nvGrpSpPr>
          <p:cNvPr id="507" name="Group"/>
          <p:cNvGrpSpPr/>
          <p:nvPr/>
        </p:nvGrpSpPr>
        <p:grpSpPr>
          <a:xfrm>
            <a:off x="20549970" y="5617707"/>
            <a:ext cx="2665729" cy="2367668"/>
            <a:chOff x="0" y="0"/>
            <a:chExt cx="2665728" cy="2367666"/>
          </a:xfrm>
        </p:grpSpPr>
        <p:sp>
          <p:nvSpPr>
            <p:cNvPr id="505" name="Oval"/>
            <p:cNvSpPr/>
            <p:nvPr/>
          </p:nvSpPr>
          <p:spPr>
            <a:xfrm>
              <a:off x="0" y="0"/>
              <a:ext cx="2665729" cy="2367667"/>
            </a:xfrm>
            <a:prstGeom prst="ellipse">
              <a:avLst/>
            </a:prstGeom>
            <a:solidFill>
              <a:schemeClr val="accent3">
                <a:lumOff val="44000"/>
              </a:schemeClr>
            </a:solidFill>
            <a:ln w="88900" cap="flat">
              <a:solidFill>
                <a:schemeClr val="accent1">
                  <a:hueOff val="-11070000"/>
                  <a:satOff val="-41666"/>
                  <a:lumOff val="-81176"/>
                </a:schemeClr>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506" name="Count one bus"/>
            <p:cNvSpPr txBox="1"/>
            <p:nvPr/>
          </p:nvSpPr>
          <p:spPr>
            <a:xfrm>
              <a:off x="164067" y="299054"/>
              <a:ext cx="2337595" cy="17695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gn="ctr"/>
            </a:lstStyle>
            <a:p>
              <a:r>
                <a:t>Count one bus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1" animBg="1" advAuto="0"/>
      <p:bldP spid="501" grpId="2" animBg="1" advAuto="0"/>
      <p:bldP spid="504" grpId="3" animBg="1" advAuto="0"/>
      <p:bldP spid="507" grpId="4"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Recursion is a programming technique where a problem is solved by solving a smaller version of the same problem, unless that smaller version is simple enough to solve directly."/>
          <p:cNvSpPr txBox="1">
            <a:spLocks noGrp="1"/>
          </p:cNvSpPr>
          <p:nvPr>
            <p:ph type="body" idx="1"/>
          </p:nvPr>
        </p:nvSpPr>
        <p:spPr>
          <a:prstGeom prst="rect">
            <a:avLst/>
          </a:prstGeom>
        </p:spPr>
        <p:txBody>
          <a:bodyPr/>
          <a:lstStyle/>
          <a:p>
            <a:r>
              <a:rPr i="1">
                <a:solidFill>
                  <a:srgbClr val="B51700"/>
                </a:solidFill>
              </a:rPr>
              <a:t>Recursion</a:t>
            </a:r>
            <a:r>
              <a:t> is a programming technique where a problem is solved by solving a smaller version of the same problem, unless that smaller version is simple enough to solve directly.</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We call the small version that can be solved directly the base case of the recursive problem."/>
          <p:cNvSpPr txBox="1">
            <a:spLocks noGrp="1"/>
          </p:cNvSpPr>
          <p:nvPr>
            <p:ph type="body" idx="1"/>
          </p:nvPr>
        </p:nvSpPr>
        <p:spPr>
          <a:prstGeom prst="rect">
            <a:avLst/>
          </a:prstGeom>
        </p:spPr>
        <p:txBody>
          <a:bodyPr/>
          <a:lstStyle/>
          <a:p>
            <a:r>
              <a:t>We call the small version that can be solved directly the </a:t>
            </a:r>
            <a:r>
              <a:rPr i="1">
                <a:solidFill>
                  <a:srgbClr val="B51700"/>
                </a:solidFill>
              </a:rPr>
              <a:t>base case</a:t>
            </a:r>
            <a:r>
              <a:t> of the recursive problem.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Screen Shot 2021-10-06 at 10.33.20.png" descr="Screen Shot 2021-10-06 at 10.33.20.png"/>
          <p:cNvPicPr>
            <a:picLocks noChangeAspect="1"/>
          </p:cNvPicPr>
          <p:nvPr/>
        </p:nvPicPr>
        <p:blipFill>
          <a:blip r:embed="rId3"/>
          <a:srcRect r="956"/>
          <a:stretch>
            <a:fillRect/>
          </a:stretch>
        </p:blipFill>
        <p:spPr>
          <a:xfrm>
            <a:off x="457528" y="2488207"/>
            <a:ext cx="10196514" cy="87395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904" y="21600"/>
                </a:lnTo>
                <a:lnTo>
                  <a:pt x="21600" y="21600"/>
                </a:lnTo>
                <a:lnTo>
                  <a:pt x="21600" y="966"/>
                </a:lnTo>
                <a:lnTo>
                  <a:pt x="21403" y="738"/>
                </a:lnTo>
                <a:lnTo>
                  <a:pt x="20997" y="267"/>
                </a:lnTo>
                <a:lnTo>
                  <a:pt x="15843" y="267"/>
                </a:lnTo>
                <a:cubicBezTo>
                  <a:pt x="12530" y="267"/>
                  <a:pt x="10663" y="219"/>
                  <a:pt x="10618" y="133"/>
                </a:cubicBezTo>
                <a:cubicBezTo>
                  <a:pt x="10572" y="48"/>
                  <a:pt x="8665" y="0"/>
                  <a:pt x="5273" y="0"/>
                </a:cubicBezTo>
                <a:lnTo>
                  <a:pt x="0" y="0"/>
                </a:lnTo>
                <a:close/>
              </a:path>
            </a:pathLst>
          </a:custGeom>
          <a:ln w="12700">
            <a:miter lim="400000"/>
          </a:ln>
        </p:spPr>
      </p:pic>
      <p:sp>
        <p:nvSpPr>
          <p:cNvPr id="272" name="Rounded Rectangle"/>
          <p:cNvSpPr/>
          <p:nvPr/>
        </p:nvSpPr>
        <p:spPr>
          <a:xfrm>
            <a:off x="5548078" y="4348371"/>
            <a:ext cx="1628551" cy="6629818"/>
          </a:xfrm>
          <a:prstGeom prst="roundRect">
            <a:avLst>
              <a:gd name="adj" fmla="val 15000"/>
            </a:avLst>
          </a:prstGeom>
          <a:ln w="38100">
            <a:solidFill>
              <a:srgbClr val="B51700"/>
            </a:solidFill>
          </a:ln>
        </p:spPr>
        <p:txBody>
          <a:bodyPr lIns="178593" tIns="178593" rIns="178593" bIns="178593" anchor="ctr"/>
          <a:lstStyle/>
          <a:p>
            <a:pPr algn="ctr">
              <a:lnSpc>
                <a:spcPts val="4800"/>
              </a:lnSpc>
              <a:defRPr sz="4200"/>
            </a:pPr>
            <a:endParaRPr/>
          </a:p>
        </p:txBody>
      </p:sp>
      <p:sp>
        <p:nvSpPr>
          <p:cNvPr id="273" name="[list:…"/>
          <p:cNvSpPr txBox="1"/>
          <p:nvPr/>
        </p:nvSpPr>
        <p:spPr>
          <a:xfrm>
            <a:off x="11212419" y="2308860"/>
            <a:ext cx="2305889" cy="909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150000"/>
              </a:lnSpc>
              <a:defRPr i="0">
                <a:latin typeface="Menlo Regular"/>
                <a:ea typeface="Menlo Regular"/>
                <a:cs typeface="Menlo Regular"/>
                <a:sym typeface="Menlo Regular"/>
              </a:defRPr>
            </a:pPr>
            <a:r>
              <a:t>[</a:t>
            </a:r>
            <a:r>
              <a:rPr>
                <a:solidFill>
                  <a:srgbClr val="ABAFB3"/>
                </a:solidFill>
              </a:rPr>
              <a:t>list</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"C"</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a:t>
            </a:r>
            <a:r>
              <a:rPr>
                <a:solidFill>
                  <a:srgbClr val="507EB3"/>
                </a:solidFill>
              </a:rPr>
              <a:t>"B"</a:t>
            </a:r>
            <a:r>
              <a:t>]</a:t>
            </a:r>
          </a:p>
        </p:txBody>
      </p:sp>
      <p:cxnSp>
        <p:nvCxnSpPr>
          <p:cNvPr id="274" name="Connection Line"/>
          <p:cNvCxnSpPr>
            <a:stCxn id="272" idx="0"/>
            <a:endCxn id="273" idx="0"/>
          </p:cNvCxnSpPr>
          <p:nvPr/>
        </p:nvCxnSpPr>
        <p:spPr>
          <a:xfrm flipV="1">
            <a:off x="6362353" y="6858000"/>
            <a:ext cx="6003011" cy="805280"/>
          </a:xfrm>
          <a:prstGeom prst="straightConnector1">
            <a:avLst/>
          </a:prstGeom>
          <a:ln w="63500">
            <a:solidFill>
              <a:srgbClr val="B51700"/>
            </a:solidFill>
            <a:tailEnd type="triangle"/>
          </a:ln>
        </p:spPr>
      </p:cxnSp>
      <p:sp>
        <p:nvSpPr>
          <p:cNvPr id="275" name="››› grades"/>
          <p:cNvSpPr txBox="1"/>
          <p:nvPr/>
        </p:nvSpPr>
        <p:spPr>
          <a:xfrm>
            <a:off x="811674" y="1239700"/>
            <a:ext cx="3712761"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rPr>
                <a:solidFill>
                  <a:srgbClr val="ABAFB3"/>
                </a:solidFill>
              </a:rPr>
              <a:t>›››</a:t>
            </a:r>
            <a:r>
              <a:t> </a:t>
            </a:r>
            <a:r>
              <a:rPr b="1"/>
              <a:t>grades</a:t>
            </a:r>
          </a:p>
        </p:txBody>
      </p:sp>
      <p:sp>
        <p:nvSpPr>
          <p:cNvPr id="276" name="››› grades.get-column(&quot;letter-grade&quot;)"/>
          <p:cNvSpPr txBox="1"/>
          <p:nvPr/>
        </p:nvSpPr>
        <p:spPr>
          <a:xfrm>
            <a:off x="11169929" y="1239700"/>
            <a:ext cx="13209149"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5600"/>
              </a:lnSpc>
              <a:defRPr i="0">
                <a:latin typeface="Menlo Regular"/>
                <a:ea typeface="Menlo Regular"/>
                <a:cs typeface="Menlo Regular"/>
                <a:sym typeface="Menlo Regular"/>
              </a:defRPr>
            </a:pPr>
            <a:r>
              <a:rPr>
                <a:solidFill>
                  <a:srgbClr val="ABAFB3"/>
                </a:solidFill>
              </a:rPr>
              <a:t>›››</a:t>
            </a:r>
            <a:r>
              <a:t> </a:t>
            </a:r>
            <a:r>
              <a:rPr b="1"/>
              <a:t>grades.get-column(</a:t>
            </a:r>
            <a:r>
              <a:rPr b="1">
                <a:solidFill>
                  <a:srgbClr val="507EB3"/>
                </a:solidFill>
              </a:rPr>
              <a:t>"letter-grade"</a:t>
            </a:r>
            <a:r>
              <a:rPr b="1"/>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o write our own functions to process a list, item by item, we need to use the true form of a list and think recursively."/>
          <p:cNvSpPr txBox="1">
            <a:spLocks noGrp="1"/>
          </p:cNvSpPr>
          <p:nvPr>
            <p:ph type="body" idx="1"/>
          </p:nvPr>
        </p:nvSpPr>
        <p:spPr>
          <a:prstGeom prst="rect">
            <a:avLst/>
          </a:prstGeom>
        </p:spPr>
        <p:txBody>
          <a:bodyPr/>
          <a:lstStyle/>
          <a:p>
            <a:r>
              <a:t>To write our own functions to process a list, item by item, we need to use the true form of a list and think recursively.</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Designing functions using  the definition of a list"/>
          <p:cNvSpPr txBox="1">
            <a:spLocks noGrp="1"/>
          </p:cNvSpPr>
          <p:nvPr>
            <p:ph type="title"/>
          </p:nvPr>
        </p:nvSpPr>
        <p:spPr>
          <a:prstGeom prst="rect">
            <a:avLst/>
          </a:prstGeom>
        </p:spPr>
        <p:txBody>
          <a:bodyPr/>
          <a:lstStyle/>
          <a:p>
            <a:r>
              <a:t>Designing functions using </a:t>
            </a:r>
            <a:br/>
            <a:r>
              <a:t>the definition of a list</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How would we write a function that takes a list of numbers and returns its sum?"/>
          <p:cNvSpPr txBox="1">
            <a:spLocks noGrp="1"/>
          </p:cNvSpPr>
          <p:nvPr>
            <p:ph type="body" idx="1"/>
          </p:nvPr>
        </p:nvSpPr>
        <p:spPr>
          <a:prstGeom prst="rect">
            <a:avLst/>
          </a:prstGeom>
        </p:spPr>
        <p:txBody>
          <a:bodyPr/>
          <a:lstStyle/>
          <a:p>
            <a:r>
              <a:t>How would we write a function that takes a list of numbers and returns its sum?</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+ 1 + 4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fun my-sum(lst :: List&lt;Number&gt;) -&gt; Number:   doc: &quot;Return the sum of the numbers in the list&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b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+ 1 + 4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We used higher-order functions to work with tables, and we can do the same with lists:"/>
          <p:cNvSpPr txBox="1">
            <a:spLocks noGrp="1"/>
          </p:cNvSpPr>
          <p:nvPr>
            <p:ph type="body" idx="1"/>
          </p:nvPr>
        </p:nvSpPr>
        <p:spPr>
          <a:prstGeom prst="rect">
            <a:avLst/>
          </a:prstGeom>
        </p:spPr>
        <p:txBody>
          <a:bodyPr/>
          <a:lstStyle/>
          <a:p>
            <a:r>
              <a:t>We used higher-order functions to work with tables, and we can do the same with lists:</a:t>
            </a:r>
          </a:p>
        </p:txBody>
      </p:sp>
      <p:sp>
        <p:nvSpPr>
          <p:cNvPr id="281" name="Tables"/>
          <p:cNvSpPr txBox="1"/>
          <p:nvPr/>
        </p:nvSpPr>
        <p:spPr>
          <a:xfrm>
            <a:off x="6481016" y="3693820"/>
            <a:ext cx="1884284"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Tables</a:t>
            </a:r>
          </a:p>
        </p:txBody>
      </p:sp>
      <p:sp>
        <p:nvSpPr>
          <p:cNvPr id="282" name="Lists"/>
          <p:cNvSpPr txBox="1"/>
          <p:nvPr/>
        </p:nvSpPr>
        <p:spPr>
          <a:xfrm>
            <a:off x="14038206" y="3693820"/>
            <a:ext cx="13967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Lists</a:t>
            </a:r>
          </a:p>
        </p:txBody>
      </p:sp>
      <p:sp>
        <p:nvSpPr>
          <p:cNvPr id="283" name="transform-column"/>
          <p:cNvSpPr txBox="1"/>
          <p:nvPr/>
        </p:nvSpPr>
        <p:spPr>
          <a:xfrm>
            <a:off x="4339685" y="5639822"/>
            <a:ext cx="5823070"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transform-column</a:t>
            </a:r>
          </a:p>
        </p:txBody>
      </p:sp>
      <p:sp>
        <p:nvSpPr>
          <p:cNvPr id="284" name="map"/>
          <p:cNvSpPr txBox="1"/>
          <p:nvPr/>
        </p:nvSpPr>
        <p:spPr>
          <a:xfrm>
            <a:off x="13995807" y="5639822"/>
            <a:ext cx="1250735"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map</a:t>
            </a:r>
          </a:p>
        </p:txBody>
      </p:sp>
      <p:cxnSp>
        <p:nvCxnSpPr>
          <p:cNvPr id="285" name="Connection Line"/>
          <p:cNvCxnSpPr>
            <a:cxnSpLocks/>
          </p:cNvCxnSpPr>
          <p:nvPr/>
        </p:nvCxnSpPr>
        <p:spPr>
          <a:xfrm>
            <a:off x="7423158" y="6984517"/>
            <a:ext cx="7369955" cy="1"/>
          </a:xfrm>
          <a:prstGeom prst="straightConnector1">
            <a:avLst/>
          </a:prstGeom>
          <a:ln w="63500">
            <a:solidFill>
              <a:srgbClr val="B51700"/>
            </a:solidFill>
            <a:tailEnd type="triangle"/>
          </a:ln>
        </p:spPr>
      </p:cxn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+ 4 + 0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+ 1 + 4 + 0</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fun my-sum(lst :: List&lt;Number&gt;) -&gt; Number:…"/>
          <p:cNvSpPr txBox="1">
            <a:spLocks noGrp="1"/>
          </p:cNvSpPr>
          <p:nvPr>
            <p:ph type="body" idx="1"/>
          </p:nvPr>
        </p:nvSpPr>
        <p:spPr>
          <a:xfrm>
            <a:off x="2450592" y="252018"/>
            <a:ext cx="20690417" cy="13211963"/>
          </a:xfrm>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solidFill>
                  <a:srgbClr val="DDDDDD"/>
                </a:solidFill>
                <a:latin typeface="Menlo Regular"/>
                <a:ea typeface="Menlo Regular"/>
                <a:cs typeface="Menlo Regular"/>
                <a:sym typeface="Menlo Regular"/>
              </a:defRPr>
            </a:pPr>
            <a:r>
              <a:t>fun </a:t>
            </a:r>
            <a:r>
              <a:rPr b="1"/>
              <a:t>my-sum</a:t>
            </a:r>
            <a:r>
              <a:t>(lst :: List&lt;Number&gt;) -&gt; Number:</a:t>
            </a:r>
          </a:p>
          <a:p>
            <a:pPr defTabSz="1828800">
              <a:lnSpc>
                <a:spcPts val="5600"/>
              </a:lnSpc>
              <a:spcBef>
                <a:spcPts val="0"/>
              </a:spcBef>
              <a:defRPr sz="4600">
                <a:solidFill>
                  <a:srgbClr val="DDDDDD"/>
                </a:solidFill>
                <a:latin typeface="Menlo Regular"/>
                <a:ea typeface="Menlo Regular"/>
                <a:cs typeface="Menlo Regular"/>
                <a:sym typeface="Menlo Regular"/>
              </a:defRPr>
            </a:pPr>
            <a:r>
              <a:t>  doc: "Return the sum of the numbers in the list"</a:t>
            </a: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solidFill>
                  <a:srgbClr val="DDDDDD"/>
                </a:solidFill>
                <a:latin typeface="Menlo Regular"/>
                <a:ea typeface="Menlo Regular"/>
                <a:cs typeface="Menlo Regular"/>
                <a:sym typeface="Menlo Regular"/>
              </a:defRPr>
            </a:pPr>
            <a:r>
              <a:t>where:</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 is 0</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4]) is 4 + my-sum([list: ])</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1, 4]) is 1 + my-sum([list: 4])</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3, 1, 4]) is 3 + my-sum([list: 1, 4])</a:t>
            </a:r>
          </a:p>
          <a:p>
            <a:pPr defTabSz="1828800">
              <a:lnSpc>
                <a:spcPts val="5600"/>
              </a:lnSpc>
              <a:spcBef>
                <a:spcPts val="0"/>
              </a:spcBef>
              <a:defRPr sz="4600">
                <a:solidFill>
                  <a:srgbClr val="DDDDDD"/>
                </a:solidFill>
                <a:latin typeface="Menlo Regular"/>
                <a:ea typeface="Menlo Regular"/>
                <a:cs typeface="Menlo Regular"/>
                <a:sym typeface="Menlo Regular"/>
              </a:defRPr>
            </a:pPr>
            <a:r>
              <a:t>end</a:t>
            </a:r>
          </a:p>
        </p:txBody>
      </p:sp>
      <p:sp>
        <p:nvSpPr>
          <p:cNvPr id="566" name="Rounded Rectangle"/>
          <p:cNvSpPr/>
          <p:nvPr/>
        </p:nvSpPr>
        <p:spPr>
          <a:xfrm>
            <a:off x="3014740" y="2169707"/>
            <a:ext cx="8750001" cy="6261298"/>
          </a:xfrm>
          <a:prstGeom prst="roundRect">
            <a:avLst>
              <a:gd name="adj" fmla="val 6995"/>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
        <p:nvSpPr>
          <p:cNvPr id="567" name="cases is like a special if statement that we use to ask “which shape of data do I have?”"/>
          <p:cNvSpPr txBox="1"/>
          <p:nvPr/>
        </p:nvSpPr>
        <p:spPr>
          <a:xfrm>
            <a:off x="12923786" y="3850015"/>
            <a:ext cx="6723736" cy="29006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defRPr sz="4400">
                <a:solidFill>
                  <a:srgbClr val="A00E15"/>
                </a:solidFill>
              </a:defRPr>
            </a:pPr>
            <a:r>
              <a:rPr sz="3800" b="1" i="0">
                <a:latin typeface="Menlo Regular"/>
                <a:ea typeface="Menlo Regular"/>
                <a:cs typeface="Menlo Regular"/>
                <a:sym typeface="Menlo Regular"/>
              </a:rPr>
              <a:t>cases</a:t>
            </a:r>
            <a:r>
              <a:t> is like a special </a:t>
            </a:r>
            <a:r>
              <a:rPr sz="3800" b="1" i="0">
                <a:latin typeface="Menlo Regular"/>
                <a:ea typeface="Menlo Regular"/>
                <a:cs typeface="Menlo Regular"/>
                <a:sym typeface="Menlo Regular"/>
              </a:rPr>
              <a:t>if</a:t>
            </a:r>
            <a:r>
              <a:t> statement that we use to ask “which </a:t>
            </a:r>
            <a:r>
              <a:rPr b="1"/>
              <a:t>shape</a:t>
            </a:r>
            <a:r>
              <a:t> of data do I have?”</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solidFill>
                  <a:srgbClr val="DDDDDD"/>
                </a:solidFill>
                <a:latin typeface="Menlo Regular"/>
                <a:ea typeface="Menlo Regular"/>
                <a:cs typeface="Menlo Regular"/>
                <a:sym typeface="Menlo Regular"/>
              </a:defRPr>
            </a:pPr>
            <a:r>
              <a:t>fun </a:t>
            </a:r>
            <a:r>
              <a:rPr b="1"/>
              <a:t>my-sum</a:t>
            </a:r>
            <a:r>
              <a:t>(lst :: List&lt;Number&gt;) -&gt; Number:</a:t>
            </a:r>
          </a:p>
          <a:p>
            <a:pPr defTabSz="1828800">
              <a:lnSpc>
                <a:spcPts val="5600"/>
              </a:lnSpc>
              <a:spcBef>
                <a:spcPts val="0"/>
              </a:spcBef>
              <a:defRPr sz="4600">
                <a:solidFill>
                  <a:srgbClr val="DDDDDD"/>
                </a:solidFill>
                <a:latin typeface="Menlo Regular"/>
                <a:ea typeface="Menlo Regular"/>
                <a:cs typeface="Menlo Regular"/>
                <a:sym typeface="Menlo Regular"/>
              </a:defRPr>
            </a:pPr>
            <a:r>
              <a:t>  doc: "Return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solidFill>
                  <a:srgbClr val="DDDDDD"/>
                </a:solidFill>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solidFill>
                  <a:srgbClr val="DDDDDD"/>
                </a:solidFill>
                <a:latin typeface="Menlo Regular"/>
                <a:ea typeface="Menlo Regular"/>
                <a:cs typeface="Menlo Regular"/>
                <a:sym typeface="Menlo Regular"/>
              </a:defRPr>
            </a:pPr>
            <a:r>
              <a:t>where:</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 is 0</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4]) is 4 + my-sum([list: ])</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1, 4]) is 1 + my-sum([list: 4])</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3, 1, 4]) is 3 + my-sum([list: 1, 4])</a:t>
            </a:r>
          </a:p>
          <a:p>
            <a:pPr defTabSz="1828800">
              <a:lnSpc>
                <a:spcPts val="5600"/>
              </a:lnSpc>
              <a:spcBef>
                <a:spcPts val="0"/>
              </a:spcBef>
              <a:defRPr sz="4600">
                <a:solidFill>
                  <a:srgbClr val="DDDDDD"/>
                </a:solidFill>
                <a:latin typeface="Menlo Regular"/>
                <a:ea typeface="Menlo Regular"/>
                <a:cs typeface="Menlo Regular"/>
                <a:sym typeface="Menlo Regular"/>
              </a:defRPr>
            </a:pPr>
            <a:r>
              <a:t>end</a:t>
            </a:r>
          </a:p>
        </p:txBody>
      </p:sp>
      <p:sp>
        <p:nvSpPr>
          <p:cNvPr id="570" name="If the list is empty, do one thing."/>
          <p:cNvSpPr txBox="1"/>
          <p:nvPr/>
        </p:nvSpPr>
        <p:spPr>
          <a:xfrm>
            <a:off x="11448730" y="3197186"/>
            <a:ext cx="7683211" cy="15544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defRPr sz="4400">
                <a:solidFill>
                  <a:srgbClr val="A00E15"/>
                </a:solidFill>
              </a:defRPr>
            </a:pPr>
            <a:r>
              <a:t> If the list is </a:t>
            </a:r>
            <a:r>
              <a:rPr sz="3800" b="1" i="0">
                <a:latin typeface="Menlo Regular"/>
                <a:ea typeface="Menlo Regular"/>
                <a:cs typeface="Menlo Regular"/>
                <a:sym typeface="Menlo Regular"/>
              </a:rPr>
              <a:t>empty</a:t>
            </a:r>
            <a:r>
              <a:t>, do one thing.</a:t>
            </a:r>
          </a:p>
        </p:txBody>
      </p:sp>
      <p:sp>
        <p:nvSpPr>
          <p:cNvPr id="571" name="If it’s a link, do another thing."/>
          <p:cNvSpPr txBox="1"/>
          <p:nvPr/>
        </p:nvSpPr>
        <p:spPr>
          <a:xfrm>
            <a:off x="11448730" y="5358643"/>
            <a:ext cx="7683211" cy="15544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defRPr sz="4400">
                <a:solidFill>
                  <a:srgbClr val="A00E15"/>
                </a:solidFill>
              </a:defRPr>
            </a:pPr>
            <a:r>
              <a:t> If it’s a </a:t>
            </a:r>
            <a:r>
              <a:rPr sz="3800" b="1" i="0">
                <a:latin typeface="Menlo Regular"/>
                <a:ea typeface="Menlo Regular"/>
                <a:cs typeface="Menlo Regular"/>
                <a:sym typeface="Menlo Regular"/>
              </a:rPr>
              <a:t>link</a:t>
            </a:r>
            <a:r>
              <a:t>, do another thing.</a:t>
            </a:r>
          </a:p>
        </p:txBody>
      </p:sp>
      <p:sp>
        <p:nvSpPr>
          <p:cNvPr id="572" name="Rounded Rectangle"/>
          <p:cNvSpPr/>
          <p:nvPr/>
        </p:nvSpPr>
        <p:spPr>
          <a:xfrm>
            <a:off x="3840317" y="3113223"/>
            <a:ext cx="6927696" cy="1722408"/>
          </a:xfrm>
          <a:prstGeom prst="roundRect">
            <a:avLst>
              <a:gd name="adj" fmla="val 13286"/>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
        <p:nvSpPr>
          <p:cNvPr id="573" name="Rounded Rectangle"/>
          <p:cNvSpPr/>
          <p:nvPr/>
        </p:nvSpPr>
        <p:spPr>
          <a:xfrm>
            <a:off x="3840317" y="5274680"/>
            <a:ext cx="6927696" cy="1722408"/>
          </a:xfrm>
          <a:prstGeom prst="roundRect">
            <a:avLst>
              <a:gd name="adj" fmla="val 13286"/>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chemeClr val="accent4">
                    <a:lumOff val="28000"/>
                  </a:schemeClr>
                </a:solidFill>
              </a:rPr>
              <a:t>fun </a:t>
            </a:r>
            <a:r>
              <a:rPr b="1">
                <a:solidFill>
                  <a:schemeClr val="accent4">
                    <a:lumOff val="28000"/>
                  </a:schemeClr>
                </a:solidFill>
              </a:rPr>
              <a:t>my-sum</a:t>
            </a:r>
            <a:r>
              <a:rPr>
                <a:solidFill>
                  <a:schemeClr val="accent4">
                    <a:lumOff val="28000"/>
                  </a:schemeClr>
                </a:solidFill>
              </a:rPr>
              <a:t>(lst :: List&lt;Number&gt;)</a:t>
            </a:r>
            <a:r>
              <a:t> -&gt; </a:t>
            </a:r>
            <a:r>
              <a:rPr>
                <a:solidFill>
                  <a:schemeClr val="accent4">
                    <a:lumOff val="28000"/>
                  </a:schemeClr>
                </a:solidFill>
              </a:rPr>
              <a:t>Number:</a:t>
            </a:r>
          </a:p>
          <a:p>
            <a:pPr defTabSz="1828800">
              <a:lnSpc>
                <a:spcPts val="5600"/>
              </a:lnSpc>
              <a:spcBef>
                <a:spcPts val="0"/>
              </a:spcBef>
              <a:defRPr sz="4600">
                <a:solidFill>
                  <a:schemeClr val="accent4">
                    <a:lumOff val="28000"/>
                  </a:schemeClr>
                </a:solidFill>
                <a:latin typeface="Menlo Regular"/>
                <a:ea typeface="Menlo Regular"/>
                <a:cs typeface="Menlo Regular"/>
                <a:sym typeface="Menlo Regular"/>
              </a:defRPr>
            </a:pPr>
            <a:r>
              <a:t>  doc: "Return the sum of the numbers in the list"</a:t>
            </a:r>
          </a:p>
          <a:p>
            <a:pPr defTabSz="1828800">
              <a:lnSpc>
                <a:spcPts val="5600"/>
              </a:lnSpc>
              <a:spcBef>
                <a:spcPts val="0"/>
              </a:spcBef>
              <a:defRPr sz="4600">
                <a:solidFill>
                  <a:schemeClr val="accent4">
                    <a:lumOff val="28000"/>
                  </a:schemeClr>
                </a:solidFill>
                <a:latin typeface="Menlo Regular"/>
                <a:ea typeface="Menlo Regular"/>
                <a:cs typeface="Menlo Regular"/>
                <a:sym typeface="Menlo Regular"/>
              </a:defRPr>
            </a:pPr>
            <a:endParaRPr/>
          </a:p>
          <a:p>
            <a:pPr defTabSz="1828800">
              <a:lnSpc>
                <a:spcPts val="5600"/>
              </a:lnSpc>
              <a:spcBef>
                <a:spcPts val="0"/>
              </a:spcBef>
              <a:defRPr sz="4600">
                <a:solidFill>
                  <a:schemeClr val="accent4">
                    <a:lumOff val="28000"/>
                  </a:schemeClr>
                </a:solidFill>
                <a:latin typeface="Menlo Regular"/>
                <a:ea typeface="Menlo Regular"/>
                <a:cs typeface="Menlo Regular"/>
                <a:sym typeface="Menlo Regular"/>
              </a:defRPr>
            </a:pPr>
            <a:r>
              <a:t>  cases (List) lst:</a:t>
            </a:r>
          </a:p>
          <a:p>
            <a:pPr defTabSz="1828800">
              <a:lnSpc>
                <a:spcPts val="5600"/>
              </a:lnSpc>
              <a:spcBef>
                <a:spcPts val="0"/>
              </a:spcBef>
              <a:defRPr sz="4600">
                <a:latin typeface="Menlo Regular"/>
                <a:ea typeface="Menlo Regular"/>
                <a:cs typeface="Menlo Regular"/>
                <a:sym typeface="Menlo Regular"/>
              </a:defRPr>
            </a:pPr>
            <a:r>
              <a:rPr>
                <a:solidFill>
                  <a:schemeClr val="accent4">
                    <a:lumOff val="28000"/>
                  </a:schemeClr>
                </a:solidFill>
              </a:rPr>
              <a:t>    | empty</a:t>
            </a:r>
            <a:r>
              <a:rPr>
                <a:solidFill>
                  <a:srgbClr val="DDDDDD"/>
                </a:solidFill>
              </a:rPr>
              <a:t> </a:t>
            </a:r>
            <a:r>
              <a:t>=&gt; </a:t>
            </a:r>
            <a:br>
              <a:rPr>
                <a:solidFill>
                  <a:srgbClr val="DDDDDD"/>
                </a:solidFill>
              </a:rPr>
            </a:br>
            <a:r>
              <a:rPr>
                <a:solidFill>
                  <a:schemeClr val="accent4">
                    <a:lumOff val="28000"/>
                  </a:schemeClr>
                </a:solidFill>
              </a:rPr>
              <a:t>      ...</a:t>
            </a:r>
          </a:p>
          <a:p>
            <a:pPr defTabSz="1828800">
              <a:lnSpc>
                <a:spcPts val="5600"/>
              </a:lnSpc>
              <a:spcBef>
                <a:spcPts val="0"/>
              </a:spcBef>
              <a:defRPr sz="4600">
                <a:solidFill>
                  <a:schemeClr val="accent4">
                    <a:lumOff val="28000"/>
                  </a:schemeClr>
                </a:solidFill>
                <a:latin typeface="Menlo Regular"/>
                <a:ea typeface="Menlo Regular"/>
                <a:cs typeface="Menlo Regular"/>
                <a:sym typeface="Menlo Regular"/>
              </a:defRPr>
            </a:pPr>
            <a:endParaRPr>
              <a:solidFill>
                <a:schemeClr val="accent4">
                  <a:lumOff val="28000"/>
                </a:schemeClr>
              </a:solidFill>
            </a:endParaRPr>
          </a:p>
          <a:p>
            <a:pPr defTabSz="1828800">
              <a:lnSpc>
                <a:spcPts val="5600"/>
              </a:lnSpc>
              <a:spcBef>
                <a:spcPts val="0"/>
              </a:spcBef>
              <a:defRPr sz="4600">
                <a:latin typeface="Menlo Regular"/>
                <a:ea typeface="Menlo Regular"/>
                <a:cs typeface="Menlo Regular"/>
                <a:sym typeface="Menlo Regular"/>
              </a:defRPr>
            </a:pPr>
            <a:r>
              <a:rPr>
                <a:solidFill>
                  <a:schemeClr val="accent4">
                    <a:lumOff val="28000"/>
                  </a:schemeClr>
                </a:solidFill>
              </a:rPr>
              <a:t>    | link(f, r)</a:t>
            </a:r>
            <a:r>
              <a:t> =&gt;</a:t>
            </a:r>
            <a:endParaRPr>
              <a:solidFill>
                <a:schemeClr val="accent4">
                  <a:lumOff val="13999"/>
                </a:schemeClr>
              </a:solidFill>
            </a:endParaRP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endParaRP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end</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endParaRP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where:</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my-sum([list: ]) is 0</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my-sum([list: 4]) is 4 + my-sum([list: ])</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my-sum([list: 1, 4]) is 1 + my-sum([list: 4])</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  my-sum([list: 3, 1, 4]) is 3 + my-sum([list: 1, 4])</a:t>
            </a:r>
          </a:p>
          <a:p>
            <a:pPr defTabSz="1828800">
              <a:lnSpc>
                <a:spcPts val="5600"/>
              </a:lnSpc>
              <a:spcBef>
                <a:spcPts val="0"/>
              </a:spcBef>
              <a:defRPr sz="4600">
                <a:solidFill>
                  <a:schemeClr val="accent4">
                    <a:lumOff val="13999"/>
                  </a:schemeClr>
                </a:solidFill>
                <a:latin typeface="Menlo Regular"/>
                <a:ea typeface="Menlo Regular"/>
                <a:cs typeface="Menlo Regular"/>
                <a:sym typeface="Menlo Regular"/>
              </a:defRPr>
            </a:pPr>
            <a:r>
              <a:t>end</a:t>
            </a:r>
          </a:p>
        </p:txBody>
      </p:sp>
      <p:sp>
        <p:nvSpPr>
          <p:cNvPr id="576" name="Rounded Rectangle"/>
          <p:cNvSpPr/>
          <p:nvPr/>
        </p:nvSpPr>
        <p:spPr>
          <a:xfrm>
            <a:off x="6381620" y="3184138"/>
            <a:ext cx="3310930" cy="2963088"/>
          </a:xfrm>
          <a:prstGeom prst="roundRect">
            <a:avLst>
              <a:gd name="adj" fmla="val 21071"/>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
        <p:nvSpPr>
          <p:cNvPr id="577" name="Denotes the output of a function"/>
          <p:cNvSpPr txBox="1"/>
          <p:nvPr/>
        </p:nvSpPr>
        <p:spPr>
          <a:xfrm>
            <a:off x="12906289" y="2261574"/>
            <a:ext cx="4491750" cy="22275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lvl1pPr>
              <a:defRPr sz="4400">
                <a:solidFill>
                  <a:srgbClr val="A00E15"/>
                </a:solidFill>
              </a:defRPr>
            </a:lvl1pPr>
          </a:lstStyle>
          <a:p>
            <a:r>
              <a:t>Denotes the output of a function</a:t>
            </a:r>
          </a:p>
        </p:txBody>
      </p:sp>
      <p:sp>
        <p:nvSpPr>
          <p:cNvPr id="578" name="Rounded Rectangle"/>
          <p:cNvSpPr/>
          <p:nvPr/>
        </p:nvSpPr>
        <p:spPr>
          <a:xfrm>
            <a:off x="13613142" y="290592"/>
            <a:ext cx="1113536" cy="757741"/>
          </a:xfrm>
          <a:prstGeom prst="roundRect">
            <a:avLst>
              <a:gd name="adj" fmla="val 29418"/>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
        <p:nvSpPr>
          <p:cNvPr id="579" name="Marks the expression to evaluate if the data has the shape on the left."/>
          <p:cNvSpPr txBox="1"/>
          <p:nvPr/>
        </p:nvSpPr>
        <p:spPr>
          <a:xfrm>
            <a:off x="12906289" y="5670646"/>
            <a:ext cx="4491750" cy="42468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lvl1pPr>
              <a:defRPr sz="4400">
                <a:solidFill>
                  <a:srgbClr val="A00E15"/>
                </a:solidFill>
              </a:defRPr>
            </a:lvl1pPr>
          </a:lstStyle>
          <a:p>
            <a:r>
              <a:t>Marks the expression to evaluate if the data has the shape on the left.</a:t>
            </a:r>
          </a:p>
        </p:txBody>
      </p:sp>
      <p:cxnSp>
        <p:nvCxnSpPr>
          <p:cNvPr id="580" name="Connection Line"/>
          <p:cNvCxnSpPr>
            <a:stCxn id="579" idx="0"/>
            <a:endCxn id="576" idx="0"/>
          </p:cNvCxnSpPr>
          <p:nvPr/>
        </p:nvCxnSpPr>
        <p:spPr>
          <a:xfrm flipH="1" flipV="1">
            <a:off x="8037085" y="4665682"/>
            <a:ext cx="7115080" cy="3128405"/>
          </a:xfrm>
          <a:prstGeom prst="straightConnector1">
            <a:avLst/>
          </a:prstGeom>
          <a:ln w="63500">
            <a:solidFill>
              <a:srgbClr val="B51700"/>
            </a:solidFill>
            <a:tailEnd type="triangle"/>
          </a:ln>
        </p:spPr>
      </p:cxnSp>
      <p:cxnSp>
        <p:nvCxnSpPr>
          <p:cNvPr id="581" name="Connection Line"/>
          <p:cNvCxnSpPr>
            <a:stCxn id="577" idx="0"/>
            <a:endCxn id="578" idx="0"/>
          </p:cNvCxnSpPr>
          <p:nvPr/>
        </p:nvCxnSpPr>
        <p:spPr>
          <a:xfrm flipH="1" flipV="1">
            <a:off x="14169909" y="669462"/>
            <a:ext cx="982256" cy="2705903"/>
          </a:xfrm>
          <a:prstGeom prst="straightConnector1">
            <a:avLst/>
          </a:prstGeom>
          <a:ln w="63500">
            <a:solidFill>
              <a:srgbClr val="B51700"/>
            </a:solidFill>
            <a:tailEnd type="triangle"/>
          </a:ln>
        </p:spPr>
      </p:cxn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solidFill>
                  <a:srgbClr val="DDDDDD"/>
                </a:solidFill>
                <a:latin typeface="Menlo Regular"/>
                <a:ea typeface="Menlo Regular"/>
                <a:cs typeface="Menlo Regular"/>
                <a:sym typeface="Menlo Regular"/>
              </a:defRPr>
            </a:pPr>
            <a:r>
              <a:t>  doc: "Return the sum of the numbers in the list"</a:t>
            </a:r>
          </a:p>
          <a:p>
            <a:pPr defTabSz="1828800">
              <a:lnSpc>
                <a:spcPts val="5600"/>
              </a:lnSpc>
              <a:spcBef>
                <a:spcPts val="0"/>
              </a:spcBef>
              <a:defRPr sz="4600">
                <a:solidFill>
                  <a:srgbClr val="DDDDDD"/>
                </a:solidFill>
                <a:latin typeface="Menlo Regular"/>
                <a:ea typeface="Menlo Regular"/>
                <a:cs typeface="Menlo Regular"/>
                <a:sym typeface="Menlo Regular"/>
              </a:defRPr>
            </a:pPr>
            <a:endParaRPr/>
          </a:p>
          <a:p>
            <a:pPr defTabSz="1828800">
              <a:lnSpc>
                <a:spcPts val="5600"/>
              </a:lnSpc>
              <a:spcBef>
                <a:spcPts val="0"/>
              </a:spcBef>
              <a:defRPr sz="4600">
                <a:solidFill>
                  <a:srgbClr val="DDDDDD"/>
                </a:solidFill>
                <a:latin typeface="Menlo Regular"/>
                <a:ea typeface="Menlo Regular"/>
                <a:cs typeface="Menlo Regular"/>
                <a:sym typeface="Menlo Regular"/>
              </a:defRPr>
            </a:pPr>
            <a:r>
              <a:t>  cases (List) lst:</a:t>
            </a:r>
          </a:p>
          <a:p>
            <a:pPr defTabSz="1828800">
              <a:lnSpc>
                <a:spcPts val="5600"/>
              </a:lnSpc>
              <a:spcBef>
                <a:spcPts val="0"/>
              </a:spcBef>
              <a:defRPr sz="4600">
                <a:solidFill>
                  <a:srgbClr val="DDDDDD"/>
                </a:solidFill>
                <a:latin typeface="Menlo Regular"/>
                <a:ea typeface="Menlo Regular"/>
                <a:cs typeface="Menlo Regular"/>
                <a:sym typeface="Menlo Regular"/>
              </a:defRPr>
            </a:pPr>
            <a:r>
              <a:t>    | empty =&gt; </a:t>
            </a:r>
            <a:b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r>
              <a:rPr>
                <a:solidFill>
                  <a:srgbClr val="DDDDDD"/>
                </a:solidFill>
              </a:rPr>
              <a:t>     ...</a:t>
            </a:r>
          </a:p>
          <a:p>
            <a:pPr defTabSz="1828800">
              <a:lnSpc>
                <a:spcPts val="5600"/>
              </a:lnSpc>
              <a:spcBef>
                <a:spcPts val="0"/>
              </a:spcBef>
              <a:defRPr sz="4600">
                <a:solidFill>
                  <a:srgbClr val="DDDDDD"/>
                </a:solidFill>
                <a:latin typeface="Menlo Regular"/>
                <a:ea typeface="Menlo Regular"/>
                <a:cs typeface="Menlo Regular"/>
                <a:sym typeface="Menlo Regular"/>
              </a:defRPr>
            </a:pPr>
            <a:endParaRPr>
              <a:solidFill>
                <a:srgbClr val="DDDDDD"/>
              </a:solidFill>
            </a:endParaRPr>
          </a:p>
          <a:p>
            <a:pPr defTabSz="1828800">
              <a:lnSpc>
                <a:spcPts val="5600"/>
              </a:lnSpc>
              <a:spcBef>
                <a:spcPts val="0"/>
              </a:spcBef>
              <a:defRPr sz="4600">
                <a:solidFill>
                  <a:srgbClr val="DDDDDD"/>
                </a:solidFill>
                <a:latin typeface="Menlo Regular"/>
                <a:ea typeface="Menlo Regular"/>
                <a:cs typeface="Menlo Regular"/>
                <a:sym typeface="Menlo Regular"/>
              </a:defRPr>
            </a:pPr>
            <a:r>
              <a:t>  end</a:t>
            </a:r>
          </a:p>
          <a:p>
            <a:pPr defTabSz="1828800">
              <a:lnSpc>
                <a:spcPts val="5600"/>
              </a:lnSpc>
              <a:spcBef>
                <a:spcPts val="0"/>
              </a:spcBef>
              <a:defRPr sz="4600">
                <a:solidFill>
                  <a:srgbClr val="DDDDDD"/>
                </a:solidFill>
                <a:latin typeface="Menlo Regular"/>
                <a:ea typeface="Menlo Regular"/>
                <a:cs typeface="Menlo Regular"/>
                <a:sym typeface="Menlo Regular"/>
              </a:defRPr>
            </a:pPr>
            <a:endParaRPr/>
          </a:p>
          <a:p>
            <a:pPr defTabSz="1828800">
              <a:lnSpc>
                <a:spcPts val="5600"/>
              </a:lnSpc>
              <a:spcBef>
                <a:spcPts val="0"/>
              </a:spcBef>
              <a:defRPr sz="4600">
                <a:solidFill>
                  <a:srgbClr val="DDDDDD"/>
                </a:solidFill>
                <a:latin typeface="Menlo Regular"/>
                <a:ea typeface="Menlo Regular"/>
                <a:cs typeface="Menlo Regular"/>
                <a:sym typeface="Menlo Regular"/>
              </a:defRPr>
            </a:pPr>
            <a:r>
              <a:t>where:</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 is 0</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4]) is 4 + my-sum([list: ])</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1, 4]) is 1 + my-sum([list: 4])</a:t>
            </a:r>
          </a:p>
          <a:p>
            <a:pPr defTabSz="1828800">
              <a:lnSpc>
                <a:spcPts val="5600"/>
              </a:lnSpc>
              <a:spcBef>
                <a:spcPts val="0"/>
              </a:spcBef>
              <a:defRPr sz="4600">
                <a:solidFill>
                  <a:srgbClr val="DDDDDD"/>
                </a:solidFill>
                <a:latin typeface="Menlo Regular"/>
                <a:ea typeface="Menlo Regular"/>
                <a:cs typeface="Menlo Regular"/>
                <a:sym typeface="Menlo Regular"/>
              </a:defRPr>
            </a:pPr>
            <a:r>
              <a:t>  my-sum([list: 3, 1, 4]) is 3 + my-sum([list: 1, 4])</a:t>
            </a:r>
          </a:p>
          <a:p>
            <a:pPr defTabSz="1828800">
              <a:lnSpc>
                <a:spcPts val="5600"/>
              </a:lnSpc>
              <a:spcBef>
                <a:spcPts val="0"/>
              </a:spcBef>
              <a:defRPr sz="4600">
                <a:solidFill>
                  <a:srgbClr val="DDDDDD"/>
                </a:solidFill>
                <a:latin typeface="Menlo Regular"/>
                <a:ea typeface="Menlo Regular"/>
                <a:cs typeface="Menlo Regular"/>
                <a:sym typeface="Menlo Regular"/>
              </a:defRPr>
            </a:pPr>
            <a:r>
              <a:t>end</a:t>
            </a:r>
          </a:p>
        </p:txBody>
      </p:sp>
      <p:sp>
        <p:nvSpPr>
          <p:cNvPr id="584" name="And this is giving names for referring to the arguments to link."/>
          <p:cNvSpPr txBox="1"/>
          <p:nvPr/>
        </p:nvSpPr>
        <p:spPr>
          <a:xfrm>
            <a:off x="5802863" y="6417309"/>
            <a:ext cx="15732716"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pPr>
              <a:defRPr sz="4400">
                <a:solidFill>
                  <a:srgbClr val="A00E15"/>
                </a:solidFill>
              </a:defRPr>
            </a:pPr>
            <a:r>
              <a:t>And this is giving names for referring to the arguments to </a:t>
            </a:r>
            <a:r>
              <a:rPr sz="3800" b="1" i="0">
                <a:latin typeface="Menlo Regular"/>
                <a:ea typeface="Menlo Regular"/>
                <a:cs typeface="Menlo Regular"/>
                <a:sym typeface="Menlo Regular"/>
              </a:rPr>
              <a:t>link</a:t>
            </a:r>
            <a:r>
              <a:t>.</a:t>
            </a:r>
          </a:p>
        </p:txBody>
      </p:sp>
      <p:sp>
        <p:nvSpPr>
          <p:cNvPr id="585" name="This gives names for referring to the arguments to my-sum."/>
          <p:cNvSpPr txBox="1"/>
          <p:nvPr/>
        </p:nvSpPr>
        <p:spPr>
          <a:xfrm>
            <a:off x="5802863" y="1262676"/>
            <a:ext cx="13872361" cy="1554480"/>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defRPr sz="4400">
                <a:solidFill>
                  <a:srgbClr val="A00E15"/>
                </a:solidFill>
              </a:defRPr>
            </a:pPr>
            <a:r>
              <a:t>This gives names for referring to the arguments to </a:t>
            </a:r>
            <a:r>
              <a:rPr sz="3800" b="1" i="0">
                <a:latin typeface="Menlo Regular"/>
                <a:ea typeface="Menlo Regular"/>
                <a:cs typeface="Menlo Regular"/>
                <a:sym typeface="Menlo Regular"/>
              </a:rPr>
              <a:t>my-sum</a:t>
            </a:r>
            <a:r>
              <a:t>.</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0</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cxnSp>
        <p:nvCxnSpPr>
          <p:cNvPr id="594" name="Connection Line"/>
          <p:cNvCxnSpPr>
            <a:stCxn id="596" idx="0"/>
            <a:endCxn id="595" idx="0"/>
          </p:cNvCxnSpPr>
          <p:nvPr/>
        </p:nvCxnSpPr>
        <p:spPr>
          <a:xfrm flipH="1" flipV="1">
            <a:off x="5820909" y="3979572"/>
            <a:ext cx="1077773" cy="5988135"/>
          </a:xfrm>
          <a:prstGeom prst="straightConnector1">
            <a:avLst/>
          </a:prstGeom>
          <a:ln w="63500">
            <a:solidFill>
              <a:srgbClr val="B51700"/>
            </a:solidFill>
            <a:tailEnd type="triangle"/>
          </a:ln>
        </p:spPr>
      </p:cxnSp>
      <p:sp>
        <p:nvSpPr>
          <p:cNvPr id="595" name="Rounded Rectangle"/>
          <p:cNvSpPr/>
          <p:nvPr/>
        </p:nvSpPr>
        <p:spPr>
          <a:xfrm>
            <a:off x="3821213" y="3093636"/>
            <a:ext cx="3999393" cy="1771873"/>
          </a:xfrm>
          <a:prstGeom prst="roundRect">
            <a:avLst>
              <a:gd name="adj" fmla="val 15000"/>
            </a:avLst>
          </a:prstGeom>
          <a:ln w="63500">
            <a:solidFill>
              <a:srgbClr val="B51700"/>
            </a:solidFill>
          </a:ln>
        </p:spPr>
        <p:txBody>
          <a:bodyPr lIns="178593" tIns="178593" rIns="178593" bIns="178593" anchor="ctr"/>
          <a:lstStyle/>
          <a:p>
            <a:pPr algn="ctr">
              <a:lnSpc>
                <a:spcPts val="4800"/>
              </a:lnSpc>
              <a:defRPr sz="4200"/>
            </a:pPr>
            <a:endParaRPr/>
          </a:p>
        </p:txBody>
      </p:sp>
      <p:sp>
        <p:nvSpPr>
          <p:cNvPr id="596" name="Rounded Rectangle"/>
          <p:cNvSpPr/>
          <p:nvPr/>
        </p:nvSpPr>
        <p:spPr>
          <a:xfrm>
            <a:off x="3120236" y="9602712"/>
            <a:ext cx="7556892" cy="729990"/>
          </a:xfrm>
          <a:prstGeom prst="roundRect">
            <a:avLst>
              <a:gd name="adj" fmla="val 26096"/>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We used higher-order functions to work with tables, and we can do the same with lists:"/>
          <p:cNvSpPr txBox="1">
            <a:spLocks noGrp="1"/>
          </p:cNvSpPr>
          <p:nvPr>
            <p:ph type="body" idx="1"/>
          </p:nvPr>
        </p:nvSpPr>
        <p:spPr>
          <a:prstGeom prst="rect">
            <a:avLst/>
          </a:prstGeom>
        </p:spPr>
        <p:txBody>
          <a:bodyPr/>
          <a:lstStyle/>
          <a:p>
            <a:r>
              <a:rPr dirty="0"/>
              <a:t>We used higher-order functions to work with tables, and we can do the same with lists:</a:t>
            </a:r>
          </a:p>
        </p:txBody>
      </p:sp>
      <p:sp>
        <p:nvSpPr>
          <p:cNvPr id="290" name="Tables"/>
          <p:cNvSpPr txBox="1"/>
          <p:nvPr/>
        </p:nvSpPr>
        <p:spPr>
          <a:xfrm>
            <a:off x="6481016" y="3693820"/>
            <a:ext cx="1884284"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Tables</a:t>
            </a:r>
          </a:p>
        </p:txBody>
      </p:sp>
      <p:sp>
        <p:nvSpPr>
          <p:cNvPr id="291" name="Lists"/>
          <p:cNvSpPr txBox="1"/>
          <p:nvPr/>
        </p:nvSpPr>
        <p:spPr>
          <a:xfrm>
            <a:off x="14038206" y="3693820"/>
            <a:ext cx="1396785"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r>
              <a:t>Lists</a:t>
            </a:r>
          </a:p>
        </p:txBody>
      </p:sp>
      <p:sp>
        <p:nvSpPr>
          <p:cNvPr id="292" name="transform-column"/>
          <p:cNvSpPr txBox="1"/>
          <p:nvPr/>
        </p:nvSpPr>
        <p:spPr>
          <a:xfrm>
            <a:off x="4339685" y="5639822"/>
            <a:ext cx="5823070"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transform-column</a:t>
            </a:r>
          </a:p>
        </p:txBody>
      </p:sp>
      <p:sp>
        <p:nvSpPr>
          <p:cNvPr id="293" name="map"/>
          <p:cNvSpPr txBox="1"/>
          <p:nvPr/>
        </p:nvSpPr>
        <p:spPr>
          <a:xfrm>
            <a:off x="13995807" y="5639822"/>
            <a:ext cx="1250735"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map</a:t>
            </a:r>
          </a:p>
        </p:txBody>
      </p:sp>
      <p:cxnSp>
        <p:nvCxnSpPr>
          <p:cNvPr id="294" name="Connection Line"/>
          <p:cNvCxnSpPr>
            <a:cxnSpLocks/>
          </p:cNvCxnSpPr>
          <p:nvPr/>
        </p:nvCxnSpPr>
        <p:spPr>
          <a:xfrm>
            <a:off x="7366643" y="6529440"/>
            <a:ext cx="7369955" cy="1"/>
          </a:xfrm>
          <a:prstGeom prst="straightConnector1">
            <a:avLst/>
          </a:prstGeom>
          <a:ln w="63500">
            <a:solidFill>
              <a:srgbClr val="B51700"/>
            </a:solidFill>
            <a:tailEnd type="triangle"/>
          </a:ln>
        </p:spPr>
      </p:cxnSp>
      <p:sp>
        <p:nvSpPr>
          <p:cNvPr id="295" name="filter-with"/>
          <p:cNvSpPr txBox="1"/>
          <p:nvPr/>
        </p:nvSpPr>
        <p:spPr>
          <a:xfrm>
            <a:off x="5218980" y="7034672"/>
            <a:ext cx="4064480" cy="88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t>filter-with</a:t>
            </a:r>
          </a:p>
        </p:txBody>
      </p:sp>
      <p:sp>
        <p:nvSpPr>
          <p:cNvPr id="296" name="filter"/>
          <p:cNvSpPr txBox="1"/>
          <p:nvPr/>
        </p:nvSpPr>
        <p:spPr>
          <a:xfrm>
            <a:off x="13468230" y="7034672"/>
            <a:ext cx="1994457" cy="879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5600"/>
              </a:lnSpc>
              <a:defRPr i="0">
                <a:latin typeface="Menlo Regular"/>
                <a:ea typeface="Menlo Regular"/>
                <a:cs typeface="Menlo Regular"/>
                <a:sym typeface="Menlo Regular"/>
              </a:defRPr>
            </a:lvl1pPr>
          </a:lstStyle>
          <a:p>
            <a:r>
              <a:rPr lang="en-US" dirty="0"/>
              <a:t>     </a:t>
            </a:r>
            <a:r>
              <a:rPr dirty="0"/>
              <a:t>filter</a:t>
            </a:r>
          </a:p>
        </p:txBody>
      </p:sp>
      <p:cxnSp>
        <p:nvCxnSpPr>
          <p:cNvPr id="297" name="Connection Line"/>
          <p:cNvCxnSpPr>
            <a:cxnSpLocks/>
          </p:cNvCxnSpPr>
          <p:nvPr/>
        </p:nvCxnSpPr>
        <p:spPr>
          <a:xfrm>
            <a:off x="7251220" y="7924290"/>
            <a:ext cx="7369955" cy="1"/>
          </a:xfrm>
          <a:prstGeom prst="straightConnector1">
            <a:avLst/>
          </a:prstGeom>
          <a:ln w="63500">
            <a:solidFill>
              <a:srgbClr val="B51700"/>
            </a:solidFill>
            <a:tailEnd type="triangle"/>
          </a:ln>
        </p:spPr>
      </p:cxn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0</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f + my-sum(r)</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cxnSp>
        <p:nvCxnSpPr>
          <p:cNvPr id="601" name="Connection Line"/>
          <p:cNvCxnSpPr>
            <a:stCxn id="603" idx="0"/>
            <a:endCxn id="602" idx="0"/>
          </p:cNvCxnSpPr>
          <p:nvPr/>
        </p:nvCxnSpPr>
        <p:spPr>
          <a:xfrm flipH="1" flipV="1">
            <a:off x="6653613" y="6182644"/>
            <a:ext cx="5538388" cy="5237479"/>
          </a:xfrm>
          <a:prstGeom prst="straightConnector1">
            <a:avLst/>
          </a:prstGeom>
          <a:ln w="63500">
            <a:solidFill>
              <a:srgbClr val="B51700"/>
            </a:solidFill>
            <a:tailEnd type="triangle"/>
          </a:ln>
        </p:spPr>
      </p:cxnSp>
      <p:sp>
        <p:nvSpPr>
          <p:cNvPr id="602" name="Rounded Rectangle"/>
          <p:cNvSpPr/>
          <p:nvPr/>
        </p:nvSpPr>
        <p:spPr>
          <a:xfrm>
            <a:off x="3821213" y="5296708"/>
            <a:ext cx="5664801" cy="1771873"/>
          </a:xfrm>
          <a:prstGeom prst="roundRect">
            <a:avLst>
              <a:gd name="adj" fmla="val 15000"/>
            </a:avLst>
          </a:prstGeom>
          <a:ln w="63500">
            <a:solidFill>
              <a:srgbClr val="B51700"/>
            </a:solidFill>
          </a:ln>
        </p:spPr>
        <p:txBody>
          <a:bodyPr lIns="178593" tIns="178593" rIns="178593" bIns="178593" anchor="ctr"/>
          <a:lstStyle/>
          <a:p>
            <a:pPr algn="ctr">
              <a:lnSpc>
                <a:spcPts val="4800"/>
              </a:lnSpc>
              <a:defRPr sz="4200"/>
            </a:pPr>
            <a:endParaRPr/>
          </a:p>
        </p:txBody>
      </p:sp>
      <p:sp>
        <p:nvSpPr>
          <p:cNvPr id="603" name="Rounded Rectangle"/>
          <p:cNvSpPr/>
          <p:nvPr/>
        </p:nvSpPr>
        <p:spPr>
          <a:xfrm>
            <a:off x="3120236" y="10328724"/>
            <a:ext cx="18143529" cy="2182797"/>
          </a:xfrm>
          <a:prstGeom prst="roundRect">
            <a:avLst>
              <a:gd name="adj" fmla="val 20954"/>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endParaRPr>
              <a:solidFill>
                <a:srgbClr val="507EB3"/>
              </a:solidFill>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br/>
            <a:r>
              <a:t>      0</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f + my-sum(r)</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endParaRPr>
              <a:solidFill>
                <a:srgbClr val="ABAFB3"/>
              </a:solidFill>
            </a:endParaRP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f + my-sum(r)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the sum of the numbers in the list"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f + my-sum(r)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614" name="Line"/>
          <p:cNvSpPr/>
          <p:nvPr/>
        </p:nvSpPr>
        <p:spPr>
          <a:xfrm>
            <a:off x="4942679" y="627073"/>
            <a:ext cx="7759237" cy="4642837"/>
          </a:xfrm>
          <a:custGeom>
            <a:avLst/>
            <a:gdLst/>
            <a:ahLst/>
            <a:cxnLst>
              <a:cxn ang="0">
                <a:pos x="wd2" y="hd2"/>
              </a:cxn>
              <a:cxn ang="5400000">
                <a:pos x="wd2" y="hd2"/>
              </a:cxn>
              <a:cxn ang="10800000">
                <a:pos x="wd2" y="hd2"/>
              </a:cxn>
              <a:cxn ang="16200000">
                <a:pos x="wd2" y="hd2"/>
              </a:cxn>
            </a:cxnLst>
            <a:rect l="0" t="0" r="r" b="b"/>
            <a:pathLst>
              <a:path w="21132" h="18865" extrusionOk="0">
                <a:moveTo>
                  <a:pt x="20994" y="18865"/>
                </a:moveTo>
                <a:cubicBezTo>
                  <a:pt x="21600" y="13272"/>
                  <a:pt x="20183" y="7616"/>
                  <a:pt x="17267" y="3997"/>
                </a:cubicBezTo>
                <a:cubicBezTo>
                  <a:pt x="11845" y="-2735"/>
                  <a:pt x="3693" y="-727"/>
                  <a:pt x="0" y="8249"/>
                </a:cubicBezTo>
              </a:path>
            </a:pathLst>
          </a:custGeom>
          <a:ln w="63500">
            <a:solidFill>
              <a:srgbClr val="B51700"/>
            </a:solidFill>
            <a:tailEnd type="triangle"/>
          </a:ln>
        </p:spPr>
        <p:txBody>
          <a:bodyPr tIns="91439" bIns="91439"/>
          <a:lstStyle/>
          <a:p>
            <a:pPr algn="ctr">
              <a:defRPr sz="3200">
                <a:solidFill>
                  <a:schemeClr val="accent3">
                    <a:lumOff val="44000"/>
                  </a:schemeClr>
                </a:solidFill>
              </a:defRPr>
            </a:pPr>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When we call this function, it evaluates as:…"/>
          <p:cNvSpPr txBox="1">
            <a:spLocks noGrp="1"/>
          </p:cNvSpPr>
          <p:nvPr>
            <p:ph type="body" idx="1"/>
          </p:nvPr>
        </p:nvSpPr>
        <p:spPr>
          <a:prstGeom prst="rect">
            <a:avLst/>
          </a:prstGeom>
        </p:spPr>
        <p:txBody>
          <a:bodyPr/>
          <a:lstStyle/>
          <a:p>
            <a:r>
              <a:t>When we call this function, it evaluates as:</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t>	my-sum(link(3, link(1, 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my-sum(link(1, 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+ 1 + my-sum(link(4,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+ 1 + 4 + my-sum(empty)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+ 1 + 4 + 0</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Thinking recursively"/>
          <p:cNvSpPr txBox="1">
            <a:spLocks noGrp="1"/>
          </p:cNvSpPr>
          <p:nvPr>
            <p:ph type="title"/>
          </p:nvPr>
        </p:nvSpPr>
        <p:spPr>
          <a:prstGeom prst="rect">
            <a:avLst/>
          </a:prstGeom>
        </p:spPr>
        <p:txBody>
          <a:bodyPr/>
          <a:lstStyle/>
          <a:p>
            <a:r>
              <a:t>Thinking recursively</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Any time a problem is structured such that the solution on larger inputs can be built from the solution on smaller inputs, recursion is appropriate."/>
          <p:cNvSpPr txBox="1">
            <a:spLocks noGrp="1"/>
          </p:cNvSpPr>
          <p:nvPr>
            <p:ph type="body" idx="1"/>
          </p:nvPr>
        </p:nvSpPr>
        <p:spPr>
          <a:prstGeom prst="rect">
            <a:avLst/>
          </a:prstGeom>
        </p:spPr>
        <p:txBody>
          <a:bodyPr/>
          <a:lstStyle/>
          <a:p>
            <a:r>
              <a:t>Any time a problem is structured such that the solution on larger inputs can be built from the solution on smaller inputs, recursion is appropriate.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All recursive functions have these two parts:…"/>
          <p:cNvSpPr txBox="1">
            <a:spLocks noGrp="1"/>
          </p:cNvSpPr>
          <p:nvPr>
            <p:ph type="body" idx="1"/>
          </p:nvPr>
        </p:nvSpPr>
        <p:spPr>
          <a:prstGeom prst="rect">
            <a:avLst/>
          </a:prstGeom>
        </p:spPr>
        <p:txBody>
          <a:bodyPr/>
          <a:lstStyle/>
          <a:p>
            <a:r>
              <a:t>All recursive functions have these two parts:</a:t>
            </a:r>
          </a:p>
          <a:p>
            <a:pPr lvl="1"/>
            <a:r>
              <a:rPr i="1">
                <a:solidFill>
                  <a:srgbClr val="B51700"/>
                </a:solidFill>
              </a:rPr>
              <a:t>Base case</a:t>
            </a:r>
            <a:r>
              <a:rPr>
                <a:solidFill>
                  <a:srgbClr val="B51700"/>
                </a:solidFill>
              </a:rPr>
              <a:t>(</a:t>
            </a:r>
            <a:r>
              <a:rPr i="1">
                <a:solidFill>
                  <a:srgbClr val="B51700"/>
                </a:solidFill>
              </a:rPr>
              <a:t>s</a:t>
            </a:r>
            <a:r>
              <a:rPr>
                <a:solidFill>
                  <a:srgbClr val="B51700"/>
                </a:solidFill>
              </a:rPr>
              <a:t>)</a:t>
            </a:r>
            <a:r>
              <a:t>: </a:t>
            </a:r>
          </a:p>
          <a:p>
            <a:pPr lvl="2"/>
            <a:r>
              <a:t>What’s the simplest case to solve?</a:t>
            </a:r>
          </a:p>
          <a:p>
            <a:pPr lvl="1"/>
            <a:r>
              <a:rPr i="1">
                <a:solidFill>
                  <a:srgbClr val="B51700"/>
                </a:solidFill>
              </a:rPr>
              <a:t>Recursive case</a:t>
            </a:r>
            <a:r>
              <a:rPr>
                <a:solidFill>
                  <a:srgbClr val="B51700"/>
                </a:solidFill>
              </a:rPr>
              <a:t>(</a:t>
            </a:r>
            <a:r>
              <a:rPr i="1">
                <a:solidFill>
                  <a:srgbClr val="B51700"/>
                </a:solidFill>
              </a:rPr>
              <a:t>s</a:t>
            </a:r>
            <a:r>
              <a:rPr>
                <a:solidFill>
                  <a:srgbClr val="B51700"/>
                </a:solidFill>
              </a:rPr>
              <a:t>)</a:t>
            </a:r>
            <a:r>
              <a:t>: </a:t>
            </a:r>
          </a:p>
          <a:p>
            <a:pPr lvl="2"/>
            <a:r>
              <a:t>What’s the relationship between the current case and the answer to a slightly smaller case?</a:t>
            </a:r>
          </a:p>
          <a:p>
            <a:pPr lvl="2"/>
            <a:r>
              <a:t>You should be calling the function you’re defining here; this is referred to as a </a:t>
            </a:r>
            <a:r>
              <a:rPr i="1">
                <a:solidFill>
                  <a:srgbClr val="B51700"/>
                </a:solidFill>
              </a:rPr>
              <a:t>recursive call</a:t>
            </a:r>
            <a:r>
              <a:t>.</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fun recursive-function(lst :: List) -&gt; ...:…"/>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recursive-function</a:t>
            </a:r>
            <a:r>
              <a:t>(lst :: List) -&gt; ...:</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p>
          <a:p>
            <a:pPr defTabSz="1828800">
              <a:lnSpc>
                <a:spcPts val="5600"/>
              </a:lnSpc>
              <a:spcBef>
                <a:spcPts val="0"/>
              </a:spcBef>
              <a:defRPr sz="4600">
                <a:latin typeface="Menlo Regular"/>
                <a:ea typeface="Menlo Regular"/>
                <a:cs typeface="Menlo Regular"/>
                <a:sym typeface="Menlo Regular"/>
              </a:defRPr>
            </a:pPr>
            <a:r>
              <a:t>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 link(f, r) =&gt; </a:t>
            </a:r>
          </a:p>
          <a:p>
            <a:pPr defTabSz="1828800">
              <a:lnSpc>
                <a:spcPts val="5600"/>
              </a:lnSpc>
              <a:spcBef>
                <a:spcPts val="0"/>
              </a:spcBef>
              <a:defRPr sz="4600">
                <a:latin typeface="Menlo Regular"/>
                <a:ea typeface="Menlo Regular"/>
                <a:cs typeface="Menlo Regular"/>
                <a:sym typeface="Menlo Regular"/>
              </a:defRPr>
            </a:pPr>
            <a:r>
              <a:t>      ... recursive-function(r) ...</a:t>
            </a:r>
          </a:p>
          <a:p>
            <a:pPr defTabSz="1828800">
              <a:lnSpc>
                <a:spcPts val="5600"/>
              </a:lnSpc>
              <a:spcBef>
                <a:spcPts val="0"/>
              </a:spcBef>
              <a:defRPr sz="4600">
                <a:latin typeface="Menlo Regular"/>
                <a:ea typeface="Menlo Regular"/>
                <a:cs typeface="Menlo Regular"/>
                <a:sym typeface="Menlo Regular"/>
              </a:defRPr>
            </a:pPr>
            <a:endParaRP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631" name="Base case"/>
          <p:cNvSpPr txBox="1"/>
          <p:nvPr/>
        </p:nvSpPr>
        <p:spPr>
          <a:xfrm>
            <a:off x="160956" y="5213287"/>
            <a:ext cx="3408097"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a:solidFill>
                  <a:srgbClr val="B51700"/>
                </a:solidFill>
              </a:defRPr>
            </a:lvl1pPr>
          </a:lstStyle>
          <a:p>
            <a:pPr>
              <a:defRPr>
                <a:solidFill>
                  <a:schemeClr val="accent1">
                    <a:hueOff val="-11070000"/>
                    <a:satOff val="-41666"/>
                    <a:lumOff val="-81176"/>
                  </a:schemeClr>
                </a:solidFill>
              </a:defRPr>
            </a:pPr>
            <a:r>
              <a:rPr>
                <a:solidFill>
                  <a:srgbClr val="B51700"/>
                </a:solidFill>
              </a:rPr>
              <a:t>Base case</a:t>
            </a:r>
          </a:p>
        </p:txBody>
      </p:sp>
      <p:sp>
        <p:nvSpPr>
          <p:cNvPr id="632" name="Recursive case"/>
          <p:cNvSpPr txBox="1"/>
          <p:nvPr/>
        </p:nvSpPr>
        <p:spPr>
          <a:xfrm>
            <a:off x="160956" y="7324275"/>
            <a:ext cx="4189136" cy="881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a:solidFill>
                  <a:srgbClr val="B51700"/>
                </a:solidFill>
              </a:defRPr>
            </a:lvl1pPr>
          </a:lstStyle>
          <a:p>
            <a:pPr>
              <a:defRPr>
                <a:solidFill>
                  <a:schemeClr val="accent1">
                    <a:hueOff val="-11070000"/>
                    <a:satOff val="-41666"/>
                    <a:lumOff val="-81176"/>
                  </a:schemeClr>
                </a:solidFill>
              </a:defRPr>
            </a:pPr>
            <a:r>
              <a:rPr>
                <a:solidFill>
                  <a:srgbClr val="B51700"/>
                </a:solidFill>
              </a:rPr>
              <a:t>Recursive case</a:t>
            </a:r>
          </a:p>
        </p:txBody>
      </p:sp>
      <p:sp>
        <p:nvSpPr>
          <p:cNvPr id="633" name="Rounded Rectangle"/>
          <p:cNvSpPr/>
          <p:nvPr/>
        </p:nvSpPr>
        <p:spPr>
          <a:xfrm>
            <a:off x="3766014" y="4706434"/>
            <a:ext cx="12275790" cy="2034788"/>
          </a:xfrm>
          <a:prstGeom prst="roundRect">
            <a:avLst>
              <a:gd name="adj" fmla="val 15000"/>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
        <p:nvSpPr>
          <p:cNvPr id="634" name="Rounded Rectangle"/>
          <p:cNvSpPr/>
          <p:nvPr/>
        </p:nvSpPr>
        <p:spPr>
          <a:xfrm>
            <a:off x="3766014" y="6817421"/>
            <a:ext cx="12275790" cy="2034789"/>
          </a:xfrm>
          <a:prstGeom prst="roundRect">
            <a:avLst>
              <a:gd name="adj" fmla="val 15000"/>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Each time you make a recursive call, you must make the input smaller somehow.…"/>
          <p:cNvSpPr txBox="1">
            <a:spLocks noGrp="1"/>
          </p:cNvSpPr>
          <p:nvPr>
            <p:ph type="body" idx="1"/>
          </p:nvPr>
        </p:nvSpPr>
        <p:spPr>
          <a:prstGeom prst="rect">
            <a:avLst/>
          </a:prstGeom>
        </p:spPr>
        <p:txBody>
          <a:bodyPr/>
          <a:lstStyle/>
          <a:p>
            <a:r>
              <a:t>Each time you make a recursive call, you must make the input smaller somehow.</a:t>
            </a:r>
          </a:p>
          <a:p>
            <a:pPr lvl="1"/>
            <a:r>
              <a:t>If your input is a list, you pass the </a:t>
            </a:r>
            <a:r>
              <a:rPr i="1">
                <a:solidFill>
                  <a:srgbClr val="B51700"/>
                </a:solidFill>
              </a:rPr>
              <a:t>rest</a:t>
            </a:r>
            <a:r>
              <a:t> of the list to the recursive call.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 lst = [list: &quot;a&quot;, &quot;b&quot;, &quot;c&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a:t>
            </a:r>
            <a:r>
              <a:rPr dirty="0"/>
              <a:t> </a:t>
            </a:r>
            <a:r>
              <a:rPr b="1" i="1" dirty="0" err="1">
                <a:solidFill>
                  <a:srgbClr val="9F59B3"/>
                </a:solidFill>
              </a:rPr>
              <a:t>lst</a:t>
            </a:r>
            <a:r>
              <a:rPr b="1" dirty="0"/>
              <a:t> = [</a:t>
            </a:r>
            <a:r>
              <a:rPr b="1" dirty="0">
                <a:solidFill>
                  <a:srgbClr val="ABAFB3"/>
                </a:solidFill>
              </a:rPr>
              <a:t>list</a:t>
            </a:r>
            <a:r>
              <a:rPr b="1" dirty="0"/>
              <a:t>: </a:t>
            </a:r>
            <a:r>
              <a:rPr b="1" dirty="0">
                <a:solidFill>
                  <a:srgbClr val="507EB3"/>
                </a:solidFill>
              </a:rPr>
              <a:t>"a"</a:t>
            </a:r>
            <a:r>
              <a:rPr b="1" dirty="0"/>
              <a:t>, </a:t>
            </a:r>
            <a:r>
              <a:rPr b="1" dirty="0">
                <a:solidFill>
                  <a:srgbClr val="507EB3"/>
                </a:solidFill>
              </a:rPr>
              <a:t>"b"</a:t>
            </a:r>
            <a:r>
              <a:rPr b="1" dirty="0"/>
              <a:t>, </a:t>
            </a:r>
            <a:r>
              <a:rPr b="1" dirty="0">
                <a:solidFill>
                  <a:srgbClr val="507EB3"/>
                </a:solidFill>
              </a:rPr>
              <a:t>"c"</a:t>
            </a:r>
            <a:r>
              <a:rPr b="1" dirty="0"/>
              <a:t>]</a:t>
            </a:r>
          </a:p>
          <a:p>
            <a:pPr defTabSz="1828800">
              <a:lnSpc>
                <a:spcPts val="5600"/>
              </a:lnSpc>
              <a:spcBef>
                <a:spcPts val="0"/>
              </a:spcBef>
              <a:defRPr sz="4600">
                <a:latin typeface="Menlo Regular"/>
                <a:ea typeface="Menlo Regular"/>
                <a:cs typeface="Menlo Regular"/>
                <a:sym typeface="Menlo Regular"/>
              </a:defRPr>
            </a:pPr>
            <a:r>
              <a:rPr dirty="0">
                <a:solidFill>
                  <a:srgbClr val="ABAFB3"/>
                </a:solidFill>
              </a:rPr>
              <a:t>›››</a:t>
            </a:r>
            <a:r>
              <a:rPr dirty="0"/>
              <a:t> </a:t>
            </a:r>
            <a:r>
              <a:rPr b="1" dirty="0"/>
              <a:t>filter(</a:t>
            </a:r>
          </a:p>
          <a:p>
            <a:pPr defTabSz="1828800">
              <a:lnSpc>
                <a:spcPts val="5600"/>
              </a:lnSpc>
              <a:spcBef>
                <a:spcPts val="0"/>
              </a:spcBef>
              <a:defRPr sz="4600" b="1">
                <a:latin typeface="Menlo Regular"/>
                <a:ea typeface="Menlo Regular"/>
                <a:cs typeface="Menlo Regular"/>
                <a:sym typeface="Menlo Regular"/>
              </a:defRPr>
            </a:pPr>
            <a:r>
              <a:rPr dirty="0"/>
              <a:t>      </a:t>
            </a:r>
            <a:r>
              <a:rPr dirty="0">
                <a:solidFill>
                  <a:srgbClr val="ABAFB3"/>
                </a:solidFill>
              </a:rPr>
              <a:t>lam</a:t>
            </a:r>
            <a:r>
              <a:rPr dirty="0"/>
              <a:t>(</a:t>
            </a:r>
            <a:r>
              <a:rPr dirty="0" err="1"/>
              <a:t>i</a:t>
            </a:r>
            <a:r>
              <a:rPr dirty="0"/>
              <a:t>): not(</a:t>
            </a:r>
            <a:r>
              <a:rPr dirty="0" err="1"/>
              <a:t>i</a:t>
            </a:r>
            <a:r>
              <a:rPr dirty="0"/>
              <a:t> == </a:t>
            </a:r>
            <a:r>
              <a:rPr dirty="0">
                <a:solidFill>
                  <a:srgbClr val="507EB3"/>
                </a:solidFill>
              </a:rPr>
              <a:t>"a"</a:t>
            </a:r>
            <a:r>
              <a:rPr dirty="0"/>
              <a:t>) </a:t>
            </a:r>
            <a:r>
              <a:rPr dirty="0">
                <a:solidFill>
                  <a:srgbClr val="ABAFB3"/>
                </a:solidFill>
              </a:rPr>
              <a:t>end</a:t>
            </a:r>
            <a:r>
              <a:rPr dirty="0"/>
              <a:t>, </a:t>
            </a:r>
          </a:p>
          <a:p>
            <a:pPr defTabSz="1828800">
              <a:lnSpc>
                <a:spcPts val="5600"/>
              </a:lnSpc>
              <a:spcBef>
                <a:spcPts val="0"/>
              </a:spcBef>
              <a:defRPr sz="4600" b="1">
                <a:latin typeface="Menlo Regular"/>
                <a:ea typeface="Menlo Regular"/>
                <a:cs typeface="Menlo Regular"/>
                <a:sym typeface="Menlo Regular"/>
              </a:defRPr>
            </a:pPr>
            <a:r>
              <a:rPr dirty="0"/>
              <a:t>      </a:t>
            </a:r>
            <a:r>
              <a:rPr dirty="0" err="1"/>
              <a:t>lst</a:t>
            </a:r>
            <a:r>
              <a:rPr dirty="0"/>
              <a:t>)</a:t>
            </a:r>
          </a:p>
          <a:p>
            <a:pPr defTabSz="1828800">
              <a:lnSpc>
                <a:spcPts val="5600"/>
              </a:lnSpc>
              <a:spcBef>
                <a:spcPts val="0"/>
              </a:spcBef>
              <a:defRPr sz="4600">
                <a:latin typeface="Menlo Regular"/>
                <a:ea typeface="Menlo Regular"/>
                <a:cs typeface="Menlo Regular"/>
                <a:sym typeface="Menlo Regular"/>
              </a:defRPr>
            </a:pPr>
            <a:r>
              <a:rPr dirty="0"/>
              <a:t>[</a:t>
            </a:r>
            <a:r>
              <a:rPr dirty="0">
                <a:solidFill>
                  <a:srgbClr val="ABAFB3"/>
                </a:solidFill>
              </a:rPr>
              <a:t>list</a:t>
            </a:r>
            <a:r>
              <a:rPr dirty="0"/>
              <a:t>: </a:t>
            </a:r>
            <a:r>
              <a:rPr dirty="0">
                <a:solidFill>
                  <a:srgbClr val="507EB3"/>
                </a:solidFill>
              </a:rPr>
              <a:t>"b"</a:t>
            </a:r>
            <a:r>
              <a:rPr dirty="0"/>
              <a:t>, </a:t>
            </a:r>
            <a:r>
              <a:rPr dirty="0">
                <a:solidFill>
                  <a:srgbClr val="507EB3"/>
                </a:solidFill>
              </a:rPr>
              <a:t>"c"</a:t>
            </a:r>
            <a:r>
              <a:rPr dirty="0"/>
              <a:t>]</a:t>
            </a:r>
          </a:p>
        </p:txBody>
      </p:sp>
      <p:grpSp>
        <p:nvGrpSpPr>
          <p:cNvPr id="305" name="Group"/>
          <p:cNvGrpSpPr/>
          <p:nvPr/>
        </p:nvGrpSpPr>
        <p:grpSpPr>
          <a:xfrm>
            <a:off x="4475318" y="6416605"/>
            <a:ext cx="15860709" cy="817165"/>
            <a:chOff x="0" y="1500128"/>
            <a:chExt cx="15860708" cy="817163"/>
          </a:xfrm>
        </p:grpSpPr>
        <p:sp>
          <p:nvSpPr>
            <p:cNvPr id="302" name="Rectangle"/>
            <p:cNvSpPr/>
            <p:nvPr/>
          </p:nvSpPr>
          <p:spPr>
            <a:xfrm>
              <a:off x="0" y="1500128"/>
              <a:ext cx="9011869" cy="817163"/>
            </a:xfrm>
            <a:prstGeom prst="rect">
              <a:avLst/>
            </a:prstGeom>
            <a:noFill/>
            <a:ln w="38100" cap="flat">
              <a:solidFill>
                <a:srgbClr val="B51700"/>
              </a:solidFill>
              <a:prstDash val="solid"/>
              <a:round/>
            </a:ln>
            <a:effectLst/>
          </p:spPr>
          <p:txBody>
            <a:bodyPr wrap="square" lIns="178593" tIns="178593" rIns="178593" bIns="178593" numCol="1" anchor="ctr">
              <a:noAutofit/>
            </a:bodyPr>
            <a:lstStyle/>
            <a:p>
              <a:pPr algn="ctr">
                <a:lnSpc>
                  <a:spcPts val="4800"/>
                </a:lnSpc>
                <a:defRPr sz="4200"/>
              </a:pPr>
              <a:endParaRPr/>
            </a:p>
          </p:txBody>
        </p:sp>
        <p:sp>
          <p:nvSpPr>
            <p:cNvPr id="303" name="This is an anonymous (i.e., unnamed) function made using a lambda expression."/>
            <p:cNvSpPr/>
            <p:nvPr/>
          </p:nvSpPr>
          <p:spPr>
            <a:xfrm>
              <a:off x="10887715" y="2123440"/>
              <a:ext cx="49729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chemeClr val="accent3">
                <a:lumOff val="44000"/>
              </a:schemeClr>
            </a:solidFill>
            <a:ln w="25400" cap="flat">
              <a:solidFill>
                <a:schemeClr val="accent1">
                  <a:hueOff val="-11070000"/>
                  <a:satOff val="-41666"/>
                  <a:lumOff val="-81176"/>
                </a:schemeClr>
              </a:solidFill>
              <a:prstDash val="solid"/>
              <a:round/>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defRPr sz="4400">
                  <a:solidFill>
                    <a:srgbClr val="A00E15"/>
                  </a:solidFill>
                </a:defRPr>
              </a:pPr>
              <a:r>
                <a:rPr dirty="0"/>
                <a:t>This is an anonymous </a:t>
              </a:r>
              <a:r>
                <a:rPr i="0" dirty="0"/>
                <a:t>(</a:t>
              </a:r>
              <a:r>
                <a:rPr dirty="0"/>
                <a:t>i.e., unnamed</a:t>
              </a:r>
              <a:r>
                <a:rPr i="0" dirty="0"/>
                <a:t>)</a:t>
              </a:r>
              <a:r>
                <a:rPr dirty="0"/>
                <a:t> function made using a lambda expression.</a:t>
              </a: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81B294A-DEE9-619C-9EC5-DBCFD0B31AC0}"/>
                  </a:ext>
                </a:extLst>
              </p14:cNvPr>
              <p14:cNvContentPartPr/>
              <p14:nvPr/>
            </p14:nvContentPartPr>
            <p14:xfrm>
              <a:off x="3119343" y="6484634"/>
              <a:ext cx="7058520" cy="594720"/>
            </p14:xfrm>
          </p:contentPart>
        </mc:Choice>
        <mc:Fallback>
          <p:pic>
            <p:nvPicPr>
              <p:cNvPr id="2" name="Ink 1">
                <a:extLst>
                  <a:ext uri="{FF2B5EF4-FFF2-40B4-BE49-F238E27FC236}">
                    <a16:creationId xmlns:a16="http://schemas.microsoft.com/office/drawing/2014/main" id="{A81B294A-DEE9-619C-9EC5-DBCFD0B31AC0}"/>
                  </a:ext>
                </a:extLst>
              </p:cNvPr>
              <p:cNvPicPr/>
              <p:nvPr/>
            </p:nvPicPr>
            <p:blipFill>
              <a:blip r:embed="rId4"/>
              <a:stretch>
                <a:fillRect/>
              </a:stretch>
            </p:blipFill>
            <p:spPr>
              <a:xfrm>
                <a:off x="3065703" y="6376634"/>
                <a:ext cx="7166160" cy="810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346E08A-F150-D2DA-50C4-6ADB68FE0738}"/>
                  </a:ext>
                </a:extLst>
              </p14:cNvPr>
              <p14:cNvContentPartPr/>
              <p14:nvPr/>
            </p14:nvContentPartPr>
            <p14:xfrm>
              <a:off x="15148383" y="7747154"/>
              <a:ext cx="1154880" cy="455040"/>
            </p14:xfrm>
          </p:contentPart>
        </mc:Choice>
        <mc:Fallback>
          <p:pic>
            <p:nvPicPr>
              <p:cNvPr id="3" name="Ink 2">
                <a:extLst>
                  <a:ext uri="{FF2B5EF4-FFF2-40B4-BE49-F238E27FC236}">
                    <a16:creationId xmlns:a16="http://schemas.microsoft.com/office/drawing/2014/main" id="{3346E08A-F150-D2DA-50C4-6ADB68FE0738}"/>
                  </a:ext>
                </a:extLst>
              </p:cNvPr>
              <p:cNvPicPr/>
              <p:nvPr/>
            </p:nvPicPr>
            <p:blipFill>
              <a:blip r:embed="rId6"/>
              <a:stretch>
                <a:fillRect/>
              </a:stretch>
            </p:blipFill>
            <p:spPr>
              <a:xfrm>
                <a:off x="15094743" y="7639154"/>
                <a:ext cx="1262520" cy="670680"/>
              </a:xfrm>
              <a:prstGeom prst="rect">
                <a:avLst/>
              </a:prstGeom>
            </p:spPr>
          </p:pic>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link(&quot;A&quot;,…"/>
          <p:cNvSpPr txBox="1"/>
          <p:nvPr/>
        </p:nvSpPr>
        <p:spPr>
          <a:xfrm>
            <a:off x="9104606" y="2308860"/>
            <a:ext cx="6174788" cy="9098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150000"/>
              </a:lnSpc>
              <a:defRPr i="0">
                <a:latin typeface="Menlo Regular"/>
                <a:ea typeface="Menlo Regular"/>
                <a:cs typeface="Menlo Regular"/>
                <a:sym typeface="Menlo Regular"/>
              </a:defRPr>
            </a:pPr>
            <a:r>
              <a:t>link(</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"A"</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"C"</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link(</a:t>
            </a:r>
            <a:r>
              <a:rPr>
                <a:solidFill>
                  <a:srgbClr val="507EB3"/>
                </a:solidFill>
              </a:rPr>
              <a:t>"B"</a:t>
            </a:r>
            <a:r>
              <a:t>,</a:t>
            </a:r>
          </a:p>
          <a:p>
            <a:pPr>
              <a:lnSpc>
                <a:spcPct val="150000"/>
              </a:lnSpc>
              <a:defRPr i="0">
                <a:latin typeface="Menlo Regular"/>
                <a:ea typeface="Menlo Regular"/>
                <a:cs typeface="Menlo Regular"/>
                <a:sym typeface="Menlo Regular"/>
              </a:defRPr>
            </a:pPr>
            <a:endParaRPr/>
          </a:p>
          <a:p>
            <a:pPr>
              <a:lnSpc>
                <a:spcPct val="150000"/>
              </a:lnSpc>
              <a:defRPr i="0">
                <a:latin typeface="Menlo Regular"/>
                <a:ea typeface="Menlo Regular"/>
                <a:cs typeface="Menlo Regular"/>
                <a:sym typeface="Menlo Regular"/>
              </a:defRPr>
            </a:pPr>
            <a:r>
              <a:t>        empty))))</a:t>
            </a:r>
          </a:p>
        </p:txBody>
      </p:sp>
      <p:grpSp>
        <p:nvGrpSpPr>
          <p:cNvPr id="642" name="Group"/>
          <p:cNvGrpSpPr/>
          <p:nvPr/>
        </p:nvGrpSpPr>
        <p:grpSpPr>
          <a:xfrm>
            <a:off x="9806382" y="4272102"/>
            <a:ext cx="7729419" cy="7297155"/>
            <a:chOff x="0" y="0"/>
            <a:chExt cx="7729418" cy="7297153"/>
          </a:xfrm>
        </p:grpSpPr>
        <p:sp>
          <p:nvSpPr>
            <p:cNvPr id="639" name="Rest"/>
            <p:cNvSpPr/>
            <p:nvPr/>
          </p:nvSpPr>
          <p:spPr>
            <a:xfrm>
              <a:off x="6459418" y="3648576"/>
              <a:ext cx="1270001" cy="1270001"/>
            </a:xfrm>
            <a:prstGeom prst="line">
              <a:avLst/>
            </a:prstGeom>
            <a:solidFill>
              <a:schemeClr val="accent3">
                <a:lumOff val="44000"/>
              </a:schemeClr>
            </a:solidFill>
            <a:ln w="25400" cap="flat">
              <a:solidFill>
                <a:schemeClr val="accent1">
                  <a:hueOff val="-11070000"/>
                  <a:satOff val="-41666"/>
                  <a:lumOff val="-81176"/>
                </a:schemeClr>
              </a:solidFill>
              <a:prstDash val="solid"/>
              <a:round/>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ctr">
              <a:spAutoFit/>
            </a:bodyPr>
            <a:lstStyle>
              <a:lvl1pPr>
                <a:defRPr sz="4400">
                  <a:solidFill>
                    <a:srgbClr val="A00E15"/>
                  </a:solidFill>
                </a:defRPr>
              </a:lvl1pPr>
            </a:lstStyle>
            <a:p>
              <a:r>
                <a:t>Rest</a:t>
              </a:r>
            </a:p>
          </p:txBody>
        </p:sp>
        <p:cxnSp>
          <p:nvCxnSpPr>
            <p:cNvPr id="640" name="Connection Line"/>
            <p:cNvCxnSpPr>
              <a:stCxn id="639" idx="0"/>
              <a:endCxn id="641" idx="0"/>
            </p:cNvCxnSpPr>
            <p:nvPr/>
          </p:nvCxnSpPr>
          <p:spPr>
            <a:xfrm flipH="1">
              <a:off x="2535501" y="3648576"/>
              <a:ext cx="4608897" cy="1"/>
            </a:xfrm>
            <a:prstGeom prst="straightConnector1">
              <a:avLst/>
            </a:prstGeom>
            <a:ln w="63500" cap="flat">
              <a:solidFill>
                <a:srgbClr val="B51700"/>
              </a:solidFill>
              <a:prstDash val="solid"/>
              <a:round/>
              <a:tailEnd type="triangle" w="med" len="med"/>
            </a:ln>
            <a:effectLst/>
          </p:spPr>
        </p:cxnSp>
        <p:sp>
          <p:nvSpPr>
            <p:cNvPr id="641" name="Rounded Rectangle"/>
            <p:cNvSpPr/>
            <p:nvPr/>
          </p:nvSpPr>
          <p:spPr>
            <a:xfrm>
              <a:off x="0" y="0"/>
              <a:ext cx="5071004" cy="7297154"/>
            </a:xfrm>
            <a:prstGeom prst="roundRect">
              <a:avLst>
                <a:gd name="adj" fmla="val 15000"/>
              </a:avLst>
            </a:prstGeom>
            <a:noFill/>
            <a:ln w="63500" cap="flat">
              <a:solidFill>
                <a:srgbClr val="B51700"/>
              </a:solidFill>
              <a:prstDash val="solid"/>
              <a:round/>
            </a:ln>
            <a:effectLst/>
          </p:spPr>
          <p:txBody>
            <a:bodyPr wrap="square" lIns="178593" tIns="178593" rIns="178593" bIns="178593" numCol="1" anchor="ctr">
              <a:noAutofit/>
            </a:bodyPr>
            <a:lstStyle/>
            <a:p>
              <a:pPr algn="ctr">
                <a:lnSpc>
                  <a:spcPts val="4800"/>
                </a:lnSpc>
                <a:defRPr sz="4200"/>
              </a:pPr>
              <a:endParaRPr/>
            </a:p>
          </p:txBody>
        </p:sp>
      </p:grpSp>
      <p:grpSp>
        <p:nvGrpSpPr>
          <p:cNvPr id="646" name="Group"/>
          <p:cNvGrpSpPr/>
          <p:nvPr/>
        </p:nvGrpSpPr>
        <p:grpSpPr>
          <a:xfrm>
            <a:off x="10859673" y="2184781"/>
            <a:ext cx="6678085" cy="1801096"/>
            <a:chOff x="0" y="0"/>
            <a:chExt cx="6678083" cy="1801095"/>
          </a:xfrm>
        </p:grpSpPr>
        <p:sp>
          <p:nvSpPr>
            <p:cNvPr id="643" name="First"/>
            <p:cNvSpPr/>
            <p:nvPr/>
          </p:nvSpPr>
          <p:spPr>
            <a:xfrm>
              <a:off x="5408083" y="531095"/>
              <a:ext cx="1270001" cy="1270001"/>
            </a:xfrm>
            <a:prstGeom prst="line">
              <a:avLst/>
            </a:prstGeom>
            <a:solidFill>
              <a:schemeClr val="accent3">
                <a:lumOff val="44000"/>
              </a:schemeClr>
            </a:solidFill>
            <a:ln w="25400" cap="flat">
              <a:solidFill>
                <a:schemeClr val="accent1">
                  <a:hueOff val="-11070000"/>
                  <a:satOff val="-41666"/>
                  <a:lumOff val="-81176"/>
                </a:schemeClr>
              </a:solidFill>
              <a:prstDash val="solid"/>
              <a:round/>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ctr">
              <a:spAutoFit/>
            </a:bodyPr>
            <a:lstStyle>
              <a:lvl1pPr>
                <a:defRPr sz="4400">
                  <a:solidFill>
                    <a:srgbClr val="A00E15"/>
                  </a:solidFill>
                </a:defRPr>
              </a:lvl1pPr>
            </a:lstStyle>
            <a:p>
              <a:r>
                <a:t>First</a:t>
              </a:r>
            </a:p>
          </p:txBody>
        </p:sp>
        <p:cxnSp>
          <p:nvCxnSpPr>
            <p:cNvPr id="644" name="Connection Line"/>
            <p:cNvCxnSpPr>
              <a:stCxn id="643" idx="0"/>
              <a:endCxn id="645" idx="0"/>
            </p:cNvCxnSpPr>
            <p:nvPr/>
          </p:nvCxnSpPr>
          <p:spPr>
            <a:xfrm flipH="1">
              <a:off x="640371" y="531095"/>
              <a:ext cx="5421314" cy="1"/>
            </a:xfrm>
            <a:prstGeom prst="straightConnector1">
              <a:avLst/>
            </a:prstGeom>
            <a:ln w="63500" cap="flat">
              <a:solidFill>
                <a:srgbClr val="B51700"/>
              </a:solidFill>
              <a:prstDash val="solid"/>
              <a:round/>
              <a:tailEnd type="triangle" w="med" len="med"/>
            </a:ln>
            <a:effectLst/>
          </p:spPr>
        </p:cxnSp>
        <p:sp>
          <p:nvSpPr>
            <p:cNvPr id="645" name="Rounded Rectangle"/>
            <p:cNvSpPr/>
            <p:nvPr/>
          </p:nvSpPr>
          <p:spPr>
            <a:xfrm>
              <a:off x="0" y="0"/>
              <a:ext cx="1280743" cy="1062191"/>
            </a:xfrm>
            <a:prstGeom prst="roundRect">
              <a:avLst>
                <a:gd name="adj" fmla="val 20637"/>
              </a:avLst>
            </a:prstGeom>
            <a:noFill/>
            <a:ln w="63500" cap="flat">
              <a:solidFill>
                <a:srgbClr val="B51700"/>
              </a:solidFill>
              <a:prstDash val="solid"/>
              <a:round/>
            </a:ln>
            <a:effectLst/>
          </p:spPr>
          <p:txBody>
            <a:bodyPr wrap="square" lIns="178593" tIns="178593" rIns="178593" bIns="178593" numCol="1" anchor="ctr">
              <a:noAutofit/>
            </a:bodyPr>
            <a:lstStyle/>
            <a:p>
              <a:pPr algn="ctr">
                <a:lnSpc>
                  <a:spcPts val="4800"/>
                </a:lnSpc>
                <a:defRPr sz="4200"/>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2" animBg="1" advAuto="0"/>
      <p:bldP spid="646" grpId="1"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 lst = [list: &quot;item 1&quot;, &quot;and&quot;, &quot;so&quot;, &quot;on&quo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t>››› </a:t>
            </a:r>
            <a:r>
              <a:rPr b="1" i="1">
                <a:solidFill>
                  <a:srgbClr val="9F59B3"/>
                </a:solidFill>
              </a:rPr>
              <a:t>lst</a:t>
            </a:r>
            <a:r>
              <a:rPr b="1"/>
              <a:t> = [</a:t>
            </a:r>
            <a:r>
              <a:rPr b="1">
                <a:solidFill>
                  <a:srgbClr val="ABAFB3"/>
                </a:solidFill>
              </a:rPr>
              <a:t>list</a:t>
            </a:r>
            <a:r>
              <a:rPr b="1"/>
              <a:t>: </a:t>
            </a:r>
            <a:r>
              <a:rPr b="1">
                <a:solidFill>
                  <a:srgbClr val="507EB3"/>
                </a:solidFill>
              </a:rPr>
              <a:t>"item 1"</a:t>
            </a:r>
            <a:r>
              <a:rPr b="1"/>
              <a:t>, </a:t>
            </a:r>
            <a:r>
              <a:rPr b="1">
                <a:solidFill>
                  <a:srgbClr val="507EB3"/>
                </a:solidFill>
              </a:rPr>
              <a:t>"and"</a:t>
            </a:r>
            <a:r>
              <a:rPr b="1"/>
              <a:t>, </a:t>
            </a:r>
            <a:r>
              <a:rPr b="1">
                <a:solidFill>
                  <a:srgbClr val="507EB3"/>
                </a:solidFill>
              </a:rPr>
              <a:t>"so"</a:t>
            </a:r>
            <a:r>
              <a:rPr b="1"/>
              <a:t>, </a:t>
            </a:r>
            <a:r>
              <a:rPr b="1">
                <a:solidFill>
                  <a:srgbClr val="507EB3"/>
                </a:solidFill>
              </a:rPr>
              <a:t>"on"</a:t>
            </a:r>
            <a:r>
              <a:rPr b="1"/>
              <a:t>]</a:t>
            </a:r>
          </a:p>
          <a:p>
            <a:pPr defTabSz="1828800">
              <a:lnSpc>
                <a:spcPts val="5600"/>
              </a:lnSpc>
              <a:spcBef>
                <a:spcPts val="0"/>
              </a:spcBef>
              <a:defRPr sz="4600">
                <a:latin typeface="Menlo Regular"/>
                <a:ea typeface="Menlo Regular"/>
                <a:cs typeface="Menlo Regular"/>
                <a:sym typeface="Menlo Regular"/>
              </a:defRPr>
            </a:pPr>
            <a:r>
              <a:t>››› </a:t>
            </a:r>
            <a:r>
              <a:rPr b="1"/>
              <a:t>lst.first</a:t>
            </a:r>
          </a:p>
          <a:p>
            <a:pPr defTabSz="1828800">
              <a:lnSpc>
                <a:spcPts val="5600"/>
              </a:lnSpc>
              <a:spcBef>
                <a:spcPts val="0"/>
              </a:spcBef>
              <a:defRPr sz="4600">
                <a:latin typeface="Menlo Regular"/>
                <a:ea typeface="Menlo Regular"/>
                <a:cs typeface="Menlo Regular"/>
                <a:sym typeface="Menlo Regular"/>
              </a:defRPr>
            </a:pPr>
            <a:r>
              <a:rPr>
                <a:solidFill>
                  <a:srgbClr val="507EB3"/>
                </a:solidFill>
              </a:rPr>
              <a:t>"item 1"</a:t>
            </a:r>
          </a:p>
          <a:p>
            <a:pPr defTabSz="1828800">
              <a:lnSpc>
                <a:spcPts val="5600"/>
              </a:lnSpc>
              <a:spcBef>
                <a:spcPts val="0"/>
              </a:spcBef>
              <a:defRPr sz="4600">
                <a:latin typeface="Menlo Regular"/>
                <a:ea typeface="Menlo Regular"/>
                <a:cs typeface="Menlo Regular"/>
                <a:sym typeface="Menlo Regular"/>
              </a:defRPr>
            </a:pPr>
            <a:r>
              <a:t>››› </a:t>
            </a:r>
            <a:r>
              <a:rPr b="1"/>
              <a:t>lst.rest</a:t>
            </a:r>
          </a:p>
          <a:p>
            <a:pPr defTabSz="1828800">
              <a:lnSpc>
                <a:spcPts val="5600"/>
              </a:lnSpc>
              <a:spcBef>
                <a:spcPts val="0"/>
              </a:spcBef>
              <a:defRPr sz="4600">
                <a:latin typeface="Menlo Regular"/>
                <a:ea typeface="Menlo Regular"/>
                <a:cs typeface="Menlo Regular"/>
                <a:sym typeface="Menlo Regular"/>
              </a:defRPr>
            </a:pPr>
            <a:r>
              <a:t>[</a:t>
            </a:r>
            <a:r>
              <a:rPr>
                <a:solidFill>
                  <a:srgbClr val="ABAFB3"/>
                </a:solidFill>
              </a:rPr>
              <a:t>list</a:t>
            </a:r>
            <a:r>
              <a:t>: </a:t>
            </a:r>
            <a:r>
              <a:rPr>
                <a:solidFill>
                  <a:srgbClr val="507EB3"/>
                </a:solidFill>
              </a:rPr>
              <a:t>"and"</a:t>
            </a:r>
            <a:r>
              <a:t>, </a:t>
            </a:r>
            <a:r>
              <a:rPr>
                <a:solidFill>
                  <a:srgbClr val="507EB3"/>
                </a:solidFill>
              </a:rPr>
              <a:t>"so"</a:t>
            </a:r>
            <a:r>
              <a:t>, </a:t>
            </a:r>
            <a:r>
              <a:rPr>
                <a:solidFill>
                  <a:srgbClr val="507EB3"/>
                </a:solidFill>
              </a:rPr>
              <a:t>"on"</a:t>
            </a:r>
            <a:r>
              <a:t>]</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cases (List) lst:…"/>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p>
          <a:p>
            <a:pPr defTabSz="1828800">
              <a:lnSpc>
                <a:spcPts val="5600"/>
              </a:lnSpc>
              <a:spcBef>
                <a:spcPts val="0"/>
              </a:spcBef>
              <a:defRPr sz="4600">
                <a:latin typeface="Menlo Regular"/>
                <a:ea typeface="Menlo Regular"/>
                <a:cs typeface="Menlo Regular"/>
                <a:sym typeface="Menlo Regular"/>
              </a:defRPr>
            </a:pPr>
            <a:r>
              <a:t>  | link(f, r) =&gt; ...</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br/>
            <a:endParaRPr/>
          </a:p>
        </p:txBody>
      </p:sp>
      <p:sp>
        <p:nvSpPr>
          <p:cNvPr id="651" name="First"/>
          <p:cNvSpPr txBox="1"/>
          <p:nvPr/>
        </p:nvSpPr>
        <p:spPr>
          <a:xfrm>
            <a:off x="4833350" y="7906719"/>
            <a:ext cx="1307203"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First</a:t>
            </a:r>
          </a:p>
        </p:txBody>
      </p:sp>
      <p:sp>
        <p:nvSpPr>
          <p:cNvPr id="652" name="Rest"/>
          <p:cNvSpPr txBox="1"/>
          <p:nvPr/>
        </p:nvSpPr>
        <p:spPr>
          <a:xfrm>
            <a:off x="6691076" y="7906719"/>
            <a:ext cx="1369959"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Rest</a:t>
            </a:r>
          </a:p>
        </p:txBody>
      </p:sp>
      <p:cxnSp>
        <p:nvCxnSpPr>
          <p:cNvPr id="653" name="Connection Line"/>
          <p:cNvCxnSpPr>
            <a:stCxn id="651" idx="0"/>
            <a:endCxn id="656" idx="0"/>
          </p:cNvCxnSpPr>
          <p:nvPr/>
        </p:nvCxnSpPr>
        <p:spPr>
          <a:xfrm flipV="1">
            <a:off x="5486951" y="6856477"/>
            <a:ext cx="386122" cy="1490933"/>
          </a:xfrm>
          <a:prstGeom prst="straightConnector1">
            <a:avLst/>
          </a:prstGeom>
          <a:ln w="63500">
            <a:solidFill>
              <a:srgbClr val="B51700"/>
            </a:solidFill>
            <a:tailEnd type="triangle"/>
          </a:ln>
        </p:spPr>
      </p:cxnSp>
      <p:cxnSp>
        <p:nvCxnSpPr>
          <p:cNvPr id="654" name="Connection Line"/>
          <p:cNvCxnSpPr>
            <a:stCxn id="652" idx="0"/>
            <a:endCxn id="655" idx="0"/>
          </p:cNvCxnSpPr>
          <p:nvPr/>
        </p:nvCxnSpPr>
        <p:spPr>
          <a:xfrm flipH="1" flipV="1">
            <a:off x="6897678" y="6858000"/>
            <a:ext cx="478378" cy="1489410"/>
          </a:xfrm>
          <a:prstGeom prst="straightConnector1">
            <a:avLst/>
          </a:prstGeom>
          <a:ln w="63500">
            <a:solidFill>
              <a:srgbClr val="B51700"/>
            </a:solidFill>
            <a:tailEnd type="triangle"/>
          </a:ln>
        </p:spPr>
      </p:cxnSp>
      <p:sp>
        <p:nvSpPr>
          <p:cNvPr id="655" name="Rounded Rectangle"/>
          <p:cNvSpPr/>
          <p:nvPr/>
        </p:nvSpPr>
        <p:spPr>
          <a:xfrm>
            <a:off x="6622267" y="6486111"/>
            <a:ext cx="550823" cy="743779"/>
          </a:xfrm>
          <a:prstGeom prst="roundRect">
            <a:avLst>
              <a:gd name="adj" fmla="val 15496"/>
            </a:avLst>
          </a:prstGeom>
          <a:ln w="63500">
            <a:solidFill>
              <a:srgbClr val="B51700"/>
            </a:solidFill>
          </a:ln>
        </p:spPr>
        <p:txBody>
          <a:bodyPr lIns="178593" tIns="178593" rIns="178593" bIns="178593" anchor="ctr"/>
          <a:lstStyle/>
          <a:p>
            <a:pPr algn="ctr">
              <a:lnSpc>
                <a:spcPts val="4800"/>
              </a:lnSpc>
              <a:defRPr sz="4200"/>
            </a:pPr>
            <a:endParaRPr/>
          </a:p>
        </p:txBody>
      </p:sp>
      <p:sp>
        <p:nvSpPr>
          <p:cNvPr id="656" name="Rounded Rectangle"/>
          <p:cNvSpPr/>
          <p:nvPr/>
        </p:nvSpPr>
        <p:spPr>
          <a:xfrm>
            <a:off x="5597661" y="6484588"/>
            <a:ext cx="550823" cy="743779"/>
          </a:xfrm>
          <a:prstGeom prst="roundRect">
            <a:avLst>
              <a:gd name="adj" fmla="val 15496"/>
            </a:avLst>
          </a:prstGeom>
          <a:ln w="63500">
            <a:solidFill>
              <a:srgbClr val="B51700"/>
            </a:solidFill>
          </a:ln>
        </p:spPr>
        <p:txBody>
          <a:bodyPr lIns="178593" tIns="178593" rIns="178593" bIns="178593" anchor="ctr"/>
          <a:lstStyle/>
          <a:p>
            <a:pPr algn="ctr">
              <a:lnSpc>
                <a:spcPts val="4800"/>
              </a:lnSpc>
              <a:defRPr sz="4200"/>
            </a:pPr>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What happens if we don’t make the input smaller?"/>
          <p:cNvSpPr txBox="1">
            <a:spLocks noGrp="1"/>
          </p:cNvSpPr>
          <p:nvPr>
            <p:ph type="body" idx="1"/>
          </p:nvPr>
        </p:nvSpPr>
        <p:spPr>
          <a:prstGeom prst="rect">
            <a:avLst/>
          </a:prstGeom>
        </p:spPr>
        <p:txBody>
          <a:bodyPr/>
          <a:lstStyle/>
          <a:p>
            <a:r>
              <a:t>What happens if we </a:t>
            </a:r>
            <a:r>
              <a:rPr i="1">
                <a:solidFill>
                  <a:schemeClr val="accent1">
                    <a:hueOff val="2550000"/>
                    <a:satOff val="48809"/>
                    <a:lumOff val="-44426"/>
                  </a:schemeClr>
                </a:solidFill>
              </a:rPr>
              <a:t>don’t</a:t>
            </a:r>
            <a:r>
              <a:t> make the input smaller?</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f + my-sum(r)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br/>
            <a:r>
              <a:rPr>
                <a:solidFill>
                  <a:srgbClr val="ABAFB3"/>
                </a:solidFill>
              </a:rPr>
              <a:t>where</a:t>
            </a:r>
            <a:r>
              <a:t>:</a:t>
            </a:r>
            <a:b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661" name="Recursive call on the rest of the input list"/>
          <p:cNvSpPr txBox="1"/>
          <p:nvPr/>
        </p:nvSpPr>
        <p:spPr>
          <a:xfrm>
            <a:off x="14737695" y="5012958"/>
            <a:ext cx="10253188"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Recursive call on the rest of the input list</a:t>
            </a:r>
          </a:p>
        </p:txBody>
      </p:sp>
      <p:sp>
        <p:nvSpPr>
          <p:cNvPr id="662" name="Rounded Rectangle"/>
          <p:cNvSpPr/>
          <p:nvPr/>
        </p:nvSpPr>
        <p:spPr>
          <a:xfrm>
            <a:off x="10812433" y="4950012"/>
            <a:ext cx="3426326" cy="1007272"/>
          </a:xfrm>
          <a:prstGeom prst="roundRect">
            <a:avLst>
              <a:gd name="adj" fmla="val 50000"/>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fun my-sum(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my-sum</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f + my-sum(lst)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br/>
            <a:r>
              <a:rPr>
                <a:solidFill>
                  <a:srgbClr val="ABAFB3"/>
                </a:solidFill>
              </a:rPr>
              <a:t>where</a:t>
            </a:r>
            <a:r>
              <a:t>:</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 </a:t>
            </a:r>
            <a:r>
              <a:rPr>
                <a:solidFill>
                  <a:srgbClr val="ABAFB3"/>
                </a:solidFill>
              </a:rPr>
              <a:t>is</a:t>
            </a:r>
            <a:r>
              <a:t> 0</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4]) </a:t>
            </a:r>
            <a:r>
              <a:rPr>
                <a:solidFill>
                  <a:srgbClr val="ABAFB3"/>
                </a:solidFill>
              </a:rPr>
              <a:t>is</a:t>
            </a:r>
            <a:r>
              <a:t> 4 + my-sum([</a:t>
            </a:r>
            <a:r>
              <a:rPr>
                <a:solidFill>
                  <a:srgbClr val="ABAFB3"/>
                </a:solidFill>
              </a:rPr>
              <a:t>list</a:t>
            </a:r>
            <a:r>
              <a:t>: ])</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1, 4]) </a:t>
            </a:r>
            <a:r>
              <a:rPr>
                <a:solidFill>
                  <a:srgbClr val="ABAFB3"/>
                </a:solidFill>
              </a:rPr>
              <a:t>is</a:t>
            </a:r>
            <a:r>
              <a:t> 1 + my-sum([</a:t>
            </a:r>
            <a:r>
              <a:rPr>
                <a:solidFill>
                  <a:srgbClr val="ABAFB3"/>
                </a:solidFill>
              </a:rPr>
              <a:t>list</a:t>
            </a:r>
            <a:r>
              <a:t>: 4])</a:t>
            </a:r>
          </a:p>
          <a:p>
            <a:pPr defTabSz="1828800">
              <a:lnSpc>
                <a:spcPts val="5600"/>
              </a:lnSpc>
              <a:spcBef>
                <a:spcPts val="0"/>
              </a:spcBef>
              <a:defRPr sz="4600">
                <a:latin typeface="Menlo Regular"/>
                <a:ea typeface="Menlo Regular"/>
                <a:cs typeface="Menlo Regular"/>
                <a:sym typeface="Menlo Regular"/>
              </a:defRPr>
            </a:pPr>
            <a:r>
              <a:t>  my-sum([</a:t>
            </a:r>
            <a:r>
              <a:rPr>
                <a:solidFill>
                  <a:srgbClr val="ABAFB3"/>
                </a:solidFill>
              </a:rPr>
              <a:t>list</a:t>
            </a:r>
            <a:r>
              <a:t>: 3, 1, 4]) </a:t>
            </a:r>
            <a:r>
              <a:rPr>
                <a:solidFill>
                  <a:srgbClr val="ABAFB3"/>
                </a:solidFill>
              </a:rPr>
              <a:t>is</a:t>
            </a:r>
            <a:r>
              <a:t> 3 + my-sum([</a:t>
            </a:r>
            <a:r>
              <a:rPr>
                <a:solidFill>
                  <a:srgbClr val="ABAFB3"/>
                </a:solidFill>
              </a:rPr>
              <a:t>list</a:t>
            </a:r>
            <a:r>
              <a:t>: 1, 4])</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
        <p:nvSpPr>
          <p:cNvPr id="665" name="Recursive call on the original input list"/>
          <p:cNvSpPr txBox="1"/>
          <p:nvPr/>
        </p:nvSpPr>
        <p:spPr>
          <a:xfrm>
            <a:off x="15563848" y="5012958"/>
            <a:ext cx="9569967"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Recursive call on the original input list</a:t>
            </a:r>
          </a:p>
        </p:txBody>
      </p:sp>
      <p:sp>
        <p:nvSpPr>
          <p:cNvPr id="666" name="Rounded Rectangle"/>
          <p:cNvSpPr/>
          <p:nvPr/>
        </p:nvSpPr>
        <p:spPr>
          <a:xfrm>
            <a:off x="10812433" y="4950012"/>
            <a:ext cx="4149991" cy="1007272"/>
          </a:xfrm>
          <a:prstGeom prst="roundRect">
            <a:avLst>
              <a:gd name="adj" fmla="val 50000"/>
            </a:avLst>
          </a:prstGeom>
          <a:ln w="50800">
            <a:solidFill>
              <a:srgbClr val="B51700"/>
            </a:solidFill>
          </a:ln>
        </p:spPr>
        <p:txBody>
          <a:bodyPr lIns="178593" tIns="178593" rIns="178593" bIns="178593"/>
          <a:lstStyle/>
          <a:p>
            <a:pPr algn="ctr">
              <a:lnSpc>
                <a:spcPts val="5600"/>
              </a:lnSpc>
              <a:defRPr b="1" i="0">
                <a:solidFill>
                  <a:schemeClr val="accent3">
                    <a:lumOff val="44000"/>
                  </a:schemeClr>
                </a:solidFill>
                <a:latin typeface="Menlo Regular"/>
                <a:ea typeface="Menlo Regular"/>
                <a:cs typeface="Menlo Regular"/>
                <a:sym typeface="Menlo Regular"/>
              </a:defRPr>
            </a:pPr>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When we call this function, it evaluates as:…"/>
          <p:cNvSpPr txBox="1">
            <a:spLocks noGrp="1"/>
          </p:cNvSpPr>
          <p:nvPr>
            <p:ph type="body" idx="1"/>
          </p:nvPr>
        </p:nvSpPr>
        <p:spPr>
          <a:prstGeom prst="rect">
            <a:avLst/>
          </a:prstGeom>
        </p:spPr>
        <p:txBody>
          <a:bodyPr/>
          <a:lstStyle/>
          <a:p>
            <a:r>
              <a:t>When we call this function, it evaluates as:</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t>	my-sum(link(3, link(1, 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my-sum(link(3, link(1, 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+ 3 + my-sum(link(3, link(1, link(4, empty))))</a:t>
            </a:r>
          </a:p>
          <a:p>
            <a:pPr marL="1469109" defTabSz="1828800">
              <a:lnSpc>
                <a:spcPts val="5600"/>
              </a:lnSpc>
              <a:spcBef>
                <a:spcPts val="0"/>
              </a:spcBef>
              <a:tabLst>
                <a:tab pos="2336800" algn="l"/>
              </a:tabLst>
              <a:defRPr sz="4600">
                <a:latin typeface="Menlo Regular"/>
                <a:ea typeface="Menlo Regular"/>
                <a:cs typeface="Menlo Regular"/>
                <a:sym typeface="Menlo Regular"/>
              </a:defRPr>
            </a:pPr>
            <a:r>
              <a:rPr i="1">
                <a:solidFill>
                  <a:srgbClr val="B51700"/>
                </a:solidFill>
                <a:latin typeface="+mn-lt"/>
                <a:ea typeface="+mn-ea"/>
                <a:cs typeface="+mn-cs"/>
                <a:sym typeface="Helvetica"/>
              </a:rPr>
              <a:t>→</a:t>
            </a:r>
            <a:r>
              <a:t>	3 + 3 + 3 + my-sum(link(3, link(1, link(4, empty))))</a:t>
            </a:r>
          </a:p>
          <a:p>
            <a:pPr marL="1469109" defTabSz="1828800">
              <a:lnSpc>
                <a:spcPts val="5600"/>
              </a:lnSpc>
              <a:spcBef>
                <a:spcPts val="0"/>
              </a:spcBef>
              <a:defRPr sz="4600">
                <a:latin typeface="Menlo Regular"/>
                <a:ea typeface="Menlo Regular"/>
                <a:cs typeface="Menlo Regular"/>
                <a:sym typeface="Menlo Regular"/>
              </a:defRPr>
            </a:pPr>
            <a:r>
              <a:t>...</a:t>
            </a:r>
          </a:p>
        </p:txBody>
      </p:sp>
      <p:sp>
        <p:nvSpPr>
          <p:cNvPr id="669" name="This isn’t going to end well."/>
          <p:cNvSpPr txBox="1"/>
          <p:nvPr/>
        </p:nvSpPr>
        <p:spPr>
          <a:xfrm>
            <a:off x="8871709" y="10445116"/>
            <a:ext cx="6930128" cy="881381"/>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lvl1pPr>
              <a:defRPr sz="4400">
                <a:solidFill>
                  <a:srgbClr val="A00E15"/>
                </a:solidFill>
              </a:defRPr>
            </a:lvl1pPr>
          </a:lstStyle>
          <a:p>
            <a:r>
              <a:t>This isn’t going to end well.</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When a recursive function never stops calling itself, it’s called infinite recursion."/>
          <p:cNvSpPr txBox="1">
            <a:spLocks noGrp="1"/>
          </p:cNvSpPr>
          <p:nvPr>
            <p:ph type="body" idx="1"/>
          </p:nvPr>
        </p:nvSpPr>
        <p:spPr>
          <a:prstGeom prst="rect">
            <a:avLst/>
          </a:prstGeom>
        </p:spPr>
        <p:txBody>
          <a:bodyPr/>
          <a:lstStyle/>
          <a:p>
            <a:r>
              <a:t>When a recursive function never stops calling itself, it’s called </a:t>
            </a:r>
            <a:r>
              <a:rPr i="1">
                <a:solidFill>
                  <a:srgbClr val="B51700"/>
                </a:solidFill>
              </a:rPr>
              <a:t>infinite recursion</a:t>
            </a:r>
            <a:r>
              <a:t>.</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Wrap-up practice"/>
          <p:cNvSpPr txBox="1">
            <a:spLocks noGrp="1"/>
          </p:cNvSpPr>
          <p:nvPr>
            <p:ph type="title"/>
          </p:nvPr>
        </p:nvSpPr>
        <p:spPr>
          <a:prstGeom prst="rect">
            <a:avLst/>
          </a:prstGeom>
        </p:spPr>
        <p:txBody>
          <a:bodyPr/>
          <a:lstStyle/>
          <a:p>
            <a:r>
              <a:t>Wrap-up practice</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fun list-len(lst :: Lis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list-len</a:t>
            </a:r>
            <a:r>
              <a:t>(lst :: List)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"Compute the length of a list"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1 + list-len(____)</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Numbers, strings, images, Booleans, tables, and lists let us represent many kinds of real data quite naturally.…"/>
          <p:cNvSpPr txBox="1">
            <a:spLocks noGrp="1"/>
          </p:cNvSpPr>
          <p:nvPr>
            <p:ph type="body" idx="1"/>
          </p:nvPr>
        </p:nvSpPr>
        <p:spPr>
          <a:prstGeom prst="rect">
            <a:avLst/>
          </a:prstGeom>
        </p:spPr>
        <p:txBody>
          <a:bodyPr/>
          <a:lstStyle/>
          <a:p>
            <a:r>
              <a:t>Numbers, strings, images, Booleans, tables, and lists let us represent many kinds of real data quite naturally. </a:t>
            </a:r>
          </a:p>
          <a:p>
            <a:r>
              <a:t>But there are times when we’re going to want something a bit different.</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fun list-len(lst :: Lis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list-len</a:t>
            </a:r>
            <a:r>
              <a:t>(lst :: List)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"Compute the length of a list"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0</a:t>
            </a:r>
          </a:p>
          <a:p>
            <a:pPr defTabSz="1828800">
              <a:lnSpc>
                <a:spcPts val="5600"/>
              </a:lnSpc>
              <a:spcBef>
                <a:spcPts val="0"/>
              </a:spcBef>
              <a:defRPr sz="4600">
                <a:latin typeface="Menlo Regular"/>
                <a:ea typeface="Menlo Regular"/>
                <a:cs typeface="Menlo Regular"/>
                <a:sym typeface="Menlo Regular"/>
              </a:defRPr>
            </a:pPr>
            <a:r>
              <a:t>    | link(f, r) =&gt; 1 + list-len(r)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fun list-product(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list-product</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"Compute the product of all the numbers in lst"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1</a:t>
            </a:r>
          </a:p>
          <a:p>
            <a:pPr defTabSz="1828800">
              <a:lnSpc>
                <a:spcPts val="5600"/>
              </a:lnSpc>
              <a:spcBef>
                <a:spcPts val="0"/>
              </a:spcBef>
              <a:defRPr sz="4600">
                <a:latin typeface="Menlo Regular"/>
                <a:ea typeface="Menlo Regular"/>
                <a:cs typeface="Menlo Regular"/>
                <a:sym typeface="Menlo Regular"/>
              </a:defRPr>
            </a:pPr>
            <a:r>
              <a:t>    | link(f, r) =&gt; ____ * list-product(r)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fun list-product(lst :: List&lt;Number&gt;) -&gt; Number:…"/>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list-product</a:t>
            </a:r>
            <a:r>
              <a:t>(lst :: List&lt;Number&gt;) -&gt; Number: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"Compute the product of all the numbers in lst"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1</a:t>
            </a:r>
          </a:p>
          <a:p>
            <a:pPr defTabSz="1828800">
              <a:lnSpc>
                <a:spcPts val="5600"/>
              </a:lnSpc>
              <a:spcBef>
                <a:spcPts val="0"/>
              </a:spcBef>
              <a:defRPr sz="4600">
                <a:latin typeface="Menlo Regular"/>
                <a:ea typeface="Menlo Regular"/>
                <a:cs typeface="Menlo Regular"/>
                <a:sym typeface="Menlo Regular"/>
              </a:defRPr>
            </a:pPr>
            <a:r>
              <a:t>    | link(f, r) =&gt; f * list-product(r)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fun is-member(item, lst :: List) -&gt; Boolean:…"/>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is-member</a:t>
            </a:r>
            <a:r>
              <a:t>(item, lst :: List) -&gt; Boolean:</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true if item is a member of lst"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______</a:t>
            </a: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(f == ______) </a:t>
            </a:r>
            <a:r>
              <a:rPr>
                <a:solidFill>
                  <a:srgbClr val="ABAFB3"/>
                </a:solidFill>
              </a:rPr>
              <a:t>or</a:t>
            </a:r>
            <a:r>
              <a:t> (is-member(______, ______)</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fun is-member(item, lst :: List) -&gt; Boolean:…"/>
          <p:cNvSpPr txBox="1">
            <a:spLocks noGrp="1"/>
          </p:cNvSpPr>
          <p:nvPr>
            <p:ph type="body" idx="1"/>
          </p:nvPr>
        </p:nvSpPr>
        <p:spPr>
          <a:prstGeom prst="rect">
            <a:avLst/>
          </a:prstGeom>
        </p:spPr>
        <p:txBody>
          <a:bodyPr/>
          <a:lstStyle/>
          <a:p>
            <a:pPr defTabSz="1828800">
              <a:lnSpc>
                <a:spcPts val="5600"/>
              </a:lnSpc>
              <a:spcBef>
                <a:spcPts val="0"/>
              </a:spcBef>
              <a:defRPr sz="4600">
                <a:latin typeface="Menlo Regular"/>
                <a:ea typeface="Menlo Regular"/>
                <a:cs typeface="Menlo Regular"/>
                <a:sym typeface="Menlo Regular"/>
              </a:defRPr>
            </a:pPr>
            <a:r>
              <a:rPr>
                <a:solidFill>
                  <a:srgbClr val="ABAFB3"/>
                </a:solidFill>
              </a:rPr>
              <a:t>fun</a:t>
            </a:r>
            <a:r>
              <a:t> </a:t>
            </a:r>
            <a:r>
              <a:rPr b="1">
                <a:solidFill>
                  <a:srgbClr val="9F59B3"/>
                </a:solidFill>
              </a:rPr>
              <a:t>is-member</a:t>
            </a:r>
            <a:r>
              <a:t>(item, lst :: List) -&gt; Boolean:</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doc</a:t>
            </a:r>
            <a:r>
              <a:t>: </a:t>
            </a:r>
            <a:r>
              <a:rPr>
                <a:solidFill>
                  <a:srgbClr val="507EB3"/>
                </a:solidFill>
              </a:rPr>
              <a:t>"Return true if item is a member of lst"</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cases</a:t>
            </a:r>
            <a:r>
              <a:t> (List) lst:</a:t>
            </a:r>
          </a:p>
          <a:p>
            <a:pPr defTabSz="1828800">
              <a:lnSpc>
                <a:spcPts val="5600"/>
              </a:lnSpc>
              <a:spcBef>
                <a:spcPts val="0"/>
              </a:spcBef>
              <a:defRPr sz="4600">
                <a:latin typeface="Menlo Regular"/>
                <a:ea typeface="Menlo Regular"/>
                <a:cs typeface="Menlo Regular"/>
                <a:sym typeface="Menlo Regular"/>
              </a:defRPr>
            </a:pPr>
            <a:r>
              <a:t>    | empty =&gt; </a:t>
            </a:r>
            <a:r>
              <a:rPr>
                <a:solidFill>
                  <a:srgbClr val="EAA005"/>
                </a:solidFill>
              </a:rPr>
              <a:t>false</a:t>
            </a:r>
          </a:p>
          <a:p>
            <a:pPr defTabSz="1828800">
              <a:lnSpc>
                <a:spcPts val="5600"/>
              </a:lnSpc>
              <a:spcBef>
                <a:spcPts val="0"/>
              </a:spcBef>
              <a:defRPr sz="4600">
                <a:latin typeface="Menlo Regular"/>
                <a:ea typeface="Menlo Regular"/>
                <a:cs typeface="Menlo Regular"/>
                <a:sym typeface="Menlo Regular"/>
              </a:defRPr>
            </a:pPr>
            <a:r>
              <a:t>    | link(f, r) =&gt;</a:t>
            </a:r>
          </a:p>
          <a:p>
            <a:pPr defTabSz="1828800">
              <a:lnSpc>
                <a:spcPts val="5600"/>
              </a:lnSpc>
              <a:spcBef>
                <a:spcPts val="0"/>
              </a:spcBef>
              <a:defRPr sz="4600">
                <a:latin typeface="Menlo Regular"/>
                <a:ea typeface="Menlo Regular"/>
                <a:cs typeface="Menlo Regular"/>
                <a:sym typeface="Menlo Regular"/>
              </a:defRPr>
            </a:pPr>
            <a:r>
              <a:t>      (f == item) </a:t>
            </a:r>
            <a:r>
              <a:rPr>
                <a:solidFill>
                  <a:srgbClr val="ABAFB3"/>
                </a:solidFill>
              </a:rPr>
              <a:t>or</a:t>
            </a:r>
            <a:r>
              <a:t> (is-member(item, r)</a:t>
            </a:r>
          </a:p>
          <a:p>
            <a:pPr defTabSz="1828800">
              <a:lnSpc>
                <a:spcPts val="5600"/>
              </a:lnSpc>
              <a:spcBef>
                <a:spcPts val="0"/>
              </a:spcBef>
              <a:defRPr sz="4600">
                <a:latin typeface="Menlo Regular"/>
                <a:ea typeface="Menlo Regular"/>
                <a:cs typeface="Menlo Regular"/>
                <a:sym typeface="Menlo Regular"/>
              </a:defRPr>
            </a:pPr>
            <a:r>
              <a:t>  </a:t>
            </a:r>
            <a:r>
              <a:rPr>
                <a:solidFill>
                  <a:srgbClr val="ABAFB3"/>
                </a:solidFill>
              </a:rPr>
              <a:t>end</a:t>
            </a:r>
          </a:p>
          <a:p>
            <a:pPr defTabSz="1828800">
              <a:lnSpc>
                <a:spcPts val="5600"/>
              </a:lnSpc>
              <a:spcBef>
                <a:spcPts val="0"/>
              </a:spcBef>
              <a:defRPr sz="4600">
                <a:latin typeface="Menlo Regular"/>
                <a:ea typeface="Menlo Regular"/>
                <a:cs typeface="Menlo Regular"/>
                <a:sym typeface="Menlo Regular"/>
              </a:defRPr>
            </a:pPr>
            <a:r>
              <a:rPr>
                <a:solidFill>
                  <a:srgbClr val="ABAFB3"/>
                </a:solidFill>
              </a:rPr>
              <a:t>end</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Final note"/>
          <p:cNvSpPr txBox="1">
            <a:spLocks noGrp="1"/>
          </p:cNvSpPr>
          <p:nvPr>
            <p:ph type="title"/>
          </p:nvPr>
        </p:nvSpPr>
        <p:spPr>
          <a:prstGeom prst="rect">
            <a:avLst/>
          </a:prstGeom>
        </p:spPr>
        <p:txBody>
          <a:bodyPr/>
          <a:lstStyle/>
          <a:p>
            <a:r>
              <a:t>Final note</a:t>
            </a:r>
          </a:p>
        </p:txBody>
      </p:sp>
      <p:sp>
        <p:nvSpPr>
          <p:cNvPr id="702" name="Lists, recursion, and cases syntax are not easy concepts to grasp separately, much less all together in a short time.…"/>
          <p:cNvSpPr txBox="1">
            <a:spLocks noGrp="1"/>
          </p:cNvSpPr>
          <p:nvPr>
            <p:ph type="body" idx="1"/>
          </p:nvPr>
        </p:nvSpPr>
        <p:spPr>
          <a:prstGeom prst="rect">
            <a:avLst/>
          </a:prstGeom>
        </p:spPr>
        <p:txBody>
          <a:bodyPr/>
          <a:lstStyle/>
          <a:p>
            <a:r>
              <a:t>Lists, recursion, and </a:t>
            </a:r>
            <a:r>
              <a:rPr sz="4600" b="1">
                <a:latin typeface="Menlo Regular"/>
                <a:ea typeface="Menlo Regular"/>
                <a:cs typeface="Menlo Regular"/>
                <a:sym typeface="Menlo Regular"/>
              </a:rPr>
              <a:t>cases</a:t>
            </a:r>
            <a:r>
              <a:t> syntax are not easy concepts to grasp separately, much less all together in a short time.</a:t>
            </a:r>
          </a:p>
          <a:p>
            <a:r>
              <a:t>Don’t feel frustrated if it takes a little while for these to make sense. Give yourself time, be sure to practice working in Pyret, and ask questions.</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Class code:…"/>
          <p:cNvSpPr txBox="1">
            <a:spLocks noGrp="1"/>
          </p:cNvSpPr>
          <p:nvPr>
            <p:ph type="body" idx="1"/>
          </p:nvPr>
        </p:nvSpPr>
        <p:spPr>
          <a:prstGeom prst="rect">
            <a:avLst/>
          </a:prstGeom>
        </p:spPr>
        <p:txBody>
          <a:bodyPr/>
          <a:lstStyle/>
          <a:p>
            <a:r>
              <a:t>Class code:</a:t>
            </a:r>
          </a:p>
          <a:p>
            <a:pPr defTabSz="1828800">
              <a:lnSpc>
                <a:spcPts val="5600"/>
              </a:lnSpc>
              <a:spcBef>
                <a:spcPts val="0"/>
              </a:spcBef>
              <a:defRPr sz="4600">
                <a:latin typeface="Menlo Regular"/>
                <a:ea typeface="Menlo Regular"/>
                <a:cs typeface="Menlo Regular"/>
                <a:sym typeface="Menlo Regular"/>
              </a:defRPr>
            </a:pPr>
            <a:r>
              <a:rPr>
                <a:solidFill>
                  <a:srgbClr val="29297A"/>
                </a:solidFill>
                <a:uFill>
                  <a:solidFill>
                    <a:srgbClr val="009999"/>
                  </a:solidFill>
                </a:uFill>
                <a:hlinkClick r:id="rId2"/>
              </a:rPr>
              <a:t>tinyurl.com/101-2023-02-13</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Acknowledgments"/>
          <p:cNvSpPr txBox="1">
            <a:spLocks noGrp="1"/>
          </p:cNvSpPr>
          <p:nvPr>
            <p:ph type="title"/>
          </p:nvPr>
        </p:nvSpPr>
        <p:spPr>
          <a:prstGeom prst="rect">
            <a:avLst/>
          </a:prstGeom>
        </p:spPr>
        <p:txBody>
          <a:bodyPr/>
          <a:lstStyle/>
          <a:p>
            <a:r>
              <a:t>Acknowledgments</a:t>
            </a:r>
          </a:p>
        </p:txBody>
      </p:sp>
      <p:sp>
        <p:nvSpPr>
          <p:cNvPr id="707" name="This lecture incorporates material from:…"/>
          <p:cNvSpPr txBox="1">
            <a:spLocks noGrp="1"/>
          </p:cNvSpPr>
          <p:nvPr>
            <p:ph type="body" idx="1"/>
          </p:nvPr>
        </p:nvSpPr>
        <p:spPr>
          <a:prstGeom prst="rect">
            <a:avLst/>
          </a:prstGeom>
        </p:spPr>
        <p:txBody>
          <a:bodyPr/>
          <a:lstStyle/>
          <a:p>
            <a:r>
              <a:t>This lecture incorporates material from:</a:t>
            </a:r>
          </a:p>
          <a:p>
            <a:pPr lvl="1"/>
            <a:r>
              <a:t>Kathi Fisler, Brown University</a:t>
            </a:r>
          </a:p>
          <a:p>
            <a:pPr lvl="1"/>
            <a:r>
              <a:t>Ab Mosca, Northeastern University</a:t>
            </a:r>
          </a:p>
          <a:p>
            <a:pPr lvl="1"/>
            <a:r>
              <a:t>Doug Woos, Brown University</a:t>
            </a:r>
          </a:p>
        </p:txBody>
      </p:sp>
    </p:spTree>
  </p:cSld>
  <p:clrMapOvr>
    <a:masterClrMapping/>
  </p:clrMapOvr>
  <p:transition spd="med"/>
</p:sld>
</file>

<file path=ppt/theme/theme1.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a:themeElements>
    <a:clrScheme name="Blank">
      <a:dk1>
        <a:srgbClr val="000000"/>
      </a:dk1>
      <a:lt1>
        <a:srgbClr val="FFFFFF"/>
      </a:lt1>
      <a:dk2>
        <a:srgbClr val="DDF0F1"/>
      </a:dk2>
      <a:lt2>
        <a:srgbClr val="B51700"/>
      </a:lt2>
      <a:accent1>
        <a:srgbClr val="BBE0E3"/>
      </a:accent1>
      <a:accent2>
        <a:srgbClr val="A7A7A7"/>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Helvetica"/>
        <a:ea typeface="Helvetica"/>
        <a:cs typeface="Helvetica"/>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5400000" rotWithShape="0">
              <a:schemeClr val="accent1">
                <a:hueOff val="-11070000"/>
                <a:satOff val="-41666"/>
                <a:lumOff val="-81176"/>
                <a:alpha val="75000"/>
              </a:schemeClr>
            </a:outerShdw>
          </a:effectLst>
        </a:effectStyle>
        <a:effectStyle>
          <a:effectLst>
            <a:outerShdw blurRad="101600" dist="25400" dir="5400000" rotWithShape="0">
              <a:schemeClr val="accent1">
                <a:hueOff val="-11070000"/>
                <a:satOff val="-41666"/>
                <a:lumOff val="-81176"/>
                <a:alpha val="75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178593" tIns="178593" rIns="178593" bIns="178593" numCol="1" spcCol="38100" rtlCol="0" anchor="ctr">
        <a:spAutoFit/>
      </a:bodyPr>
      <a:lstStyle>
        <a:defPPr marL="0" marR="0" indent="0" algn="ctr" defTabSz="1828800" rtl="0" fontAlgn="auto" latinLnBrk="0" hangingPunct="0">
          <a:lnSpc>
            <a:spcPts val="4800"/>
          </a:lnSpc>
          <a:spcBef>
            <a:spcPts val="0"/>
          </a:spcBef>
          <a:spcAft>
            <a:spcPts val="0"/>
          </a:spcAft>
          <a:buClrTx/>
          <a:buSzTx/>
          <a:buFontTx/>
          <a:buNone/>
          <a:tabLst/>
          <a:defRPr kumimoji="0" sz="42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hueOff val="-11070000"/>
              <a:satOff val="-41666"/>
              <a:lumOff val="-81176"/>
            </a:scheme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4600" b="0" i="1" u="none" strike="noStrike" cap="none" spc="0" normalizeH="0" baseline="0">
            <a:ln>
              <a:noFill/>
            </a:ln>
            <a:solidFill>
              <a:schemeClr val="accent1">
                <a:hueOff val="-11070000"/>
                <a:satOff val="-41666"/>
                <a:lumOff val="-81176"/>
              </a:schemeClr>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6323</Words>
  <Application>Microsoft Office PowerPoint</Application>
  <PresentationFormat>Custom</PresentationFormat>
  <Paragraphs>751</Paragraphs>
  <Slides>97</Slides>
  <Notes>49</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Helvetica</vt:lpstr>
      <vt:lpstr>Menlo Regular</vt:lpstr>
      <vt:lpstr>Blank</vt:lpstr>
      <vt:lpstr>Data Definitions</vt:lpstr>
      <vt:lpstr>Where are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structured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Conditional data</vt:lpstr>
      <vt:lpstr>PowerPoint Presentation</vt:lpstr>
      <vt:lpstr>PowerPoint Presentation</vt:lpstr>
      <vt:lpstr>PowerPoint Presentation</vt:lpstr>
      <vt:lpstr>PowerPoint Presentation</vt:lpstr>
      <vt:lpstr>PowerPoint Presentation</vt:lpstr>
      <vt:lpstr>Recursive data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functions using  the definition of a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Thinking recursively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 practice</vt:lpstr>
      <vt:lpstr>PowerPoint Presentation</vt:lpstr>
      <vt:lpstr>PowerPoint Presentation</vt:lpstr>
      <vt:lpstr>PowerPoint Presentation</vt:lpstr>
      <vt:lpstr>PowerPoint Presentation</vt:lpstr>
      <vt:lpstr>PowerPoint Presentation</vt:lpstr>
      <vt:lpstr>PowerPoint Presentation</vt:lpstr>
      <vt:lpstr>Final note</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Definitions</dc:title>
  <dc:creator>pete</dc:creator>
  <cp:lastModifiedBy>olga Lemieszewski</cp:lastModifiedBy>
  <cp:revision>1</cp:revision>
  <dcterms:modified xsi:type="dcterms:W3CDTF">2023-02-13T15:55:41Z</dcterms:modified>
</cp:coreProperties>
</file>