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1" u="none" strike="noStrike" cap="none" spc="0" normalizeH="0" baseline="0">
        <a:ln>
          <a:noFill/>
        </a:ln>
        <a:solidFill>
          <a:schemeClr val="accent1">
            <a:hueOff val="-11070000"/>
            <a:satOff val="-41666"/>
            <a:lumOff val="-81176"/>
          </a:schemeClr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A9BC294-FFE2-49D5-8D69-9E1BD2C41BD5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gradFill>
            <a:gsLst>
              <a:gs pos="0">
                <a:schemeClr val="accent3">
                  <a:lumOff val="44000"/>
                </a:schemeClr>
              </a:gs>
              <a:gs pos="35000">
                <a:schemeClr val="accent3">
                  <a:lumOff val="44000"/>
                </a:schemeClr>
              </a:gs>
              <a:gs pos="100000">
                <a:schemeClr val="accent3">
                  <a:lumOff val="44000"/>
                </a:schemeClr>
              </a:gs>
            </a:gsLst>
            <a:lin ang="16200000"/>
          </a:gra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  <a:alpha val="20000"/>
            </a:schemeClr>
          </a:solidFill>
        </a:fill>
      </a:tcStyle>
    </a:firstCol>
    <a:lastRow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889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11070000"/>
              <a:satOff val="-41666"/>
              <a:lumOff val="-81176"/>
              <a:alpha val="20000"/>
            </a:schemeClr>
          </a:solidFill>
        </a:fill>
      </a:tcStyle>
    </a:firstCol>
    <a:lastRow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889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1">
            <a:hueOff val="-11070000"/>
            <a:satOff val="-41666"/>
            <a:lumOff val="-81176"/>
          </a:schemeClr>
        </a:fontRef>
        <a:schemeClr val="accent1">
          <a:hueOff val="-11070000"/>
          <a:satOff val="-41666"/>
          <a:lumOff val="-81176"/>
        </a:schemeClr>
      </a:tcTxStyle>
      <a:tcStyle>
        <a:tcBdr>
          <a:lef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11070000"/>
                  <a:satOff val="-41666"/>
                  <a:lumOff val="-81176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66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6" name="Shape 2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1pPr>
    <a:lvl2pPr indent="2286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2pPr>
    <a:lvl3pPr indent="4572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3pPr>
    <a:lvl4pPr indent="6858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4pPr>
    <a:lvl5pPr indent="9144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5pPr>
    <a:lvl6pPr indent="11430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6pPr>
    <a:lvl7pPr indent="13716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7pPr>
    <a:lvl8pPr indent="16002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8pPr>
    <a:lvl9pPr indent="1828800" defTabSz="1828800" latinLnBrk="0">
      <a:lnSpc>
        <a:spcPts val="5300"/>
      </a:lnSpc>
      <a:spcBef>
        <a:spcPts val="2600"/>
      </a:spcBef>
      <a:defRPr sz="4600">
        <a:solidFill>
          <a:schemeClr val="accent1">
            <a:hueOff val="-11070000"/>
            <a:satOff val="-41666"/>
            <a:lumOff val="-81176"/>
          </a:schemeClr>
        </a:solidFill>
        <a:latin typeface="+mn-lt"/>
        <a:ea typeface="+mn-ea"/>
        <a:cs typeface="+mn-cs"/>
        <a:sym typeface="Helvetic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0" name="Shape 2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Don’t just copy everything we’ve done in class or on the assignments; think about what you actually need to know. </a:t>
            </a:r>
          </a:p>
          <a:p>
            <a:r>
              <a:t>What do you forget or get confused about that you want to be able to look up?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2" name="Shape 3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[It’s really up to you, but here are some suggestions.]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B2B3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833937" y="2569447"/>
            <a:ext cx="14716126" cy="3714378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9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658168" y="6370425"/>
            <a:ext cx="15067663" cy="40058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defRPr sz="4200">
                <a:solidFill>
                  <a:schemeClr val="accent3">
                    <a:lumOff val="44000"/>
                  </a:schemeClr>
                </a:solidFill>
              </a:defRPr>
            </a:lvl1pPr>
            <a:lvl2pPr indent="0" algn="ctr">
              <a:lnSpc>
                <a:spcPct val="100000"/>
              </a:lnSpc>
              <a:spcBef>
                <a:spcPts val="0"/>
              </a:spcBef>
              <a:defRPr>
                <a:solidFill>
                  <a:schemeClr val="accent3">
                    <a:lumOff val="44000"/>
                  </a:schemeClr>
                </a:solidFill>
              </a:defRPr>
            </a:lvl2pPr>
            <a:lvl3pPr indent="0" algn="ctr">
              <a:lnSpc>
                <a:spcPct val="100000"/>
              </a:lnSpc>
              <a:spcBef>
                <a:spcPts val="0"/>
              </a:spcBef>
              <a:defRPr>
                <a:solidFill>
                  <a:schemeClr val="accent3">
                    <a:lumOff val="44000"/>
                  </a:schemeClr>
                </a:solidFill>
              </a:defRPr>
            </a:lvl3pPr>
            <a:lvl4pPr indent="0" algn="ctr">
              <a:lnSpc>
                <a:spcPct val="100000"/>
              </a:lnSpc>
              <a:spcBef>
                <a:spcPts val="0"/>
              </a:spcBef>
              <a:defRPr sz="4200">
                <a:solidFill>
                  <a:schemeClr val="accent3">
                    <a:lumOff val="44000"/>
                  </a:schemeClr>
                </a:solidFill>
              </a:defRPr>
            </a:lvl4pPr>
            <a:lvl5pPr indent="0" algn="ctr">
              <a:lnSpc>
                <a:spcPct val="100000"/>
              </a:lnSpc>
              <a:spcBef>
                <a:spcPts val="0"/>
              </a:spcBef>
              <a:defRPr sz="4200"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4724332321_6348c36f3e.png" descr="4724332321_6348c36f3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1019" y="10941657"/>
            <a:ext cx="2161962" cy="2161962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Course ID"/>
          <p:cNvSpPr txBox="1">
            <a:spLocks noGrp="1"/>
          </p:cNvSpPr>
          <p:nvPr>
            <p:ph type="body" sz="quarter" idx="21"/>
          </p:nvPr>
        </p:nvSpPr>
        <p:spPr>
          <a:xfrm>
            <a:off x="4658168" y="1497035"/>
            <a:ext cx="15067663" cy="98581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spcBef>
                <a:spcPts val="0"/>
              </a:spcBef>
              <a:defRPr sz="4200" spc="84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Course ID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2455199" y="376724"/>
            <a:ext cx="19476721" cy="26699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5609094" cy="13211963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wide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 anchor="ctr"/>
          <a:lstStyle>
            <a:lvl1pPr algn="ctr"/>
            <a:lvl2pPr indent="0" algn="ctr"/>
            <a:lvl3pPr indent="0" algn="ctr"/>
            <a:lvl4pPr indent="0" algn="ctr"/>
            <a:lvl5pPr indent="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wide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 numCol="2" spcCol="973836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252018"/>
            <a:ext cx="9720072" cy="13211963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032371" y="256031"/>
            <a:ext cx="7805262" cy="13213082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5609094" cy="13211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6888650"/>
            <a:ext cx="15608809" cy="6575330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B2B3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2451837" y="2569447"/>
            <a:ext cx="19480327" cy="3076812"/>
          </a:xfrm>
          <a:prstGeom prst="rect">
            <a:avLst/>
          </a:prstGeom>
        </p:spPr>
        <p:txBody>
          <a:bodyPr/>
          <a:lstStyle>
            <a:lvl1pPr>
              <a:defRPr sz="9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bottom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6888650"/>
            <a:ext cx="19476720" cy="6575330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252018"/>
            <a:ext cx="9720072" cy="13211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032371" y="256031"/>
            <a:ext cx="7805262" cy="1321308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6888650"/>
            <a:ext cx="19476720" cy="6575330"/>
          </a:xfrm>
          <a:prstGeom prst="rect">
            <a:avLst/>
          </a:prstGeom>
        </p:spPr>
        <p:txBody>
          <a:bodyPr anchor="b"/>
          <a:lstStyle>
            <a:lvl1pPr algn="ctr"/>
            <a:lvl2pPr indent="0" algn="ctr"/>
            <a:lvl3pPr indent="0" algn="ctr"/>
            <a:lvl4pPr indent="0" algn="ctr"/>
            <a:lvl5pPr indent="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9429789" y="12496800"/>
            <a:ext cx="534611" cy="551180"/>
          </a:xfrm>
          <a:prstGeom prst="rect">
            <a:avLst/>
          </a:prstGeom>
        </p:spPr>
        <p:txBody>
          <a:bodyPr lIns="91439" tIns="91439" rIns="91439" bIns="91439"/>
          <a:lstStyle>
            <a:lvl1pPr algn="r" defTabSz="1828800"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ck">
    <p:bg>
      <p:bgPr>
        <a:solidFill>
          <a:schemeClr val="accent1">
            <a:hueOff val="-11070000"/>
            <a:satOff val="-41666"/>
            <a:lumOff val="-8117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9429789" y="12496800"/>
            <a:ext cx="534611" cy="551180"/>
          </a:xfrm>
          <a:prstGeom prst="rect">
            <a:avLst/>
          </a:prstGeom>
        </p:spPr>
        <p:txBody>
          <a:bodyPr lIns="91439" tIns="91439" rIns="91439" bIns="91439"/>
          <a:lstStyle>
            <a:lvl1pPr algn="r" defTabSz="1828800"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ck title">
    <p:bg>
      <p:bgPr>
        <a:solidFill>
          <a:schemeClr val="accent1">
            <a:hueOff val="-11070000"/>
            <a:satOff val="-41666"/>
            <a:lumOff val="-8117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itle Text"/>
          <p:cNvSpPr txBox="1">
            <a:spLocks noGrp="1"/>
          </p:cNvSpPr>
          <p:nvPr>
            <p:ph type="title"/>
          </p:nvPr>
        </p:nvSpPr>
        <p:spPr>
          <a:xfrm>
            <a:off x="2450592" y="376724"/>
            <a:ext cx="19476720" cy="26699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inverse">
    <p:bg>
      <p:bgPr>
        <a:solidFill>
          <a:srgbClr val="B2B3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xfrm>
            <a:off x="2450592" y="376724"/>
            <a:ext cx="19476720" cy="26699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Off val="44000"/>
                  </a:schemeClr>
                </a:solidFill>
              </a:defRPr>
            </a:lvl1pPr>
            <a:lvl2pPr>
              <a:defRPr>
                <a:solidFill>
                  <a:schemeClr val="accent3">
                    <a:lumOff val="44000"/>
                  </a:schemeClr>
                </a:solidFill>
              </a:defRPr>
            </a:lvl2pPr>
            <a:lvl3pPr>
              <a:defRPr>
                <a:solidFill>
                  <a:schemeClr val="accent3">
                    <a:lumOff val="44000"/>
                  </a:schemeClr>
                </a:solidFill>
              </a:defRPr>
            </a:lvl3pPr>
            <a:lvl4pPr>
              <a:defRPr>
                <a:solidFill>
                  <a:schemeClr val="accent3">
                    <a:lumOff val="44000"/>
                  </a:schemeClr>
                </a:solidFill>
              </a:defRPr>
            </a:lvl4pPr>
            <a:lvl5pPr>
              <a:defRPr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5609094" cy="13211963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2450592" y="2569447"/>
            <a:ext cx="19476720" cy="3076812"/>
          </a:xfrm>
          <a:prstGeom prst="rect">
            <a:avLst/>
          </a:prstGeom>
        </p:spPr>
        <p:txBody>
          <a:bodyPr/>
          <a:lstStyle>
            <a:lvl1pPr>
              <a:defRPr sz="9400"/>
            </a:lvl1pPr>
          </a:lstStyle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5609094" cy="13211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19476720" cy="13211963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3388902"/>
            <a:ext cx="19476720" cy="1007507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wide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3388902"/>
            <a:ext cx="19476720" cy="10075079"/>
          </a:xfrm>
          <a:prstGeom prst="rect">
            <a:avLst/>
          </a:prstGeom>
        </p:spPr>
        <p:txBody>
          <a:bodyPr numCol="2" spcCol="973836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bottom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6885431"/>
            <a:ext cx="19476720" cy="6574537"/>
          </a:xfrm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450592" y="376724"/>
            <a:ext cx="19476720" cy="26699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450592" y="3388902"/>
            <a:ext cx="9717988" cy="1007507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xfrm>
            <a:off x="2450592" y="376724"/>
            <a:ext cx="19476720" cy="26699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032371" y="3392423"/>
            <a:ext cx="7805262" cy="1007508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453640" y="376724"/>
            <a:ext cx="19476720" cy="2669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450592" y="3388902"/>
            <a:ext cx="15609094" cy="10075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>
            <a:normAutofit/>
          </a:bodyPr>
          <a:lstStyle>
            <a:lvl2pPr>
              <a:lnSpc>
                <a:spcPts val="5700"/>
              </a:lnSpc>
              <a:spcBef>
                <a:spcPts val="1200"/>
              </a:spcBef>
              <a:defRPr sz="4200"/>
            </a:lvl2pPr>
            <a:lvl3pPr>
              <a:lnSpc>
                <a:spcPts val="5700"/>
              </a:lnSpc>
              <a:spcBef>
                <a:spcPts val="1200"/>
              </a:spcBef>
              <a:defRPr sz="4200"/>
            </a:lvl3pPr>
            <a:lvl4pPr>
              <a:lnSpc>
                <a:spcPts val="4000"/>
              </a:lnSpc>
              <a:spcBef>
                <a:spcPts val="1200"/>
              </a:spcBef>
              <a:defRPr sz="2400"/>
            </a:lvl4pPr>
            <a:lvl5pPr>
              <a:lnSpc>
                <a:spcPts val="4000"/>
              </a:lnSpc>
              <a:spcBef>
                <a:spcPts val="12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6439" y="13073062"/>
            <a:ext cx="381597" cy="384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 algn="ctr" defTabSz="821531">
              <a:defRPr sz="1600" i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transition spd="med"/>
  <p:txStyles>
    <p:titleStyle>
      <a:lvl1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1828800" rtl="0" latinLnBrk="0">
        <a:lnSpc>
          <a:spcPts val="88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0" marR="0" indent="0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44500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889000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33500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778000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5pPr>
      <a:lvl6pPr marL="3028156" marR="0" indent="-805656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Pct val="145000"/>
        <a:buFontTx/>
        <a:buChar char="•"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6pPr>
      <a:lvl7pPr marL="3472656" marR="0" indent="-805656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Pct val="145000"/>
        <a:buFontTx/>
        <a:buChar char="•"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7pPr>
      <a:lvl8pPr marL="3917156" marR="0" indent="-805656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Pct val="145000"/>
        <a:buFontTx/>
        <a:buChar char="•"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8pPr>
      <a:lvl9pPr marL="4361656" marR="0" indent="-805656" algn="l" defTabSz="821531" rtl="0" latinLnBrk="0">
        <a:lnSpc>
          <a:spcPts val="7300"/>
        </a:lnSpc>
        <a:spcBef>
          <a:spcPts val="3700"/>
        </a:spcBef>
        <a:spcAft>
          <a:spcPts val="0"/>
        </a:spcAft>
        <a:buClrTx/>
        <a:buSzPct val="145000"/>
        <a:buFontTx/>
        <a:buChar char="•"/>
        <a:tabLst/>
        <a:defRPr sz="5800" b="0" i="0" u="none" strike="noStrike" cap="none" spc="0" baseline="0">
          <a:solidFill>
            <a:schemeClr val="accent1">
              <a:hueOff val="-11070000"/>
              <a:satOff val="-41666"/>
              <a:lumOff val="-81176"/>
            </a:schemeClr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vassar.edu/~cs101/53/exams/exam1-practice-solns.pdf" TargetMode="External"/><Relationship Id="rId2" Type="http://schemas.openxmlformats.org/officeDocument/2006/relationships/hyperlink" Target="https://www.cs.vassar.edu/~cs101/53/exams/exam1-practice.pdf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Exam 1 Review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 1 Review</a:t>
            </a:r>
          </a:p>
        </p:txBody>
      </p:sp>
      <p:sp>
        <p:nvSpPr>
          <p:cNvPr id="279" name="22 February 2023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22 February 2023</a:t>
            </a:r>
          </a:p>
        </p:txBody>
      </p:sp>
      <p:sp>
        <p:nvSpPr>
          <p:cNvPr id="280" name="CMPU 101 § 53 · Computer Science I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pc="0"/>
            </a:pPr>
            <a:r>
              <a:rPr spc="168" dirty="0"/>
              <a:t>CMPU</a:t>
            </a:r>
            <a:r>
              <a:rPr dirty="0"/>
              <a:t> 101 § 5</a:t>
            </a:r>
            <a:r>
              <a:rPr lang="en-US" dirty="0"/>
              <a:t>4</a:t>
            </a:r>
            <a:r>
              <a:rPr dirty="0"/>
              <a:t> · Computer Science I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How to study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How to study:</a:t>
            </a:r>
          </a:p>
          <a:p>
            <a:pPr lvl="1"/>
            <a:r>
              <a:rPr dirty="0"/>
              <a:t>(Re)read the textbook and do the exercises labeled “Do Now!”</a:t>
            </a:r>
          </a:p>
          <a:p>
            <a:pPr lvl="1"/>
            <a:r>
              <a:rPr dirty="0"/>
              <a:t>(Re)read the class slides and try the practice problems without looking at the solutions</a:t>
            </a:r>
          </a:p>
          <a:p>
            <a:pPr lvl="1"/>
            <a:r>
              <a:rPr dirty="0"/>
              <a:t>Review the example solutions I’ve emailed you for labs and assignments</a:t>
            </a:r>
            <a:endParaRPr lang="en-US" dirty="0"/>
          </a:p>
          <a:p>
            <a:pPr lvl="1"/>
            <a:r>
              <a:rPr lang="en-US" dirty="0"/>
              <a:t>If you are familiar with the “Cornell note taking method” use it to take notes going forward.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Review probl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Review problems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ractice exam:…"/>
          <p:cNvSpPr txBox="1">
            <a:spLocks noGrp="1"/>
          </p:cNvSpPr>
          <p:nvPr>
            <p:ph type="body" idx="1"/>
          </p:nvPr>
        </p:nvSpPr>
        <p:spPr>
          <a:xfrm>
            <a:off x="2450592" y="252018"/>
            <a:ext cx="20953737" cy="13211963"/>
          </a:xfrm>
          <a:prstGeom prst="rect">
            <a:avLst/>
          </a:prstGeom>
        </p:spPr>
        <p:txBody>
          <a:bodyPr/>
          <a:lstStyle/>
          <a:p>
            <a:r>
              <a:t>Practice exam:</a:t>
            </a:r>
          </a:p>
          <a:p>
            <a:pPr defTabSz="1828800">
              <a:lnSpc>
                <a:spcPts val="56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29297A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www.cs.vassar.edu/~cs101/53/exams/exam1-practice.pdf</a:t>
            </a:r>
          </a:p>
          <a:p>
            <a:endParaRPr>
              <a:solidFill>
                <a:srgbClr val="29297A"/>
              </a:solidFill>
              <a:uFill>
                <a:solidFill>
                  <a:srgbClr val="009999"/>
                </a:solidFill>
              </a:uFill>
              <a:hlinkClick r:id="rId2"/>
            </a:endParaRPr>
          </a:p>
          <a:p>
            <a:r>
              <a:t>Example solutions:</a:t>
            </a:r>
          </a:p>
          <a:p>
            <a:pPr defTabSz="1828800">
              <a:lnSpc>
                <a:spcPts val="56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29297A"/>
                </a:solidFill>
                <a:uFill>
                  <a:solidFill>
                    <a:srgbClr val="009999"/>
                  </a:solidFill>
                </a:uFill>
                <a:hlinkClick r:id="rId3"/>
              </a:rPr>
              <a:t>www.cs.vassar.edu/~cs101/53/exams/exam1-practice-solns.pdf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Logistic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Logistics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75 points / 75 minut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75 points / 75 minutes</a:t>
            </a:r>
          </a:p>
          <a:p>
            <a:pPr lvl="1"/>
            <a:r>
              <a:t>Aim to budget your time as about one point per minute.</a:t>
            </a:r>
          </a:p>
          <a:p>
            <a:pPr lvl="1"/>
            <a:r>
              <a:t>You actually have 120 minutes (the full lab period), so time shouldn’t be an issue.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he exam will be on paper, with the computers put away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exam will be on paper, with the computers put away.</a:t>
            </a:r>
          </a:p>
          <a:p>
            <a:pPr lvl="1"/>
            <a:r>
              <a:t>Help me out: Write neatly and make your final answer obvious.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During the exam you can refer to one 8½×11-inch piece of paper, double-sided, with any notes you want handwritten on i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During the exam you can refer to one 8½×11-inch piece of paper, double-sided, with any notes you want handwritten on it.</a:t>
            </a:r>
          </a:p>
          <a:p>
            <a:pPr lvl="1"/>
            <a:r>
              <a:t>Preparing this sheet of notes is an excellent way to study, encouraging you to consider what’s important that you’ll want to refer to.</a:t>
            </a:r>
          </a:p>
          <a:p>
            <a:pPr lvl="1"/>
            <a:r>
              <a:t>They won’t be graded, but you will be asked to turn in your notes with the exam.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During the exam, feel free to ask any question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During the exam, feel free to ask any questions.</a:t>
            </a:r>
          </a:p>
          <a:p>
            <a:r>
              <a:t>If something on the exam is unclear (or a mistake!), I’ll give a clarification to everyone.</a:t>
            </a:r>
          </a:p>
          <a:p>
            <a:r>
              <a:t>If a question is about what a problem is trying to test, I may decline to answer during the exam.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Other sections of cmpu 101 are taking their exams on Friday, at different tim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Other sections of </a:t>
            </a:r>
            <a:r>
              <a:rPr cap="small" spc="290"/>
              <a:t>cmpu</a:t>
            </a:r>
            <a:r>
              <a:t> 101 are taking their exams on Friday, at different times.</a:t>
            </a:r>
          </a:p>
          <a:p>
            <a:r>
              <a:t>You are on your honor not to discuss the contents of the exam with anyone until everyone has taken the exam.</a:t>
            </a:r>
          </a:p>
          <a:p>
            <a:pPr lvl="1"/>
            <a:r>
              <a:t>We’ll let you know when everyone’s taken it, but that might not be until right before Spring Break.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You are generally responsible for the material i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You are generally responsible for the material in</a:t>
            </a:r>
          </a:p>
          <a:p>
            <a:pPr lvl="1"/>
            <a:r>
              <a:t>Chapters 3–7, 9, 11, 13–14 of </a:t>
            </a:r>
            <a:r>
              <a:rPr i="1"/>
              <a:t>A Data-Centric Introduction to Computing</a:t>
            </a:r>
            <a:r>
              <a:t>,</a:t>
            </a:r>
          </a:p>
          <a:p>
            <a:pPr lvl="1"/>
            <a:r>
              <a:t>Lectures up to Feb. 20,</a:t>
            </a:r>
          </a:p>
          <a:p>
            <a:pPr lvl="1"/>
            <a:r>
              <a:t>Labs 1–5, and</a:t>
            </a:r>
          </a:p>
          <a:p>
            <a:pPr lvl="1"/>
            <a:r>
              <a:t>Assignments 1–4.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You should expect questions focusing 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You should expect questions focusing on</a:t>
            </a:r>
          </a:p>
          <a:p>
            <a:pPr lvl="1"/>
            <a:r>
              <a:t>Pyret expressions and their evaluation</a:t>
            </a:r>
          </a:p>
          <a:p>
            <a:pPr lvl="1"/>
            <a:r>
              <a:t>Functions, including testing</a:t>
            </a:r>
          </a:p>
          <a:p>
            <a:pPr lvl="1"/>
            <a:r>
              <a:t>Processing tables with higher-order functions</a:t>
            </a:r>
          </a:p>
          <a:p>
            <a:pPr lvl="1"/>
            <a:r>
              <a:t>Processing lists with higher-order functions</a:t>
            </a:r>
          </a:p>
          <a:p>
            <a:pPr lvl="1"/>
            <a:r>
              <a:t>Writing recursive functions for recursive data like trees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DDF0F1"/>
      </a:dk2>
      <a:lt2>
        <a:srgbClr val="B51700"/>
      </a:lt2>
      <a:accent1>
        <a:srgbClr val="BBE0E3"/>
      </a:accent1>
      <a:accent2>
        <a:srgbClr val="A7A7A7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Blank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</a:effectStyle>
        <a:effectStyle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38100" cap="flat">
          <a:solidFill>
            <a:schemeClr val="accent1">
              <a:hueOff val="-11070000"/>
              <a:satOff val="-41666"/>
              <a:lumOff val="-81176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78593" tIns="178593" rIns="178593" bIns="178593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ts val="48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1" u="none" strike="noStrike" cap="none" spc="0" normalizeH="0" baseline="0">
            <a:ln>
              <a:noFill/>
            </a:ln>
            <a:solidFill>
              <a:schemeClr val="accent1">
                <a:hueOff val="-11070000"/>
                <a:satOff val="-41666"/>
                <a:lumOff val="-81176"/>
              </a:schemeClr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1">
              <a:hueOff val="-11070000"/>
              <a:satOff val="-41666"/>
              <a:lumOff val="-81176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1" u="none" strike="noStrike" cap="none" spc="0" normalizeH="0" baseline="0">
            <a:ln>
              <a:noFill/>
            </a:ln>
            <a:solidFill>
              <a:schemeClr val="accent1">
                <a:hueOff val="-11070000"/>
                <a:satOff val="-41666"/>
                <a:lumOff val="-81176"/>
              </a:schemeClr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DDF0F1"/>
      </a:dk2>
      <a:lt2>
        <a:srgbClr val="B51700"/>
      </a:lt2>
      <a:accent1>
        <a:srgbClr val="BBE0E3"/>
      </a:accent1>
      <a:accent2>
        <a:srgbClr val="A7A7A7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Blank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</a:effectStyle>
        <a:effectStyle>
          <a:effectLst>
            <a:outerShdw blurRad="101600" dist="25400" dir="5400000" rotWithShape="0">
              <a:schemeClr val="accent1">
                <a:hueOff val="-11070000"/>
                <a:satOff val="-41666"/>
                <a:lumOff val="-81176"/>
                <a:alpha val="7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38100" cap="flat">
          <a:solidFill>
            <a:schemeClr val="accent1">
              <a:hueOff val="-11070000"/>
              <a:satOff val="-41666"/>
              <a:lumOff val="-81176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78593" tIns="178593" rIns="178593" bIns="178593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ts val="48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1" u="none" strike="noStrike" cap="none" spc="0" normalizeH="0" baseline="0">
            <a:ln>
              <a:noFill/>
            </a:ln>
            <a:solidFill>
              <a:schemeClr val="accent1">
                <a:hueOff val="-11070000"/>
                <a:satOff val="-41666"/>
                <a:lumOff val="-81176"/>
              </a:schemeClr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1">
              <a:hueOff val="-11070000"/>
              <a:satOff val="-41666"/>
              <a:lumOff val="-81176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1" u="none" strike="noStrike" cap="none" spc="0" normalizeH="0" baseline="0">
            <a:ln>
              <a:noFill/>
            </a:ln>
            <a:solidFill>
              <a:schemeClr val="accent1">
                <a:hueOff val="-11070000"/>
                <a:satOff val="-41666"/>
                <a:lumOff val="-81176"/>
              </a:schemeClr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485</Words>
  <Application>Microsoft Office PowerPoint</Application>
  <PresentationFormat>Custom</PresentationFormat>
  <Paragraphs>43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Helvetica</vt:lpstr>
      <vt:lpstr>Menlo Regular</vt:lpstr>
      <vt:lpstr>Blank</vt:lpstr>
      <vt:lpstr>Exam 1 Review</vt:lpstr>
      <vt:lpstr>Logistics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 problems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1 Review</dc:title>
  <cp:lastModifiedBy>olga Lemieszewski</cp:lastModifiedBy>
  <cp:revision>2</cp:revision>
  <dcterms:modified xsi:type="dcterms:W3CDTF">2023-02-22T16:15:33Z</dcterms:modified>
</cp:coreProperties>
</file>