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A9BC294-FFE2-49D5-8D69-9E1BD2C41BD5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gradFill>
            <a:gsLst>
              <a:gs pos="0">
                <a:schemeClr val="accent3">
                  <a:lumOff val="44000"/>
                </a:schemeClr>
              </a:gs>
              <a:gs pos="35000">
                <a:schemeClr val="accent3">
                  <a:lumOff val="44000"/>
                </a:schemeClr>
              </a:gs>
              <a:gs pos="100000">
                <a:schemeClr val="accent3">
                  <a:lumOff val="44000"/>
                </a:schemeClr>
              </a:gs>
            </a:gsLst>
            <a:lin ang="16200000"/>
          </a:gra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66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1pPr>
    <a:lvl2pPr indent="2286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2pPr>
    <a:lvl3pPr indent="4572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3pPr>
    <a:lvl4pPr indent="6858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4pPr>
    <a:lvl5pPr indent="9144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5pPr>
    <a:lvl6pPr indent="11430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6pPr>
    <a:lvl7pPr indent="13716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7pPr>
    <a:lvl8pPr indent="16002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8pPr>
    <a:lvl9pPr indent="18288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 we'll look at generative recursion.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now called the Sierpinski sieve or Sierpinski gasket, after the mathematician who described in 1915.</a:t>
            </a:r>
          </a:p>
        </p:txBody>
      </p:sp>
    </p:spTree>
    <p:extLst>
      <p:ext uri="{BB962C8B-B14F-4D97-AF65-F5344CB8AC3E}">
        <p14:creationId xmlns:p14="http://schemas.microsoft.com/office/powerpoint/2010/main" val="245509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now called the Sierpinski sieve or Sierpinski gasket, after the mathematician who described in 1915.</a:t>
            </a:r>
          </a:p>
        </p:txBody>
      </p:sp>
    </p:spTree>
    <p:extLst>
      <p:ext uri="{BB962C8B-B14F-4D97-AF65-F5344CB8AC3E}">
        <p14:creationId xmlns:p14="http://schemas.microsoft.com/office/powerpoint/2010/main" val="86123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 that the center upside down triangle in the second picture is not an explicit triangle; it’s formed from the other triangles.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we just keep making triangles until the sides are too small to bother continuing.</a:t>
            </a:r>
          </a:p>
          <a:p>
            <a:r>
              <a:t>[Go back to problem def. and switch to CPO.]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First observe how it’s put together: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structural recursion technique is guaranteed to arrive at the base case by way of the data definition, but generative recursion requires you to define your own terminating condition.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a fascinating example of generative recursion, let's look at </a:t>
            </a:r>
            <a:r>
              <a:rPr i="1"/>
              <a:t>fractals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picture that contains a picture of itself is an example of a recursive, self-similar structure; such structures are commonly known as </a:t>
            </a:r>
            <a:r>
              <a:rPr b="1"/>
              <a:t>fractals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[The Mandelbrot set]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real world, self-similar structures don’t go on forever: for instance, each branch of a tree looks a lot like a smaller tree, and each of these smaller branches has branches that look like still smaller trees. </a:t>
            </a:r>
          </a:p>
          <a:p>
            <a:r>
              <a:t>This recursion goes on for several levels, but eventually the branches are so small that they do not have branches of their own.</a:t>
            </a:r>
          </a:p>
          <a:p>
            <a:r>
              <a:t>[Also think of breaking down into molecules, atoms, particles, … but you can’t break down infinitely.]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There are many different kinds of fractals.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12th–13th century Italian mosaics, we see an interesting fractal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now called the Sierpinski sieve or Sierpinski gasket, after the mathematician who described in 1915.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569447"/>
            <a:ext cx="14716126" cy="371437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9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8168" y="6370425"/>
            <a:ext cx="15067663" cy="40058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4724332321_6348c36f3e.png" descr="4724332321_6348c36f3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19" y="10941657"/>
            <a:ext cx="2161962" cy="21619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urse ID"/>
          <p:cNvSpPr txBox="1">
            <a:spLocks noGrp="1"/>
          </p:cNvSpPr>
          <p:nvPr>
            <p:ph type="body" sz="quarter" idx="21"/>
          </p:nvPr>
        </p:nvSpPr>
        <p:spPr>
          <a:xfrm>
            <a:off x="4658168" y="1497035"/>
            <a:ext cx="15067663" cy="98581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4200" spc="84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Course ID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455199" y="376724"/>
            <a:ext cx="19476721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anchor="ctr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numCol="2" spcCol="973836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252018"/>
            <a:ext cx="9720072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256031"/>
            <a:ext cx="7805262" cy="132130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5608809" cy="657533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51837" y="2569447"/>
            <a:ext cx="19480327" cy="3076812"/>
          </a:xfrm>
          <a:prstGeom prst="rect">
            <a:avLst/>
          </a:prstGeom>
        </p:spPr>
        <p:txBody>
          <a:bodyPr/>
          <a:lstStyle>
            <a:lvl1pPr>
              <a:defRPr sz="9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9476720" cy="657533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252018"/>
            <a:ext cx="9720072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256031"/>
            <a:ext cx="7805262" cy="13213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9476720" cy="6575330"/>
          </a:xfrm>
          <a:prstGeom prst="rect">
            <a:avLst/>
          </a:prstGeom>
        </p:spPr>
        <p:txBody>
          <a:bodyPr anchor="b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29789" y="12496800"/>
            <a:ext cx="53461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29789" y="12496800"/>
            <a:ext cx="53461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title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invers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50592" y="2569447"/>
            <a:ext cx="19476720" cy="307681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9476720" cy="100750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9476720" cy="10075079"/>
          </a:xfrm>
          <a:prstGeom prst="rect">
            <a:avLst/>
          </a:prstGeom>
        </p:spPr>
        <p:txBody>
          <a:bodyPr numCol="2" spcCol="97383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5431"/>
            <a:ext cx="19476720" cy="6574537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3388902"/>
            <a:ext cx="9717988" cy="100750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3392423"/>
            <a:ext cx="7805262" cy="100750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53640" y="376724"/>
            <a:ext cx="19476720" cy="2669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5609094" cy="1007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2pPr>
              <a:lnSpc>
                <a:spcPts val="5700"/>
              </a:lnSpc>
              <a:spcBef>
                <a:spcPts val="1200"/>
              </a:spcBef>
              <a:defRPr sz="4200"/>
            </a:lvl2pPr>
            <a:lvl3pPr>
              <a:lnSpc>
                <a:spcPts val="5700"/>
              </a:lnSpc>
              <a:spcBef>
                <a:spcPts val="1200"/>
              </a:spcBef>
              <a:defRPr sz="4200"/>
            </a:lvl3pPr>
            <a:lvl4pPr>
              <a:lnSpc>
                <a:spcPts val="4000"/>
              </a:lnSpc>
              <a:spcBef>
                <a:spcPts val="1200"/>
              </a:spcBef>
              <a:defRPr sz="2400"/>
            </a:lvl4pPr>
            <a:lvl5pPr>
              <a:lnSpc>
                <a:spcPts val="4000"/>
              </a:lnSpc>
              <a:spcBef>
                <a:spcPts val="12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439" y="13073062"/>
            <a:ext cx="381597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1531">
              <a:defRPr sz="1600" i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445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8890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335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7780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30281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34726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39171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43616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.google.com/patent/US2013001687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101-2023-02-27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enerating Fractal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Generating Fractals</a:t>
            </a:r>
          </a:p>
        </p:txBody>
      </p:sp>
      <p:sp>
        <p:nvSpPr>
          <p:cNvPr id="262" name="27 February 202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27 February 2023</a:t>
            </a:r>
          </a:p>
        </p:txBody>
      </p:sp>
      <p:sp>
        <p:nvSpPr>
          <p:cNvPr id="263" name="CMPU 101 § 53 · Computer Science 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/>
            </a:pPr>
            <a:r>
              <a:rPr spc="168" dirty="0"/>
              <a:t>CMPU</a:t>
            </a:r>
            <a:r>
              <a:rPr dirty="0"/>
              <a:t> 101 § 5</a:t>
            </a:r>
            <a:r>
              <a:rPr lang="en-US" dirty="0"/>
              <a:t>4</a:t>
            </a:r>
            <a:r>
              <a:rPr dirty="0"/>
              <a:t> · Computer Science 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Fract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Fractals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3100-Mandelbrot_fractal_rendered_in_Paint.NET.png" descr="3100-Mandelbrot_fractal_rendered_in_Paint.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37" y="-182803"/>
            <a:ext cx="24495674" cy="15297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Mandel_zoom_00_mandelbrot_set.jpg" descr="Mandel_zoom_00_mandelbrot_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749" y="-48608"/>
            <a:ext cx="18417618" cy="13813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“A fractal is a way of seeing infinity.”…"/>
          <p:cNvSpPr txBox="1"/>
          <p:nvPr/>
        </p:nvSpPr>
        <p:spPr>
          <a:xfrm>
            <a:off x="926487" y="5768845"/>
            <a:ext cx="11850262" cy="214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821531">
              <a:lnSpc>
                <a:spcPts val="7300"/>
              </a:lnSpc>
              <a:spcBef>
                <a:spcPts val="3700"/>
              </a:spcBef>
              <a:defRPr sz="5800" i="0">
                <a:solidFill>
                  <a:schemeClr val="accent3">
                    <a:lumOff val="44000"/>
                  </a:schemeClr>
                </a:solidFill>
              </a:defRPr>
            </a:pPr>
            <a:r>
              <a:t>“A fractal is a way of seeing infinity.”</a:t>
            </a:r>
          </a:p>
          <a:p>
            <a:pPr defTabSz="821531">
              <a:lnSpc>
                <a:spcPts val="5700"/>
              </a:lnSpc>
              <a:spcBef>
                <a:spcPts val="1200"/>
              </a:spcBef>
              <a:defRPr sz="4200" i="0">
                <a:solidFill>
                  <a:schemeClr val="accent3">
                    <a:lumOff val="44000"/>
                  </a:schemeClr>
                </a:solidFill>
              </a:defRPr>
            </a:pPr>
            <a:r>
              <a:t>Benoit Mandelbrot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fractal tree_feature.jpg" descr="fractal tree_fe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119" y="-19065"/>
            <a:ext cx="25582681" cy="13754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Fractal1_1000.gif" descr="Fractal1_1000.gif"/>
          <p:cNvPicPr>
            <a:picLocks noChangeAspect="1"/>
          </p:cNvPicPr>
          <p:nvPr/>
        </p:nvPicPr>
        <p:blipFill>
          <a:blip r:embed="rId3"/>
          <a:srcRect b="25034"/>
          <a:stretch>
            <a:fillRect/>
          </a:stretch>
        </p:blipFill>
        <p:spPr>
          <a:xfrm>
            <a:off x="5584589" y="3444347"/>
            <a:ext cx="13214821" cy="6827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a0ccb2f3d4070194ffb1aeb8ff9b5560.jpg" descr="a0ccb2f3d4070194ffb1aeb8ff9b5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52" y="-2319789"/>
            <a:ext cx="24474104" cy="18355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6069463495_4a2639e22e_o.jpg" descr="6069463495_4a2639e22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17" y="-2284933"/>
            <a:ext cx="24421087" cy="18315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wall, indoor, person">
            <a:extLst>
              <a:ext uri="{FF2B5EF4-FFF2-40B4-BE49-F238E27FC236}">
                <a16:creationId xmlns:a16="http://schemas.microsoft.com/office/drawing/2014/main" id="{73E9D18C-869C-4C3C-E68A-01E48D377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34433"/>
            <a:ext cx="13004800" cy="132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18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>
            <a:extLst>
              <a:ext uri="{FF2B5EF4-FFF2-40B4-BE49-F238E27FC236}">
                <a16:creationId xmlns:a16="http://schemas.microsoft.com/office/drawing/2014/main" id="{5E80B709-F8ED-6B10-4C94-D7F69AFCD708}"/>
              </a:ext>
            </a:extLst>
          </p:cNvPr>
          <p:cNvSpPr/>
          <p:nvPr/>
        </p:nvSpPr>
        <p:spPr>
          <a:xfrm>
            <a:off x="5384799" y="2833877"/>
            <a:ext cx="14586858" cy="8053096"/>
          </a:xfrm>
          <a:prstGeom prst="flowChartExtract">
            <a:avLst/>
          </a:prstGeom>
          <a:solidFill>
            <a:schemeClr val="accent3">
              <a:lumOff val="44000"/>
            </a:schemeClr>
          </a:solidFill>
          <a:ln w="38100" cap="flat">
            <a:solidFill>
              <a:schemeClr val="accent1">
                <a:hueOff val="-11070000"/>
                <a:satOff val="-41666"/>
                <a:lumOff val="-81176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8593" tIns="178593" rIns="178593" bIns="178593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1" u="none" strike="noStrike" cap="none" spc="0" normalizeH="0" baseline="0" dirty="0">
                <a:ln>
                  <a:noFill/>
                </a:ln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Useful for motion capture suits, even if you are not “Far From Home.” </a:t>
            </a:r>
            <a:br>
              <a:rPr kumimoji="0" lang="en-US" sz="4200" b="0" i="1" u="none" strike="noStrike" cap="none" spc="0" normalizeH="0" baseline="0" dirty="0">
                <a:ln>
                  <a:noFill/>
                </a:ln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en-US" sz="4200" b="0" i="1" u="none" strike="noStrike" cap="none" spc="0" normalizeH="0" baseline="0" dirty="0">
                <a:ln>
                  <a:noFill/>
                </a:ln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See:</a:t>
            </a:r>
            <a:br>
              <a:rPr kumimoji="0" lang="en-US" sz="4200" b="0" i="1" u="none" strike="noStrike" cap="none" spc="0" normalizeH="0" baseline="0" dirty="0">
                <a:ln>
                  <a:noFill/>
                </a:ln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en-US" sz="4200" b="0" i="1" u="none" strike="noStrike" cap="none" spc="0" normalizeH="0" baseline="0" dirty="0">
                <a:ln>
                  <a:noFill/>
                </a:ln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3"/>
              </a:rPr>
              <a:t>https://patents.google.com/patent/US20130016876</a:t>
            </a:r>
            <a:endParaRPr kumimoji="0" lang="en-US" sz="4200" b="0" i="1" u="none" strike="noStrike" cap="none" spc="0" normalizeH="0" baseline="0" dirty="0">
              <a:ln>
                <a:noFill/>
              </a:ln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66887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esign a function that consumes a number and produces a Sierpiński triangle of that siz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a function that consumes a number and produces a </a:t>
            </a:r>
            <a:r>
              <a:rPr i="1">
                <a:solidFill>
                  <a:srgbClr val="B51700"/>
                </a:solidFill>
              </a:rPr>
              <a:t>Sierpiński triangle</a:t>
            </a:r>
            <a:r>
              <a:t> of that size:</a:t>
            </a:r>
          </a:p>
          <a:p>
            <a:pPr lvl="1"/>
            <a:r>
              <a:t>Start with an equilateral triangle with side length </a:t>
            </a:r>
            <a:r>
              <a:rPr i="1"/>
              <a:t>s</a:t>
            </a:r>
            <a:r>
              <a:t>:</a:t>
            </a:r>
          </a:p>
          <a:p>
            <a:pPr lvl="1"/>
            <a:endParaRPr/>
          </a:p>
          <a:p>
            <a:pPr lvl="1"/>
            <a:r>
              <a:t>Inside that triangle are three more Sierpiński triangles:</a:t>
            </a:r>
          </a:p>
          <a:p>
            <a:pPr lvl="1"/>
            <a:endParaRPr/>
          </a:p>
          <a:p>
            <a:pPr lvl="1"/>
            <a:r>
              <a:t>And inside of each of those … and so on.</a:t>
            </a:r>
          </a:p>
          <a:p>
            <a:r>
              <a:t>Producing something that looks like this:</a:t>
            </a:r>
          </a:p>
        </p:txBody>
      </p:sp>
      <p:pic>
        <p:nvPicPr>
          <p:cNvPr id="324" name="Sierpinksi-triangle1.png" descr="Sierpinksi-triangl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70" y="3229680"/>
            <a:ext cx="1160860" cy="1017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ierpinski-triangle2.png" descr="Sierpinski-triangl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710" y="5125750"/>
            <a:ext cx="1196580" cy="105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ierpinski-triangle3.png" descr="Sierpinski-triangle3.png"/>
          <p:cNvPicPr>
            <a:picLocks noChangeAspect="1"/>
          </p:cNvPicPr>
          <p:nvPr/>
        </p:nvPicPr>
        <p:blipFill>
          <a:blip r:embed="rId5"/>
          <a:srcRect t="882" r="7257"/>
          <a:stretch>
            <a:fillRect/>
          </a:stretch>
        </p:blipFill>
        <p:spPr>
          <a:xfrm>
            <a:off x="9434121" y="8445942"/>
            <a:ext cx="5515572" cy="4744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Where are w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are we?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riangle"/>
          <p:cNvSpPr/>
          <p:nvPr/>
        </p:nvSpPr>
        <p:spPr>
          <a:xfrm>
            <a:off x="9433993" y="4099994"/>
            <a:ext cx="5516013" cy="5516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31" name="Triangle"/>
          <p:cNvSpPr/>
          <p:nvPr/>
        </p:nvSpPr>
        <p:spPr>
          <a:xfrm>
            <a:off x="10807898" y="4099994"/>
            <a:ext cx="2768204" cy="2768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32" name="Triangle"/>
          <p:cNvSpPr/>
          <p:nvPr/>
        </p:nvSpPr>
        <p:spPr>
          <a:xfrm>
            <a:off x="9416410" y="6875032"/>
            <a:ext cx="2768204" cy="2768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33" name="Triangle"/>
          <p:cNvSpPr/>
          <p:nvPr/>
        </p:nvSpPr>
        <p:spPr>
          <a:xfrm>
            <a:off x="12191448" y="6875032"/>
            <a:ext cx="2768204" cy="2768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34" name="s"/>
          <p:cNvSpPr txBox="1"/>
          <p:nvPr/>
        </p:nvSpPr>
        <p:spPr>
          <a:xfrm>
            <a:off x="9738800" y="6329005"/>
            <a:ext cx="487681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B51700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>
                <a:solidFill>
                  <a:srgbClr val="B51700"/>
                </a:solidFill>
              </a:rPr>
              <a:t>s</a:t>
            </a:r>
          </a:p>
        </p:txBody>
      </p:sp>
      <p:sp>
        <p:nvSpPr>
          <p:cNvPr id="335" name="Line"/>
          <p:cNvSpPr/>
          <p:nvPr/>
        </p:nvSpPr>
        <p:spPr>
          <a:xfrm flipV="1">
            <a:off x="9136623" y="4033784"/>
            <a:ext cx="2771827" cy="5536057"/>
          </a:xfrm>
          <a:prstGeom prst="line">
            <a:avLst/>
          </a:prstGeom>
          <a:ln w="63500">
            <a:solidFill>
              <a:srgbClr val="B51700"/>
            </a:solidFill>
          </a:ln>
        </p:spPr>
        <p:txBody>
          <a:bodyPr tIns="91439" bIns="91439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6" name="s/2"/>
          <p:cNvSpPr txBox="1"/>
          <p:nvPr/>
        </p:nvSpPr>
        <p:spPr>
          <a:xfrm>
            <a:off x="13364666" y="4588488"/>
            <a:ext cx="974895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B51700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>
                <a:solidFill>
                  <a:srgbClr val="B51700"/>
                </a:solidFill>
              </a:rPr>
              <a:t>s/2</a:t>
            </a:r>
          </a:p>
        </p:txBody>
      </p:sp>
      <p:sp>
        <p:nvSpPr>
          <p:cNvPr id="337" name="Line"/>
          <p:cNvSpPr/>
          <p:nvPr/>
        </p:nvSpPr>
        <p:spPr>
          <a:xfrm flipH="1" flipV="1">
            <a:off x="12433131" y="4015925"/>
            <a:ext cx="1423666" cy="2900623"/>
          </a:xfrm>
          <a:prstGeom prst="line">
            <a:avLst/>
          </a:prstGeom>
          <a:ln w="63500">
            <a:solidFill>
              <a:srgbClr val="B51700"/>
            </a:solidFill>
          </a:ln>
        </p:spPr>
        <p:txBody>
          <a:bodyPr tIns="91439" bIns="91439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[See class code]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[See class code]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How do we know that this function won’t run forev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we know that this function won’t run forever?</a:t>
            </a:r>
          </a:p>
          <a:p>
            <a:r>
              <a:t>Three-part termination argument: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Base case</a:t>
            </a:r>
            <a:r>
              <a:t>: </a:t>
            </a:r>
            <a:r>
              <a:rPr sz="3600"/>
              <a:t>s &lt;= CUTOFF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Reduction step</a:t>
            </a:r>
            <a:r>
              <a:t>:</a:t>
            </a:r>
            <a:r>
              <a:rPr sz="320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3600"/>
              <a:t>s / 2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Argument that repeated application of reduction step will eventually reach the base case</a:t>
            </a:r>
            <a:r>
              <a:t>:</a:t>
            </a:r>
          </a:p>
          <a:p>
            <a:pPr lvl="2"/>
            <a:r>
              <a:t>As long as the cutoff is &gt; 0 and s starts &gt;= 0, repeated division by 2 will eventually be less than the cutoff.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esign a function s-carpet to produce a Sierpiński carpet of size s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a function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s-carpet</a:t>
            </a:r>
            <a:r>
              <a:t> to produce a Sierpiński carpet of size </a:t>
            </a:r>
            <a:r>
              <a:rPr i="1"/>
              <a:t>s</a:t>
            </a:r>
            <a:r>
              <a:t>:</a:t>
            </a:r>
          </a:p>
        </p:txBody>
      </p:sp>
      <p:pic>
        <p:nvPicPr>
          <p:cNvPr id="346" name="Sierpinski-carpet.png" descr="Sierpinski-carp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394" y="4089796"/>
            <a:ext cx="5518548" cy="553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Design a function s-carpet to produce a Sierpiński carpet of size s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a function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s-carpet</a:t>
            </a:r>
            <a:r>
              <a:t> to produce a Sierpiński carpet of size </a:t>
            </a:r>
            <a:r>
              <a:rPr i="1"/>
              <a:t>s</a:t>
            </a:r>
            <a:r>
              <a:t>:</a:t>
            </a:r>
          </a:p>
        </p:txBody>
      </p:sp>
      <p:pic>
        <p:nvPicPr>
          <p:cNvPr id="349" name="Sierpinski-carpet.png" descr="Sierpinski-carp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394" y="4089796"/>
            <a:ext cx="5518548" cy="553640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There are eight copies of the recursive call positioned around a blank square"/>
          <p:cNvSpPr txBox="1"/>
          <p:nvPr/>
        </p:nvSpPr>
        <p:spPr>
          <a:xfrm>
            <a:off x="7440032" y="10498397"/>
            <a:ext cx="9983271" cy="227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r>
              <a:t>There are </a:t>
            </a:r>
            <a:r>
              <a:rPr b="1"/>
              <a:t>eight</a:t>
            </a:r>
            <a:r>
              <a:t> copies of the recursive call positioned around a blank square</a:t>
            </a:r>
          </a:p>
        </p:txBody>
      </p:sp>
      <p:sp>
        <p:nvSpPr>
          <p:cNvPr id="351" name="Square"/>
          <p:cNvSpPr/>
          <p:nvPr/>
        </p:nvSpPr>
        <p:spPr>
          <a:xfrm>
            <a:off x="9756069" y="4139847"/>
            <a:ext cx="1785939" cy="1785938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2" name="Square"/>
          <p:cNvSpPr/>
          <p:nvPr/>
        </p:nvSpPr>
        <p:spPr>
          <a:xfrm>
            <a:off x="11538699" y="4139847"/>
            <a:ext cx="1785939" cy="1785938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3" name="Square"/>
          <p:cNvSpPr/>
          <p:nvPr/>
        </p:nvSpPr>
        <p:spPr>
          <a:xfrm>
            <a:off x="13325960" y="4139847"/>
            <a:ext cx="1785938" cy="1785938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4" name="Square"/>
          <p:cNvSpPr/>
          <p:nvPr/>
        </p:nvSpPr>
        <p:spPr>
          <a:xfrm>
            <a:off x="13325960" y="5929312"/>
            <a:ext cx="1785938" cy="1785938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5" name="Square"/>
          <p:cNvSpPr/>
          <p:nvPr/>
        </p:nvSpPr>
        <p:spPr>
          <a:xfrm>
            <a:off x="9756069" y="5929312"/>
            <a:ext cx="1785939" cy="1785938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6" name="Square"/>
          <p:cNvSpPr/>
          <p:nvPr/>
        </p:nvSpPr>
        <p:spPr>
          <a:xfrm>
            <a:off x="9753754" y="7723562"/>
            <a:ext cx="1785938" cy="1785939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7" name="Square"/>
          <p:cNvSpPr/>
          <p:nvPr/>
        </p:nvSpPr>
        <p:spPr>
          <a:xfrm>
            <a:off x="11536384" y="7723562"/>
            <a:ext cx="1785938" cy="1785939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358" name="Square"/>
          <p:cNvSpPr/>
          <p:nvPr/>
        </p:nvSpPr>
        <p:spPr>
          <a:xfrm>
            <a:off x="13323645" y="7723562"/>
            <a:ext cx="1785939" cy="1785939"/>
          </a:xfrm>
          <a:prstGeom prst="rect">
            <a:avLst/>
          </a:prstGeom>
          <a:ln w="889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[See class code]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[See class code]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How do we know that this function won’t run forev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we know that this function won’t run forever?</a:t>
            </a:r>
          </a:p>
          <a:p>
            <a:r>
              <a:t>Three-part termination argument: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Base case</a:t>
            </a:r>
            <a:r>
              <a:t>: </a:t>
            </a:r>
            <a:r>
              <a:rPr sz="3600"/>
              <a:t>s &lt;= CUTOFF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Reduction step</a:t>
            </a:r>
            <a:r>
              <a:t>:</a:t>
            </a:r>
            <a:r>
              <a:rPr sz="320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3600"/>
              <a:t>s / 3</a:t>
            </a:r>
          </a:p>
          <a:p>
            <a:pPr lvl="1"/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Argument that repeated application of reduction step will eventually reach the base case</a:t>
            </a:r>
            <a:r>
              <a:t>:</a:t>
            </a:r>
          </a:p>
          <a:p>
            <a:pPr lvl="2"/>
            <a:r>
              <a:t>As long as the cutoff is &gt; 0 and s starts &gt;= 0, repeated division by 3 will eventually be less than the cutoff.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Ani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Animation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lass cod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code: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/>
            </a:pPr>
            <a:r>
              <a:rPr>
                <a:solidFill>
                  <a:srgbClr val="29297A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tinyurl.com/101-2023-02-27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Acknowledg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Acknowledgments</a:t>
            </a:r>
          </a:p>
        </p:txBody>
      </p:sp>
      <p:sp>
        <p:nvSpPr>
          <p:cNvPr id="371" name="This lecture incorporates material from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lecture incorporates material from:</a:t>
            </a:r>
          </a:p>
          <a:p>
            <a:pPr lvl="1"/>
            <a:r>
              <a:t>Gregor Kiczales, University of British Columbia</a:t>
            </a:r>
          </a:p>
          <a:p>
            <a:pPr lvl="1"/>
            <a:r>
              <a:t>Marc Smith, Vassar College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Line"/>
          <p:cNvSpPr/>
          <p:nvPr/>
        </p:nvSpPr>
        <p:spPr>
          <a:xfrm>
            <a:off x="3952826" y="1125559"/>
            <a:ext cx="8877898" cy="184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49" extrusionOk="0">
                <a:moveTo>
                  <a:pt x="21600" y="19949"/>
                </a:moveTo>
                <a:cubicBezTo>
                  <a:pt x="19553" y="13322"/>
                  <a:pt x="17136" y="8169"/>
                  <a:pt x="14505" y="4751"/>
                </a:cubicBezTo>
                <a:cubicBezTo>
                  <a:pt x="9795" y="-1368"/>
                  <a:pt x="4662" y="-1651"/>
                  <a:pt x="0" y="4338"/>
                </a:cubicBezTo>
              </a:path>
            </a:pathLst>
          </a:custGeom>
          <a:ln w="63500">
            <a:solidFill>
              <a:srgbClr val="B51700"/>
            </a:solidFill>
            <a:tailEnd type="triangle"/>
          </a:ln>
        </p:spPr>
        <p:txBody>
          <a:bodyPr tIns="91439" bIns="91439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68" name="Self-reference"/>
          <p:cNvSpPr txBox="1"/>
          <p:nvPr/>
        </p:nvSpPr>
        <p:spPr>
          <a:xfrm>
            <a:off x="11732821" y="1276440"/>
            <a:ext cx="3864802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B51700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>
                <a:solidFill>
                  <a:srgbClr val="B51700"/>
                </a:solidFill>
              </a:rPr>
              <a:t>Self-reference</a:t>
            </a:r>
          </a:p>
        </p:txBody>
      </p:sp>
      <p:sp>
        <p:nvSpPr>
          <p:cNvPr id="269" name="Recursive data"/>
          <p:cNvSpPr txBox="1"/>
          <p:nvPr/>
        </p:nvSpPr>
        <p:spPr>
          <a:xfrm>
            <a:off x="19606809" y="2398889"/>
            <a:ext cx="3948133" cy="8813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t>Recursive data</a:t>
            </a:r>
          </a:p>
        </p:txBody>
      </p:sp>
      <p:sp>
        <p:nvSpPr>
          <p:cNvPr id="270" name="data List:…"/>
          <p:cNvSpPr txBox="1"/>
          <p:nvPr/>
        </p:nvSpPr>
        <p:spPr>
          <a:xfrm>
            <a:off x="1353095" y="1389087"/>
            <a:ext cx="7478684" cy="3019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ts val="5600"/>
              </a:lnSpc>
              <a:defRPr i="0"/>
            </a:pPr>
            <a:r>
              <a:rPr>
                <a:solidFill>
                  <a:srgbClr val="ABAFB3"/>
                </a:solidFill>
              </a:rPr>
              <a:t>data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List</a:t>
            </a:r>
            <a:r>
              <a:t>:</a:t>
            </a:r>
          </a:p>
          <a:p>
            <a:pPr>
              <a:lnSpc>
                <a:spcPts val="5600"/>
              </a:lnSpc>
              <a:defRPr i="0"/>
            </a:pPr>
            <a:r>
              <a:t>  | empty</a:t>
            </a:r>
          </a:p>
          <a:p>
            <a:pPr>
              <a:lnSpc>
                <a:spcPts val="5600"/>
              </a:lnSpc>
              <a:defRPr i="0"/>
            </a:pPr>
            <a:r>
              <a:t>  | link(first :: Any, rest :: List)</a:t>
            </a:r>
          </a:p>
          <a:p>
            <a:pPr>
              <a:lnSpc>
                <a:spcPts val="5600"/>
              </a:lnSpc>
              <a:defRPr i="0"/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  <p:grpSp>
        <p:nvGrpSpPr>
          <p:cNvPr id="275" name="Group"/>
          <p:cNvGrpSpPr/>
          <p:nvPr/>
        </p:nvGrpSpPr>
        <p:grpSpPr>
          <a:xfrm>
            <a:off x="1353095" y="5879327"/>
            <a:ext cx="19040353" cy="3763082"/>
            <a:chOff x="0" y="0"/>
            <a:chExt cx="19040352" cy="3763081"/>
          </a:xfrm>
        </p:grpSpPr>
        <p:sp>
          <p:nvSpPr>
            <p:cNvPr id="271" name="fun list-fun(lst :: List) -&gt; ...:…"/>
            <p:cNvSpPr/>
            <p:nvPr/>
          </p:nvSpPr>
          <p:spPr>
            <a:xfrm>
              <a:off x="0" y="60878"/>
              <a:ext cx="128143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>
                <a:lnSpc>
                  <a:spcPts val="5600"/>
                </a:lnSpc>
                <a:defRPr i="0"/>
              </a:pPr>
              <a:r>
                <a:rPr>
                  <a:solidFill>
                    <a:srgbClr val="ABAFB3"/>
                  </a:solidFill>
                </a:rPr>
                <a:t>fun</a:t>
              </a:r>
              <a:r>
                <a:t> </a:t>
              </a:r>
              <a:r>
                <a:rPr b="1">
                  <a:solidFill>
                    <a:srgbClr val="9F59B3"/>
                  </a:solidFill>
                </a:rPr>
                <a:t>list-fun</a:t>
              </a:r>
              <a:r>
                <a:t>(lst :: List) -&gt; ...: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</a:t>
              </a:r>
              <a:r>
                <a:rPr>
                  <a:solidFill>
                    <a:srgbClr val="ABAFB3"/>
                  </a:solidFill>
                </a:rPr>
                <a:t>cases</a:t>
              </a:r>
              <a:r>
                <a:t> (List) lst: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   | empty =&gt; ...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   | link(f, r) =&gt;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     ... f ...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     ... list-fun(r) ...</a:t>
              </a:r>
            </a:p>
            <a:p>
              <a:pPr>
                <a:lnSpc>
                  <a:spcPts val="5600"/>
                </a:lnSpc>
                <a:defRPr i="0"/>
              </a:pPr>
              <a:r>
                <a:t>  </a:t>
              </a:r>
              <a:r>
                <a:rPr>
                  <a:solidFill>
                    <a:srgbClr val="ABAFB3"/>
                  </a:solidFill>
                </a:rPr>
                <a:t>end</a:t>
              </a:r>
            </a:p>
            <a:p>
              <a:pPr>
                <a:lnSpc>
                  <a:spcPts val="5600"/>
                </a:lnSpc>
                <a:defRPr i="0"/>
              </a:pPr>
              <a:r>
                <a:rPr>
                  <a:solidFill>
                    <a:srgbClr val="ABAFB3"/>
                  </a:solidFill>
                </a:rPr>
                <a:t>end</a:t>
              </a:r>
            </a:p>
          </p:txBody>
        </p:sp>
        <p:sp>
          <p:nvSpPr>
            <p:cNvPr id="272" name="Recursive functions"/>
            <p:cNvSpPr/>
            <p:nvPr/>
          </p:nvSpPr>
          <p:spPr>
            <a:xfrm>
              <a:off x="17770352" y="2493081"/>
              <a:ext cx="1270001" cy="1270001"/>
            </a:xfrm>
            <a:prstGeom prst="lin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  <a:effectLst>
              <a:outerShdw blurRad="101600" dist="25400" dir="5400000" rotWithShape="0">
                <a:schemeClr val="accent1">
                  <a:hueOff val="-11070000"/>
                  <a:satOff val="-41666"/>
                  <a:lumOff val="-81176"/>
                  <a:alpha val="75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 sz="4400">
                  <a:solidFill>
                    <a:srgbClr val="A00E15"/>
                  </a:solidFill>
                </a:defRPr>
              </a:lvl1pPr>
            </a:lstStyle>
            <a:p>
              <a:r>
                <a:t>Recursive functions</a:t>
              </a:r>
            </a:p>
          </p:txBody>
        </p:sp>
        <p:sp>
          <p:nvSpPr>
            <p:cNvPr id="273" name="Line"/>
            <p:cNvSpPr/>
            <p:nvPr/>
          </p:nvSpPr>
          <p:spPr>
            <a:xfrm>
              <a:off x="4438939" y="-1"/>
              <a:ext cx="3002337" cy="372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062" extrusionOk="0">
                  <a:moveTo>
                    <a:pt x="14203" y="21062"/>
                  </a:moveTo>
                  <a:cubicBezTo>
                    <a:pt x="19163" y="18343"/>
                    <a:pt x="21600" y="14626"/>
                    <a:pt x="20846" y="10913"/>
                  </a:cubicBezTo>
                  <a:cubicBezTo>
                    <a:pt x="20103" y="7257"/>
                    <a:pt x="16382" y="3937"/>
                    <a:pt x="10746" y="1654"/>
                  </a:cubicBezTo>
                  <a:cubicBezTo>
                    <a:pt x="7571" y="368"/>
                    <a:pt x="3552" y="-538"/>
                    <a:pt x="0" y="364"/>
                  </a:cubicBezTo>
                </a:path>
              </a:pathLst>
            </a:custGeom>
            <a:noFill/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32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74" name="Natural recursion"/>
            <p:cNvSpPr/>
            <p:nvPr/>
          </p:nvSpPr>
          <p:spPr>
            <a:xfrm>
              <a:off x="7898161" y="155466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defRPr>
                  <a:solidFill>
                    <a:srgbClr val="B51700"/>
                  </a:solidFill>
                </a:defRPr>
              </a:lvl1pPr>
            </a:lstStyle>
            <a:p>
              <a:pPr>
                <a:defRPr>
                  <a:solidFill>
                    <a:schemeClr val="accent1">
                      <a:hueOff val="-11070000"/>
                      <a:satOff val="-41666"/>
                      <a:lumOff val="-81176"/>
                    </a:schemeClr>
                  </a:solidFill>
                </a:defRPr>
              </a:pPr>
              <a:r>
                <a:rPr>
                  <a:solidFill>
                    <a:srgbClr val="B51700"/>
                  </a:solidFill>
                </a:rPr>
                <a:t>Natural recursion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he same idea holds for lists, binary trees, trinary trees, n-ary trees, and all kinds of other recursive data types: The structure of the function follows the structure of the dat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same idea holds for lists, binary trees, trinary trees, </a:t>
            </a:r>
            <a:r>
              <a:rPr i="1"/>
              <a:t>n</a:t>
            </a:r>
            <a:r>
              <a:t>-ary trees, and all kinds of other recursive data types: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The structure of the function follows the structure of the data.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he recursive functions we’ve written have used structural (or natural) recurs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recursive functions we’ve written have used </a:t>
            </a:r>
            <a:r>
              <a:rPr i="1">
                <a:solidFill>
                  <a:srgbClr val="B51700"/>
                </a:solidFill>
              </a:rPr>
              <a:t>structural</a:t>
            </a:r>
            <a:r>
              <a:t> (or </a:t>
            </a:r>
            <a:r>
              <a:rPr i="1">
                <a:solidFill>
                  <a:srgbClr val="B51700"/>
                </a:solidFill>
              </a:rPr>
              <a:t>natural</a:t>
            </a:r>
            <a:r>
              <a:t>) </a:t>
            </a:r>
            <a:r>
              <a:rPr i="1">
                <a:solidFill>
                  <a:srgbClr val="B51700"/>
                </a:solidFill>
              </a:rPr>
              <a:t>recursion</a:t>
            </a:r>
            <a:r>
              <a:t>.</a:t>
            </a:r>
          </a:p>
          <a:p>
            <a:r>
              <a:t>In structural recursion, each recursive call takes some sub-piece of the data.</a:t>
            </a:r>
          </a:p>
          <a:p>
            <a:pPr lvl="1"/>
            <a:r>
              <a:t>Going through a list, we keep taking the </a:t>
            </a:r>
            <a:r>
              <a:rPr sz="3800" b="1"/>
              <a:t>rest</a:t>
            </a:r>
            <a:r>
              <a:t> of the list.</a:t>
            </a:r>
          </a:p>
          <a:p>
            <a:pPr lvl="1"/>
            <a:r>
              <a:t>Going through a tree, we keep looking at the sub-trees.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enerative recur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Generative recursion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In generative recursion, the recursive cases are generated based on the problem to be solv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</a:t>
            </a:r>
            <a:r>
              <a:rPr i="1">
                <a:solidFill>
                  <a:srgbClr val="B51700"/>
                </a:solidFill>
              </a:rPr>
              <a:t>generative recursion</a:t>
            </a:r>
            <a:r>
              <a:t>, the recursive cases are generated based on the problem to be solved.</a:t>
            </a:r>
          </a:p>
          <a:p>
            <a:r>
              <a:t>Generative recursion can be harder because neither the base nor recursive cases follow from a data definition.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mplate for generative recur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Template for generative recursion</a:t>
            </a:r>
          </a:p>
        </p:txBody>
      </p:sp>
      <p:sp>
        <p:nvSpPr>
          <p:cNvPr id="288" name="fun problem-solver(d) -&gt; ...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problem-solver</a:t>
            </a:r>
            <a:r>
              <a:t>(d) -&gt; ...: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</a:t>
            </a:r>
            <a:r>
              <a:rPr>
                <a:solidFill>
                  <a:srgbClr val="ABAFB3"/>
                </a:solidFill>
              </a:rPr>
              <a:t>if</a:t>
            </a:r>
            <a:r>
              <a:t> is-trivial(d):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C23327"/>
                </a:solidFill>
              </a:rPr>
              <a:t>    # </a:t>
            </a:r>
            <a:r>
              <a:rPr i="1">
                <a:solidFill>
                  <a:srgbClr val="C23327"/>
                </a:solidFill>
              </a:rPr>
              <a:t>Base case: The computation is in some way</a:t>
            </a:r>
            <a:r>
              <a:rPr>
                <a:solidFill>
                  <a:srgbClr val="C23327"/>
                </a:solidFill>
              </a:rPr>
              <a:t> 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C23327"/>
                </a:solidFill>
              </a:rPr>
              <a:t>    #   </a:t>
            </a:r>
            <a:r>
              <a:rPr i="1">
                <a:solidFill>
                  <a:srgbClr val="C23327"/>
                </a:solidFill>
              </a:rPr>
              <a:t>trivial.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  ... d ...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</a:t>
            </a:r>
            <a:r>
              <a:rPr>
                <a:solidFill>
                  <a:srgbClr val="ABAFB3"/>
                </a:solidFill>
              </a:rPr>
              <a:t>else</a:t>
            </a:r>
            <a:r>
              <a:t>: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C23327"/>
                </a:solidFill>
              </a:rPr>
              <a:t>    # </a:t>
            </a:r>
            <a:r>
              <a:rPr i="1">
                <a:solidFill>
                  <a:srgbClr val="C23327"/>
                </a:solidFill>
              </a:rPr>
              <a:t>Recursive case: Transform the data d to generate</a:t>
            </a:r>
            <a:endParaRPr>
              <a:solidFill>
                <a:srgbClr val="C23327"/>
              </a:solidFill>
            </a:endParaRP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C23327"/>
                </a:solidFill>
              </a:rPr>
              <a:t>    #   </a:t>
            </a:r>
            <a:r>
              <a:rPr i="1">
                <a:solidFill>
                  <a:srgbClr val="C23327"/>
                </a:solidFill>
              </a:rPr>
              <a:t>new problems.</a:t>
            </a:r>
            <a:endParaRPr i="1"/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  combiner(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    ...d...,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    problem-solver(transform(d)),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    ...)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10511">
              <a:lnSpc>
                <a:spcPts val="5500"/>
              </a:lnSpc>
              <a:spcBef>
                <a:spcPts val="0"/>
              </a:spcBef>
              <a:defRPr sz="4554"/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hen you write a function with generative recursion you need to be careful about termination – how do you know you’ll ever reach the base case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you write a function with generative recursion you need to be careful about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termination</a:t>
            </a:r>
            <a:r>
              <a:t> – how do you know you’ll ever reach the base case?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937</Words>
  <Application>Microsoft Office PowerPoint</Application>
  <PresentationFormat>Custom</PresentationFormat>
  <Paragraphs>98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Helvetica</vt:lpstr>
      <vt:lpstr>Menlo Regular</vt:lpstr>
      <vt:lpstr>Blank</vt:lpstr>
      <vt:lpstr>Generating Fractals</vt:lpstr>
      <vt:lpstr>Where are we?</vt:lpstr>
      <vt:lpstr>PowerPoint Presentation</vt:lpstr>
      <vt:lpstr>PowerPoint Presentation</vt:lpstr>
      <vt:lpstr>PowerPoint Presentation</vt:lpstr>
      <vt:lpstr>Generative recursion</vt:lpstr>
      <vt:lpstr>PowerPoint Presentation</vt:lpstr>
      <vt:lpstr>Template for generative recursion</vt:lpstr>
      <vt:lpstr>PowerPoint Presentation</vt:lpstr>
      <vt:lpstr>Fractals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</vt:lpstr>
      <vt:lpstr>PowerPoint Presentation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Fractals</dc:title>
  <dc:creator>pete</dc:creator>
  <cp:lastModifiedBy>olga Lemieszewski</cp:lastModifiedBy>
  <cp:revision>2</cp:revision>
  <dcterms:modified xsi:type="dcterms:W3CDTF">2023-02-27T13:06:57Z</dcterms:modified>
</cp:coreProperties>
</file>