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2.jpeg" ContentType="image/jpeg"/>
  <Override PartName="/ppt/notesSlides/notesSlide27.xml" ContentType="application/vnd.openxmlformats-officedocument.presentationml.notesSlide+xml"/>
  <Override PartName="/ppt/media/image3.jpeg" ContentType="image/jpeg"/>
  <Override PartName="/ppt/media/image4.jpeg" ContentType="image/jpeg"/>
  <Override PartName="/ppt/notesSlides/notesSlide28.xml" ContentType="application/vnd.openxmlformats-officedocument.presentationml.notesSlide+xml"/>
  <Override PartName="/ppt/media/image5.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6.jpeg" ContentType="image/jpeg"/>
  <Override PartName="/ppt/notesSlides/notesSlide33.xml" ContentType="application/vnd.openxmlformats-officedocument.presentationml.notesSlide+xml"/>
  <Override PartName="/ppt/media/image7.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8.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9.jpeg" ContentType="image/jpeg"/>
  <Override PartName="/ppt/notesSlides/notesSlide58.xml" ContentType="application/vnd.openxmlformats-officedocument.presentationml.notesSlide+xml"/>
  <Override PartName="/ppt/media/image10.jpeg" ContentType="image/jpeg"/>
  <Override PartName="/ppt/notesSlides/notesSlide59.xml" ContentType="application/vnd.openxmlformats-officedocument.presentationml.notesSlide+xml"/>
  <Override PartName="/ppt/media/image11.jpeg" ContentType="image/jpeg"/>
  <Override PartName="/ppt/notesSlides/notesSlide6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A9BC294-FFE2-49D5-8D69-9E1BD2C41BD5}"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gradFill>
            <a:gsLst>
              <a:gs pos="0">
                <a:schemeClr val="accent3">
                  <a:lumOff val="44000"/>
                </a:schemeClr>
              </a:gs>
              <a:gs pos="35000">
                <a:schemeClr val="accent3">
                  <a:lumOff val="44000"/>
                </a:schemeClr>
              </a:gs>
              <a:gs pos="100000">
                <a:schemeClr val="accent3">
                  <a:lumOff val="44000"/>
                </a:schemeClr>
              </a:gs>
            </a:gsLst>
            <a:lin ang="16200000"/>
          </a:gradFill>
        </a:fill>
      </a:tcStyle>
    </a:wholeTbl>
    <a:band2H>
      <a:tcTxStyle b="def" i="def"/>
      <a:tcStyle>
        <a:tcBdr/>
        <a:fill>
          <a:solidFill>
            <a:schemeClr val="accent3">
              <a:lumOff val="44000"/>
            </a:schemeClr>
          </a:solidFill>
        </a:fill>
      </a:tcStyle>
    </a:band2H>
    <a:firstCol>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889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lastRow>
    <a:firstRow>
      <a:tcTxStyle b="on" i="on">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25400" cap="flat">
              <a:solidFill>
                <a:schemeClr val="accent1">
                  <a:hueOff val="-11070000"/>
                  <a:satOff val="-41666"/>
                  <a:lumOff val="-81176"/>
                </a:schemeClr>
              </a:solidFill>
              <a:prstDash val="solid"/>
              <a:miter lim="400000"/>
            </a:ln>
          </a:top>
          <a:bottom>
            <a:ln w="12700" cap="flat">
              <a:solidFill>
                <a:schemeClr val="accent1">
                  <a:hueOff val="-11070000"/>
                  <a:satOff val="-41666"/>
                  <a:lumOff val="-81176"/>
                </a:schemeClr>
              </a:solidFill>
              <a:prstDash val="solid"/>
              <a:miter lim="400000"/>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firstRow>
  </a:tblStyle>
  <a:tblStyle styleId="{C7B018BB-80A7-4F77-B60F-C8B233D01FF8}"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noFill/>
              <a:miter lim="400000"/>
            </a:ln>
          </a:left>
          <a:right>
            <a:ln w="12700" cap="flat">
              <a:noFill/>
              <a:miter lim="400000"/>
            </a:ln>
          </a:right>
          <a:top>
            <a:ln w="889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635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635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hueOff val="-11070000"/>
              <a:satOff val="-41666"/>
              <a:lumOff val="-81176"/>
            </a:schemeClr>
          </a:solidFill>
        </a:fill>
      </a:tcStyle>
    </a:firstRow>
  </a:tblStyle>
  <a:tblStyle styleId="{2708684C-4D16-4618-839F-0558EEFCDFE6}" styleName="">
    <a:tblBg/>
    <a:wholeTbl>
      <a:tcTxStyle b="off"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wholeTbl>
    <a:band2H>
      <a:tcTxStyle b="def" i="def"/>
      <a:tcStyle>
        <a:tcBdr/>
        <a:fill>
          <a:solidFill>
            <a:schemeClr val="accent3">
              <a:lumOff val="44000"/>
            </a:schemeClr>
          </a:solidFill>
        </a:fill>
      </a:tcStyle>
    </a:band2H>
    <a:firstCol>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solidFill>
            <a:schemeClr val="accent1">
              <a:hueOff val="-11070000"/>
              <a:satOff val="-41666"/>
              <a:lumOff val="-81176"/>
              <a:alpha val="20000"/>
            </a:schemeClr>
          </a:solidFill>
        </a:fill>
      </a:tcStyle>
    </a:firstCol>
    <a:la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88900" cap="flat">
              <a:solidFill>
                <a:schemeClr val="accent1">
                  <a:hueOff val="-11070000"/>
                  <a:satOff val="-41666"/>
                  <a:lumOff val="-81176"/>
                </a:schemeClr>
              </a:solidFill>
              <a:prstDash val="solid"/>
              <a:round/>
            </a:ln>
          </a:top>
          <a:bottom>
            <a:ln w="127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lastRow>
    <a:firstRow>
      <a:tcTxStyle b="on" i="off">
        <a:fontRef idx="minor">
          <a:schemeClr val="accent1">
            <a:hueOff val="-11070000"/>
            <a:satOff val="-41666"/>
            <a:lumOff val="-81176"/>
          </a:schemeClr>
        </a:fontRef>
        <a:schemeClr val="accent1">
          <a:hueOff val="-11070000"/>
          <a:satOff val="-41666"/>
          <a:lumOff val="-81176"/>
        </a:schemeClr>
      </a:tcTxStyle>
      <a:tcStyle>
        <a:tcBdr>
          <a:left>
            <a:ln w="12700" cap="flat">
              <a:solidFill>
                <a:schemeClr val="accent1">
                  <a:hueOff val="-11070000"/>
                  <a:satOff val="-41666"/>
                  <a:lumOff val="-81176"/>
                </a:schemeClr>
              </a:solidFill>
              <a:prstDash val="solid"/>
              <a:round/>
            </a:ln>
          </a:left>
          <a:right>
            <a:ln w="12700" cap="flat">
              <a:solidFill>
                <a:schemeClr val="accent1">
                  <a:hueOff val="-11070000"/>
                  <a:satOff val="-41666"/>
                  <a:lumOff val="-81176"/>
                </a:schemeClr>
              </a:solidFill>
              <a:prstDash val="solid"/>
              <a:round/>
            </a:ln>
          </a:right>
          <a:top>
            <a:ln w="12700" cap="flat">
              <a:solidFill>
                <a:schemeClr val="accent1">
                  <a:hueOff val="-11070000"/>
                  <a:satOff val="-41666"/>
                  <a:lumOff val="-81176"/>
                </a:schemeClr>
              </a:solidFill>
              <a:prstDash val="solid"/>
              <a:round/>
            </a:ln>
          </a:top>
          <a:bottom>
            <a:ln w="25400" cap="flat">
              <a:solidFill>
                <a:schemeClr val="accent1">
                  <a:hueOff val="-11070000"/>
                  <a:satOff val="-41666"/>
                  <a:lumOff val="-81176"/>
                </a:schemeClr>
              </a:solidFill>
              <a:prstDash val="solid"/>
              <a:round/>
            </a:ln>
          </a:bottom>
          <a:insideH>
            <a:ln w="12700" cap="flat">
              <a:solidFill>
                <a:schemeClr val="accent1">
                  <a:hueOff val="-11070000"/>
                  <a:satOff val="-41666"/>
                  <a:lumOff val="-81176"/>
                </a:schemeClr>
              </a:solidFill>
              <a:prstDash val="solid"/>
              <a:round/>
            </a:ln>
          </a:insideH>
          <a:insideV>
            <a:ln w="12700" cap="flat">
              <a:solidFill>
                <a:schemeClr val="accent1">
                  <a:hueOff val="-11070000"/>
                  <a:satOff val="-41666"/>
                  <a:lumOff val="-81176"/>
                </a:schemeClr>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0" name="Shape 250"/>
          <p:cNvSpPr/>
          <p:nvPr>
            <p:ph type="sldImg"/>
          </p:nvPr>
        </p:nvSpPr>
        <p:spPr>
          <a:xfrm>
            <a:off x="1143000" y="685800"/>
            <a:ext cx="4572000" cy="3429000"/>
          </a:xfrm>
          <a:prstGeom prst="rect">
            <a:avLst/>
          </a:prstGeom>
        </p:spPr>
        <p:txBody>
          <a:bodyPr/>
          <a:lstStyle/>
          <a:p>
            <a:pPr/>
          </a:p>
        </p:txBody>
      </p:sp>
      <p:sp>
        <p:nvSpPr>
          <p:cNvPr id="251" name="Shape 2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1pPr>
    <a:lvl2pPr indent="2286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2pPr>
    <a:lvl3pPr indent="4572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3pPr>
    <a:lvl4pPr indent="6858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4pPr>
    <a:lvl5pPr indent="9144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5pPr>
    <a:lvl6pPr indent="11430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6pPr>
    <a:lvl7pPr indent="13716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7pPr>
    <a:lvl8pPr indent="16002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8pPr>
    <a:lvl9pPr indent="1828800" defTabSz="1828800" latinLnBrk="0">
      <a:lnSpc>
        <a:spcPts val="5300"/>
      </a:lnSpc>
      <a:spcBef>
        <a:spcPts val="2600"/>
      </a:spcBef>
      <a:defRPr sz="4600">
        <a:solidFill>
          <a:schemeClr val="accent1">
            <a:hueOff val="-11070000"/>
            <a:satOff val="-41666"/>
            <a:lumOff val="-81176"/>
          </a:schemeClr>
        </a:solidFill>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Today, I’d like to step back a bit from the details to situate what we’ve been doing this semester.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Fundamentally, [</a:t>
            </a:r>
            <a:r>
              <a:rPr b="1"/>
              <a:t>slide</a:t>
            </a:r>
            <a:r>
              <a:t>] </a:t>
            </a:r>
          </a:p>
          <a:p>
            <a:pPr/>
            <a:r>
              <a:t>Computational thinking isn’t specific to the languages we’re working in or even to computing as we know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What we think of as computer science is really just the most recent part in the history of intellectual efforts aimed at accurate, efficient calculation and inference.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So where does computer science come from? </a:t>
            </a:r>
          </a:p>
          <a:p>
            <a:pPr/>
            <a:r>
              <a:t>Just what is computational thinking </a:t>
            </a:r>
            <a:r>
              <a:rPr b="1"/>
              <a:t>before</a:t>
            </a:r>
            <a:r>
              <a:t> </a:t>
            </a:r>
            <a:r>
              <a:rPr b="1"/>
              <a:t>computers</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Well, [</a:t>
            </a:r>
            <a:r>
              <a:rPr b="1"/>
              <a:t>slide</a:t>
            </a: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And they weren’t the first; the term “computer”, meaning “one who computes”, dates back at least to the early 1600s.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a:t>
            </a:r>
            <a:r>
              <a:rPr b="1"/>
              <a:t>slide</a:t>
            </a:r>
            <a:r>
              <a:t>] </a:t>
            </a:r>
          </a:p>
          <a:p>
            <a:pPr/>
            <a:r>
              <a:t>Although these procedures were carried out by people, they have the same basic features as the functions we write: </a:t>
            </a:r>
          </a:p>
          <a:p>
            <a:pPr/>
            <a:r>
              <a:t>They take an input and produce the correct output by following a series of precisely defined steps.</a:t>
            </a:r>
          </a:p>
          <a:p>
            <a:pPr/>
            <a:r>
              <a:t>In this way, mathematicians made their expertise available to non-experts, who simply had to follow directions, carrying out simple arithmetic operations in the right order.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Start by thinking about what you do just to add two big numbers by hand!</a:t>
            </a:r>
          </a:p>
          <a:p>
            <a:pPr/>
            <a:r>
              <a:t>You follow a procedure that takes the two inputs...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And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step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by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Well, we started out playing with Pyret.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step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You carry out the right operations to get the desired output.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An ancient algorithm, still taught to many schoolchildren today is Euclid’s algorithm, used to find the greatest common divisor for two numbers.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a:t>
            </a:r>
            <a:r>
              <a:rPr b="1"/>
              <a:t>slide</a:t>
            </a:r>
            <a:r>
              <a:t>]</a:t>
            </a:r>
          </a:p>
          <a:p>
            <a:pPr/>
            <a:r>
              <a:t>Which sounds a lot like writing a recursive function!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This method was used to reduce fractions – and today it’s one of the basic methods underlying cryptography.</a:t>
            </a:r>
          </a:p>
          <a:p>
            <a:pPr/>
            <a:r>
              <a:t>What is this? It’s recursion!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a:t>
            </a:r>
            <a:r>
              <a:rPr b="1"/>
              <a:t>slide</a:t>
            </a:r>
            <a:r>
              <a:t>] What is this? It’s iteration!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[Called the Pascaline or Pascal’s wheel, it could add and subtract but not multiply or divide]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Starting around 1837, Charles Babbage conceived of the Analytical Engine, a mechanical computer that would  use punched cards, like Jacquard’s loom.</a:t>
            </a:r>
          </a:p>
          <a:p>
            <a:pPr/>
            <a:r>
              <a:t>These punched cards would contain a program that would instruct the machine to automatically compute a mathematical function.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[Daughter of Lord Byron. </a:t>
            </a:r>
          </a:p>
          <a:p>
            <a:pPr/>
            <a:r>
              <a:t>She assisted Babbage in explaining and promoting his ideas, writing articles describing the operation and use of the analytical engine. </a:t>
            </a:r>
          </a:p>
          <a:p>
            <a:pPr/>
            <a:r>
              <a:t>She’s widely considered the first  computer programmer, even though she didn’t have a working computer to run her programs on! Remember that when you’re taking your final exam on paper...]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And then we played with Python.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a:t>
            </a:r>
            <a:r>
              <a:rPr b="1"/>
              <a:t>slide</a:t>
            </a:r>
            <a:r>
              <a:t>] </a:t>
            </a:r>
          </a:p>
          <a:p>
            <a:pPr/>
            <a:r>
              <a:t>Ironically, some central insights of the computer age come from the age of steam.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a:t>
            </a:r>
            <a:r>
              <a:rPr b="1"/>
              <a:t>slide</a:t>
            </a:r>
            <a:r>
              <a:t>] In the 1930s, there was intense experimentation.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Howard Aiken, in partnership with IBM and sponsored by the navy, built the Mark I at Harvard in 1944. </a:t>
            </a:r>
          </a:p>
          <a:p>
            <a:pPr/>
            <a:r>
              <a:t>This was an electromechanical – not electronic – computer. It actually had a four-horsepower engine rotating components to make it run.</a:t>
            </a:r>
          </a:p>
          <a:p>
            <a:pPr/>
            <a:r>
              <a:t>Its programs and input data were stored externally on punched paper tapes.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ENIAC was the first general-purpose, programmable </a:t>
            </a:r>
            <a:r>
              <a:rPr b="1"/>
              <a:t>electronic</a:t>
            </a:r>
            <a:r>
              <a:t> computer. </a:t>
            </a:r>
          </a:p>
          <a:p>
            <a:pPr/>
            <a:r>
              <a:t>Unfortunately, its memory was limited, and it used 18,000 vacuum tubes that gradually wore out. The computer would fail “only” 2-3 times a week!</a:t>
            </a:r>
          </a:p>
          <a:p>
            <a:pPr/>
            <a:r>
              <a:t>It took its input from an external wire patch board, which also made programming it quite tedious!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Even as they became quicker and smaller, [</a:t>
            </a:r>
            <a:r>
              <a:rPr b="1"/>
              <a:t>slide</a:t>
            </a:r>
            <a: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Hopper had been one of the early programmers of the Harvard Mark I computer.</a:t>
            </a:r>
          </a:p>
          <a:p>
            <a:pPr/>
            <a:r>
              <a:t>[COBOL = COmmon Business-Oriented Language]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In 1975, the (recently deceased) Turing Award recipient Fred Brooks wrote: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[He’s saying all of this in 1975, way before we had modern video games or Pixar making computer-animated films...]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But we haven’t just been writing programs this semester; we’ve been writing programs to work with </a:t>
            </a:r>
            <a:r>
              <a:rPr b="1"/>
              <a:t>data</a:t>
            </a:r>
            <a: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A great place to start is the archive of the Data is Plural newsletter.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But [</a:t>
            </a:r>
            <a:r>
              <a:rPr b="1"/>
              <a:t>slide</a:t>
            </a:r>
            <a: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Or you might want to gather your own data set by sending requests to a Web API, like the public APIs in this list.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r>
              <a:t>But what goes into building a dataset? </a:t>
            </a:r>
          </a:p>
          <a:p>
            <a:pPr/>
            <a:r>
              <a:t>What do we need to think about when we’re looking at a new dataset?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a:t>
            </a:r>
            <a:r>
              <a:rPr b="1"/>
              <a:t>slide</a:t>
            </a:r>
            <a:r>
              <a:t>]</a:t>
            </a:r>
          </a:p>
          <a:p>
            <a:pPr/>
            <a:r>
              <a:t>Additionally,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r>
              <a:t>Galton’s data represents gender as a binary: male and female.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While a majority of adults in the US would agree with those being the only options, a significant and growing number disagree!</a:t>
            </a:r>
          </a:p>
          <a:p>
            <a:pPr/>
            <a:r>
              <a:t>If we were collecting that information today, that column might look quite different.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We need to hold ourselves accountable, not just for how we represent data, but for what data we gather and what predictions we choose to make with it.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Sentiment140 is a data set used for learning to predict sentiment, that is, emotional responses, from social media like Twitter. </a:t>
            </a:r>
          </a:p>
          <a:p>
            <a:pPr/>
            <a:r>
              <a:t>You can download it for free as CSV files.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When “robloposky” make a public tweet in 2009 that they were itchy and miserable, did they really mean for that data to be preserved forever? </a:t>
            </a:r>
          </a:p>
          <a:p>
            <a:pPr/>
            <a:r>
              <a:t>For it to be used for machine learning? </a:t>
            </a:r>
          </a:p>
          <a:p>
            <a:pPr/>
            <a:r>
              <a:t>For it to be discussed right here, right now?</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Target wants all of your shopping, but people have ingrained habits: Groceries at the grocery store, hardware at the hardware store, etc. </a:t>
            </a:r>
          </a:p>
          <a:p>
            <a:pPr/>
            <a:r>
              <a:t>Target wants to know the moment your life is in flux because that’s when your shopping habits are likely to change. </a:t>
            </a:r>
          </a:p>
          <a:p>
            <a:pPr/>
            <a:r>
              <a:t>It’s easy to find out if someone moved, but what about other life events, like having a baby? </a:t>
            </a:r>
          </a:p>
          <a:p>
            <a:pPr/>
            <a:r>
              <a:t>It’s actually easy for them to find out when you have a baby because birth records are usually public. </a:t>
            </a:r>
          </a:p>
          <a:p>
            <a:pPr/>
            <a:r>
              <a:t>But they want to know sooner so they get to you before other stores.</a:t>
            </a:r>
          </a:p>
          <a:p>
            <a:pPr/>
            <a:r>
              <a:rPr b="1"/>
              <a:t>Target wants to know if you’re pregnant.</a:t>
            </a:r>
            <a:endParaRPr b="1"/>
          </a:p>
          <a:p>
            <a:pPr/>
            <a:r>
              <a:t>And they’re good at it. This article recounts a father demanding to see the manager because his high-school daughter was receiving target coupons for baby clothes and cribs. </a:t>
            </a:r>
          </a:p>
          <a:p>
            <a:pPr/>
            <a:r>
              <a:t>Guess what Target knew that her father didn’t?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All this is to say: [</a:t>
            </a:r>
            <a:r>
              <a:rPr b="1"/>
              <a:t>slide</a:t>
            </a: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Instead, consider what we’ve been </a:t>
            </a:r>
            <a:r>
              <a:rPr b="1"/>
              <a:t>doing</a:t>
            </a:r>
            <a:r>
              <a:t> in these languages.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We’ve covered a lot of topics in just one class.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a:t>
            </a:r>
            <a:r>
              <a:rPr b="1"/>
              <a:t>slide</a:t>
            </a:r>
            <a:r>
              <a:t>] But there’s a lot more to see!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In Computer Science 102, you explore a paradigm called object-oriented programming, using another language, called Java.</a:t>
            </a:r>
          </a:p>
          <a:p>
            <a:pPr/>
            <a:r>
              <a:t>You’ll learn more about different kinds of data structures and about writing efficient programs.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Computer Science 145 is the first step into the world of theoretical computer science, the more math-y side of things where we look at the ideas that make computation possible. </a:t>
            </a:r>
          </a:p>
          <a:p>
            <a:pPr/>
            <a:r>
              <a:t>You’ll learn about set theory, logic, probability and more and get practice both writing proofs and implementing the ideas by programming.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And from those three courses, the whole major starts to open up.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Even if you never thought computer science was for you, if you enjoyed 101, I recommend trying another CS course.</a:t>
            </a:r>
          </a:p>
          <a:p>
            <a:pPr/>
            <a:r>
              <a:t>[</a:t>
            </a:r>
            <a:r>
              <a:rPr b="1"/>
              <a:t>slide</a:t>
            </a:r>
            <a: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Summer break is coming up, and I know you're all dying for a good book to read on the beach.</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Recommended, very readable guide to the big ideas of CS – from a low-level understanding of how computers work up. </a:t>
            </a:r>
          </a:p>
          <a:p>
            <a:pPr/>
            <a:r>
              <a:t>I agree with the cover quote: It’s the best book on computers I’ve ever read.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This is my favorite, incredibly clear and readable guide to artificial intelligence. </a:t>
            </a:r>
          </a:p>
          <a:p>
            <a:pPr/>
            <a:r>
              <a:t>If you’re wondering about the big ideas of AI or whether it’s an area you’d like to go into, this is a great book to read.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If you want to know more about how the data we gather and the ways we use it can be harmful </a:t>
            </a:r>
            <a:r>
              <a:rPr b="1"/>
              <a:t>and</a:t>
            </a:r>
            <a:r>
              <a:t> how it can combat harms, from an intersectional feminist perspective, this is a great book -- and it’s available for free online!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We started out drawing some flags.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p>
            <a:pPr/>
            <a:r>
              <a:t>I'm leaving the rest of the class time for you to fill out the end of class survey.</a:t>
            </a:r>
          </a:p>
          <a:p>
            <a:pPr/>
            <a:r>
              <a:t>As a reminder, it has two parts:</a:t>
            </a:r>
          </a:p>
          <a:p>
            <a:pPr/>
            <a:r>
              <a:t>The numeric sheets are used by the college for important decisions about people's careers. You should fill these out honestly but fairly. Remember that asking whether a course met its objectives or was taught effectively is very different than asking whether you enjoyed every lecture and assignment.</a:t>
            </a:r>
          </a:p>
          <a:p>
            <a:pPr/>
            <a:r>
              <a:t>The other part of the survey is the written feedback. I am the only one who reeds this. You can give me your thoughts about anything to do with the course, but the most useful thing is to imagine a friend is taking this course next semester. What would you want to be the same for them? What would you want to be different?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And, a couple short months later,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...we’re making predictions using tables of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...and making dictionaries of artwork we found with the Met's Web API.</a:t>
            </a:r>
          </a:p>
          <a:p>
            <a:pPr/>
            <a:r>
              <a:t>On the face of it, these things don’t have a lot in common!</a:t>
            </a:r>
          </a:p>
          <a:p>
            <a:pPr/>
            <a:r>
              <a:t>So, what is it we’ve been doing?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B2B3B8"/>
        </a:solidFill>
      </p:bgPr>
    </p:bg>
    <p:spTree>
      <p:nvGrpSpPr>
        <p:cNvPr id="1" name=""/>
        <p:cNvGrpSpPr/>
        <p:nvPr/>
      </p:nvGrpSpPr>
      <p:grpSpPr>
        <a:xfrm>
          <a:off x="0" y="0"/>
          <a:ext cx="0" cy="0"/>
          <a:chOff x="0" y="0"/>
          <a:chExt cx="0" cy="0"/>
        </a:xfrm>
      </p:grpSpPr>
      <p:sp>
        <p:nvSpPr>
          <p:cNvPr id="11" name="Title Text"/>
          <p:cNvSpPr txBox="1"/>
          <p:nvPr>
            <p:ph type="title"/>
          </p:nvPr>
        </p:nvSpPr>
        <p:spPr>
          <a:xfrm>
            <a:off x="4833937" y="2569447"/>
            <a:ext cx="14716126" cy="3714378"/>
          </a:xfrm>
          <a:prstGeom prst="rect">
            <a:avLst/>
          </a:prstGeom>
        </p:spPr>
        <p:txBody>
          <a:bodyPr anchor="ctr"/>
          <a:lstStyle>
            <a:lvl1pPr algn="ctr">
              <a:lnSpc>
                <a:spcPct val="100000"/>
              </a:lnSpc>
              <a:defRPr sz="9400">
                <a:solidFill>
                  <a:schemeClr val="accent3">
                    <a:lumOff val="44000"/>
                  </a:schemeClr>
                </a:solidFill>
              </a:defRPr>
            </a:lvl1pPr>
          </a:lstStyle>
          <a:p>
            <a:pPr/>
            <a:r>
              <a:t>Title Text</a:t>
            </a:r>
          </a:p>
        </p:txBody>
      </p:sp>
      <p:sp>
        <p:nvSpPr>
          <p:cNvPr id="12" name="Body Level One…"/>
          <p:cNvSpPr txBox="1"/>
          <p:nvPr>
            <p:ph type="body" sz="quarter" idx="1"/>
          </p:nvPr>
        </p:nvSpPr>
        <p:spPr>
          <a:xfrm>
            <a:off x="4658168" y="6370425"/>
            <a:ext cx="15067663" cy="4005872"/>
          </a:xfrm>
          <a:prstGeom prst="rect">
            <a:avLst/>
          </a:prstGeom>
        </p:spPr>
        <p:txBody>
          <a:bodyPr/>
          <a:lstStyle>
            <a:lvl1pPr algn="ctr">
              <a:lnSpc>
                <a:spcPct val="100000"/>
              </a:lnSpc>
              <a:spcBef>
                <a:spcPts val="0"/>
              </a:spcBef>
              <a:defRPr sz="4200">
                <a:solidFill>
                  <a:schemeClr val="accent3">
                    <a:lumOff val="44000"/>
                  </a:schemeClr>
                </a:solidFill>
              </a:defRPr>
            </a:lvl1pPr>
            <a:lvl2pPr indent="0" algn="ctr">
              <a:lnSpc>
                <a:spcPct val="100000"/>
              </a:lnSpc>
              <a:spcBef>
                <a:spcPts val="0"/>
              </a:spcBef>
              <a:defRPr>
                <a:solidFill>
                  <a:schemeClr val="accent3">
                    <a:lumOff val="44000"/>
                  </a:schemeClr>
                </a:solidFill>
              </a:defRPr>
            </a:lvl2pPr>
            <a:lvl3pPr indent="0" algn="ctr">
              <a:lnSpc>
                <a:spcPct val="100000"/>
              </a:lnSpc>
              <a:spcBef>
                <a:spcPts val="0"/>
              </a:spcBef>
              <a:defRPr>
                <a:solidFill>
                  <a:schemeClr val="accent3">
                    <a:lumOff val="44000"/>
                  </a:schemeClr>
                </a:solidFill>
              </a:defRPr>
            </a:lvl3pPr>
            <a:lvl4pPr indent="0" algn="ctr">
              <a:lnSpc>
                <a:spcPct val="100000"/>
              </a:lnSpc>
              <a:spcBef>
                <a:spcPts val="0"/>
              </a:spcBef>
              <a:defRPr sz="4200">
                <a:solidFill>
                  <a:schemeClr val="accent3">
                    <a:lumOff val="44000"/>
                  </a:schemeClr>
                </a:solidFill>
              </a:defRPr>
            </a:lvl4pPr>
            <a:lvl5pPr indent="0" algn="ctr">
              <a:lnSpc>
                <a:spcPct val="100000"/>
              </a:lnSpc>
              <a:spcBef>
                <a:spcPts val="0"/>
              </a:spcBef>
              <a:defRPr sz="42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 name="4724332321_6348c36f3e.png" descr="4724332321_6348c36f3e.png"/>
          <p:cNvPicPr>
            <a:picLocks noChangeAspect="1"/>
          </p:cNvPicPr>
          <p:nvPr/>
        </p:nvPicPr>
        <p:blipFill>
          <a:blip r:embed="rId2">
            <a:extLst/>
          </a:blip>
          <a:stretch>
            <a:fillRect/>
          </a:stretch>
        </p:blipFill>
        <p:spPr>
          <a:xfrm>
            <a:off x="11111019" y="10941657"/>
            <a:ext cx="2161962" cy="2161962"/>
          </a:xfrm>
          <a:prstGeom prst="rect">
            <a:avLst/>
          </a:prstGeom>
          <a:ln w="12700">
            <a:miter lim="400000"/>
          </a:ln>
        </p:spPr>
      </p:pic>
      <p:sp>
        <p:nvSpPr>
          <p:cNvPr id="14" name="Course ID"/>
          <p:cNvSpPr txBox="1"/>
          <p:nvPr>
            <p:ph type="body" sz="quarter" idx="21"/>
          </p:nvPr>
        </p:nvSpPr>
        <p:spPr>
          <a:xfrm>
            <a:off x="4658168" y="1497035"/>
            <a:ext cx="15067663" cy="985812"/>
          </a:xfrm>
          <a:prstGeom prst="rect">
            <a:avLst/>
          </a:prstGeom>
        </p:spPr>
        <p:txBody>
          <a:bodyPr anchor="ctr"/>
          <a:lstStyle>
            <a:lvl1pPr algn="ctr">
              <a:lnSpc>
                <a:spcPct val="100000"/>
              </a:lnSpc>
              <a:spcBef>
                <a:spcPts val="0"/>
              </a:spcBef>
              <a:defRPr spc="84" sz="4200">
                <a:solidFill>
                  <a:schemeClr val="accent3">
                    <a:lumOff val="44000"/>
                  </a:schemeClr>
                </a:solidFill>
              </a:defRPr>
            </a:lvl1pPr>
          </a:lstStyle>
          <a:p>
            <a:pPr/>
            <a:r>
              <a:t>Course ID</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92" name="Title Text"/>
          <p:cNvSpPr txBox="1"/>
          <p:nvPr>
            <p:ph type="title"/>
          </p:nvPr>
        </p:nvSpPr>
        <p:spPr>
          <a:xfrm>
            <a:off x="2455199" y="376724"/>
            <a:ext cx="19476721" cy="2669902"/>
          </a:xfrm>
          <a:prstGeom prst="rect">
            <a:avLst/>
          </a:prstGeom>
        </p:spPr>
        <p:txBody>
          <a:bodyPr/>
          <a:lstStyle/>
          <a:p>
            <a:pPr/>
            <a:r>
              <a:t>Title Text</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00" name="Body Level One…"/>
          <p:cNvSpPr txBox="1"/>
          <p:nvPr>
            <p:ph type="body" idx="1"/>
          </p:nvPr>
        </p:nvSpPr>
        <p:spPr>
          <a:xfrm>
            <a:off x="2450592" y="252018"/>
            <a:ext cx="15609094" cy="13211963"/>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wide">
    <p:spTree>
      <p:nvGrpSpPr>
        <p:cNvPr id="1" name=""/>
        <p:cNvGrpSpPr/>
        <p:nvPr/>
      </p:nvGrpSpPr>
      <p:grpSpPr>
        <a:xfrm>
          <a:off x="0" y="0"/>
          <a:ext cx="0" cy="0"/>
          <a:chOff x="0" y="0"/>
          <a:chExt cx="0" cy="0"/>
        </a:xfrm>
      </p:grpSpPr>
      <p:sp>
        <p:nvSpPr>
          <p:cNvPr id="108" name="Body Level One…"/>
          <p:cNvSpPr txBox="1"/>
          <p:nvPr>
            <p:ph type="body" idx="1"/>
          </p:nvPr>
        </p:nvSpPr>
        <p:spPr>
          <a:xfrm>
            <a:off x="2450592" y="252018"/>
            <a:ext cx="19476720" cy="13211963"/>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wide center">
    <p:spTree>
      <p:nvGrpSpPr>
        <p:cNvPr id="1" name=""/>
        <p:cNvGrpSpPr/>
        <p:nvPr/>
      </p:nvGrpSpPr>
      <p:grpSpPr>
        <a:xfrm>
          <a:off x="0" y="0"/>
          <a:ext cx="0" cy="0"/>
          <a:chOff x="0" y="0"/>
          <a:chExt cx="0" cy="0"/>
        </a:xfrm>
      </p:grpSpPr>
      <p:sp>
        <p:nvSpPr>
          <p:cNvPr id="116" name="Body Level One…"/>
          <p:cNvSpPr txBox="1"/>
          <p:nvPr>
            <p:ph type="body" idx="1"/>
          </p:nvPr>
        </p:nvSpPr>
        <p:spPr>
          <a:xfrm>
            <a:off x="2450592" y="252018"/>
            <a:ext cx="19476720" cy="13211963"/>
          </a:xfrm>
          <a:prstGeom prst="rect">
            <a:avLst/>
          </a:prstGeom>
        </p:spPr>
        <p:txBody>
          <a:bodyPr anchor="ctr"/>
          <a:lstStyle>
            <a:lvl1pPr algn="ctr"/>
            <a:lvl2pPr indent="0" algn="ctr"/>
            <a:lvl3pPr indent="0" algn="ctr"/>
            <a:lvl4pPr indent="0" algn="ctr"/>
            <a:lvl5pPr indent="0" algn="ct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wide 2col">
    <p:spTree>
      <p:nvGrpSpPr>
        <p:cNvPr id="1" name=""/>
        <p:cNvGrpSpPr/>
        <p:nvPr/>
      </p:nvGrpSpPr>
      <p:grpSpPr>
        <a:xfrm>
          <a:off x="0" y="0"/>
          <a:ext cx="0" cy="0"/>
          <a:chOff x="0" y="0"/>
          <a:chExt cx="0" cy="0"/>
        </a:xfrm>
      </p:grpSpPr>
      <p:sp>
        <p:nvSpPr>
          <p:cNvPr id="124" name="Body Level One…"/>
          <p:cNvSpPr txBox="1"/>
          <p:nvPr>
            <p:ph type="body" idx="1"/>
          </p:nvPr>
        </p:nvSpPr>
        <p:spPr>
          <a:xfrm>
            <a:off x="2450592" y="252018"/>
            <a:ext cx="19476720" cy="13211963"/>
          </a:xfrm>
          <a:prstGeom prst="rect">
            <a:avLst/>
          </a:prstGeom>
        </p:spPr>
        <p:txBody>
          <a:bodyPr numCol="2" spcCol="973836" anchor="ctr"/>
          <a:lstStyle/>
          <a:p>
            <a:pPr/>
            <a:r>
              <a:t>Body Level One</a:t>
            </a:r>
          </a:p>
          <a:p>
            <a:pPr lvl="1"/>
            <a:r>
              <a:t>Body Level Two</a:t>
            </a:r>
          </a:p>
          <a:p>
            <a:pPr lvl="2"/>
            <a:r>
              <a:t>Body Level Three</a:t>
            </a:r>
          </a:p>
          <a:p>
            <a:pPr lvl="3"/>
            <a:r>
              <a:t>Body Level Four</a:t>
            </a:r>
          </a:p>
          <a:p>
            <a:pPr lvl="4"/>
            <a:r>
              <a:t>Body Level Five</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left">
    <p:spTree>
      <p:nvGrpSpPr>
        <p:cNvPr id="1" name=""/>
        <p:cNvGrpSpPr/>
        <p:nvPr/>
      </p:nvGrpSpPr>
      <p:grpSpPr>
        <a:xfrm>
          <a:off x="0" y="0"/>
          <a:ext cx="0" cy="0"/>
          <a:chOff x="0" y="0"/>
          <a:chExt cx="0" cy="0"/>
        </a:xfrm>
      </p:grpSpPr>
      <p:sp>
        <p:nvSpPr>
          <p:cNvPr id="132" name="Body Level One…"/>
          <p:cNvSpPr txBox="1"/>
          <p:nvPr>
            <p:ph type="body" sz="half" idx="1"/>
          </p:nvPr>
        </p:nvSpPr>
        <p:spPr>
          <a:xfrm>
            <a:off x="2450592" y="252018"/>
            <a:ext cx="9720072" cy="13211963"/>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right">
    <p:spTree>
      <p:nvGrpSpPr>
        <p:cNvPr id="1" name=""/>
        <p:cNvGrpSpPr/>
        <p:nvPr/>
      </p:nvGrpSpPr>
      <p:grpSpPr>
        <a:xfrm>
          <a:off x="0" y="0"/>
          <a:ext cx="0" cy="0"/>
          <a:chOff x="0" y="0"/>
          <a:chExt cx="0" cy="0"/>
        </a:xfrm>
      </p:grpSpPr>
      <p:sp>
        <p:nvSpPr>
          <p:cNvPr id="140" name="Body Level One…"/>
          <p:cNvSpPr txBox="1"/>
          <p:nvPr>
            <p:ph type="body" sz="half" idx="1"/>
          </p:nvPr>
        </p:nvSpPr>
        <p:spPr>
          <a:xfrm>
            <a:off x="14032371" y="256031"/>
            <a:ext cx="7805262" cy="13213082"/>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top">
    <p:spTree>
      <p:nvGrpSpPr>
        <p:cNvPr id="1" name=""/>
        <p:cNvGrpSpPr/>
        <p:nvPr/>
      </p:nvGrpSpPr>
      <p:grpSpPr>
        <a:xfrm>
          <a:off x="0" y="0"/>
          <a:ext cx="0" cy="0"/>
          <a:chOff x="0" y="0"/>
          <a:chExt cx="0" cy="0"/>
        </a:xfrm>
      </p:grpSpPr>
      <p:sp>
        <p:nvSpPr>
          <p:cNvPr id="148" name="Body Level One…"/>
          <p:cNvSpPr txBox="1"/>
          <p:nvPr>
            <p:ph type="body" idx="1"/>
          </p:nvPr>
        </p:nvSpPr>
        <p:spPr>
          <a:xfrm>
            <a:off x="2450592" y="252018"/>
            <a:ext cx="15609094" cy="13211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top wide">
    <p:spTree>
      <p:nvGrpSpPr>
        <p:cNvPr id="1" name=""/>
        <p:cNvGrpSpPr/>
        <p:nvPr/>
      </p:nvGrpSpPr>
      <p:grpSpPr>
        <a:xfrm>
          <a:off x="0" y="0"/>
          <a:ext cx="0" cy="0"/>
          <a:chOff x="0" y="0"/>
          <a:chExt cx="0" cy="0"/>
        </a:xfrm>
      </p:grpSpPr>
      <p:sp>
        <p:nvSpPr>
          <p:cNvPr id="156" name="Body Level One…"/>
          <p:cNvSpPr txBox="1"/>
          <p:nvPr>
            <p:ph type="body" idx="1"/>
          </p:nvPr>
        </p:nvSpPr>
        <p:spPr>
          <a:xfrm>
            <a:off x="2450592" y="252018"/>
            <a:ext cx="19476720" cy="13211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ottom">
    <p:spTree>
      <p:nvGrpSpPr>
        <p:cNvPr id="1" name=""/>
        <p:cNvGrpSpPr/>
        <p:nvPr/>
      </p:nvGrpSpPr>
      <p:grpSpPr>
        <a:xfrm>
          <a:off x="0" y="0"/>
          <a:ext cx="0" cy="0"/>
          <a:chOff x="0" y="0"/>
          <a:chExt cx="0" cy="0"/>
        </a:xfrm>
      </p:grpSpPr>
      <p:sp>
        <p:nvSpPr>
          <p:cNvPr id="164" name="Body Level One…"/>
          <p:cNvSpPr txBox="1"/>
          <p:nvPr>
            <p:ph type="body" sz="half" idx="1"/>
          </p:nvPr>
        </p:nvSpPr>
        <p:spPr>
          <a:xfrm>
            <a:off x="2450592" y="6888650"/>
            <a:ext cx="15608809" cy="657533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B2B3B8"/>
        </a:solidFill>
      </p:bgPr>
    </p:bg>
    <p:spTree>
      <p:nvGrpSpPr>
        <p:cNvPr id="1" name=""/>
        <p:cNvGrpSpPr/>
        <p:nvPr/>
      </p:nvGrpSpPr>
      <p:grpSpPr>
        <a:xfrm>
          <a:off x="0" y="0"/>
          <a:ext cx="0" cy="0"/>
          <a:chOff x="0" y="0"/>
          <a:chExt cx="0" cy="0"/>
        </a:xfrm>
      </p:grpSpPr>
      <p:sp>
        <p:nvSpPr>
          <p:cNvPr id="22" name="Title Text"/>
          <p:cNvSpPr txBox="1"/>
          <p:nvPr>
            <p:ph type="title"/>
          </p:nvPr>
        </p:nvSpPr>
        <p:spPr>
          <a:xfrm>
            <a:off x="2451837" y="2569447"/>
            <a:ext cx="19480327" cy="3076812"/>
          </a:xfrm>
          <a:prstGeom prst="rect">
            <a:avLst/>
          </a:prstGeom>
        </p:spPr>
        <p:txBody>
          <a:bodyPr/>
          <a:lstStyle>
            <a:lvl1pPr>
              <a:defRPr sz="9400">
                <a:solidFill>
                  <a:schemeClr val="accent3">
                    <a:lumOff val="44000"/>
                  </a:schemeClr>
                </a:solidFill>
              </a:defRPr>
            </a:lvl1pPr>
          </a:lstStyle>
          <a:p>
            <a:pPr/>
            <a:r>
              <a:t>Title Text</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ottom wide">
    <p:spTree>
      <p:nvGrpSpPr>
        <p:cNvPr id="1" name=""/>
        <p:cNvGrpSpPr/>
        <p:nvPr/>
      </p:nvGrpSpPr>
      <p:grpSpPr>
        <a:xfrm>
          <a:off x="0" y="0"/>
          <a:ext cx="0" cy="0"/>
          <a:chOff x="0" y="0"/>
          <a:chExt cx="0" cy="0"/>
        </a:xfrm>
      </p:grpSpPr>
      <p:sp>
        <p:nvSpPr>
          <p:cNvPr id="172" name="Body Level One…"/>
          <p:cNvSpPr txBox="1"/>
          <p:nvPr>
            <p:ph type="body" sz="half" idx="1"/>
          </p:nvPr>
        </p:nvSpPr>
        <p:spPr>
          <a:xfrm>
            <a:off x="2450592" y="6888650"/>
            <a:ext cx="19476720" cy="657533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top left">
    <p:spTree>
      <p:nvGrpSpPr>
        <p:cNvPr id="1" name=""/>
        <p:cNvGrpSpPr/>
        <p:nvPr/>
      </p:nvGrpSpPr>
      <p:grpSpPr>
        <a:xfrm>
          <a:off x="0" y="0"/>
          <a:ext cx="0" cy="0"/>
          <a:chOff x="0" y="0"/>
          <a:chExt cx="0" cy="0"/>
        </a:xfrm>
      </p:grpSpPr>
      <p:sp>
        <p:nvSpPr>
          <p:cNvPr id="180" name="Body Level One…"/>
          <p:cNvSpPr txBox="1"/>
          <p:nvPr>
            <p:ph type="body" sz="half" idx="1"/>
          </p:nvPr>
        </p:nvSpPr>
        <p:spPr>
          <a:xfrm>
            <a:off x="2450592" y="252018"/>
            <a:ext cx="9720072" cy="13211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top right">
    <p:spTree>
      <p:nvGrpSpPr>
        <p:cNvPr id="1" name=""/>
        <p:cNvGrpSpPr/>
        <p:nvPr/>
      </p:nvGrpSpPr>
      <p:grpSpPr>
        <a:xfrm>
          <a:off x="0" y="0"/>
          <a:ext cx="0" cy="0"/>
          <a:chOff x="0" y="0"/>
          <a:chExt cx="0" cy="0"/>
        </a:xfrm>
      </p:grpSpPr>
      <p:sp>
        <p:nvSpPr>
          <p:cNvPr id="188" name="Body Level One…"/>
          <p:cNvSpPr txBox="1"/>
          <p:nvPr>
            <p:ph type="body" sz="half" idx="1"/>
          </p:nvPr>
        </p:nvSpPr>
        <p:spPr>
          <a:xfrm>
            <a:off x="14032371" y="256031"/>
            <a:ext cx="7805262" cy="1321308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
    <p:spTree>
      <p:nvGrpSpPr>
        <p:cNvPr id="1" name=""/>
        <p:cNvGrpSpPr/>
        <p:nvPr/>
      </p:nvGrpSpPr>
      <p:grpSpPr>
        <a:xfrm>
          <a:off x="0" y="0"/>
          <a:ext cx="0" cy="0"/>
          <a:chOff x="0" y="0"/>
          <a:chExt cx="0" cy="0"/>
        </a:xfrm>
      </p:grpSpPr>
      <p:sp>
        <p:nvSpPr>
          <p:cNvPr id="196" name="Body Level One…"/>
          <p:cNvSpPr txBox="1"/>
          <p:nvPr>
            <p:ph type="body" sz="half" idx="1"/>
          </p:nvPr>
        </p:nvSpPr>
        <p:spPr>
          <a:xfrm>
            <a:off x="2450592" y="6888650"/>
            <a:ext cx="19476720" cy="6575330"/>
          </a:xfrm>
          <a:prstGeom prst="rect">
            <a:avLst/>
          </a:prstGeom>
        </p:spPr>
        <p:txBody>
          <a:bodyPr anchor="b"/>
          <a:lstStyle>
            <a:lvl1pPr algn="ctr"/>
            <a:lvl2pPr indent="0" algn="ctr"/>
            <a:lvl3pPr indent="0" algn="ctr"/>
            <a:lvl4pPr indent="0" algn="ctr"/>
            <a:lvl5pPr indent="0" algn="ct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04" name="Slide Number"/>
          <p:cNvSpPr txBox="1"/>
          <p:nvPr>
            <p:ph type="sldNum" sz="quarter" idx="2"/>
          </p:nvPr>
        </p:nvSpPr>
        <p:spPr>
          <a:xfrm>
            <a:off x="19429789" y="12496800"/>
            <a:ext cx="534611" cy="551180"/>
          </a:xfrm>
          <a:prstGeom prst="rect">
            <a:avLst/>
          </a:prstGeom>
        </p:spPr>
        <p:txBody>
          <a:bodyPr lIns="91439" tIns="91439" rIns="91439" bIns="91439"/>
          <a:lstStyle>
            <a:lvl1pPr algn="r" defTabSz="1828800">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ck">
    <p:bg>
      <p:bgPr>
        <a:solidFill>
          <a:schemeClr val="accent1">
            <a:hueOff val="-11070000"/>
            <a:satOff val="-41666"/>
            <a:lumOff val="-81176"/>
          </a:schemeClr>
        </a:solidFill>
      </p:bgPr>
    </p:bg>
    <p:spTree>
      <p:nvGrpSpPr>
        <p:cNvPr id="1" name=""/>
        <p:cNvGrpSpPr/>
        <p:nvPr/>
      </p:nvGrpSpPr>
      <p:grpSpPr>
        <a:xfrm>
          <a:off x="0" y="0"/>
          <a:ext cx="0" cy="0"/>
          <a:chOff x="0" y="0"/>
          <a:chExt cx="0" cy="0"/>
        </a:xfrm>
      </p:grpSpPr>
      <p:sp>
        <p:nvSpPr>
          <p:cNvPr id="211" name="Slide Number"/>
          <p:cNvSpPr txBox="1"/>
          <p:nvPr>
            <p:ph type="sldNum" sz="quarter" idx="2"/>
          </p:nvPr>
        </p:nvSpPr>
        <p:spPr>
          <a:xfrm>
            <a:off x="19429789" y="12496800"/>
            <a:ext cx="534611" cy="551180"/>
          </a:xfrm>
          <a:prstGeom prst="rect">
            <a:avLst/>
          </a:prstGeom>
        </p:spPr>
        <p:txBody>
          <a:bodyPr lIns="91439" tIns="91439" rIns="91439" bIns="91439"/>
          <a:lstStyle>
            <a:lvl1pPr algn="r" defTabSz="1828800">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ck title">
    <p:bg>
      <p:bgPr>
        <a:solidFill>
          <a:schemeClr val="accent1">
            <a:hueOff val="-11070000"/>
            <a:satOff val="-41666"/>
            <a:lumOff val="-81176"/>
          </a:schemeClr>
        </a:solidFill>
      </p:bgPr>
    </p:bg>
    <p:spTree>
      <p:nvGrpSpPr>
        <p:cNvPr id="1" name=""/>
        <p:cNvGrpSpPr/>
        <p:nvPr/>
      </p:nvGrpSpPr>
      <p:grpSpPr>
        <a:xfrm>
          <a:off x="0" y="0"/>
          <a:ext cx="0" cy="0"/>
          <a:chOff x="0" y="0"/>
          <a:chExt cx="0" cy="0"/>
        </a:xfrm>
      </p:grpSpPr>
      <p:sp>
        <p:nvSpPr>
          <p:cNvPr id="218" name="Title Text"/>
          <p:cNvSpPr txBox="1"/>
          <p:nvPr>
            <p:ph type="title"/>
          </p:nvPr>
        </p:nvSpPr>
        <p:spPr>
          <a:xfrm>
            <a:off x="2450592" y="376724"/>
            <a:ext cx="19476720" cy="2669902"/>
          </a:xfrm>
          <a:prstGeom prst="rect">
            <a:avLst/>
          </a:prstGeom>
        </p:spPr>
        <p:txBody>
          <a:bodyPr/>
          <a:lstStyle>
            <a:lvl1pPr>
              <a:defRPr>
                <a:solidFill>
                  <a:schemeClr val="accent3">
                    <a:lumOff val="44000"/>
                  </a:schemeClr>
                </a:solidFill>
              </a:defRPr>
            </a:lvl1pPr>
          </a:lstStyle>
          <a:p>
            <a:pPr/>
            <a:r>
              <a:t>Title Text</a:t>
            </a:r>
          </a:p>
        </p:txBody>
      </p:sp>
      <p:sp>
        <p:nvSpPr>
          <p:cNvPr id="2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inverse">
    <p:bg>
      <p:bgPr>
        <a:solidFill>
          <a:srgbClr val="B2B3B8"/>
        </a:solidFill>
      </p:bgPr>
    </p:bg>
    <p:spTree>
      <p:nvGrpSpPr>
        <p:cNvPr id="1" name=""/>
        <p:cNvGrpSpPr/>
        <p:nvPr/>
      </p:nvGrpSpPr>
      <p:grpSpPr>
        <a:xfrm>
          <a:off x="0" y="0"/>
          <a:ext cx="0" cy="0"/>
          <a:chOff x="0" y="0"/>
          <a:chExt cx="0" cy="0"/>
        </a:xfrm>
      </p:grpSpPr>
      <p:sp>
        <p:nvSpPr>
          <p:cNvPr id="226" name="Title Text"/>
          <p:cNvSpPr txBox="1"/>
          <p:nvPr>
            <p:ph type="title"/>
          </p:nvPr>
        </p:nvSpPr>
        <p:spPr>
          <a:xfrm>
            <a:off x="2450592" y="376724"/>
            <a:ext cx="19476720" cy="2669902"/>
          </a:xfrm>
          <a:prstGeom prst="rect">
            <a:avLst/>
          </a:prstGeom>
        </p:spPr>
        <p:txBody>
          <a:bodyPr/>
          <a:lstStyle>
            <a:lvl1pPr>
              <a:defRPr>
                <a:solidFill>
                  <a:schemeClr val="accent3">
                    <a:lumOff val="44000"/>
                  </a:schemeClr>
                </a:solidFill>
              </a:defRPr>
            </a:lvl1pPr>
          </a:lstStyle>
          <a:p>
            <a:pPr/>
            <a:r>
              <a:t>Title Text</a:t>
            </a:r>
          </a:p>
        </p:txBody>
      </p:sp>
      <p:sp>
        <p:nvSpPr>
          <p:cNvPr id="227" name="Body Level One…"/>
          <p:cNvSpPr txBox="1"/>
          <p:nvPr>
            <p:ph type="body" idx="1"/>
          </p:nvPr>
        </p:nvSpPr>
        <p:spPr>
          <a:prstGeom prst="rect">
            <a:avLst/>
          </a:prstGeom>
        </p:spPr>
        <p:txBody>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235" name="Body Level One…"/>
          <p:cNvSpPr txBox="1"/>
          <p:nvPr>
            <p:ph type="body" idx="1"/>
          </p:nvPr>
        </p:nvSpPr>
        <p:spPr>
          <a:xfrm>
            <a:off x="2450592" y="252018"/>
            <a:ext cx="15609094" cy="13211963"/>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wide">
    <p:spTree>
      <p:nvGrpSpPr>
        <p:cNvPr id="1" name=""/>
        <p:cNvGrpSpPr/>
        <p:nvPr/>
      </p:nvGrpSpPr>
      <p:grpSpPr>
        <a:xfrm>
          <a:off x="0" y="0"/>
          <a:ext cx="0" cy="0"/>
          <a:chOff x="0" y="0"/>
          <a:chExt cx="0" cy="0"/>
        </a:xfrm>
      </p:grpSpPr>
      <p:sp>
        <p:nvSpPr>
          <p:cNvPr id="243" name="Body Level One…"/>
          <p:cNvSpPr txBox="1"/>
          <p:nvPr>
            <p:ph type="body" idx="1"/>
          </p:nvPr>
        </p:nvSpPr>
        <p:spPr>
          <a:xfrm>
            <a:off x="2450592" y="252018"/>
            <a:ext cx="19476720" cy="13211963"/>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section">
    <p:spTree>
      <p:nvGrpSpPr>
        <p:cNvPr id="1" name=""/>
        <p:cNvGrpSpPr/>
        <p:nvPr/>
      </p:nvGrpSpPr>
      <p:grpSpPr>
        <a:xfrm>
          <a:off x="0" y="0"/>
          <a:ext cx="0" cy="0"/>
          <a:chOff x="0" y="0"/>
          <a:chExt cx="0" cy="0"/>
        </a:xfrm>
      </p:grpSpPr>
      <p:sp>
        <p:nvSpPr>
          <p:cNvPr id="30" name="Title Text"/>
          <p:cNvSpPr txBox="1"/>
          <p:nvPr>
            <p:ph type="title"/>
          </p:nvPr>
        </p:nvSpPr>
        <p:spPr>
          <a:xfrm>
            <a:off x="2450592" y="2569447"/>
            <a:ext cx="19476720" cy="3076812"/>
          </a:xfrm>
          <a:prstGeom prst="rect">
            <a:avLst/>
          </a:prstGeom>
        </p:spPr>
        <p:txBody>
          <a:bodyPr/>
          <a:lstStyle>
            <a:lvl1pPr>
              <a:defRPr sz="9400"/>
            </a:lvl1p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wide">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idx="1"/>
          </p:nvPr>
        </p:nvSpPr>
        <p:spPr>
          <a:xfrm>
            <a:off x="2450592" y="3388902"/>
            <a:ext cx="19476720" cy="1007507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wide 2col">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2450592" y="3388902"/>
            <a:ext cx="19476720" cy="10075079"/>
          </a:xfrm>
          <a:prstGeom prst="rect">
            <a:avLst/>
          </a:prstGeom>
        </p:spPr>
        <p:txBody>
          <a:bodyPr numCol="2" spcCol="973836"/>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bottom wide">
    <p:spTree>
      <p:nvGrpSpPr>
        <p:cNvPr id="1" name=""/>
        <p:cNvGrpSpPr/>
        <p:nvPr/>
      </p:nvGrpSpPr>
      <p:grpSpPr>
        <a:xfrm>
          <a:off x="0" y="0"/>
          <a:ext cx="0" cy="0"/>
          <a:chOff x="0" y="0"/>
          <a:chExt cx="0" cy="0"/>
        </a:xfrm>
      </p:grpSpPr>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2450592" y="6885431"/>
            <a:ext cx="19476720" cy="6574537"/>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left">
    <p:spTree>
      <p:nvGrpSpPr>
        <p:cNvPr id="1" name=""/>
        <p:cNvGrpSpPr/>
        <p:nvPr/>
      </p:nvGrpSpPr>
      <p:grpSpPr>
        <a:xfrm>
          <a:off x="0" y="0"/>
          <a:ext cx="0" cy="0"/>
          <a:chOff x="0" y="0"/>
          <a:chExt cx="0" cy="0"/>
        </a:xfrm>
      </p:grpSpPr>
      <p:sp>
        <p:nvSpPr>
          <p:cNvPr id="74" name="Title Text"/>
          <p:cNvSpPr txBox="1"/>
          <p:nvPr>
            <p:ph type="title"/>
          </p:nvPr>
        </p:nvSpPr>
        <p:spPr>
          <a:xfrm>
            <a:off x="2450592" y="376724"/>
            <a:ext cx="19476720" cy="2669902"/>
          </a:xfrm>
          <a:prstGeom prst="rect">
            <a:avLst/>
          </a:prstGeom>
        </p:spPr>
        <p:txBody>
          <a:bodyPr/>
          <a:lstStyle/>
          <a:p>
            <a:pPr/>
            <a:r>
              <a:t>Title Text</a:t>
            </a:r>
          </a:p>
        </p:txBody>
      </p:sp>
      <p:sp>
        <p:nvSpPr>
          <p:cNvPr id="75" name="Body Level One…"/>
          <p:cNvSpPr txBox="1"/>
          <p:nvPr>
            <p:ph type="body" sz="half" idx="1"/>
          </p:nvPr>
        </p:nvSpPr>
        <p:spPr>
          <a:xfrm>
            <a:off x="2450592" y="3388902"/>
            <a:ext cx="9717988" cy="1007507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right">
    <p:spTree>
      <p:nvGrpSpPr>
        <p:cNvPr id="1" name=""/>
        <p:cNvGrpSpPr/>
        <p:nvPr/>
      </p:nvGrpSpPr>
      <p:grpSpPr>
        <a:xfrm>
          <a:off x="0" y="0"/>
          <a:ext cx="0" cy="0"/>
          <a:chOff x="0" y="0"/>
          <a:chExt cx="0" cy="0"/>
        </a:xfrm>
      </p:grpSpPr>
      <p:sp>
        <p:nvSpPr>
          <p:cNvPr id="83" name="Title Text"/>
          <p:cNvSpPr txBox="1"/>
          <p:nvPr>
            <p:ph type="title"/>
          </p:nvPr>
        </p:nvSpPr>
        <p:spPr>
          <a:xfrm>
            <a:off x="2450592" y="376724"/>
            <a:ext cx="19476720" cy="2669902"/>
          </a:xfrm>
          <a:prstGeom prst="rect">
            <a:avLst/>
          </a:prstGeom>
        </p:spPr>
        <p:txBody>
          <a:bodyPr/>
          <a:lstStyle/>
          <a:p>
            <a:pPr/>
            <a:r>
              <a:t>Title Text</a:t>
            </a:r>
          </a:p>
        </p:txBody>
      </p:sp>
      <p:sp>
        <p:nvSpPr>
          <p:cNvPr id="84" name="Body Level One…"/>
          <p:cNvSpPr txBox="1"/>
          <p:nvPr>
            <p:ph type="body" sz="half" idx="1"/>
          </p:nvPr>
        </p:nvSpPr>
        <p:spPr>
          <a:xfrm>
            <a:off x="14032371" y="3392423"/>
            <a:ext cx="7805262" cy="1007508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3">
            <a:lumOff val="44000"/>
          </a:schemeClr>
        </a:solidFill>
      </p:bgPr>
    </p:bg>
    <p:spTree>
      <p:nvGrpSpPr>
        <p:cNvPr id="1" name=""/>
        <p:cNvGrpSpPr/>
        <p:nvPr/>
      </p:nvGrpSpPr>
      <p:grpSpPr>
        <a:xfrm>
          <a:off x="0" y="0"/>
          <a:ext cx="0" cy="0"/>
          <a:chOff x="0" y="0"/>
          <a:chExt cx="0" cy="0"/>
        </a:xfrm>
      </p:grpSpPr>
      <p:sp>
        <p:nvSpPr>
          <p:cNvPr id="2" name="Title Text"/>
          <p:cNvSpPr txBox="1"/>
          <p:nvPr>
            <p:ph type="title"/>
          </p:nvPr>
        </p:nvSpPr>
        <p:spPr>
          <a:xfrm>
            <a:off x="2453640" y="376724"/>
            <a:ext cx="19476720" cy="266990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normAutofit fontScale="100000" lnSpcReduction="0"/>
          </a:bodyPr>
          <a:lstStyle/>
          <a:p>
            <a:pPr/>
            <a:r>
              <a:t>Title Text</a:t>
            </a:r>
          </a:p>
        </p:txBody>
      </p:sp>
      <p:sp>
        <p:nvSpPr>
          <p:cNvPr id="3" name="Body Level One…"/>
          <p:cNvSpPr txBox="1"/>
          <p:nvPr>
            <p:ph type="body" idx="1"/>
          </p:nvPr>
        </p:nvSpPr>
        <p:spPr>
          <a:xfrm>
            <a:off x="2450592" y="3388902"/>
            <a:ext cx="15609094" cy="100750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2pPr>
              <a:lnSpc>
                <a:spcPts val="5700"/>
              </a:lnSpc>
              <a:spcBef>
                <a:spcPts val="1200"/>
              </a:spcBef>
              <a:defRPr sz="4200"/>
            </a:lvl2pPr>
            <a:lvl3pPr>
              <a:lnSpc>
                <a:spcPts val="5700"/>
              </a:lnSpc>
              <a:spcBef>
                <a:spcPts val="1200"/>
              </a:spcBef>
              <a:defRPr sz="4200"/>
            </a:lvl3pPr>
            <a:lvl4pPr>
              <a:lnSpc>
                <a:spcPts val="4000"/>
              </a:lnSpc>
              <a:spcBef>
                <a:spcPts val="1200"/>
              </a:spcBef>
              <a:defRPr sz="2400"/>
            </a:lvl4pPr>
            <a:lvl5pPr>
              <a:lnSpc>
                <a:spcPts val="4000"/>
              </a:lnSpc>
              <a:spcBef>
                <a:spcPts val="12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96439" y="13073062"/>
            <a:ext cx="381597" cy="384176"/>
          </a:xfrm>
          <a:prstGeom prst="rect">
            <a:avLst/>
          </a:prstGeom>
          <a:ln w="12700">
            <a:miter lim="400000"/>
          </a:ln>
        </p:spPr>
        <p:txBody>
          <a:bodyPr wrap="none" lIns="71437" tIns="71437" rIns="71437" bIns="71437">
            <a:spAutoFit/>
          </a:bodyPr>
          <a:lstStyle>
            <a:lvl1pPr algn="ctr" defTabSz="821531">
              <a:defRPr i="0"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1pPr>
      <a:lvl2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2pPr>
      <a:lvl3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3pPr>
      <a:lvl4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4pPr>
      <a:lvl5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5pPr>
      <a:lvl6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6pPr>
      <a:lvl7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7pPr>
      <a:lvl8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8pPr>
      <a:lvl9pPr marL="0" marR="0" indent="0" algn="l" defTabSz="1828800" rtl="0" latinLnBrk="0">
        <a:lnSpc>
          <a:spcPts val="8800"/>
        </a:lnSpc>
        <a:spcBef>
          <a:spcPts val="0"/>
        </a:spcBef>
        <a:spcAft>
          <a:spcPts val="0"/>
        </a:spcAft>
        <a:buClrTx/>
        <a:buSzTx/>
        <a:buFontTx/>
        <a:buNone/>
        <a:tabLst/>
        <a:defRPr b="0" baseline="0" cap="none" i="0" spc="0" strike="noStrike" sz="7800" u="none">
          <a:solidFill>
            <a:schemeClr val="accent1">
              <a:hueOff val="-11070000"/>
              <a:satOff val="-41666"/>
              <a:lumOff val="-81176"/>
            </a:schemeClr>
          </a:solidFill>
          <a:uFillTx/>
          <a:latin typeface="+mn-lt"/>
          <a:ea typeface="+mn-ea"/>
          <a:cs typeface="+mn-cs"/>
          <a:sym typeface="Helvetica"/>
        </a:defRPr>
      </a:lvl9pPr>
    </p:titleStyle>
    <p:bodyStyle>
      <a:lvl1pPr marL="0" marR="0" indent="0" algn="l" defTabSz="821531" rtl="0" latinLnBrk="0">
        <a:lnSpc>
          <a:spcPts val="7300"/>
        </a:lnSpc>
        <a:spcBef>
          <a:spcPts val="3700"/>
        </a:spcBef>
        <a:spcAft>
          <a:spcPts val="0"/>
        </a:spcAft>
        <a:buClrTx/>
        <a:buSzTx/>
        <a:buFontTx/>
        <a:buNone/>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1pPr>
      <a:lvl2pPr marL="0" marR="0" indent="444500" algn="l" defTabSz="821531" rtl="0" latinLnBrk="0">
        <a:lnSpc>
          <a:spcPts val="7300"/>
        </a:lnSpc>
        <a:spcBef>
          <a:spcPts val="3700"/>
        </a:spcBef>
        <a:spcAft>
          <a:spcPts val="0"/>
        </a:spcAft>
        <a:buClrTx/>
        <a:buSzTx/>
        <a:buFontTx/>
        <a:buNone/>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2pPr>
      <a:lvl3pPr marL="0" marR="0" indent="889000" algn="l" defTabSz="821531" rtl="0" latinLnBrk="0">
        <a:lnSpc>
          <a:spcPts val="7300"/>
        </a:lnSpc>
        <a:spcBef>
          <a:spcPts val="3700"/>
        </a:spcBef>
        <a:spcAft>
          <a:spcPts val="0"/>
        </a:spcAft>
        <a:buClrTx/>
        <a:buSzTx/>
        <a:buFontTx/>
        <a:buNone/>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3pPr>
      <a:lvl4pPr marL="0" marR="0" indent="1333500" algn="l" defTabSz="821531" rtl="0" latinLnBrk="0">
        <a:lnSpc>
          <a:spcPts val="7300"/>
        </a:lnSpc>
        <a:spcBef>
          <a:spcPts val="3700"/>
        </a:spcBef>
        <a:spcAft>
          <a:spcPts val="0"/>
        </a:spcAft>
        <a:buClrTx/>
        <a:buSzTx/>
        <a:buFontTx/>
        <a:buNone/>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4pPr>
      <a:lvl5pPr marL="0" marR="0" indent="1778000" algn="l" defTabSz="821531" rtl="0" latinLnBrk="0">
        <a:lnSpc>
          <a:spcPts val="7300"/>
        </a:lnSpc>
        <a:spcBef>
          <a:spcPts val="3700"/>
        </a:spcBef>
        <a:spcAft>
          <a:spcPts val="0"/>
        </a:spcAft>
        <a:buClrTx/>
        <a:buSzTx/>
        <a:buFontTx/>
        <a:buNone/>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5pPr>
      <a:lvl6pPr marL="3028156" marR="0" indent="-805656" algn="l" defTabSz="821531" rtl="0" latinLnBrk="0">
        <a:lnSpc>
          <a:spcPts val="7300"/>
        </a:lnSpc>
        <a:spcBef>
          <a:spcPts val="3700"/>
        </a:spcBef>
        <a:spcAft>
          <a:spcPts val="0"/>
        </a:spcAft>
        <a:buClrTx/>
        <a:buSzPct val="145000"/>
        <a:buFontTx/>
        <a:buChar char="•"/>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6pPr>
      <a:lvl7pPr marL="3472656" marR="0" indent="-805656" algn="l" defTabSz="821531" rtl="0" latinLnBrk="0">
        <a:lnSpc>
          <a:spcPts val="7300"/>
        </a:lnSpc>
        <a:spcBef>
          <a:spcPts val="3700"/>
        </a:spcBef>
        <a:spcAft>
          <a:spcPts val="0"/>
        </a:spcAft>
        <a:buClrTx/>
        <a:buSzPct val="145000"/>
        <a:buFontTx/>
        <a:buChar char="•"/>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7pPr>
      <a:lvl8pPr marL="3917156" marR="0" indent="-805656" algn="l" defTabSz="821531" rtl="0" latinLnBrk="0">
        <a:lnSpc>
          <a:spcPts val="7300"/>
        </a:lnSpc>
        <a:spcBef>
          <a:spcPts val="3700"/>
        </a:spcBef>
        <a:spcAft>
          <a:spcPts val="0"/>
        </a:spcAft>
        <a:buClrTx/>
        <a:buSzPct val="145000"/>
        <a:buFontTx/>
        <a:buChar char="•"/>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8pPr>
      <a:lvl9pPr marL="4361656" marR="0" indent="-805656" algn="l" defTabSz="821531" rtl="0" latinLnBrk="0">
        <a:lnSpc>
          <a:spcPts val="7300"/>
        </a:lnSpc>
        <a:spcBef>
          <a:spcPts val="3700"/>
        </a:spcBef>
        <a:spcAft>
          <a:spcPts val="0"/>
        </a:spcAft>
        <a:buClrTx/>
        <a:buSzPct val="145000"/>
        <a:buFontTx/>
        <a:buChar char="•"/>
        <a:tabLst/>
        <a:defRPr b="0" baseline="0" cap="none" i="0" spc="0" strike="noStrike" sz="5800" u="none">
          <a:solidFill>
            <a:schemeClr val="accent1">
              <a:hueOff val="-11070000"/>
              <a:satOff val="-41666"/>
              <a:lumOff val="-81176"/>
            </a:schemeClr>
          </a:solidFill>
          <a:uFillTx/>
          <a:latin typeface="+mn-lt"/>
          <a:ea typeface="+mn-ea"/>
          <a:cs typeface="+mn-cs"/>
          <a:sym typeface="Helvetica"/>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1pPr>
      <a:lvl2pPr marL="0" marR="0" indent="2286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2pPr>
      <a:lvl3pPr marL="0" marR="0" indent="4572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3pPr>
      <a:lvl4pPr marL="0" marR="0" indent="6858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4pPr>
      <a:lvl5pPr marL="0" marR="0" indent="9144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5pPr>
      <a:lvl6pPr marL="0" marR="0" indent="11430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6pPr>
      <a:lvl7pPr marL="0" marR="0" indent="13716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7pPr>
      <a:lvl8pPr marL="0" marR="0" indent="16002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8pPr>
      <a:lvl9pPr marL="0" marR="0" indent="1828800" algn="ctr" defTabSz="821531"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hyperlink" Target="https://go.vassar.edu/course/evals" TargetMode="Externa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jpeg"/><Relationship Id="rId4" Type="http://schemas.openxmlformats.org/officeDocument/2006/relationships/hyperlink" Target="http://www.loc.gov/pictures/item/2016838906"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hyperlink" Target="https://computerhistory.org/blog/the-analytical-engine-28-plans-and-counting/" TargetMode="External"/><Relationship Id="rId4" Type="http://schemas.openxmlformats.org/officeDocument/2006/relationships/image" Target="../media/image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hyperlink" Target="http://www.data-is-plural.com" TargetMode="External"/><Relationship Id="rId4" Type="http://schemas.openxmlformats.org/officeDocument/2006/relationships/image" Target="../media/image8.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hyperlink" Target="https://github.com/public-apis/public-apis" TargetMode="External"/><Relationship Id="rId4" Type="http://schemas.openxmlformats.org/officeDocument/2006/relationships/image" Target="../media/image9.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dhdebates.gc.cuny.edu/read/untitled/section/a22aca14-0eb0-4cc6-a622-6fee9428a357" TargetMode="Externa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11.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hyperlink" Target="https://www.pewresearch.org/short-reads/2019/12/18/gender-options-on-forms-or-online-profiles/" TargetMode="External"/><Relationship Id="rId4" Type="http://schemas.openxmlformats.org/officeDocument/2006/relationships/image" Target="../media/image12.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dhdebates.gc.cuny.edu/read/untitled/section/a22aca14-0eb0-4cc6-a622-6fee9428a357" TargetMode="External"/></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hyperlink" Target="http://help.sentiment140.com" TargetMode="External"/></Relationships>

</file>

<file path=ppt/slides/_rels/slide8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14.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hyperlink" Target="https://www.nytimes.com/2012/02/19/magazine/shopping-habits.html" TargetMode="External"/><Relationship Id="rId4" Type="http://schemas.openxmlformats.org/officeDocument/2006/relationships/image" Target="../media/image1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cs.vassar.edu/depgraph" TargetMode="External"/><Relationship Id="rId3" Type="http://schemas.openxmlformats.org/officeDocument/2006/relationships/image" Target="../media/image16.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hyperlink" Target="https://www.cs.vassar.edu/depgraph" TargetMode="External"/><Relationship Id="rId4" Type="http://schemas.openxmlformats.org/officeDocument/2006/relationships/image" Target="../media/image16.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hyperlink" Target="https://www.cs.vassar.edu/depgraph" TargetMode="External"/><Relationship Id="rId4" Type="http://schemas.openxmlformats.org/officeDocument/2006/relationships/image" Target="../media/image16.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hyperlink" Target="https://www.cs.vassar.edu/depgraph" TargetMode="External"/><Relationship Id="rId4" Type="http://schemas.openxmlformats.org/officeDocument/2006/relationships/image" Target="../media/image16.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9.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hyperlink" Target="https://us.macmillan.com/books/9780374715236/artificialintelligence" TargetMode="External"/><Relationship Id="rId4" Type="http://schemas.openxmlformats.org/officeDocument/2006/relationships/image" Target="../media/image10.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11.jpeg"/><Relationship Id="rId4" Type="http://schemas.openxmlformats.org/officeDocument/2006/relationships/hyperlink" Target="https://data-feminism.mitpress.mit.edu"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Computer Science I"/>
          <p:cNvSpPr txBox="1"/>
          <p:nvPr>
            <p:ph type="ctrTitle"/>
          </p:nvPr>
        </p:nvSpPr>
        <p:spPr>
          <a:prstGeom prst="rect">
            <a:avLst/>
          </a:prstGeom>
        </p:spPr>
        <p:txBody>
          <a:bodyPr/>
          <a:lstStyle/>
          <a:p>
            <a:pPr/>
            <a:r>
              <a:t>Computer Science I</a:t>
            </a:r>
          </a:p>
        </p:txBody>
      </p:sp>
      <p:sp>
        <p:nvSpPr>
          <p:cNvPr id="254" name="1 May 2023"/>
          <p:cNvSpPr txBox="1"/>
          <p:nvPr>
            <p:ph type="subTitle" sz="quarter" idx="1"/>
          </p:nvPr>
        </p:nvSpPr>
        <p:spPr>
          <a:prstGeom prst="rect">
            <a:avLst/>
          </a:prstGeom>
        </p:spPr>
        <p:txBody>
          <a:bodyPr/>
          <a:lstStyle/>
          <a:p>
            <a:pPr/>
            <a:r>
              <a:t>1 May 2023</a:t>
            </a:r>
          </a:p>
        </p:txBody>
      </p:sp>
      <p:sp>
        <p:nvSpPr>
          <p:cNvPr id="255" name="CMPU 101 § 53"/>
          <p:cNvSpPr txBox="1"/>
          <p:nvPr>
            <p:ph type="body" idx="21"/>
          </p:nvPr>
        </p:nvSpPr>
        <p:spPr>
          <a:prstGeom prst="rect">
            <a:avLst/>
          </a:prstGeom>
        </p:spPr>
        <p:txBody>
          <a:bodyPr/>
          <a:lstStyle/>
          <a:p>
            <a:pPr/>
            <a:r>
              <a:rPr spc="168"/>
              <a:t>CMPU</a:t>
            </a:r>
            <a:r>
              <a:t> 101 § 53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Screen Shot 2023-04-28 at 11.08.29.png" descr="Screen Shot 2023-04-28 at 11.08.29.png"/>
          <p:cNvPicPr>
            <a:picLocks noChangeAspect="1"/>
          </p:cNvPicPr>
          <p:nvPr/>
        </p:nvPicPr>
        <p:blipFill>
          <a:blip r:embed="rId3">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That’s it!"/>
          <p:cNvSpPr txBox="1"/>
          <p:nvPr>
            <p:ph type="title"/>
          </p:nvPr>
        </p:nvSpPr>
        <p:spPr>
          <a:prstGeom prst="rect">
            <a:avLst/>
          </a:prstGeom>
        </p:spPr>
        <p:txBody>
          <a:bodyPr/>
          <a:lstStyle/>
          <a:p>
            <a:pPr/>
            <a:r>
              <a:t>That’s it!</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We’ll meet some time during study week to review for Exam 2, working through practice problems and answering your questions."/>
          <p:cNvSpPr txBox="1"/>
          <p:nvPr>
            <p:ph type="body" idx="1"/>
          </p:nvPr>
        </p:nvSpPr>
        <p:spPr>
          <a:prstGeom prst="rect">
            <a:avLst/>
          </a:prstGeom>
        </p:spPr>
        <p:txBody>
          <a:bodyPr/>
          <a:lstStyle/>
          <a:p>
            <a:pPr/>
            <a:r>
              <a:t>We’ll meet some time during study week to review for Exam 2, working through practice problems and answering your questions.</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go.vassar.edu/course/evals"/>
          <p:cNvSpPr txBox="1"/>
          <p:nvPr>
            <p:ph type="body" idx="1"/>
          </p:nvPr>
        </p:nvSpPr>
        <p:spPr>
          <a:prstGeom prst="rect">
            <a:avLst/>
          </a:prstGeom>
        </p:spPr>
        <p:txBody>
          <a:bodyPr/>
          <a:lstStyle>
            <a:lvl1pPr>
              <a:lnSpc>
                <a:spcPts val="14600"/>
              </a:lnSpc>
              <a:defRPr sz="9700">
                <a:solidFill>
                  <a:srgbClr val="29297A"/>
                </a:solidFill>
                <a:uFill>
                  <a:solidFill>
                    <a:srgbClr val="009999"/>
                  </a:solidFill>
                </a:uFill>
                <a:hlinkClick r:id="rId3" invalidUrl="" action="" tgtFrame="" tooltip="" history="1" highlightClick="0" endSnd="0"/>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3" invalidUrl="" action="" tgtFrame="" tooltip="" history="1" highlightClick="0" endSnd="0"/>
              </a:rPr>
              <a:t>go.vassar.edu/course/evals</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Acknowledgments"/>
          <p:cNvSpPr txBox="1"/>
          <p:nvPr>
            <p:ph type="title"/>
          </p:nvPr>
        </p:nvSpPr>
        <p:spPr>
          <a:prstGeom prst="rect">
            <a:avLst/>
          </a:prstGeom>
        </p:spPr>
        <p:txBody>
          <a:bodyPr/>
          <a:lstStyle/>
          <a:p>
            <a:pPr/>
            <a:r>
              <a:t>Acknowledgments</a:t>
            </a:r>
          </a:p>
        </p:txBody>
      </p:sp>
      <p:sp>
        <p:nvSpPr>
          <p:cNvPr id="708" name="This lecture incorporates material from:…"/>
          <p:cNvSpPr txBox="1"/>
          <p:nvPr>
            <p:ph type="body" idx="1"/>
          </p:nvPr>
        </p:nvSpPr>
        <p:spPr>
          <a:prstGeom prst="rect">
            <a:avLst/>
          </a:prstGeom>
        </p:spPr>
        <p:txBody>
          <a:bodyPr/>
          <a:lstStyle/>
          <a:p>
            <a:pPr/>
            <a:r>
              <a:t>This lecture incorporates material from:</a:t>
            </a:r>
          </a:p>
          <a:p>
            <a:pPr lvl="1"/>
            <a:r>
              <a:t>Frederick P. Brooks, Jr, </a:t>
            </a:r>
            <a:r>
              <a:rPr i="1"/>
              <a:t>The Mythical Man-Month</a:t>
            </a:r>
          </a:p>
          <a:p>
            <a:pPr lvl="1"/>
            <a:r>
              <a:t>Peter J. Denning &amp; Matti Tedre, </a:t>
            </a:r>
            <a:r>
              <a:rPr i="1"/>
              <a:t>Computational Thinking</a:t>
            </a:r>
          </a:p>
          <a:p>
            <a:pPr lvl="1"/>
            <a:r>
              <a:t>Miram Posner, UCLA</a:t>
            </a:r>
          </a:p>
          <a:p>
            <a:pPr lvl="1"/>
            <a:r>
              <a:t>Marc Smith, Vassar College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We’ve been practicing computational thinking."/>
          <p:cNvSpPr txBox="1"/>
          <p:nvPr>
            <p:ph type="body" idx="1"/>
          </p:nvPr>
        </p:nvSpPr>
        <p:spPr>
          <a:prstGeom prst="rect">
            <a:avLst/>
          </a:prstGeom>
        </p:spPr>
        <p:txBody>
          <a:bodyPr/>
          <a:lstStyle/>
          <a:p>
            <a:pPr/>
            <a:r>
              <a:t>We’ve been practicing </a:t>
            </a:r>
            <a:r>
              <a:rPr i="1">
                <a:solidFill>
                  <a:srgbClr val="B51700"/>
                </a:solidFill>
              </a:rPr>
              <a:t>computational thinking</a:t>
            </a:r>
            <a:r>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Modern computer science is the last 1 percent of the historical timeline of computational thinking. Computer scientists inherited and then perfected computational thinking from a long line of mathematicians, natural philosophers, scientists, and enginee"/>
          <p:cNvSpPr txBox="1"/>
          <p:nvPr>
            <p:ph type="body" idx="1"/>
          </p:nvPr>
        </p:nvSpPr>
        <p:spPr>
          <a:prstGeom prst="rect">
            <a:avLst/>
          </a:prstGeom>
        </p:spPr>
        <p:txBody>
          <a:bodyPr/>
          <a:lstStyle/>
          <a:p>
            <a:pPr/>
            <a:r>
              <a:t>“Modern computer science is the last 1 percent of the historical timeline of computational thinking. Computer scientists inherited and then perfected computational thinking from a long line of mathematicians, natural philosophers, scientists, and engineers all interested in performing large calculations and complex inferences without error.”</a:t>
            </a:r>
          </a:p>
          <a:p>
            <a:pPr>
              <a:lnSpc>
                <a:spcPts val="5700"/>
              </a:lnSpc>
              <a:spcBef>
                <a:spcPts val="1200"/>
              </a:spcBef>
              <a:defRPr sz="4200"/>
            </a:pPr>
            <a:r>
              <a:t>Peter J. Denning &amp; Matti Tedre, </a:t>
            </a:r>
            <a:r>
              <a:rPr i="1"/>
              <a:t>Computational Thinking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Origins of computational thinking"/>
          <p:cNvSpPr txBox="1"/>
          <p:nvPr>
            <p:ph type="title"/>
          </p:nvPr>
        </p:nvSpPr>
        <p:spPr>
          <a:prstGeom prst="rect">
            <a:avLst/>
          </a:prstGeom>
        </p:spPr>
        <p:txBody>
          <a:bodyPr/>
          <a:lstStyle/>
          <a:p>
            <a:pPr/>
            <a:r>
              <a:t>Origins of computational thinking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Before the modern computer age, there was a profession of mathematically trained experts who performed complex calculations as teams.…"/>
          <p:cNvSpPr txBox="1"/>
          <p:nvPr>
            <p:ph type="body" idx="1"/>
          </p:nvPr>
        </p:nvSpPr>
        <p:spPr>
          <a:prstGeom prst="rect">
            <a:avLst/>
          </a:prstGeom>
        </p:spPr>
        <p:txBody>
          <a:bodyPr/>
          <a:lstStyle/>
          <a:p>
            <a:pPr/>
            <a:r>
              <a:t>Before the modern computer age, there was a profession of mathematically trained experts who performed complex calculations as teams.</a:t>
            </a:r>
          </a:p>
          <a:p>
            <a:pPr/>
            <a:r>
              <a:t>They were called “computers”.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1" name="Group"/>
          <p:cNvGrpSpPr/>
          <p:nvPr/>
        </p:nvGrpSpPr>
        <p:grpSpPr>
          <a:xfrm>
            <a:off x="5303042" y="1330294"/>
            <a:ext cx="13777916" cy="11055412"/>
            <a:chOff x="0" y="0"/>
            <a:chExt cx="13777914" cy="11055411"/>
          </a:xfrm>
        </p:grpSpPr>
        <p:pic>
          <p:nvPicPr>
            <p:cNvPr id="309" name="12637v.jpg" descr="12637v.jpg"/>
            <p:cNvPicPr>
              <a:picLocks noChangeAspect="1"/>
            </p:cNvPicPr>
            <p:nvPr/>
          </p:nvPicPr>
          <p:blipFill>
            <a:blip r:embed="rId3">
              <a:extLst/>
            </a:blip>
            <a:srcRect l="4996" t="15165" r="14661" b="4232"/>
            <a:stretch>
              <a:fillRect/>
            </a:stretch>
          </p:blipFill>
          <p:spPr>
            <a:xfrm>
              <a:off x="0" y="0"/>
              <a:ext cx="13777915" cy="11055412"/>
            </a:xfrm>
            <a:prstGeom prst="rect">
              <a:avLst/>
            </a:prstGeom>
            <a:ln w="25400" cap="flat">
              <a:solidFill>
                <a:schemeClr val="accent1">
                  <a:hueOff val="-11070000"/>
                  <a:satOff val="-41666"/>
                  <a:lumOff val="-81176"/>
                </a:schemeClr>
              </a:solidFill>
              <a:prstDash val="solid"/>
              <a:miter lim="400000"/>
            </a:ln>
            <a:effectLst/>
          </p:spPr>
        </p:pic>
        <p:sp>
          <p:nvSpPr>
            <p:cNvPr id="310" name="I’m a computer!"/>
            <p:cNvSpPr/>
            <p:nvPr/>
          </p:nvSpPr>
          <p:spPr>
            <a:xfrm>
              <a:off x="6045910" y="4653634"/>
              <a:ext cx="5413325" cy="2038700"/>
            </a:xfrm>
            <a:prstGeom prst="wedgeEllipseCallout">
              <a:avLst>
                <a:gd name="adj1" fmla="val -49638"/>
                <a:gd name="adj2" fmla="val 65388"/>
              </a:avLst>
            </a:prstGeom>
            <a:solidFill>
              <a:schemeClr val="accent3">
                <a:lumOff val="44000"/>
              </a:schemeClr>
            </a:solidFill>
            <a:ln w="25400" cap="flat">
              <a:solidFill>
                <a:schemeClr val="accent1">
                  <a:hueOff val="-11070000"/>
                  <a:satOff val="-41666"/>
                  <a:lumOff val="-81176"/>
                </a:schemeClr>
              </a:solidFill>
              <a:prstDash val="solid"/>
              <a:round/>
            </a:ln>
            <a:effectLst/>
            <a:extLst>
              <a:ext uri="{C572A759-6A51-4108-AA02-DFA0A04FC94B}">
                <ma14:wrappingTextBoxFlag xmlns:ma14="http://schemas.microsoft.com/office/mac/drawingml/2011/main" val="1"/>
              </a:ext>
            </a:extLst>
          </p:spPr>
          <p:txBody>
            <a:bodyPr wrap="square" lIns="178593" tIns="178593" rIns="178593" bIns="178593" numCol="1" anchor="ctr">
              <a:noAutofit/>
            </a:bodyPr>
            <a:lstStyle>
              <a:lvl1pPr algn="ctr">
                <a:lnSpc>
                  <a:spcPts val="4800"/>
                </a:lnSpc>
                <a:defRPr sz="4200"/>
              </a:lvl1pPr>
            </a:lstStyle>
            <a:p>
              <a:pPr/>
              <a:r>
                <a:t>I’m a computer!</a:t>
              </a:r>
            </a:p>
          </p:txBody>
        </p:sp>
      </p:grpSp>
      <p:sp>
        <p:nvSpPr>
          <p:cNvPr id="312" name="Bonus Bureau, Computing Division, 1924, loc.gov/pictures/item/2016838906"/>
          <p:cNvSpPr txBox="1"/>
          <p:nvPr/>
        </p:nvSpPr>
        <p:spPr>
          <a:xfrm>
            <a:off x="5303042" y="12403670"/>
            <a:ext cx="13777916" cy="1148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sz="3200">
                <a:solidFill>
                  <a:schemeClr val="accent4">
                    <a:lumOff val="-8800"/>
                  </a:schemeClr>
                </a:solidFill>
              </a:defRPr>
            </a:pPr>
            <a:r>
              <a:t>Bonus Bureau, Computing Division, 1924, </a:t>
            </a:r>
            <a:r>
              <a:rPr>
                <a:solidFill>
                  <a:srgbClr val="29297A"/>
                </a:solidFill>
                <a:uFill>
                  <a:solidFill>
                    <a:srgbClr val="009999"/>
                  </a:solidFill>
                </a:uFill>
                <a:hlinkClick r:id="rId4" invalidUrl="" action="" tgtFrame="" tooltip="" history="1" highlightClick="0" endSnd="0"/>
              </a:rPr>
              <a:t>loc.gov/pictures/item/2016838906</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eams of human computers engaged in computational thinking long before the invention of electronic computers."/>
          <p:cNvSpPr txBox="1"/>
          <p:nvPr>
            <p:ph type="body" idx="1"/>
          </p:nvPr>
        </p:nvSpPr>
        <p:spPr>
          <a:prstGeom prst="rect">
            <a:avLst/>
          </a:prstGeom>
        </p:spPr>
        <p:txBody>
          <a:bodyPr/>
          <a:lstStyle/>
          <a:p>
            <a:pPr/>
            <a:r>
              <a:t>Teams of human computers engaged in computational thinking</a:t>
            </a:r>
            <a:r>
              <a:rPr i="1">
                <a:solidFill>
                  <a:srgbClr val="B51700"/>
                </a:solidFill>
              </a:rPr>
              <a:t> </a:t>
            </a:r>
            <a:r>
              <a:t>long before the invention of electronic computers.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Early computational thinking can be seen going back to the records of the Babylonians, who wrote down general procedures for solving mathematical problems around starting around 1800 BCE."/>
          <p:cNvSpPr txBox="1"/>
          <p:nvPr>
            <p:ph type="body" idx="1"/>
          </p:nvPr>
        </p:nvSpPr>
        <p:spPr>
          <a:prstGeom prst="rect">
            <a:avLst/>
          </a:prstGeom>
        </p:spPr>
        <p:txBody>
          <a:bodyPr/>
          <a:lstStyle/>
          <a:p>
            <a:pPr/>
            <a:r>
              <a:t>Early computational thinking can be seen going back to the records of the Babylonians, who wrote down general procedures for solving mathematical problems around starting around 1800 </a:t>
            </a:r>
            <a:r>
              <a:rPr cap="all" spc="183" sz="4600"/>
              <a:t>BCE</a:t>
            </a:r>
            <a: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Long before this class, you learned these kind of computational methods."/>
          <p:cNvSpPr txBox="1"/>
          <p:nvPr>
            <p:ph type="body" idx="1"/>
          </p:nvPr>
        </p:nvSpPr>
        <p:spPr>
          <a:prstGeom prst="rect">
            <a:avLst/>
          </a:prstGeom>
        </p:spPr>
        <p:txBody>
          <a:bodyPr/>
          <a:lstStyle/>
          <a:p>
            <a:pPr/>
            <a:r>
              <a:t>Long before this class, you learned these kind of computational methods.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27182818284590…"/>
          <p:cNvSpPr txBox="1"/>
          <p:nvPr>
            <p:ph type="body" idx="1"/>
          </p:nvPr>
        </p:nvSpPr>
        <p:spPr>
          <a:prstGeom prst="rect">
            <a:avLst/>
          </a:prstGeom>
        </p:spPr>
        <p:txBody>
          <a:bodyPr/>
          <a:lstStyle/>
          <a:p>
            <a:pPr algn="r">
              <a:lnSpc>
                <a:spcPts val="10000"/>
              </a:lnSpc>
              <a:defRPr sz="10000"/>
            </a:pPr>
            <a:r>
              <a:t> 27182818284590</a:t>
            </a:r>
          </a:p>
          <a:p>
            <a:pPr algn="r">
              <a:lnSpc>
                <a:spcPts val="10000"/>
              </a:lnSpc>
              <a:defRPr sz="10000"/>
            </a:pPr>
            <a:r>
              <a:t>+31415926535897</a:t>
            </a:r>
          </a:p>
        </p:txBody>
      </p:sp>
      <p:sp>
        <p:nvSpPr>
          <p:cNvPr id="32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What have we been doing  this semester?"/>
          <p:cNvSpPr txBox="1"/>
          <p:nvPr>
            <p:ph type="title"/>
          </p:nvPr>
        </p:nvSpPr>
        <p:spPr>
          <a:prstGeom prst="rect">
            <a:avLst/>
          </a:prstGeom>
        </p:spPr>
        <p:txBody>
          <a:bodyPr/>
          <a:lstStyle/>
          <a:p>
            <a:pPr/>
            <a:r>
              <a:t>What have we been doing </a:t>
            </a:r>
            <a:br/>
            <a:r>
              <a:t>this semester?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2718281828459</a:t>
            </a:r>
            <a:r>
              <a:t>0</a:t>
            </a:r>
          </a:p>
          <a:p>
            <a:pPr algn="r">
              <a:lnSpc>
                <a:spcPts val="10000"/>
              </a:lnSpc>
              <a:defRPr sz="10000"/>
            </a:pPr>
            <a:r>
              <a:rPr>
                <a:solidFill>
                  <a:schemeClr val="accent3">
                    <a:lumOff val="21999"/>
                  </a:schemeClr>
                </a:solidFill>
              </a:rPr>
              <a:t>+3141592653589</a:t>
            </a:r>
            <a:r>
              <a:t>7</a:t>
            </a:r>
          </a:p>
          <a:p>
            <a:pPr algn="r">
              <a:lnSpc>
                <a:spcPts val="10000"/>
              </a:lnSpc>
              <a:defRPr sz="10000"/>
            </a:pPr>
            <a:r>
              <a:t>7</a:t>
            </a:r>
          </a:p>
        </p:txBody>
      </p:sp>
      <p:sp>
        <p:nvSpPr>
          <p:cNvPr id="330"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271828182845</a:t>
            </a:r>
            <a:r>
              <a:t>9</a:t>
            </a:r>
            <a:r>
              <a:rPr>
                <a:solidFill>
                  <a:schemeClr val="accent3">
                    <a:lumOff val="21999"/>
                  </a:schemeClr>
                </a:solidFill>
              </a:rPr>
              <a:t>0</a:t>
            </a:r>
          </a:p>
          <a:p>
            <a:pPr algn="r">
              <a:lnSpc>
                <a:spcPts val="10000"/>
              </a:lnSpc>
              <a:defRPr sz="10000"/>
            </a:pPr>
            <a:r>
              <a:rPr>
                <a:solidFill>
                  <a:schemeClr val="accent3">
                    <a:lumOff val="21999"/>
                  </a:schemeClr>
                </a:solidFill>
              </a:rPr>
              <a:t>+314159265358</a:t>
            </a:r>
            <a:r>
              <a:t>9</a:t>
            </a:r>
            <a:r>
              <a:rPr>
                <a:solidFill>
                  <a:schemeClr val="accent3">
                    <a:lumOff val="21999"/>
                  </a:schemeClr>
                </a:solidFill>
              </a:rPr>
              <a:t>7</a:t>
            </a:r>
            <a:endParaRPr>
              <a:solidFill>
                <a:schemeClr val="accent3">
                  <a:lumOff val="21999"/>
                </a:schemeClr>
              </a:solidFill>
            </a:endParaRPr>
          </a:p>
          <a:p>
            <a:pPr algn="r">
              <a:lnSpc>
                <a:spcPts val="10000"/>
              </a:lnSpc>
              <a:defRPr sz="10000"/>
            </a:pPr>
            <a:r>
              <a:t>8</a:t>
            </a:r>
            <a:r>
              <a:rPr>
                <a:solidFill>
                  <a:schemeClr val="accent3">
                    <a:lumOff val="21999"/>
                  </a:schemeClr>
                </a:solidFill>
              </a:rPr>
              <a:t>7</a:t>
            </a:r>
          </a:p>
        </p:txBody>
      </p:sp>
      <p:sp>
        <p:nvSpPr>
          <p:cNvPr id="33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36"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27182818284</a:t>
            </a:r>
            <a:r>
              <a:t>5</a:t>
            </a:r>
            <a:r>
              <a:rPr>
                <a:solidFill>
                  <a:schemeClr val="accent3">
                    <a:lumOff val="21999"/>
                  </a:schemeClr>
                </a:solidFill>
              </a:rPr>
              <a:t>90</a:t>
            </a:r>
          </a:p>
          <a:p>
            <a:pPr algn="r">
              <a:lnSpc>
                <a:spcPts val="10000"/>
              </a:lnSpc>
              <a:defRPr sz="10000"/>
            </a:pPr>
            <a:r>
              <a:rPr>
                <a:solidFill>
                  <a:schemeClr val="accent3">
                    <a:lumOff val="21999"/>
                  </a:schemeClr>
                </a:solidFill>
              </a:rPr>
              <a:t>+31415926535</a:t>
            </a:r>
            <a:r>
              <a:t>8</a:t>
            </a:r>
            <a:r>
              <a:rPr>
                <a:solidFill>
                  <a:schemeClr val="accent3">
                    <a:lumOff val="21999"/>
                  </a:schemeClr>
                </a:solidFill>
              </a:rPr>
              <a:t>97</a:t>
            </a:r>
            <a:endParaRPr>
              <a:solidFill>
                <a:schemeClr val="accent3">
                  <a:lumOff val="21999"/>
                </a:schemeClr>
              </a:solidFill>
            </a:endParaRPr>
          </a:p>
          <a:p>
            <a:pPr algn="r">
              <a:lnSpc>
                <a:spcPts val="10000"/>
              </a:lnSpc>
              <a:defRPr sz="10000"/>
            </a:pPr>
            <a:r>
              <a:t>4</a:t>
            </a:r>
            <a:r>
              <a:rPr>
                <a:solidFill>
                  <a:schemeClr val="accent3">
                    <a:lumOff val="21999"/>
                  </a:schemeClr>
                </a:solidFill>
              </a:rPr>
              <a:t>87</a:t>
            </a:r>
          </a:p>
        </p:txBody>
      </p:sp>
      <p:sp>
        <p:nvSpPr>
          <p:cNvPr id="341"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42"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43"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2718281828</a:t>
            </a:r>
            <a:r>
              <a:t>4</a:t>
            </a:r>
            <a:r>
              <a:rPr>
                <a:solidFill>
                  <a:schemeClr val="accent3">
                    <a:lumOff val="21999"/>
                  </a:schemeClr>
                </a:solidFill>
              </a:rPr>
              <a:t>590</a:t>
            </a:r>
          </a:p>
          <a:p>
            <a:pPr algn="r">
              <a:lnSpc>
                <a:spcPts val="10000"/>
              </a:lnSpc>
              <a:defRPr sz="10000"/>
            </a:pPr>
            <a:r>
              <a:rPr>
                <a:solidFill>
                  <a:schemeClr val="accent3">
                    <a:lumOff val="21999"/>
                  </a:schemeClr>
                </a:solidFill>
              </a:rPr>
              <a:t>+3141592653</a:t>
            </a:r>
            <a:r>
              <a:t>5</a:t>
            </a:r>
            <a:r>
              <a:rPr>
                <a:solidFill>
                  <a:schemeClr val="accent3">
                    <a:lumOff val="21999"/>
                  </a:schemeClr>
                </a:solidFill>
              </a:rPr>
              <a:t>897</a:t>
            </a:r>
            <a:endParaRPr>
              <a:solidFill>
                <a:schemeClr val="accent3">
                  <a:lumOff val="21999"/>
                </a:schemeClr>
              </a:solidFill>
            </a:endParaRPr>
          </a:p>
          <a:p>
            <a:pPr algn="r">
              <a:lnSpc>
                <a:spcPts val="10000"/>
              </a:lnSpc>
              <a:defRPr sz="10000"/>
            </a:pPr>
            <a:r>
              <a:t>0</a:t>
            </a:r>
            <a:r>
              <a:rPr>
                <a:solidFill>
                  <a:schemeClr val="accent3">
                    <a:lumOff val="21999"/>
                  </a:schemeClr>
                </a:solidFill>
              </a:rPr>
              <a:t>487</a:t>
            </a:r>
          </a:p>
        </p:txBody>
      </p:sp>
      <p:sp>
        <p:nvSpPr>
          <p:cNvPr id="348"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49"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50"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51"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271828182</a:t>
            </a:r>
            <a:r>
              <a:t>8</a:t>
            </a:r>
            <a:r>
              <a:rPr>
                <a:solidFill>
                  <a:schemeClr val="accent3">
                    <a:lumOff val="21999"/>
                  </a:schemeClr>
                </a:solidFill>
              </a:rPr>
              <a:t>4590</a:t>
            </a:r>
          </a:p>
          <a:p>
            <a:pPr algn="r">
              <a:lnSpc>
                <a:spcPts val="10000"/>
              </a:lnSpc>
              <a:defRPr sz="10000"/>
            </a:pPr>
            <a:r>
              <a:rPr>
                <a:solidFill>
                  <a:schemeClr val="accent3">
                    <a:lumOff val="21999"/>
                  </a:schemeClr>
                </a:solidFill>
              </a:rPr>
              <a:t>+314159265</a:t>
            </a:r>
            <a:r>
              <a:t>3</a:t>
            </a:r>
            <a:r>
              <a:rPr>
                <a:solidFill>
                  <a:schemeClr val="accent3">
                    <a:lumOff val="21999"/>
                  </a:schemeClr>
                </a:solidFill>
              </a:rPr>
              <a:t>5897</a:t>
            </a:r>
            <a:endParaRPr>
              <a:solidFill>
                <a:schemeClr val="accent3">
                  <a:lumOff val="21999"/>
                </a:schemeClr>
              </a:solidFill>
            </a:endParaRPr>
          </a:p>
          <a:p>
            <a:pPr algn="r">
              <a:lnSpc>
                <a:spcPts val="10000"/>
              </a:lnSpc>
              <a:defRPr sz="10000"/>
            </a:pPr>
            <a:r>
              <a:t>2</a:t>
            </a:r>
            <a:r>
              <a:rPr>
                <a:solidFill>
                  <a:schemeClr val="accent3">
                    <a:lumOff val="21999"/>
                  </a:schemeClr>
                </a:solidFill>
              </a:rPr>
              <a:t>0487</a:t>
            </a:r>
          </a:p>
        </p:txBody>
      </p:sp>
      <p:sp>
        <p:nvSpPr>
          <p:cNvPr id="356"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57"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58"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59"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60"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27182818</a:t>
            </a:r>
            <a:r>
              <a:t>2</a:t>
            </a:r>
            <a:r>
              <a:rPr>
                <a:solidFill>
                  <a:schemeClr val="accent3">
                    <a:lumOff val="21999"/>
                  </a:schemeClr>
                </a:solidFill>
              </a:rPr>
              <a:t>84590</a:t>
            </a:r>
          </a:p>
          <a:p>
            <a:pPr algn="r">
              <a:lnSpc>
                <a:spcPts val="10000"/>
              </a:lnSpc>
              <a:defRPr sz="10000"/>
            </a:pPr>
            <a:r>
              <a:rPr>
                <a:solidFill>
                  <a:schemeClr val="accent3">
                    <a:lumOff val="21999"/>
                  </a:schemeClr>
                </a:solidFill>
              </a:rPr>
              <a:t>+31415926</a:t>
            </a:r>
            <a:r>
              <a:t>5</a:t>
            </a:r>
            <a:r>
              <a:rPr>
                <a:solidFill>
                  <a:schemeClr val="accent3">
                    <a:lumOff val="21999"/>
                  </a:schemeClr>
                </a:solidFill>
              </a:rPr>
              <a:t>35897</a:t>
            </a:r>
            <a:endParaRPr>
              <a:solidFill>
                <a:schemeClr val="accent3">
                  <a:lumOff val="21999"/>
                </a:schemeClr>
              </a:solidFill>
            </a:endParaRPr>
          </a:p>
          <a:p>
            <a:pPr algn="r">
              <a:lnSpc>
                <a:spcPts val="10000"/>
              </a:lnSpc>
              <a:defRPr sz="10000"/>
            </a:pPr>
            <a:r>
              <a:t>8</a:t>
            </a:r>
            <a:r>
              <a:rPr>
                <a:solidFill>
                  <a:schemeClr val="accent3">
                    <a:lumOff val="21999"/>
                  </a:schemeClr>
                </a:solidFill>
              </a:rPr>
              <a:t>20487</a:t>
            </a:r>
          </a:p>
        </p:txBody>
      </p:sp>
      <p:sp>
        <p:nvSpPr>
          <p:cNvPr id="36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66"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67"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68"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69"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2718281</a:t>
            </a:r>
            <a:r>
              <a:t>8</a:t>
            </a:r>
            <a:r>
              <a:rPr>
                <a:solidFill>
                  <a:schemeClr val="accent3">
                    <a:lumOff val="21999"/>
                  </a:schemeClr>
                </a:solidFill>
              </a:rPr>
              <a:t>284590</a:t>
            </a:r>
          </a:p>
          <a:p>
            <a:pPr algn="r">
              <a:lnSpc>
                <a:spcPts val="10000"/>
              </a:lnSpc>
              <a:defRPr sz="10000"/>
            </a:pPr>
            <a:r>
              <a:rPr>
                <a:solidFill>
                  <a:schemeClr val="accent3">
                    <a:lumOff val="21999"/>
                  </a:schemeClr>
                </a:solidFill>
              </a:rPr>
              <a:t>+3141592</a:t>
            </a:r>
            <a:r>
              <a:t>6</a:t>
            </a:r>
            <a:r>
              <a:rPr>
                <a:solidFill>
                  <a:schemeClr val="accent3">
                    <a:lumOff val="21999"/>
                  </a:schemeClr>
                </a:solidFill>
              </a:rPr>
              <a:t>535897</a:t>
            </a:r>
            <a:endParaRPr>
              <a:solidFill>
                <a:schemeClr val="accent3">
                  <a:lumOff val="21999"/>
                </a:schemeClr>
              </a:solidFill>
            </a:endParaRPr>
          </a:p>
          <a:p>
            <a:pPr algn="r">
              <a:lnSpc>
                <a:spcPts val="10000"/>
              </a:lnSpc>
              <a:defRPr sz="10000"/>
            </a:pPr>
            <a:r>
              <a:t>4</a:t>
            </a:r>
            <a:r>
              <a:rPr>
                <a:solidFill>
                  <a:schemeClr val="accent3">
                    <a:lumOff val="21999"/>
                  </a:schemeClr>
                </a:solidFill>
              </a:rPr>
              <a:t>820487</a:t>
            </a:r>
          </a:p>
        </p:txBody>
      </p:sp>
      <p:sp>
        <p:nvSpPr>
          <p:cNvPr id="37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73"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74"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75"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76"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77"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271828</a:t>
            </a:r>
            <a:r>
              <a:t>1</a:t>
            </a:r>
            <a:r>
              <a:rPr>
                <a:solidFill>
                  <a:schemeClr val="accent3">
                    <a:lumOff val="21999"/>
                  </a:schemeClr>
                </a:solidFill>
              </a:rPr>
              <a:t>8284590</a:t>
            </a:r>
          </a:p>
          <a:p>
            <a:pPr algn="r">
              <a:lnSpc>
                <a:spcPts val="10000"/>
              </a:lnSpc>
              <a:defRPr sz="10000"/>
            </a:pPr>
            <a:r>
              <a:rPr>
                <a:solidFill>
                  <a:schemeClr val="accent3">
                    <a:lumOff val="21999"/>
                  </a:schemeClr>
                </a:solidFill>
              </a:rPr>
              <a:t>+314159</a:t>
            </a:r>
            <a:r>
              <a:t>2</a:t>
            </a:r>
            <a:r>
              <a:rPr>
                <a:solidFill>
                  <a:schemeClr val="accent3">
                    <a:lumOff val="21999"/>
                  </a:schemeClr>
                </a:solidFill>
              </a:rPr>
              <a:t>6535897</a:t>
            </a:r>
            <a:endParaRPr>
              <a:solidFill>
                <a:schemeClr val="accent3">
                  <a:lumOff val="21999"/>
                </a:schemeClr>
              </a:solidFill>
            </a:endParaRPr>
          </a:p>
          <a:p>
            <a:pPr algn="r">
              <a:lnSpc>
                <a:spcPts val="10000"/>
              </a:lnSpc>
              <a:defRPr sz="10000"/>
            </a:pPr>
            <a:r>
              <a:t>4</a:t>
            </a:r>
            <a:r>
              <a:rPr>
                <a:solidFill>
                  <a:schemeClr val="accent3">
                    <a:lumOff val="21999"/>
                  </a:schemeClr>
                </a:solidFill>
              </a:rPr>
              <a:t>4820487</a:t>
            </a:r>
          </a:p>
        </p:txBody>
      </p:sp>
      <p:sp>
        <p:nvSpPr>
          <p:cNvPr id="380"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81"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82"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83"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84"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85"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27182</a:t>
            </a:r>
            <a:r>
              <a:t>8</a:t>
            </a:r>
            <a:r>
              <a:rPr>
                <a:solidFill>
                  <a:schemeClr val="accent3">
                    <a:lumOff val="21999"/>
                  </a:schemeClr>
                </a:solidFill>
              </a:rPr>
              <a:t>18284590</a:t>
            </a:r>
          </a:p>
          <a:p>
            <a:pPr algn="r">
              <a:lnSpc>
                <a:spcPts val="10000"/>
              </a:lnSpc>
              <a:defRPr sz="10000"/>
            </a:pPr>
            <a:r>
              <a:rPr>
                <a:solidFill>
                  <a:schemeClr val="accent3">
                    <a:lumOff val="21999"/>
                  </a:schemeClr>
                </a:solidFill>
              </a:rPr>
              <a:t>+31415</a:t>
            </a:r>
            <a:r>
              <a:t>9</a:t>
            </a:r>
            <a:r>
              <a:rPr>
                <a:solidFill>
                  <a:schemeClr val="accent3">
                    <a:lumOff val="21999"/>
                  </a:schemeClr>
                </a:solidFill>
              </a:rPr>
              <a:t>26535897</a:t>
            </a:r>
            <a:endParaRPr>
              <a:solidFill>
                <a:schemeClr val="accent3">
                  <a:lumOff val="21999"/>
                </a:schemeClr>
              </a:solidFill>
            </a:endParaRPr>
          </a:p>
          <a:p>
            <a:pPr algn="r">
              <a:lnSpc>
                <a:spcPts val="10000"/>
              </a:lnSpc>
              <a:defRPr sz="10000"/>
            </a:pPr>
            <a:r>
              <a:t>7</a:t>
            </a:r>
            <a:r>
              <a:rPr>
                <a:solidFill>
                  <a:schemeClr val="accent3">
                    <a:lumOff val="21999"/>
                  </a:schemeClr>
                </a:solidFill>
              </a:rPr>
              <a:t>44820487</a:t>
            </a:r>
          </a:p>
        </p:txBody>
      </p:sp>
      <p:sp>
        <p:nvSpPr>
          <p:cNvPr id="388"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89"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90"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91"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92"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93"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394"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2718</a:t>
            </a:r>
            <a:r>
              <a:t>2</a:t>
            </a:r>
            <a:r>
              <a:rPr>
                <a:solidFill>
                  <a:schemeClr val="accent3">
                    <a:lumOff val="21999"/>
                  </a:schemeClr>
                </a:solidFill>
              </a:rPr>
              <a:t>818284590</a:t>
            </a:r>
          </a:p>
          <a:p>
            <a:pPr algn="r">
              <a:lnSpc>
                <a:spcPts val="10000"/>
              </a:lnSpc>
              <a:defRPr sz="10000"/>
            </a:pPr>
            <a:r>
              <a:rPr>
                <a:solidFill>
                  <a:schemeClr val="accent3">
                    <a:lumOff val="21999"/>
                  </a:schemeClr>
                </a:solidFill>
              </a:rPr>
              <a:t>+3141</a:t>
            </a:r>
            <a:r>
              <a:t>5</a:t>
            </a:r>
            <a:r>
              <a:rPr>
                <a:solidFill>
                  <a:schemeClr val="accent3">
                    <a:lumOff val="21999"/>
                  </a:schemeClr>
                </a:solidFill>
              </a:rPr>
              <a:t>926535897</a:t>
            </a:r>
            <a:endParaRPr>
              <a:solidFill>
                <a:schemeClr val="accent3">
                  <a:lumOff val="21999"/>
                </a:schemeClr>
              </a:solidFill>
            </a:endParaRPr>
          </a:p>
          <a:p>
            <a:pPr algn="r">
              <a:lnSpc>
                <a:spcPts val="10000"/>
              </a:lnSpc>
              <a:defRPr sz="10000"/>
            </a:pPr>
            <a:r>
              <a:t>8</a:t>
            </a:r>
            <a:r>
              <a:rPr>
                <a:solidFill>
                  <a:schemeClr val="accent3">
                    <a:lumOff val="21999"/>
                  </a:schemeClr>
                </a:solidFill>
              </a:rPr>
              <a:t>744820487</a:t>
            </a:r>
          </a:p>
        </p:txBody>
      </p:sp>
      <p:sp>
        <p:nvSpPr>
          <p:cNvPr id="397"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398"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399"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0"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1"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2"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3"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Screen Shot 2023-04-28 at 11.02.48.png" descr="Screen Shot 2023-04-28 at 11.02.48.png"/>
          <p:cNvPicPr>
            <a:picLocks noChangeAspect="1"/>
          </p:cNvPicPr>
          <p:nvPr/>
        </p:nvPicPr>
        <p:blipFill>
          <a:blip r:embed="rId3">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271</a:t>
            </a:r>
            <a:r>
              <a:t>8</a:t>
            </a:r>
            <a:r>
              <a:rPr>
                <a:solidFill>
                  <a:schemeClr val="accent3">
                    <a:lumOff val="21999"/>
                  </a:schemeClr>
                </a:solidFill>
              </a:rPr>
              <a:t>2818284590</a:t>
            </a:r>
          </a:p>
          <a:p>
            <a:pPr algn="r">
              <a:lnSpc>
                <a:spcPts val="10000"/>
              </a:lnSpc>
              <a:defRPr sz="10000"/>
            </a:pPr>
            <a:r>
              <a:rPr>
                <a:solidFill>
                  <a:schemeClr val="accent3">
                    <a:lumOff val="21999"/>
                  </a:schemeClr>
                </a:solidFill>
              </a:rPr>
              <a:t>+314</a:t>
            </a:r>
            <a:r>
              <a:t>1</a:t>
            </a:r>
            <a:r>
              <a:rPr>
                <a:solidFill>
                  <a:schemeClr val="accent3">
                    <a:lumOff val="21999"/>
                  </a:schemeClr>
                </a:solidFill>
              </a:rPr>
              <a:t>5926535897</a:t>
            </a:r>
            <a:endParaRPr>
              <a:solidFill>
                <a:schemeClr val="accent3">
                  <a:lumOff val="21999"/>
                </a:schemeClr>
              </a:solidFill>
            </a:endParaRPr>
          </a:p>
          <a:p>
            <a:pPr algn="r">
              <a:lnSpc>
                <a:spcPts val="10000"/>
              </a:lnSpc>
              <a:defRPr sz="10000"/>
            </a:pPr>
            <a:r>
              <a:t>9</a:t>
            </a:r>
            <a:r>
              <a:rPr>
                <a:solidFill>
                  <a:schemeClr val="accent3">
                    <a:lumOff val="21999"/>
                  </a:schemeClr>
                </a:solidFill>
              </a:rPr>
              <a:t>8744820487</a:t>
            </a:r>
          </a:p>
        </p:txBody>
      </p:sp>
      <p:sp>
        <p:nvSpPr>
          <p:cNvPr id="406"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407"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8"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09"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0"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1"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2"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27</a:t>
            </a:r>
            <a:r>
              <a:t>1</a:t>
            </a:r>
            <a:r>
              <a:rPr>
                <a:solidFill>
                  <a:schemeClr val="accent3">
                    <a:lumOff val="21999"/>
                  </a:schemeClr>
                </a:solidFill>
              </a:rPr>
              <a:t>82818284590</a:t>
            </a:r>
          </a:p>
          <a:p>
            <a:pPr algn="r">
              <a:lnSpc>
                <a:spcPts val="10000"/>
              </a:lnSpc>
              <a:defRPr sz="10000"/>
            </a:pPr>
            <a:r>
              <a:rPr>
                <a:solidFill>
                  <a:schemeClr val="accent3">
                    <a:lumOff val="21999"/>
                  </a:schemeClr>
                </a:solidFill>
              </a:rPr>
              <a:t>+31</a:t>
            </a:r>
            <a:r>
              <a:t>4</a:t>
            </a:r>
            <a:r>
              <a:rPr>
                <a:solidFill>
                  <a:schemeClr val="accent3">
                    <a:lumOff val="21999"/>
                  </a:schemeClr>
                </a:solidFill>
              </a:rPr>
              <a:t>15926535897</a:t>
            </a:r>
            <a:endParaRPr>
              <a:solidFill>
                <a:schemeClr val="accent3">
                  <a:lumOff val="21999"/>
                </a:schemeClr>
              </a:solidFill>
            </a:endParaRPr>
          </a:p>
          <a:p>
            <a:pPr algn="r">
              <a:lnSpc>
                <a:spcPts val="10000"/>
              </a:lnSpc>
              <a:defRPr sz="10000"/>
            </a:pPr>
            <a:r>
              <a:t>5</a:t>
            </a:r>
            <a:r>
              <a:rPr>
                <a:solidFill>
                  <a:schemeClr val="accent3">
                    <a:lumOff val="21999"/>
                  </a:schemeClr>
                </a:solidFill>
              </a:rPr>
              <a:t>98744820487</a:t>
            </a:r>
          </a:p>
        </p:txBody>
      </p:sp>
      <p:sp>
        <p:nvSpPr>
          <p:cNvPr id="415"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416"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7"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8"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19"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0"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1"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2</a:t>
            </a:r>
            <a:r>
              <a:t>7</a:t>
            </a:r>
            <a:r>
              <a:rPr>
                <a:solidFill>
                  <a:schemeClr val="accent3">
                    <a:lumOff val="21999"/>
                  </a:schemeClr>
                </a:solidFill>
              </a:rPr>
              <a:t>182818284590</a:t>
            </a:r>
          </a:p>
          <a:p>
            <a:pPr algn="r">
              <a:lnSpc>
                <a:spcPts val="10000"/>
              </a:lnSpc>
              <a:defRPr sz="10000"/>
            </a:pPr>
            <a:r>
              <a:rPr>
                <a:solidFill>
                  <a:schemeClr val="accent3">
                    <a:lumOff val="21999"/>
                  </a:schemeClr>
                </a:solidFill>
              </a:rPr>
              <a:t>+3</a:t>
            </a:r>
            <a:r>
              <a:t>1</a:t>
            </a:r>
            <a:r>
              <a:rPr>
                <a:solidFill>
                  <a:schemeClr val="accent3">
                    <a:lumOff val="21999"/>
                  </a:schemeClr>
                </a:solidFill>
              </a:rPr>
              <a:t>415926535897</a:t>
            </a:r>
            <a:endParaRPr>
              <a:solidFill>
                <a:schemeClr val="accent3">
                  <a:lumOff val="21999"/>
                </a:schemeClr>
              </a:solidFill>
            </a:endParaRPr>
          </a:p>
          <a:p>
            <a:pPr algn="r">
              <a:lnSpc>
                <a:spcPts val="10000"/>
              </a:lnSpc>
              <a:defRPr sz="10000"/>
            </a:pPr>
            <a:r>
              <a:t>8</a:t>
            </a:r>
            <a:r>
              <a:rPr>
                <a:solidFill>
                  <a:schemeClr val="accent3">
                    <a:lumOff val="21999"/>
                  </a:schemeClr>
                </a:solidFill>
              </a:rPr>
              <a:t>598744820487</a:t>
            </a:r>
          </a:p>
        </p:txBody>
      </p:sp>
      <p:sp>
        <p:nvSpPr>
          <p:cNvPr id="424"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425"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6"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7"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8"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29"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0"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27182818284590…"/>
          <p:cNvSpPr txBox="1"/>
          <p:nvPr>
            <p:ph type="body" idx="1"/>
          </p:nvPr>
        </p:nvSpPr>
        <p:spPr>
          <a:prstGeom prst="rect">
            <a:avLst/>
          </a:prstGeom>
        </p:spPr>
        <p:txBody>
          <a:bodyPr/>
          <a:lstStyle/>
          <a:p>
            <a:pPr algn="r">
              <a:lnSpc>
                <a:spcPts val="10000"/>
              </a:lnSpc>
              <a:defRPr sz="10000"/>
            </a:pPr>
            <a:r>
              <a:rPr>
                <a:solidFill>
                  <a:schemeClr val="accent3">
                    <a:lumOff val="21999"/>
                  </a:schemeClr>
                </a:solidFill>
              </a:rPr>
              <a:t> </a:t>
            </a:r>
            <a:r>
              <a:t>2</a:t>
            </a:r>
            <a:r>
              <a:rPr>
                <a:solidFill>
                  <a:schemeClr val="accent3">
                    <a:lumOff val="21999"/>
                  </a:schemeClr>
                </a:solidFill>
              </a:rPr>
              <a:t>7182818284590</a:t>
            </a:r>
          </a:p>
          <a:p>
            <a:pPr algn="r">
              <a:lnSpc>
                <a:spcPts val="10000"/>
              </a:lnSpc>
              <a:defRPr sz="10000"/>
            </a:pPr>
            <a:r>
              <a:rPr>
                <a:solidFill>
                  <a:schemeClr val="accent3">
                    <a:lumOff val="21999"/>
                  </a:schemeClr>
                </a:solidFill>
              </a:rPr>
              <a:t>+</a:t>
            </a:r>
            <a:r>
              <a:t>3</a:t>
            </a:r>
            <a:r>
              <a:rPr>
                <a:solidFill>
                  <a:schemeClr val="accent3">
                    <a:lumOff val="21999"/>
                  </a:schemeClr>
                </a:solidFill>
              </a:rPr>
              <a:t>1415926535897</a:t>
            </a:r>
            <a:endParaRPr>
              <a:solidFill>
                <a:schemeClr val="accent3">
                  <a:lumOff val="21999"/>
                </a:schemeClr>
              </a:solidFill>
            </a:endParaRPr>
          </a:p>
          <a:p>
            <a:pPr algn="r">
              <a:lnSpc>
                <a:spcPts val="10000"/>
              </a:lnSpc>
              <a:defRPr sz="10000"/>
            </a:pPr>
            <a:r>
              <a:t>5</a:t>
            </a:r>
            <a:r>
              <a:rPr>
                <a:solidFill>
                  <a:schemeClr val="accent3">
                    <a:lumOff val="21999"/>
                  </a:schemeClr>
                </a:solidFill>
              </a:rPr>
              <a:t>8598744820487</a:t>
            </a:r>
          </a:p>
        </p:txBody>
      </p:sp>
      <p:sp>
        <p:nvSpPr>
          <p:cNvPr id="433"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434"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5"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6"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7"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8"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
        <p:nvSpPr>
          <p:cNvPr id="439"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solidFill>
                  <a:schemeClr val="accent3">
                    <a:lumOff val="21999"/>
                  </a:schemeClr>
                </a:solidFill>
              </a:defRPr>
            </a:lvl1pPr>
          </a:lstStyle>
          <a:p>
            <a:pPr/>
            <a:r>
              <a:t>1</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27182818284590…"/>
          <p:cNvSpPr txBox="1"/>
          <p:nvPr>
            <p:ph type="body" idx="1"/>
          </p:nvPr>
        </p:nvSpPr>
        <p:spPr>
          <a:prstGeom prst="rect">
            <a:avLst/>
          </a:prstGeom>
        </p:spPr>
        <p:txBody>
          <a:bodyPr/>
          <a:lstStyle/>
          <a:p>
            <a:pPr algn="r">
              <a:lnSpc>
                <a:spcPts val="10000"/>
              </a:lnSpc>
              <a:defRPr sz="10000"/>
            </a:pPr>
            <a:r>
              <a:t> 27182818284590</a:t>
            </a:r>
          </a:p>
          <a:p>
            <a:pPr algn="r">
              <a:lnSpc>
                <a:spcPts val="10000"/>
              </a:lnSpc>
              <a:defRPr sz="10000"/>
            </a:pPr>
            <a:r>
              <a:t>+31415926535897</a:t>
            </a:r>
          </a:p>
          <a:p>
            <a:pPr algn="r">
              <a:lnSpc>
                <a:spcPts val="10000"/>
              </a:lnSpc>
              <a:defRPr sz="10000"/>
            </a:pPr>
            <a:r>
              <a:t>58598744820487</a:t>
            </a:r>
          </a:p>
        </p:txBody>
      </p:sp>
      <p:sp>
        <p:nvSpPr>
          <p:cNvPr id="442" name="Line"/>
          <p:cNvSpPr/>
          <p:nvPr/>
        </p:nvSpPr>
        <p:spPr>
          <a:xfrm>
            <a:off x="6606215" y="7493000"/>
            <a:ext cx="11458980" cy="0"/>
          </a:xfrm>
          <a:prstGeom prst="line">
            <a:avLst/>
          </a:prstGeom>
          <a:ln w="50800">
            <a:solidFill>
              <a:schemeClr val="accent1">
                <a:hueOff val="-11070000"/>
                <a:satOff val="-41666"/>
                <a:lumOff val="-81176"/>
              </a:schemeClr>
            </a:solidFill>
          </a:ln>
        </p:spPr>
        <p:txBody>
          <a:bodyPr tIns="91439" bIns="91439"/>
          <a:lstStyle/>
          <a:p>
            <a:pPr algn="ctr">
              <a:defRPr sz="3200">
                <a:solidFill>
                  <a:schemeClr val="accent3">
                    <a:lumOff val="44000"/>
                  </a:schemeClr>
                </a:solidFill>
              </a:defRPr>
            </a:pPr>
          </a:p>
        </p:txBody>
      </p:sp>
      <p:sp>
        <p:nvSpPr>
          <p:cNvPr id="443" name="1"/>
          <p:cNvSpPr txBox="1"/>
          <p:nvPr/>
        </p:nvSpPr>
        <p:spPr>
          <a:xfrm>
            <a:off x="1040636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444" name="1"/>
          <p:cNvSpPr txBox="1"/>
          <p:nvPr/>
        </p:nvSpPr>
        <p:spPr>
          <a:xfrm>
            <a:off x="1191895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445" name="1"/>
          <p:cNvSpPr txBox="1"/>
          <p:nvPr/>
        </p:nvSpPr>
        <p:spPr>
          <a:xfrm>
            <a:off x="13431539" y="3486063"/>
            <a:ext cx="520486"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446" name="1"/>
          <p:cNvSpPr txBox="1"/>
          <p:nvPr/>
        </p:nvSpPr>
        <p:spPr>
          <a:xfrm>
            <a:off x="1423858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447" name="1"/>
          <p:cNvSpPr txBox="1"/>
          <p:nvPr/>
        </p:nvSpPr>
        <p:spPr>
          <a:xfrm>
            <a:off x="15045630"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
        <p:nvSpPr>
          <p:cNvPr id="448" name="1"/>
          <p:cNvSpPr txBox="1"/>
          <p:nvPr/>
        </p:nvSpPr>
        <p:spPr>
          <a:xfrm>
            <a:off x="15852675" y="3486063"/>
            <a:ext cx="520485" cy="881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0"/>
            </a:lvl1pPr>
          </a:lstStyle>
          <a:p>
            <a:pPr/>
            <a:r>
              <a:t>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Euclid’s algorithm"/>
          <p:cNvSpPr txBox="1"/>
          <p:nvPr>
            <p:ph type="title"/>
          </p:nvPr>
        </p:nvSpPr>
        <p:spPr>
          <a:prstGeom prst="rect">
            <a:avLst/>
          </a:prstGeom>
        </p:spPr>
        <p:txBody>
          <a:bodyPr/>
          <a:lstStyle/>
          <a:p>
            <a:pPr/>
            <a:r>
              <a:t>Euclid’s algorithm</a:t>
            </a:r>
          </a:p>
        </p:txBody>
      </p:sp>
      <p:sp>
        <p:nvSpPr>
          <p:cNvPr id="453" name="Around 300 BCE, the Greek mathematician Euclid gave a method to find the greatest common divisor (GCD) of two numbers, which is the largest integer that divides both numbers."/>
          <p:cNvSpPr txBox="1"/>
          <p:nvPr>
            <p:ph type="body" idx="1"/>
          </p:nvPr>
        </p:nvSpPr>
        <p:spPr>
          <a:prstGeom prst="rect">
            <a:avLst/>
          </a:prstGeom>
        </p:spPr>
        <p:txBody>
          <a:bodyPr/>
          <a:lstStyle/>
          <a:p>
            <a:pPr/>
            <a:r>
              <a:t>Around 300 </a:t>
            </a:r>
            <a:r>
              <a:rPr cap="all" spc="183" sz="4600"/>
              <a:t>BCE</a:t>
            </a:r>
            <a:r>
              <a:t>, the Greek mathematician Euclid gave a method to find the </a:t>
            </a:r>
            <a:r>
              <a:rPr i="1">
                <a:solidFill>
                  <a:srgbClr val="B51700"/>
                </a:solidFill>
              </a:rPr>
              <a:t>greatest common divisor</a:t>
            </a:r>
            <a:r>
              <a:t> (</a:t>
            </a:r>
            <a:r>
              <a:rPr cap="all" spc="183" sz="4600"/>
              <a:t>GCD</a:t>
            </a:r>
            <a:r>
              <a:t>) of two numbers, which is the largest integer that divides both numbers.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Euclid’s algorithm"/>
          <p:cNvSpPr txBox="1"/>
          <p:nvPr>
            <p:ph type="title"/>
          </p:nvPr>
        </p:nvSpPr>
        <p:spPr>
          <a:prstGeom prst="rect">
            <a:avLst/>
          </a:prstGeom>
        </p:spPr>
        <p:txBody>
          <a:bodyPr/>
          <a:lstStyle/>
          <a:p>
            <a:pPr/>
            <a:r>
              <a:t>Euclid’s algorithm</a:t>
            </a:r>
          </a:p>
        </p:txBody>
      </p:sp>
      <p:sp>
        <p:nvSpPr>
          <p:cNvPr id="458" name="Euclid noticed that the GCD of two numbers divides their difference.…"/>
          <p:cNvSpPr txBox="1"/>
          <p:nvPr>
            <p:ph type="body" idx="1"/>
          </p:nvPr>
        </p:nvSpPr>
        <p:spPr>
          <a:prstGeom prst="rect">
            <a:avLst/>
          </a:prstGeom>
        </p:spPr>
        <p:txBody>
          <a:bodyPr/>
          <a:lstStyle/>
          <a:p>
            <a:pPr/>
            <a:r>
              <a:t>Euclid noticed that the </a:t>
            </a:r>
            <a:r>
              <a:rPr cap="all" spc="183" sz="4600"/>
              <a:t>GCD</a:t>
            </a:r>
            <a:r>
              <a:t> of two numbers divides their difference. </a:t>
            </a:r>
          </a:p>
          <a:p>
            <a:pPr/>
            <a:r>
              <a:t>So, he repeatedly replaced the larger number with their difference until both were the same.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Euclid’s algorithm"/>
          <p:cNvSpPr txBox="1"/>
          <p:nvPr>
            <p:ph type="title"/>
          </p:nvPr>
        </p:nvSpPr>
        <p:spPr>
          <a:prstGeom prst="rect">
            <a:avLst/>
          </a:prstGeom>
        </p:spPr>
        <p:txBody>
          <a:bodyPr/>
          <a:lstStyle/>
          <a:p>
            <a:pPr/>
            <a:r>
              <a:t>Euclid’s algorithm</a:t>
            </a:r>
          </a:p>
        </p:txBody>
      </p:sp>
      <p:sp>
        <p:nvSpPr>
          <p:cNvPr id="463" name="Euclid noticed that the GCD of two numbers divides their difference.…"/>
          <p:cNvSpPr txBox="1"/>
          <p:nvPr>
            <p:ph type="body" idx="1"/>
          </p:nvPr>
        </p:nvSpPr>
        <p:spPr>
          <a:prstGeom prst="rect">
            <a:avLst/>
          </a:prstGeom>
        </p:spPr>
        <p:txBody>
          <a:bodyPr/>
          <a:lstStyle/>
          <a:p>
            <a:pPr/>
            <a:r>
              <a:t>Euclid noticed that the </a:t>
            </a:r>
            <a:r>
              <a:rPr cap="all" spc="183" sz="4600"/>
              <a:t>GCD</a:t>
            </a:r>
            <a:r>
              <a:t> of two numbers divides their difference. </a:t>
            </a:r>
          </a:p>
          <a:p>
            <a:pPr/>
            <a:r>
              <a:t>So, he repeatedly replaced the larger number with their difference until both were the same.</a:t>
            </a:r>
          </a:p>
          <a:p>
            <a:pPr marL="1469109" defTabSz="1828800">
              <a:lnSpc>
                <a:spcPts val="5600"/>
              </a:lnSpc>
              <a:spcBef>
                <a:spcPts val="0"/>
              </a:spcBef>
              <a:tabLst>
                <a:tab pos="2336800" algn="l"/>
              </a:tabLst>
              <a:defRPr sz="4600"/>
            </a:pPr>
            <a:r>
              <a:t>	gcd(48, 18)</a:t>
            </a:r>
          </a:p>
          <a:p>
            <a:pPr marL="1469109" defTabSz="1828800">
              <a:lnSpc>
                <a:spcPts val="5600"/>
              </a:lnSpc>
              <a:spcBef>
                <a:spcPts val="0"/>
              </a:spcBef>
              <a:tabLst>
                <a:tab pos="2336800" algn="l"/>
              </a:tabLst>
              <a:defRPr sz="4600"/>
            </a:pPr>
            <a:r>
              <a:rPr i="1">
                <a:solidFill>
                  <a:srgbClr val="B51700"/>
                </a:solidFill>
              </a:rPr>
              <a:t>→</a:t>
            </a:r>
            <a:r>
              <a:t>	gcd(30, 18)</a:t>
            </a:r>
          </a:p>
          <a:p>
            <a:pPr marL="1469109" defTabSz="1828800">
              <a:lnSpc>
                <a:spcPts val="5600"/>
              </a:lnSpc>
              <a:spcBef>
                <a:spcPts val="0"/>
              </a:spcBef>
              <a:tabLst>
                <a:tab pos="2336800" algn="l"/>
              </a:tabLst>
              <a:defRPr sz="4600"/>
            </a:pPr>
            <a:r>
              <a:rPr i="1">
                <a:solidFill>
                  <a:srgbClr val="B51700"/>
                </a:solidFill>
              </a:rPr>
              <a:t>→</a:t>
            </a:r>
            <a:r>
              <a:t>	gcd(12, 18)</a:t>
            </a:r>
          </a:p>
          <a:p>
            <a:pPr marL="1469109" defTabSz="1828800">
              <a:lnSpc>
                <a:spcPts val="5600"/>
              </a:lnSpc>
              <a:spcBef>
                <a:spcPts val="0"/>
              </a:spcBef>
              <a:tabLst>
                <a:tab pos="2336800" algn="l"/>
              </a:tabLst>
              <a:defRPr sz="4600"/>
            </a:pPr>
            <a:r>
              <a:rPr i="1">
                <a:solidFill>
                  <a:srgbClr val="B51700"/>
                </a:solidFill>
              </a:rPr>
              <a:t>→</a:t>
            </a:r>
            <a:r>
              <a:t>	gcd(12,  6)</a:t>
            </a:r>
          </a:p>
          <a:p>
            <a:pPr marL="1469109" defTabSz="1828800">
              <a:lnSpc>
                <a:spcPts val="5600"/>
              </a:lnSpc>
              <a:spcBef>
                <a:spcPts val="0"/>
              </a:spcBef>
              <a:tabLst>
                <a:tab pos="2336800" algn="l"/>
              </a:tabLst>
              <a:defRPr sz="4600"/>
            </a:pPr>
            <a:r>
              <a:rPr i="1">
                <a:solidFill>
                  <a:srgbClr val="B51700"/>
                </a:solidFill>
              </a:rPr>
              <a:t>→</a:t>
            </a:r>
            <a:r>
              <a:t>	gcd( 6,  6)</a:t>
            </a:r>
          </a:p>
          <a:p>
            <a:pPr marL="1469109" defTabSz="1828800">
              <a:lnSpc>
                <a:spcPts val="5600"/>
              </a:lnSpc>
              <a:spcBef>
                <a:spcPts val="0"/>
              </a:spcBef>
              <a:tabLst>
                <a:tab pos="2336800" algn="l"/>
              </a:tabLst>
              <a:defRPr sz="4600"/>
            </a:pPr>
            <a:r>
              <a:rPr i="1">
                <a:solidFill>
                  <a:srgbClr val="B51700"/>
                </a:solidFill>
              </a:rPr>
              <a:t>→</a:t>
            </a:r>
            <a:r>
              <a:t>	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46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46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46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463">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3"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ieve of Eratosthenes"/>
          <p:cNvSpPr txBox="1"/>
          <p:nvPr>
            <p:ph type="title"/>
          </p:nvPr>
        </p:nvSpPr>
        <p:spPr>
          <a:prstGeom prst="rect">
            <a:avLst/>
          </a:prstGeom>
        </p:spPr>
        <p:txBody>
          <a:bodyPr/>
          <a:lstStyle/>
          <a:p>
            <a:pPr/>
            <a:r>
              <a:t>Sieve of Eratosthenes</a:t>
            </a:r>
          </a:p>
        </p:txBody>
      </p:sp>
      <p:sp>
        <p:nvSpPr>
          <p:cNvPr id="468" name="This is another famous method dating back to the ancient Greeks, used to find all the prime numbers up to some limit."/>
          <p:cNvSpPr txBox="1"/>
          <p:nvPr>
            <p:ph type="body" idx="1"/>
          </p:nvPr>
        </p:nvSpPr>
        <p:spPr>
          <a:prstGeom prst="rect">
            <a:avLst/>
          </a:prstGeom>
        </p:spPr>
        <p:txBody>
          <a:bodyPr/>
          <a:lstStyle/>
          <a:p>
            <a:pPr/>
            <a:r>
              <a:t>This is another famous method dating back to the ancient Greeks, used to find all the prime numbers up to some limit.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ieve of Eratosthenes"/>
          <p:cNvSpPr txBox="1"/>
          <p:nvPr>
            <p:ph type="title"/>
          </p:nvPr>
        </p:nvSpPr>
        <p:spPr>
          <a:prstGeom prst="rect">
            <a:avLst/>
          </a:prstGeom>
        </p:spPr>
        <p:txBody>
          <a:bodyPr/>
          <a:lstStyle/>
          <a:p>
            <a:pPr/>
            <a:r>
              <a:t>Sieve of Eratosthenes</a:t>
            </a:r>
          </a:p>
        </p:txBody>
      </p:sp>
      <p:sp>
        <p:nvSpPr>
          <p:cNvPr id="471" name="2 3 4 5 6 7 8 9 10 11 12 13 14 15 16 17 18"/>
          <p:cNvSpPr txBox="1"/>
          <p:nvPr>
            <p:ph type="body" idx="1"/>
          </p:nvPr>
        </p:nvSpPr>
        <p:spPr>
          <a:prstGeom prst="rect">
            <a:avLst/>
          </a:prstGeom>
        </p:spPr>
        <p:txBody>
          <a:bodyPr/>
          <a:lstStyle>
            <a:lvl1pPr defTabSz="1828800">
              <a:lnSpc>
                <a:spcPts val="5600"/>
              </a:lnSpc>
              <a:spcBef>
                <a:spcPts val="0"/>
              </a:spcBef>
              <a:defRPr sz="4600"/>
            </a:lvl1pPr>
          </a:lstStyle>
          <a:p>
            <a:pPr/>
            <a:r>
              <a:t>2 3 4 5 6 7 8 9 10 11 12 13 14 15 16 17 18</a:t>
            </a:r>
          </a:p>
        </p:txBody>
      </p:sp>
      <p:sp>
        <p:nvSpPr>
          <p:cNvPr id="472" name="We begin with a list of all the integers, from 2 to the limit."/>
          <p:cNvSpPr txBox="1"/>
          <p:nvPr/>
        </p:nvSpPr>
        <p:spPr>
          <a:xfrm>
            <a:off x="2450592" y="6284435"/>
            <a:ext cx="15609095" cy="202392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821531">
              <a:lnSpc>
                <a:spcPts val="7300"/>
              </a:lnSpc>
              <a:spcBef>
                <a:spcPts val="3700"/>
              </a:spcBef>
              <a:defRPr i="0" sz="5800"/>
            </a:lvl1pPr>
          </a:lstStyle>
          <a:p>
            <a:pPr/>
            <a:r>
              <a:t>We begin with a list of all the integers, from 2 to the limit.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Screen Shot 2023-04-28 at 11.00.50.png" descr="Screen Shot 2023-04-28 at 11.00.50.png"/>
          <p:cNvPicPr>
            <a:picLocks noChangeAspect="1"/>
          </p:cNvPicPr>
          <p:nvPr/>
        </p:nvPicPr>
        <p:blipFill>
          <a:blip r:embed="rId3">
            <a:extLst/>
          </a:blip>
          <a:stretch>
            <a:fillRect/>
          </a:stretch>
        </p:blipFill>
        <p:spPr>
          <a:xfrm>
            <a:off x="2188881" y="0"/>
            <a:ext cx="20006238" cy="13716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ieve of Eratosthenes"/>
          <p:cNvSpPr txBox="1"/>
          <p:nvPr>
            <p:ph type="title"/>
          </p:nvPr>
        </p:nvSpPr>
        <p:spPr>
          <a:prstGeom prst="rect">
            <a:avLst/>
          </a:prstGeom>
        </p:spPr>
        <p:txBody>
          <a:bodyPr/>
          <a:lstStyle/>
          <a:p>
            <a:pPr/>
            <a:r>
              <a:t>Sieve of Eratosthenes</a:t>
            </a:r>
          </a:p>
        </p:txBody>
      </p:sp>
      <p:sp>
        <p:nvSpPr>
          <p:cNvPr id="475" name="2 3 4 5 6 7 8 9 10 11 12 13 14 15 16 17 18"/>
          <p:cNvSpPr txBox="1"/>
          <p:nvPr>
            <p:ph type="body" idx="1"/>
          </p:nvPr>
        </p:nvSpPr>
        <p:spPr>
          <a:prstGeom prst="rect">
            <a:avLst/>
          </a:prstGeom>
        </p:spPr>
        <p:txBody>
          <a:bodyPr/>
          <a:lstStyle/>
          <a:p>
            <a:pPr defTabSz="1828800">
              <a:lnSpc>
                <a:spcPts val="5600"/>
              </a:lnSpc>
              <a:spcBef>
                <a:spcPts val="0"/>
              </a:spcBef>
              <a:defRPr sz="4600"/>
            </a:pPr>
            <a:r>
              <a:rPr b="1">
                <a:solidFill>
                  <a:srgbClr val="B51700"/>
                </a:solidFill>
              </a:rPr>
              <a:t>2</a:t>
            </a:r>
            <a:r>
              <a:t> 3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9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15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76" name="We cross out all the multiples of 2."/>
          <p:cNvSpPr txBox="1"/>
          <p:nvPr/>
        </p:nvSpPr>
        <p:spPr>
          <a:xfrm>
            <a:off x="2450592" y="6284964"/>
            <a:ext cx="15609095" cy="109523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821531">
              <a:lnSpc>
                <a:spcPts val="7300"/>
              </a:lnSpc>
              <a:spcBef>
                <a:spcPts val="3700"/>
              </a:spcBef>
              <a:defRPr i="0" sz="5800"/>
            </a:lvl1pPr>
          </a:lstStyle>
          <a:p>
            <a:pPr/>
            <a:r>
              <a:t>We cross out all the multiples of 2.</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2 3 4 5 6 7 8 9 10 11 12 13 14 15 16 17 18"/>
          <p:cNvSpPr txBox="1"/>
          <p:nvPr>
            <p:ph type="body" idx="1"/>
          </p:nvPr>
        </p:nvSpPr>
        <p:spPr>
          <a:prstGeom prst="rect">
            <a:avLst/>
          </a:prstGeom>
        </p:spPr>
        <p:txBody>
          <a:bodyPr/>
          <a:lstStyle/>
          <a:p>
            <a:pPr defTabSz="1828800">
              <a:lnSpc>
                <a:spcPts val="5600"/>
              </a:lnSpc>
              <a:spcBef>
                <a:spcPts val="0"/>
              </a:spcBef>
              <a:defRPr sz="4600"/>
            </a:pPr>
            <a:r>
              <a:t>2 </a:t>
            </a:r>
            <a:r>
              <a:rPr b="1">
                <a:solidFill>
                  <a:srgbClr val="B51700"/>
                </a:solidFill>
              </a:rPr>
              <a:t>3</a:t>
            </a:r>
            <a:r>
              <a:t>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79" name="We cross out all the multiples of 2.…"/>
          <p:cNvSpPr txBox="1"/>
          <p:nvPr/>
        </p:nvSpPr>
        <p:spPr>
          <a:xfrm>
            <a:off x="2450592" y="6284964"/>
            <a:ext cx="15609095" cy="250612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821531">
              <a:lnSpc>
                <a:spcPts val="7300"/>
              </a:lnSpc>
              <a:spcBef>
                <a:spcPts val="3700"/>
              </a:spcBef>
              <a:defRPr i="0" sz="5800"/>
            </a:pPr>
            <a:r>
              <a:t>We cross out all the multiples of 2.</a:t>
            </a:r>
          </a:p>
          <a:p>
            <a:pPr defTabSz="821531">
              <a:lnSpc>
                <a:spcPts val="7300"/>
              </a:lnSpc>
              <a:spcBef>
                <a:spcPts val="3700"/>
              </a:spcBef>
              <a:defRPr i="0" sz="5800"/>
            </a:pPr>
            <a:r>
              <a:t>Then all the multiples of 3.</a:t>
            </a:r>
          </a:p>
        </p:txBody>
      </p:sp>
      <p:sp>
        <p:nvSpPr>
          <p:cNvPr id="480" name="Sieve of Eratosthenes"/>
          <p:cNvSpPr txBox="1"/>
          <p:nvPr>
            <p:ph type="title"/>
          </p:nvPr>
        </p:nvSpPr>
        <p:spPr>
          <a:prstGeom prst="rect">
            <a:avLst/>
          </a:prstGeom>
        </p:spPr>
        <p:txBody>
          <a:bodyPr/>
          <a:lstStyle/>
          <a:p>
            <a:pPr/>
            <a:r>
              <a:t>Sieve of Eratosthenes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ieve of Eratosthenes"/>
          <p:cNvSpPr txBox="1"/>
          <p:nvPr>
            <p:ph type="title"/>
          </p:nvPr>
        </p:nvSpPr>
        <p:spPr>
          <a:prstGeom prst="rect">
            <a:avLst/>
          </a:prstGeom>
        </p:spPr>
        <p:txBody>
          <a:bodyPr/>
          <a:lstStyle/>
          <a:p>
            <a:pPr/>
            <a:r>
              <a:t>Sieve of Eratosthenes</a:t>
            </a:r>
          </a:p>
        </p:txBody>
      </p:sp>
      <p:sp>
        <p:nvSpPr>
          <p:cNvPr id="483" name="2 3 4 5 6 7 8 9 10 11 12 13 14 15 16 17 18"/>
          <p:cNvSpPr txBox="1"/>
          <p:nvPr>
            <p:ph type="body" idx="1"/>
          </p:nvPr>
        </p:nvSpPr>
        <p:spPr>
          <a:prstGeom prst="rect">
            <a:avLst/>
          </a:prstGeom>
        </p:spPr>
        <p:txBody>
          <a:bodyPr/>
          <a:lstStyle/>
          <a:p>
            <a:pPr defTabSz="1828800">
              <a:lnSpc>
                <a:spcPts val="5600"/>
              </a:lnSpc>
              <a:spcBef>
                <a:spcPts val="0"/>
              </a:spcBef>
              <a:defRPr sz="4600"/>
            </a:pPr>
            <a:r>
              <a:t>2 3 </a:t>
            </a:r>
            <a:r>
              <a:rPr strike="sngStrike">
                <a:solidFill>
                  <a:schemeClr val="accent4">
                    <a:lumOff val="13999"/>
                  </a:schemeClr>
                </a:solidFill>
              </a:rPr>
              <a:t>4</a:t>
            </a:r>
            <a:r>
              <a:t> </a:t>
            </a:r>
            <a:r>
              <a:rPr b="1">
                <a:solidFill>
                  <a:srgbClr val="B51700"/>
                </a:solidFill>
              </a:rPr>
              <a:t>5</a:t>
            </a:r>
            <a:r>
              <a:t>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84" name="We cross out all the multiples of 2.…"/>
          <p:cNvSpPr txBox="1"/>
          <p:nvPr/>
        </p:nvSpPr>
        <p:spPr>
          <a:xfrm>
            <a:off x="2450592" y="6284964"/>
            <a:ext cx="15609095" cy="250612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821531">
              <a:lnSpc>
                <a:spcPts val="7300"/>
              </a:lnSpc>
              <a:spcBef>
                <a:spcPts val="3700"/>
              </a:spcBef>
              <a:defRPr i="0" sz="5800"/>
            </a:pPr>
            <a:r>
              <a:t>We cross out all the multiples of 2.</a:t>
            </a:r>
          </a:p>
          <a:p>
            <a:pPr defTabSz="821531">
              <a:lnSpc>
                <a:spcPts val="7300"/>
              </a:lnSpc>
              <a:spcBef>
                <a:spcPts val="3700"/>
              </a:spcBef>
              <a:defRPr i="0" sz="5800"/>
            </a:pPr>
            <a:r>
              <a:t>Then all the multiples of 3. And 5.</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ieve of Eratosthenes"/>
          <p:cNvSpPr txBox="1"/>
          <p:nvPr>
            <p:ph type="title"/>
          </p:nvPr>
        </p:nvSpPr>
        <p:spPr>
          <a:prstGeom prst="rect">
            <a:avLst/>
          </a:prstGeom>
        </p:spPr>
        <p:txBody>
          <a:bodyPr/>
          <a:lstStyle/>
          <a:p>
            <a:pPr/>
            <a:r>
              <a:t>Sieve of Eratosthenes</a:t>
            </a:r>
          </a:p>
        </p:txBody>
      </p:sp>
      <p:sp>
        <p:nvSpPr>
          <p:cNvPr id="487" name="2 3 4 5 6 7 8 9 10 11 12 13 14 15 16 17 18"/>
          <p:cNvSpPr txBox="1"/>
          <p:nvPr>
            <p:ph type="body" idx="1"/>
          </p:nvPr>
        </p:nvSpPr>
        <p:spPr>
          <a:prstGeom prst="rect">
            <a:avLst/>
          </a:prstGeom>
        </p:spPr>
        <p:txBody>
          <a:bodyPr/>
          <a:lstStyle/>
          <a:p>
            <a:pPr defTabSz="1828800">
              <a:lnSpc>
                <a:spcPts val="5600"/>
              </a:lnSpc>
              <a:spcBef>
                <a:spcPts val="0"/>
              </a:spcBef>
              <a:defRPr sz="4600"/>
            </a:pPr>
            <a:r>
              <a:t>2 3 </a:t>
            </a:r>
            <a:r>
              <a:rPr strike="sngStrike">
                <a:solidFill>
                  <a:schemeClr val="accent4">
                    <a:lumOff val="13999"/>
                  </a:schemeClr>
                </a:solidFill>
              </a:rPr>
              <a:t>4</a:t>
            </a:r>
            <a:r>
              <a:t> 5 </a:t>
            </a:r>
            <a:r>
              <a:rPr strike="sngStrike">
                <a:solidFill>
                  <a:schemeClr val="accent4">
                    <a:lumOff val="13999"/>
                  </a:schemeClr>
                </a:solidFill>
              </a:rPr>
              <a:t>6</a:t>
            </a:r>
            <a:r>
              <a:t> 7 </a:t>
            </a:r>
            <a:r>
              <a:rPr strike="sngStrike">
                <a:solidFill>
                  <a:schemeClr val="accent4">
                    <a:lumOff val="13999"/>
                  </a:schemeClr>
                </a:solidFill>
              </a:rPr>
              <a:t>8</a:t>
            </a:r>
            <a:r>
              <a:t> </a:t>
            </a:r>
            <a:r>
              <a:rPr strike="sngStrike">
                <a:solidFill>
                  <a:schemeClr val="accent4">
                    <a:lumOff val="13999"/>
                  </a:schemeClr>
                </a:solidFill>
              </a:rPr>
              <a:t>9</a:t>
            </a:r>
            <a:r>
              <a:t> </a:t>
            </a:r>
            <a:r>
              <a:rPr strike="sngStrike">
                <a:solidFill>
                  <a:schemeClr val="accent4">
                    <a:lumOff val="13999"/>
                  </a:schemeClr>
                </a:solidFill>
              </a:rPr>
              <a:t>10</a:t>
            </a:r>
            <a:r>
              <a:t> 11 </a:t>
            </a:r>
            <a:r>
              <a:rPr strike="sngStrike">
                <a:solidFill>
                  <a:schemeClr val="accent4">
                    <a:lumOff val="13999"/>
                  </a:schemeClr>
                </a:solidFill>
              </a:rPr>
              <a:t>12</a:t>
            </a:r>
            <a:r>
              <a:t> 13 </a:t>
            </a:r>
            <a:r>
              <a:rPr strike="sngStrike">
                <a:solidFill>
                  <a:schemeClr val="accent4">
                    <a:lumOff val="13999"/>
                  </a:schemeClr>
                </a:solidFill>
              </a:rPr>
              <a:t>14</a:t>
            </a:r>
            <a:r>
              <a:t> </a:t>
            </a:r>
            <a:r>
              <a:rPr strike="sngStrike">
                <a:solidFill>
                  <a:schemeClr val="accent4">
                    <a:lumOff val="13999"/>
                  </a:schemeClr>
                </a:solidFill>
              </a:rPr>
              <a:t>15</a:t>
            </a:r>
            <a:r>
              <a:t> </a:t>
            </a:r>
            <a:r>
              <a:rPr strike="sngStrike">
                <a:solidFill>
                  <a:schemeClr val="accent4">
                    <a:lumOff val="13999"/>
                  </a:schemeClr>
                </a:solidFill>
              </a:rPr>
              <a:t>16</a:t>
            </a:r>
            <a:r>
              <a:t> 17 </a:t>
            </a:r>
            <a:r>
              <a:rPr strike="sngStrike">
                <a:solidFill>
                  <a:schemeClr val="accent4">
                    <a:lumOff val="13999"/>
                  </a:schemeClr>
                </a:solidFill>
              </a:rPr>
              <a:t>18</a:t>
            </a:r>
          </a:p>
        </p:txBody>
      </p:sp>
      <p:sp>
        <p:nvSpPr>
          <p:cNvPr id="488" name="We cross out all the multiples of 2.…"/>
          <p:cNvSpPr txBox="1"/>
          <p:nvPr/>
        </p:nvSpPr>
        <p:spPr>
          <a:xfrm>
            <a:off x="2450592" y="6284964"/>
            <a:ext cx="15609095" cy="484570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821531">
              <a:lnSpc>
                <a:spcPts val="7300"/>
              </a:lnSpc>
              <a:spcBef>
                <a:spcPts val="3700"/>
              </a:spcBef>
              <a:defRPr i="0" sz="5800"/>
            </a:pPr>
            <a:r>
              <a:t>We cross out all the multiples of 2.</a:t>
            </a:r>
          </a:p>
          <a:p>
            <a:pPr defTabSz="821531">
              <a:lnSpc>
                <a:spcPts val="7300"/>
              </a:lnSpc>
              <a:spcBef>
                <a:spcPts val="3700"/>
              </a:spcBef>
              <a:defRPr i="0" sz="5800"/>
            </a:pPr>
            <a:r>
              <a:t>Then all the multiples of 3. And 5.</a:t>
            </a:r>
          </a:p>
          <a:p>
            <a:pPr defTabSz="821531">
              <a:lnSpc>
                <a:spcPts val="7300"/>
              </a:lnSpc>
              <a:spcBef>
                <a:spcPts val="3700"/>
              </a:spcBef>
              <a:defRPr i="0" sz="5800"/>
            </a:pPr>
            <a:r>
              <a:t>And so on, leaving you with only the primes between 2 and the limit you chose.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ieve of Eratosthenes"/>
          <p:cNvSpPr txBox="1"/>
          <p:nvPr>
            <p:ph type="title"/>
          </p:nvPr>
        </p:nvSpPr>
        <p:spPr>
          <a:prstGeom prst="rect">
            <a:avLst/>
          </a:prstGeom>
        </p:spPr>
        <p:txBody>
          <a:bodyPr/>
          <a:lstStyle/>
          <a:p>
            <a:pPr/>
            <a:r>
              <a:t>Sieve of Eratosthenes</a:t>
            </a:r>
          </a:p>
        </p:txBody>
      </p:sp>
      <p:sp>
        <p:nvSpPr>
          <p:cNvPr id="491" name="After each round of elimination, a new prime will be revealed, and the next round crosses out all its multiples."/>
          <p:cNvSpPr txBox="1"/>
          <p:nvPr>
            <p:ph type="body" idx="1"/>
          </p:nvPr>
        </p:nvSpPr>
        <p:spPr>
          <a:prstGeom prst="rect">
            <a:avLst/>
          </a:prstGeom>
        </p:spPr>
        <p:txBody>
          <a:bodyPr/>
          <a:lstStyle/>
          <a:p>
            <a:pPr/>
            <a:r>
              <a:t>After each round of elimination, a new prime will be revealed, and the next round crosses out all its multiples.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These are computational procedures, carried out by hand!"/>
          <p:cNvSpPr txBox="1"/>
          <p:nvPr>
            <p:ph type="body" idx="1"/>
          </p:nvPr>
        </p:nvSpPr>
        <p:spPr>
          <a:prstGeom prst="rect">
            <a:avLst/>
          </a:prstGeom>
        </p:spPr>
        <p:txBody>
          <a:bodyPr/>
          <a:lstStyle/>
          <a:p>
            <a:pPr/>
            <a:r>
              <a:t>These are computational procedures, carried out by hand!</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Programmable computers"/>
          <p:cNvSpPr txBox="1"/>
          <p:nvPr>
            <p:ph type="title"/>
          </p:nvPr>
        </p:nvSpPr>
        <p:spPr>
          <a:prstGeom prst="rect">
            <a:avLst/>
          </a:prstGeom>
        </p:spPr>
        <p:txBody>
          <a:bodyPr/>
          <a:lstStyle/>
          <a:p>
            <a:pPr/>
            <a:r>
              <a:t>Programmable computers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No matter how simple and unambiguous the steps are made, human computers make mistakes – and lots of them!…"/>
          <p:cNvSpPr txBox="1"/>
          <p:nvPr>
            <p:ph type="body" idx="1"/>
          </p:nvPr>
        </p:nvSpPr>
        <p:spPr>
          <a:prstGeom prst="rect">
            <a:avLst/>
          </a:prstGeom>
        </p:spPr>
        <p:txBody>
          <a:bodyPr/>
          <a:lstStyle/>
          <a:p>
            <a:pPr/>
            <a:r>
              <a:t>No matter how simple and unambiguous the steps are made, human computers make mistakes – and lots of them!</a:t>
            </a:r>
          </a:p>
          <a:p>
            <a:pPr/>
            <a:r>
              <a:t>So, inventors through the ages have sought to make computing </a:t>
            </a:r>
            <a:r>
              <a:rPr i="1">
                <a:solidFill>
                  <a:schemeClr val="accent1">
                    <a:hueOff val="2550000"/>
                    <a:satOff val="48809"/>
                    <a:lumOff val="-44426"/>
                  </a:schemeClr>
                </a:solidFill>
              </a:rPr>
              <a:t>machines</a:t>
            </a:r>
            <a:r>
              <a:t> to allow people to perform longer computations with fewer errors.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This was a slow process, taking us from…"/>
          <p:cNvSpPr txBox="1"/>
          <p:nvPr>
            <p:ph type="body" idx="1"/>
          </p:nvPr>
        </p:nvSpPr>
        <p:spPr>
          <a:prstGeom prst="rect">
            <a:avLst/>
          </a:prstGeom>
        </p:spPr>
        <p:txBody>
          <a:bodyPr/>
          <a:lstStyle/>
          <a:p>
            <a:pPr/>
            <a:r>
              <a:t>This was a slow process, taking us from…</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rule…"/>
          <p:cNvSpPr txBox="1"/>
          <p:nvPr>
            <p:ph type="body" sz="half" idx="1"/>
          </p:nvPr>
        </p:nvSpPr>
        <p:spPr>
          <a:prstGeom prst="rect">
            <a:avLst/>
          </a:prstGeom>
        </p:spPr>
        <p:txBody>
          <a:bodyPr/>
          <a:lstStyle/>
          <a:p>
            <a:pPr/>
            <a:r>
              <a:t>Slide rule</a:t>
            </a:r>
          </a:p>
          <a:p>
            <a:pPr lvl="1"/>
            <a:r>
              <a:t>c. 1620</a:t>
            </a:r>
          </a:p>
        </p:txBody>
      </p:sp>
      <p:pic>
        <p:nvPicPr>
          <p:cNvPr id="504" name="UL-rule-detail-900x300.jpg" descr="UL-rule-detail-900x300.jpg"/>
          <p:cNvPicPr>
            <a:picLocks noChangeAspect="1"/>
          </p:cNvPicPr>
          <p:nvPr/>
        </p:nvPicPr>
        <p:blipFill>
          <a:blip r:embed="rId2">
            <a:extLst/>
          </a:blip>
          <a:srcRect l="4116" t="0" r="0" b="0"/>
          <a:stretch>
            <a:fillRect/>
          </a:stretch>
        </p:blipFill>
        <p:spPr>
          <a:xfrm>
            <a:off x="141485" y="2668785"/>
            <a:ext cx="24100938" cy="8378589"/>
          </a:xfrm>
          <a:prstGeom prst="rect">
            <a:avLst/>
          </a:prstGeom>
          <a:ln w="38100">
            <a:solidFill>
              <a:schemeClr val="accent1">
                <a:hueOff val="-11070000"/>
                <a:satOff val="-41666"/>
                <a:lumOff val="-81176"/>
              </a:schemeClr>
            </a:solidFill>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We’re not especially interested in Pyret – or Python!…"/>
          <p:cNvSpPr txBox="1"/>
          <p:nvPr>
            <p:ph type="body" idx="1"/>
          </p:nvPr>
        </p:nvSpPr>
        <p:spPr>
          <a:prstGeom prst="rect">
            <a:avLst/>
          </a:prstGeom>
        </p:spPr>
        <p:txBody>
          <a:bodyPr/>
          <a:lstStyle/>
          <a:p>
            <a:pPr/>
            <a:r>
              <a:t>We’re not especially interested in Pyret – </a:t>
            </a:r>
            <a:r>
              <a:rPr i="1">
                <a:solidFill>
                  <a:schemeClr val="accent1">
                    <a:hueOff val="2550000"/>
                    <a:satOff val="48809"/>
                    <a:lumOff val="-44426"/>
                  </a:schemeClr>
                </a:solidFill>
              </a:rPr>
              <a:t>or</a:t>
            </a:r>
            <a:r>
              <a:t> Python!</a:t>
            </a:r>
          </a:p>
          <a:p>
            <a:pPr/>
            <a:r>
              <a:t>If you’re programming 20 years from now, it will be in a different language, using different tools.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Blaise Pascal’s mechanical calculator…"/>
          <p:cNvSpPr txBox="1"/>
          <p:nvPr>
            <p:ph type="body" sz="half" idx="1"/>
          </p:nvPr>
        </p:nvSpPr>
        <p:spPr>
          <a:prstGeom prst="rect">
            <a:avLst/>
          </a:prstGeom>
        </p:spPr>
        <p:txBody>
          <a:bodyPr/>
          <a:lstStyle/>
          <a:p>
            <a:pPr/>
            <a:r>
              <a:t>Blaise Pascal’s mechanical calculator</a:t>
            </a:r>
          </a:p>
          <a:p>
            <a:pPr lvl="1"/>
            <a:r>
              <a:t>1642</a:t>
            </a:r>
          </a:p>
        </p:txBody>
      </p:sp>
      <p:pic>
        <p:nvPicPr>
          <p:cNvPr id="507" name="09c20df9cab67404da3be0902fff66bd.jpg" descr="09c20df9cab67404da3be0902fff66bd.jpg"/>
          <p:cNvPicPr>
            <a:picLocks noChangeAspect="1"/>
          </p:cNvPicPr>
          <p:nvPr/>
        </p:nvPicPr>
        <p:blipFill>
          <a:blip r:embed="rId3">
            <a:extLst/>
          </a:blip>
          <a:srcRect l="1145" t="1689" r="1146" b="2047"/>
          <a:stretch>
            <a:fillRect/>
          </a:stretch>
        </p:blipFill>
        <p:spPr>
          <a:xfrm>
            <a:off x="5108636" y="2156199"/>
            <a:ext cx="14166643" cy="9368703"/>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2804" y="1"/>
                </a:moveTo>
                <a:cubicBezTo>
                  <a:pt x="12773" y="3"/>
                  <a:pt x="12738" y="31"/>
                  <a:pt x="12729" y="81"/>
                </a:cubicBezTo>
                <a:cubicBezTo>
                  <a:pt x="12716" y="155"/>
                  <a:pt x="12694" y="157"/>
                  <a:pt x="11955" y="157"/>
                </a:cubicBezTo>
                <a:cubicBezTo>
                  <a:pt x="11476" y="157"/>
                  <a:pt x="11189" y="144"/>
                  <a:pt x="11179" y="119"/>
                </a:cubicBezTo>
                <a:cubicBezTo>
                  <a:pt x="11158" y="69"/>
                  <a:pt x="11057" y="70"/>
                  <a:pt x="11023" y="121"/>
                </a:cubicBezTo>
                <a:cubicBezTo>
                  <a:pt x="10983" y="182"/>
                  <a:pt x="10621" y="182"/>
                  <a:pt x="10573" y="121"/>
                </a:cubicBezTo>
                <a:cubicBezTo>
                  <a:pt x="10542" y="83"/>
                  <a:pt x="10364" y="73"/>
                  <a:pt x="9775" y="76"/>
                </a:cubicBezTo>
                <a:cubicBezTo>
                  <a:pt x="9289" y="80"/>
                  <a:pt x="9011" y="67"/>
                  <a:pt x="9001" y="43"/>
                </a:cubicBezTo>
                <a:cubicBezTo>
                  <a:pt x="8993" y="21"/>
                  <a:pt x="8950" y="6"/>
                  <a:pt x="8905" y="9"/>
                </a:cubicBezTo>
                <a:cubicBezTo>
                  <a:pt x="8855" y="12"/>
                  <a:pt x="8843" y="19"/>
                  <a:pt x="8875" y="30"/>
                </a:cubicBezTo>
                <a:cubicBezTo>
                  <a:pt x="8977" y="64"/>
                  <a:pt x="8997" y="82"/>
                  <a:pt x="8973" y="119"/>
                </a:cubicBezTo>
                <a:cubicBezTo>
                  <a:pt x="8934" y="178"/>
                  <a:pt x="8732" y="190"/>
                  <a:pt x="8718" y="134"/>
                </a:cubicBezTo>
                <a:cubicBezTo>
                  <a:pt x="8696" y="47"/>
                  <a:pt x="8554" y="4"/>
                  <a:pt x="8287" y="4"/>
                </a:cubicBezTo>
                <a:cubicBezTo>
                  <a:pt x="7970" y="4"/>
                  <a:pt x="7549" y="74"/>
                  <a:pt x="7490" y="136"/>
                </a:cubicBezTo>
                <a:cubicBezTo>
                  <a:pt x="7425" y="204"/>
                  <a:pt x="7264" y="164"/>
                  <a:pt x="7249" y="76"/>
                </a:cubicBezTo>
                <a:cubicBezTo>
                  <a:pt x="7238" y="13"/>
                  <a:pt x="7210" y="4"/>
                  <a:pt x="7020" y="4"/>
                </a:cubicBezTo>
                <a:cubicBezTo>
                  <a:pt x="6844" y="4"/>
                  <a:pt x="6798" y="16"/>
                  <a:pt x="6771" y="71"/>
                </a:cubicBezTo>
                <a:cubicBezTo>
                  <a:pt x="6744" y="127"/>
                  <a:pt x="6730" y="130"/>
                  <a:pt x="6688" y="91"/>
                </a:cubicBezTo>
                <a:cubicBezTo>
                  <a:pt x="6656" y="61"/>
                  <a:pt x="6631" y="58"/>
                  <a:pt x="6621" y="82"/>
                </a:cubicBezTo>
                <a:cubicBezTo>
                  <a:pt x="6596" y="142"/>
                  <a:pt x="6507" y="125"/>
                  <a:pt x="6490" y="56"/>
                </a:cubicBezTo>
                <a:cubicBezTo>
                  <a:pt x="6476" y="1"/>
                  <a:pt x="6444" y="-3"/>
                  <a:pt x="6219" y="24"/>
                </a:cubicBezTo>
                <a:cubicBezTo>
                  <a:pt x="6078" y="41"/>
                  <a:pt x="5610" y="48"/>
                  <a:pt x="5178" y="40"/>
                </a:cubicBezTo>
                <a:cubicBezTo>
                  <a:pt x="4241" y="22"/>
                  <a:pt x="3866" y="25"/>
                  <a:pt x="3236" y="56"/>
                </a:cubicBezTo>
                <a:cubicBezTo>
                  <a:pt x="2934" y="71"/>
                  <a:pt x="2757" y="66"/>
                  <a:pt x="2748" y="42"/>
                </a:cubicBezTo>
                <a:cubicBezTo>
                  <a:pt x="2726" y="-10"/>
                  <a:pt x="2438" y="-6"/>
                  <a:pt x="2417" y="46"/>
                </a:cubicBezTo>
                <a:cubicBezTo>
                  <a:pt x="2407" y="69"/>
                  <a:pt x="2356" y="81"/>
                  <a:pt x="2302" y="74"/>
                </a:cubicBezTo>
                <a:cubicBezTo>
                  <a:pt x="2239" y="65"/>
                  <a:pt x="2200" y="77"/>
                  <a:pt x="2192" y="108"/>
                </a:cubicBezTo>
                <a:cubicBezTo>
                  <a:pt x="2185" y="135"/>
                  <a:pt x="2156" y="157"/>
                  <a:pt x="2128" y="157"/>
                </a:cubicBezTo>
                <a:cubicBezTo>
                  <a:pt x="2099" y="157"/>
                  <a:pt x="2077" y="183"/>
                  <a:pt x="2077" y="215"/>
                </a:cubicBezTo>
                <a:cubicBezTo>
                  <a:pt x="2077" y="246"/>
                  <a:pt x="2054" y="293"/>
                  <a:pt x="2026" y="320"/>
                </a:cubicBezTo>
                <a:cubicBezTo>
                  <a:pt x="1983" y="360"/>
                  <a:pt x="1976" y="408"/>
                  <a:pt x="1976" y="643"/>
                </a:cubicBezTo>
                <a:cubicBezTo>
                  <a:pt x="1976" y="794"/>
                  <a:pt x="1986" y="929"/>
                  <a:pt x="2000" y="942"/>
                </a:cubicBezTo>
                <a:cubicBezTo>
                  <a:pt x="2014" y="955"/>
                  <a:pt x="2026" y="1033"/>
                  <a:pt x="2026" y="1115"/>
                </a:cubicBezTo>
                <a:cubicBezTo>
                  <a:pt x="2026" y="1196"/>
                  <a:pt x="2037" y="1273"/>
                  <a:pt x="2051" y="1286"/>
                </a:cubicBezTo>
                <a:cubicBezTo>
                  <a:pt x="2065" y="1299"/>
                  <a:pt x="2077" y="1447"/>
                  <a:pt x="2077" y="1614"/>
                </a:cubicBezTo>
                <a:cubicBezTo>
                  <a:pt x="2077" y="1906"/>
                  <a:pt x="2105" y="2011"/>
                  <a:pt x="2136" y="1832"/>
                </a:cubicBezTo>
                <a:cubicBezTo>
                  <a:pt x="2148" y="1765"/>
                  <a:pt x="2157" y="1757"/>
                  <a:pt x="2182" y="1794"/>
                </a:cubicBezTo>
                <a:cubicBezTo>
                  <a:pt x="2206" y="1830"/>
                  <a:pt x="2212" y="2285"/>
                  <a:pt x="2207" y="3760"/>
                </a:cubicBezTo>
                <a:cubicBezTo>
                  <a:pt x="2204" y="4816"/>
                  <a:pt x="2195" y="5695"/>
                  <a:pt x="2188" y="5713"/>
                </a:cubicBezTo>
                <a:cubicBezTo>
                  <a:pt x="2170" y="5756"/>
                  <a:pt x="1523" y="5747"/>
                  <a:pt x="1505" y="5703"/>
                </a:cubicBezTo>
                <a:cubicBezTo>
                  <a:pt x="1485" y="5653"/>
                  <a:pt x="1383" y="5661"/>
                  <a:pt x="1347" y="5715"/>
                </a:cubicBezTo>
                <a:cubicBezTo>
                  <a:pt x="1324" y="5751"/>
                  <a:pt x="1310" y="5751"/>
                  <a:pt x="1286" y="5715"/>
                </a:cubicBezTo>
                <a:cubicBezTo>
                  <a:pt x="1267" y="5685"/>
                  <a:pt x="1168" y="5668"/>
                  <a:pt x="1011" y="5668"/>
                </a:cubicBezTo>
                <a:cubicBezTo>
                  <a:pt x="781" y="5668"/>
                  <a:pt x="765" y="5674"/>
                  <a:pt x="751" y="5751"/>
                </a:cubicBezTo>
                <a:cubicBezTo>
                  <a:pt x="739" y="5825"/>
                  <a:pt x="732" y="5828"/>
                  <a:pt x="694" y="5781"/>
                </a:cubicBezTo>
                <a:cubicBezTo>
                  <a:pt x="654" y="5730"/>
                  <a:pt x="652" y="5752"/>
                  <a:pt x="664" y="6107"/>
                </a:cubicBezTo>
                <a:cubicBezTo>
                  <a:pt x="680" y="6549"/>
                  <a:pt x="646" y="7349"/>
                  <a:pt x="609" y="7404"/>
                </a:cubicBezTo>
                <a:cubicBezTo>
                  <a:pt x="593" y="7429"/>
                  <a:pt x="577" y="7415"/>
                  <a:pt x="565" y="7362"/>
                </a:cubicBezTo>
                <a:cubicBezTo>
                  <a:pt x="549" y="7297"/>
                  <a:pt x="537" y="7291"/>
                  <a:pt x="506" y="7327"/>
                </a:cubicBezTo>
                <a:cubicBezTo>
                  <a:pt x="485" y="7352"/>
                  <a:pt x="464" y="7415"/>
                  <a:pt x="460" y="7467"/>
                </a:cubicBezTo>
                <a:cubicBezTo>
                  <a:pt x="457" y="7520"/>
                  <a:pt x="449" y="8441"/>
                  <a:pt x="443" y="9513"/>
                </a:cubicBezTo>
                <a:cubicBezTo>
                  <a:pt x="437" y="10585"/>
                  <a:pt x="427" y="11486"/>
                  <a:pt x="419" y="11515"/>
                </a:cubicBezTo>
                <a:cubicBezTo>
                  <a:pt x="399" y="11595"/>
                  <a:pt x="355" y="11533"/>
                  <a:pt x="355" y="11425"/>
                </a:cubicBezTo>
                <a:cubicBezTo>
                  <a:pt x="355" y="11370"/>
                  <a:pt x="343" y="11339"/>
                  <a:pt x="329" y="11352"/>
                </a:cubicBezTo>
                <a:cubicBezTo>
                  <a:pt x="315" y="11365"/>
                  <a:pt x="304" y="11436"/>
                  <a:pt x="304" y="11509"/>
                </a:cubicBezTo>
                <a:cubicBezTo>
                  <a:pt x="304" y="11591"/>
                  <a:pt x="290" y="11650"/>
                  <a:pt x="267" y="11663"/>
                </a:cubicBezTo>
                <a:cubicBezTo>
                  <a:pt x="246" y="11675"/>
                  <a:pt x="230" y="11722"/>
                  <a:pt x="232" y="11767"/>
                </a:cubicBezTo>
                <a:cubicBezTo>
                  <a:pt x="233" y="11813"/>
                  <a:pt x="227" y="12093"/>
                  <a:pt x="217" y="12390"/>
                </a:cubicBezTo>
                <a:cubicBezTo>
                  <a:pt x="202" y="12861"/>
                  <a:pt x="205" y="12934"/>
                  <a:pt x="239" y="12954"/>
                </a:cubicBezTo>
                <a:cubicBezTo>
                  <a:pt x="293" y="12985"/>
                  <a:pt x="295" y="13316"/>
                  <a:pt x="241" y="13347"/>
                </a:cubicBezTo>
                <a:cubicBezTo>
                  <a:pt x="209" y="13366"/>
                  <a:pt x="205" y="13545"/>
                  <a:pt x="211" y="14610"/>
                </a:cubicBezTo>
                <a:cubicBezTo>
                  <a:pt x="215" y="15293"/>
                  <a:pt x="211" y="15929"/>
                  <a:pt x="204" y="16024"/>
                </a:cubicBezTo>
                <a:cubicBezTo>
                  <a:pt x="189" y="16207"/>
                  <a:pt x="145" y="16270"/>
                  <a:pt x="131" y="16126"/>
                </a:cubicBezTo>
                <a:cubicBezTo>
                  <a:pt x="127" y="16079"/>
                  <a:pt x="112" y="16040"/>
                  <a:pt x="99" y="16040"/>
                </a:cubicBezTo>
                <a:cubicBezTo>
                  <a:pt x="86" y="16040"/>
                  <a:pt x="82" y="16106"/>
                  <a:pt x="91" y="16192"/>
                </a:cubicBezTo>
                <a:cubicBezTo>
                  <a:pt x="100" y="16276"/>
                  <a:pt x="100" y="16375"/>
                  <a:pt x="90" y="16413"/>
                </a:cubicBezTo>
                <a:cubicBezTo>
                  <a:pt x="74" y="16477"/>
                  <a:pt x="70" y="16476"/>
                  <a:pt x="36" y="16405"/>
                </a:cubicBezTo>
                <a:cubicBezTo>
                  <a:pt x="3" y="16339"/>
                  <a:pt x="-1" y="16488"/>
                  <a:pt x="1" y="17656"/>
                </a:cubicBezTo>
                <a:cubicBezTo>
                  <a:pt x="2" y="18719"/>
                  <a:pt x="9" y="18984"/>
                  <a:pt x="36" y="19000"/>
                </a:cubicBezTo>
                <a:cubicBezTo>
                  <a:pt x="55" y="19011"/>
                  <a:pt x="78" y="19081"/>
                  <a:pt x="87" y="19156"/>
                </a:cubicBezTo>
                <a:cubicBezTo>
                  <a:pt x="97" y="19236"/>
                  <a:pt x="118" y="19294"/>
                  <a:pt x="139" y="19294"/>
                </a:cubicBezTo>
                <a:cubicBezTo>
                  <a:pt x="159" y="19294"/>
                  <a:pt x="186" y="19322"/>
                  <a:pt x="198" y="19357"/>
                </a:cubicBezTo>
                <a:cubicBezTo>
                  <a:pt x="211" y="19391"/>
                  <a:pt x="260" y="19426"/>
                  <a:pt x="307" y="19433"/>
                </a:cubicBezTo>
                <a:cubicBezTo>
                  <a:pt x="424" y="19452"/>
                  <a:pt x="462" y="19477"/>
                  <a:pt x="444" y="19523"/>
                </a:cubicBezTo>
                <a:cubicBezTo>
                  <a:pt x="434" y="19546"/>
                  <a:pt x="459" y="19561"/>
                  <a:pt x="503" y="19561"/>
                </a:cubicBezTo>
                <a:cubicBezTo>
                  <a:pt x="609" y="19561"/>
                  <a:pt x="685" y="19713"/>
                  <a:pt x="667" y="19885"/>
                </a:cubicBezTo>
                <a:cubicBezTo>
                  <a:pt x="655" y="19994"/>
                  <a:pt x="660" y="20013"/>
                  <a:pt x="700" y="20008"/>
                </a:cubicBezTo>
                <a:cubicBezTo>
                  <a:pt x="729" y="20004"/>
                  <a:pt x="744" y="20022"/>
                  <a:pt x="739" y="20056"/>
                </a:cubicBezTo>
                <a:cubicBezTo>
                  <a:pt x="723" y="20168"/>
                  <a:pt x="760" y="20284"/>
                  <a:pt x="817" y="20296"/>
                </a:cubicBezTo>
                <a:cubicBezTo>
                  <a:pt x="867" y="20307"/>
                  <a:pt x="874" y="20330"/>
                  <a:pt x="872" y="20488"/>
                </a:cubicBezTo>
                <a:cubicBezTo>
                  <a:pt x="871" y="20642"/>
                  <a:pt x="878" y="20669"/>
                  <a:pt x="923" y="20679"/>
                </a:cubicBezTo>
                <a:cubicBezTo>
                  <a:pt x="979" y="20691"/>
                  <a:pt x="996" y="20802"/>
                  <a:pt x="943" y="20810"/>
                </a:cubicBezTo>
                <a:cubicBezTo>
                  <a:pt x="878" y="20820"/>
                  <a:pt x="875" y="20830"/>
                  <a:pt x="931" y="20864"/>
                </a:cubicBezTo>
                <a:cubicBezTo>
                  <a:pt x="1000" y="20906"/>
                  <a:pt x="1005" y="20978"/>
                  <a:pt x="940" y="21004"/>
                </a:cubicBezTo>
                <a:cubicBezTo>
                  <a:pt x="891" y="21023"/>
                  <a:pt x="851" y="21232"/>
                  <a:pt x="889" y="21267"/>
                </a:cubicBezTo>
                <a:cubicBezTo>
                  <a:pt x="927" y="21303"/>
                  <a:pt x="1137" y="21321"/>
                  <a:pt x="1543" y="21323"/>
                </a:cubicBezTo>
                <a:cubicBezTo>
                  <a:pt x="1772" y="21324"/>
                  <a:pt x="1969" y="21335"/>
                  <a:pt x="1981" y="21347"/>
                </a:cubicBezTo>
                <a:cubicBezTo>
                  <a:pt x="1993" y="21358"/>
                  <a:pt x="1989" y="21391"/>
                  <a:pt x="1973" y="21421"/>
                </a:cubicBezTo>
                <a:cubicBezTo>
                  <a:pt x="1948" y="21467"/>
                  <a:pt x="2009" y="21475"/>
                  <a:pt x="2391" y="21475"/>
                </a:cubicBezTo>
                <a:cubicBezTo>
                  <a:pt x="2765" y="21475"/>
                  <a:pt x="2840" y="21484"/>
                  <a:pt x="2852" y="21532"/>
                </a:cubicBezTo>
                <a:cubicBezTo>
                  <a:pt x="2861" y="21567"/>
                  <a:pt x="2899" y="21590"/>
                  <a:pt x="2950" y="21590"/>
                </a:cubicBezTo>
                <a:cubicBezTo>
                  <a:pt x="2995" y="21590"/>
                  <a:pt x="3047" y="21564"/>
                  <a:pt x="3064" y="21532"/>
                </a:cubicBezTo>
                <a:cubicBezTo>
                  <a:pt x="3090" y="21485"/>
                  <a:pt x="3190" y="21474"/>
                  <a:pt x="3630" y="21467"/>
                </a:cubicBezTo>
                <a:cubicBezTo>
                  <a:pt x="4120" y="21460"/>
                  <a:pt x="4138" y="21458"/>
                  <a:pt x="3836" y="21439"/>
                </a:cubicBezTo>
                <a:cubicBezTo>
                  <a:pt x="3636" y="21426"/>
                  <a:pt x="3510" y="21403"/>
                  <a:pt x="3514" y="21380"/>
                </a:cubicBezTo>
                <a:cubicBezTo>
                  <a:pt x="3524" y="21315"/>
                  <a:pt x="5059" y="21303"/>
                  <a:pt x="13134" y="21303"/>
                </a:cubicBezTo>
                <a:lnTo>
                  <a:pt x="20836" y="21303"/>
                </a:lnTo>
                <a:lnTo>
                  <a:pt x="20862" y="21217"/>
                </a:lnTo>
                <a:cubicBezTo>
                  <a:pt x="20876" y="21169"/>
                  <a:pt x="20899" y="21131"/>
                  <a:pt x="20914" y="21131"/>
                </a:cubicBezTo>
                <a:cubicBezTo>
                  <a:pt x="20930" y="21131"/>
                  <a:pt x="20939" y="20965"/>
                  <a:pt x="20936" y="20678"/>
                </a:cubicBezTo>
                <a:cubicBezTo>
                  <a:pt x="20934" y="20429"/>
                  <a:pt x="20940" y="20203"/>
                  <a:pt x="20951" y="20177"/>
                </a:cubicBezTo>
                <a:cubicBezTo>
                  <a:pt x="20962" y="20151"/>
                  <a:pt x="20992" y="20137"/>
                  <a:pt x="21018" y="20148"/>
                </a:cubicBezTo>
                <a:cubicBezTo>
                  <a:pt x="21059" y="20164"/>
                  <a:pt x="21065" y="20146"/>
                  <a:pt x="21063" y="20027"/>
                </a:cubicBezTo>
                <a:cubicBezTo>
                  <a:pt x="21060" y="19876"/>
                  <a:pt x="21097" y="19699"/>
                  <a:pt x="21140" y="19658"/>
                </a:cubicBezTo>
                <a:cubicBezTo>
                  <a:pt x="21155" y="19645"/>
                  <a:pt x="21168" y="19566"/>
                  <a:pt x="21168" y="19485"/>
                </a:cubicBezTo>
                <a:cubicBezTo>
                  <a:pt x="21168" y="19403"/>
                  <a:pt x="21181" y="19324"/>
                  <a:pt x="21197" y="19309"/>
                </a:cubicBezTo>
                <a:cubicBezTo>
                  <a:pt x="21214" y="19294"/>
                  <a:pt x="21305" y="19281"/>
                  <a:pt x="21401" y="19282"/>
                </a:cubicBezTo>
                <a:cubicBezTo>
                  <a:pt x="21496" y="19282"/>
                  <a:pt x="21580" y="19269"/>
                  <a:pt x="21586" y="19252"/>
                </a:cubicBezTo>
                <a:cubicBezTo>
                  <a:pt x="21593" y="19236"/>
                  <a:pt x="21597" y="18692"/>
                  <a:pt x="21595" y="18043"/>
                </a:cubicBezTo>
                <a:cubicBezTo>
                  <a:pt x="21594" y="17394"/>
                  <a:pt x="21594" y="16770"/>
                  <a:pt x="21597" y="16655"/>
                </a:cubicBezTo>
                <a:cubicBezTo>
                  <a:pt x="21599" y="16540"/>
                  <a:pt x="21587" y="16407"/>
                  <a:pt x="21571" y="16360"/>
                </a:cubicBezTo>
                <a:cubicBezTo>
                  <a:pt x="21548" y="16295"/>
                  <a:pt x="21548" y="16234"/>
                  <a:pt x="21569" y="16103"/>
                </a:cubicBezTo>
                <a:cubicBezTo>
                  <a:pt x="21585" y="16008"/>
                  <a:pt x="21598" y="15800"/>
                  <a:pt x="21598" y="15641"/>
                </a:cubicBezTo>
                <a:lnTo>
                  <a:pt x="21598" y="15352"/>
                </a:lnTo>
                <a:lnTo>
                  <a:pt x="21509" y="15352"/>
                </a:lnTo>
                <a:cubicBezTo>
                  <a:pt x="21460" y="15352"/>
                  <a:pt x="21414" y="15329"/>
                  <a:pt x="21407" y="15302"/>
                </a:cubicBezTo>
                <a:cubicBezTo>
                  <a:pt x="21394" y="15251"/>
                  <a:pt x="21364" y="10788"/>
                  <a:pt x="21375" y="10491"/>
                </a:cubicBezTo>
                <a:cubicBezTo>
                  <a:pt x="21391" y="10069"/>
                  <a:pt x="21380" y="9768"/>
                  <a:pt x="21347" y="9673"/>
                </a:cubicBezTo>
                <a:cubicBezTo>
                  <a:pt x="21317" y="9589"/>
                  <a:pt x="21317" y="9557"/>
                  <a:pt x="21345" y="9476"/>
                </a:cubicBezTo>
                <a:cubicBezTo>
                  <a:pt x="21385" y="9364"/>
                  <a:pt x="21377" y="9346"/>
                  <a:pt x="21284" y="9335"/>
                </a:cubicBezTo>
                <a:cubicBezTo>
                  <a:pt x="21246" y="9330"/>
                  <a:pt x="21202" y="9303"/>
                  <a:pt x="21187" y="9275"/>
                </a:cubicBezTo>
                <a:cubicBezTo>
                  <a:pt x="21168" y="9240"/>
                  <a:pt x="21160" y="8775"/>
                  <a:pt x="21163" y="7742"/>
                </a:cubicBezTo>
                <a:cubicBezTo>
                  <a:pt x="21167" y="6507"/>
                  <a:pt x="21162" y="6245"/>
                  <a:pt x="21132" y="6183"/>
                </a:cubicBezTo>
                <a:cubicBezTo>
                  <a:pt x="21100" y="6118"/>
                  <a:pt x="21100" y="6100"/>
                  <a:pt x="21136" y="6040"/>
                </a:cubicBezTo>
                <a:cubicBezTo>
                  <a:pt x="21174" y="5977"/>
                  <a:pt x="21174" y="5974"/>
                  <a:pt x="21136" y="5996"/>
                </a:cubicBezTo>
                <a:cubicBezTo>
                  <a:pt x="21109" y="6012"/>
                  <a:pt x="21080" y="5984"/>
                  <a:pt x="21049" y="5911"/>
                </a:cubicBezTo>
                <a:cubicBezTo>
                  <a:pt x="20957" y="5698"/>
                  <a:pt x="20916" y="5655"/>
                  <a:pt x="20849" y="5708"/>
                </a:cubicBezTo>
                <a:cubicBezTo>
                  <a:pt x="20807" y="5743"/>
                  <a:pt x="20780" y="5745"/>
                  <a:pt x="20757" y="5717"/>
                </a:cubicBezTo>
                <a:cubicBezTo>
                  <a:pt x="20736" y="5690"/>
                  <a:pt x="20502" y="5678"/>
                  <a:pt x="20086" y="5681"/>
                </a:cubicBezTo>
                <a:cubicBezTo>
                  <a:pt x="19658" y="5684"/>
                  <a:pt x="19438" y="5672"/>
                  <a:pt x="19420" y="5644"/>
                </a:cubicBezTo>
                <a:cubicBezTo>
                  <a:pt x="19401" y="5615"/>
                  <a:pt x="19393" y="4762"/>
                  <a:pt x="19394" y="2805"/>
                </a:cubicBezTo>
                <a:lnTo>
                  <a:pt x="19397" y="6"/>
                </a:lnTo>
                <a:lnTo>
                  <a:pt x="18060" y="3"/>
                </a:lnTo>
                <a:cubicBezTo>
                  <a:pt x="15558" y="-1"/>
                  <a:pt x="14169" y="7"/>
                  <a:pt x="14155" y="28"/>
                </a:cubicBezTo>
                <a:cubicBezTo>
                  <a:pt x="14148" y="39"/>
                  <a:pt x="14141" y="69"/>
                  <a:pt x="14141" y="94"/>
                </a:cubicBezTo>
                <a:cubicBezTo>
                  <a:pt x="14141" y="154"/>
                  <a:pt x="13246" y="171"/>
                  <a:pt x="13199" y="112"/>
                </a:cubicBezTo>
                <a:cubicBezTo>
                  <a:pt x="13176" y="83"/>
                  <a:pt x="13157" y="84"/>
                  <a:pt x="13131" y="117"/>
                </a:cubicBezTo>
                <a:cubicBezTo>
                  <a:pt x="13111" y="142"/>
                  <a:pt x="13041" y="156"/>
                  <a:pt x="12972" y="150"/>
                </a:cubicBezTo>
                <a:cubicBezTo>
                  <a:pt x="12872" y="140"/>
                  <a:pt x="12851" y="126"/>
                  <a:pt x="12857" y="71"/>
                </a:cubicBezTo>
                <a:cubicBezTo>
                  <a:pt x="12863" y="21"/>
                  <a:pt x="12835" y="-2"/>
                  <a:pt x="12804" y="1"/>
                </a:cubicBezTo>
                <a:close/>
                <a:moveTo>
                  <a:pt x="13798" y="9"/>
                </a:moveTo>
                <a:cubicBezTo>
                  <a:pt x="13789" y="8"/>
                  <a:pt x="13779" y="11"/>
                  <a:pt x="13770" y="16"/>
                </a:cubicBezTo>
                <a:cubicBezTo>
                  <a:pt x="13750" y="28"/>
                  <a:pt x="13755" y="38"/>
                  <a:pt x="13785" y="40"/>
                </a:cubicBezTo>
                <a:cubicBezTo>
                  <a:pt x="13812" y="42"/>
                  <a:pt x="13827" y="32"/>
                  <a:pt x="13818" y="20"/>
                </a:cubicBezTo>
                <a:cubicBezTo>
                  <a:pt x="13814" y="13"/>
                  <a:pt x="13806" y="9"/>
                  <a:pt x="13798" y="9"/>
                </a:cubicBezTo>
                <a:close/>
                <a:moveTo>
                  <a:pt x="11945" y="15"/>
                </a:moveTo>
                <a:cubicBezTo>
                  <a:pt x="11914" y="24"/>
                  <a:pt x="11939" y="32"/>
                  <a:pt x="12002" y="32"/>
                </a:cubicBezTo>
                <a:cubicBezTo>
                  <a:pt x="12064" y="32"/>
                  <a:pt x="12090" y="24"/>
                  <a:pt x="12059" y="15"/>
                </a:cubicBezTo>
                <a:cubicBezTo>
                  <a:pt x="12027" y="6"/>
                  <a:pt x="11976" y="6"/>
                  <a:pt x="11945" y="15"/>
                </a:cubicBezTo>
                <a:close/>
                <a:moveTo>
                  <a:pt x="1564" y="21430"/>
                </a:moveTo>
                <a:cubicBezTo>
                  <a:pt x="1545" y="21432"/>
                  <a:pt x="1532" y="21437"/>
                  <a:pt x="1529" y="21445"/>
                </a:cubicBezTo>
                <a:cubicBezTo>
                  <a:pt x="1522" y="21462"/>
                  <a:pt x="1563" y="21475"/>
                  <a:pt x="1619" y="21475"/>
                </a:cubicBezTo>
                <a:cubicBezTo>
                  <a:pt x="1676" y="21475"/>
                  <a:pt x="1722" y="21468"/>
                  <a:pt x="1722" y="21460"/>
                </a:cubicBezTo>
                <a:cubicBezTo>
                  <a:pt x="1722" y="21437"/>
                  <a:pt x="1620" y="21423"/>
                  <a:pt x="1564" y="21430"/>
                </a:cubicBezTo>
                <a:close/>
              </a:path>
            </a:pathLst>
          </a:cu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Precursors to the idea of a programmable computer originated well before the electronic computing age.…"/>
          <p:cNvSpPr txBox="1"/>
          <p:nvPr>
            <p:ph type="body" idx="1"/>
          </p:nvPr>
        </p:nvSpPr>
        <p:spPr>
          <a:prstGeom prst="rect">
            <a:avLst/>
          </a:prstGeom>
        </p:spPr>
        <p:txBody>
          <a:bodyPr/>
          <a:lstStyle/>
          <a:p>
            <a:pPr/>
            <a:r>
              <a:t>Precursors to the idea of a </a:t>
            </a:r>
            <a:r>
              <a:rPr i="1">
                <a:solidFill>
                  <a:schemeClr val="accent1">
                    <a:hueOff val="2550000"/>
                    <a:satOff val="48809"/>
                    <a:lumOff val="-44426"/>
                  </a:schemeClr>
                </a:solidFill>
              </a:rPr>
              <a:t>programmable</a:t>
            </a:r>
            <a:r>
              <a:t> computer originated well before the electronic computing age.</a:t>
            </a:r>
          </a:p>
          <a:p>
            <a:pPr/>
            <a:r>
              <a:t>In the early 1700s, French textile weavers experimented with machines that could weave complex patterns using an automatic loom.</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 name="Ct_2FjCWAAEFk5v.jpg" descr="Ct_2FjCWAAEFk5v.jpg"/>
          <p:cNvPicPr>
            <a:picLocks noChangeAspect="1"/>
          </p:cNvPicPr>
          <p:nvPr/>
        </p:nvPicPr>
        <p:blipFill>
          <a:blip r:embed="rId2">
            <a:extLst/>
          </a:blip>
          <a:stretch>
            <a:fillRect/>
          </a:stretch>
        </p:blipFill>
        <p:spPr>
          <a:xfrm>
            <a:off x="4497575" y="611489"/>
            <a:ext cx="8328682" cy="12493023"/>
          </a:xfrm>
          <a:prstGeom prst="rect">
            <a:avLst/>
          </a:prstGeom>
          <a:ln w="25400">
            <a:solidFill>
              <a:schemeClr val="accent1">
                <a:hueOff val="-11070000"/>
                <a:satOff val="-41666"/>
                <a:lumOff val="-81176"/>
              </a:schemeClr>
            </a:solidFill>
          </a:ln>
        </p:spPr>
      </p:pic>
      <p:sp>
        <p:nvSpPr>
          <p:cNvPr id="514" name="One of the more well known is the Jacquard loom, which was controlled by long chains of punched cards."/>
          <p:cNvSpPr txBox="1"/>
          <p:nvPr/>
        </p:nvSpPr>
        <p:spPr>
          <a:xfrm>
            <a:off x="13447483" y="3961228"/>
            <a:ext cx="7381998" cy="573867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821531">
              <a:lnSpc>
                <a:spcPts val="7300"/>
              </a:lnSpc>
              <a:spcBef>
                <a:spcPts val="3700"/>
              </a:spcBef>
              <a:defRPr i="0" sz="5800"/>
            </a:lvl1pPr>
          </a:lstStyle>
          <a:p>
            <a:pPr/>
            <a:r>
              <a:t>One of the more well known is the Jacquard loom, which was controlled by long chains of punched cards.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Plan for Babbage’s Analytical Engine…"/>
          <p:cNvSpPr txBox="1"/>
          <p:nvPr>
            <p:ph type="body" sz="half" idx="1"/>
          </p:nvPr>
        </p:nvSpPr>
        <p:spPr>
          <a:prstGeom prst="rect">
            <a:avLst/>
          </a:prstGeom>
        </p:spPr>
        <p:txBody>
          <a:bodyPr/>
          <a:lstStyle/>
          <a:p>
            <a:pPr/>
            <a:r>
              <a:t>Plan for Babbage’s Analytical Engine</a:t>
            </a:r>
          </a:p>
          <a:p>
            <a:pPr lvl="1"/>
            <a:r>
              <a:t>1840</a:t>
            </a:r>
          </a:p>
        </p:txBody>
      </p:sp>
      <p:pic>
        <p:nvPicPr>
          <p:cNvPr id="517" name="engine-structure.jpg" descr="engine-structure.jpg">
            <a:hlinkClick r:id="rId3" invalidUrl="" action="" tgtFrame="" tooltip="" history="1" highlightClick="0" endSnd="0"/>
          </p:cNvPr>
          <p:cNvPicPr>
            <a:picLocks noChangeAspect="1"/>
          </p:cNvPicPr>
          <p:nvPr/>
        </p:nvPicPr>
        <p:blipFill>
          <a:blip r:embed="rId4">
            <a:extLst/>
          </a:blip>
          <a:stretch>
            <a:fillRect/>
          </a:stretch>
        </p:blipFill>
        <p:spPr>
          <a:xfrm>
            <a:off x="4476200" y="1361714"/>
            <a:ext cx="15431600" cy="9934092"/>
          </a:xfrm>
          <a:prstGeom prst="rect">
            <a:avLst/>
          </a:prstGeom>
          <a:ln w="38100">
            <a:solidFill>
              <a:schemeClr val="accent1">
                <a:hueOff val="-11070000"/>
                <a:satOff val="-41666"/>
                <a:lumOff val="-81176"/>
              </a:schemeClr>
            </a:solidFill>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Babbage collaborated with a gifted mathematician, Ada Lovelace, who designed algorithms for the Analytical Engine, even though there was no machine to run them on."/>
          <p:cNvSpPr txBox="1"/>
          <p:nvPr>
            <p:ph type="body" idx="1"/>
          </p:nvPr>
        </p:nvSpPr>
        <p:spPr>
          <a:prstGeom prst="rect">
            <a:avLst/>
          </a:prstGeom>
        </p:spPr>
        <p:txBody>
          <a:bodyPr/>
          <a:lstStyle/>
          <a:p>
            <a:pPr/>
            <a:r>
              <a:t>Babbage collaborated with a gifted mathematician, Ada Lovelace, who designed algorithms for the Analytical Engine, even though there was no machine to run them on.</a:t>
            </a:r>
          </a:p>
        </p:txBody>
      </p:sp>
      <p:pic>
        <p:nvPicPr>
          <p:cNvPr id="522" name="Ada_Byron_daguerreotype_by_Antoine_Claudet_1843_or_1850_-_cropped.png" descr="Ada_Byron_daguerreotype_by_Antoine_Claudet_1843_or_1850_-_cropped.png"/>
          <p:cNvPicPr>
            <a:picLocks noChangeAspect="1"/>
          </p:cNvPicPr>
          <p:nvPr/>
        </p:nvPicPr>
        <p:blipFill>
          <a:blip r:embed="rId3">
            <a:extLst/>
          </a:blip>
          <a:stretch>
            <a:fillRect/>
          </a:stretch>
        </p:blipFill>
        <p:spPr>
          <a:xfrm>
            <a:off x="18027995" y="3195404"/>
            <a:ext cx="5860154" cy="732519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Lovelace saw the Analytical Engine not as a mere calculator but as a processor of any information that could be encoded in symbols.…"/>
          <p:cNvSpPr txBox="1"/>
          <p:nvPr>
            <p:ph type="body" idx="1"/>
          </p:nvPr>
        </p:nvSpPr>
        <p:spPr>
          <a:prstGeom prst="rect">
            <a:avLst/>
          </a:prstGeom>
        </p:spPr>
        <p:txBody>
          <a:bodyPr/>
          <a:lstStyle/>
          <a:p>
            <a:pPr/>
            <a:r>
              <a:t>Lovelace saw the Analytical Engine not as a mere calculator but as a processor of </a:t>
            </a:r>
            <a:r>
              <a:rPr i="1">
                <a:solidFill>
                  <a:schemeClr val="accent1">
                    <a:hueOff val="2550000"/>
                    <a:satOff val="48809"/>
                    <a:lumOff val="-44426"/>
                  </a:schemeClr>
                </a:solidFill>
              </a:rPr>
              <a:t>any </a:t>
            </a:r>
            <a:r>
              <a:t>information that could be encoded in symbols.</a:t>
            </a:r>
          </a:p>
          <a:p>
            <a:pPr lvl="1"/>
            <a:r>
              <a:t>This insight, that computing programs can calculate not only over numbers but over symbols that can stand for anything in the world, anticipated by a hundred years a key tenet of the modern computer age.</a:t>
            </a:r>
          </a:p>
          <a:p>
            <a:pPr/>
            <a:r>
              <a:t>Lovelace saw the computer as an </a:t>
            </a:r>
            <a:r>
              <a:rPr i="1">
                <a:solidFill>
                  <a:schemeClr val="accent1">
                    <a:hueOff val="2550000"/>
                    <a:satOff val="48809"/>
                    <a:lumOff val="-44426"/>
                  </a:schemeClr>
                </a:solidFill>
              </a:rPr>
              <a:t>information machine</a:t>
            </a:r>
            <a:r>
              <a: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While Babbage’s designs for a programmable computer weren’t realized at the time, the age of electronics opened new possibilities."/>
          <p:cNvSpPr txBox="1"/>
          <p:nvPr>
            <p:ph type="body" idx="1"/>
          </p:nvPr>
        </p:nvSpPr>
        <p:spPr>
          <a:prstGeom prst="rect">
            <a:avLst/>
          </a:prstGeom>
        </p:spPr>
        <p:txBody>
          <a:bodyPr/>
          <a:lstStyle/>
          <a:p>
            <a:pPr/>
            <a:r>
              <a:t>While Babbage’s designs for a programmable computer weren’t realized at the time, the age of electronics opened new possibilities.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Harvard Mark I…"/>
          <p:cNvSpPr txBox="1"/>
          <p:nvPr>
            <p:ph type="body" sz="half" idx="1"/>
          </p:nvPr>
        </p:nvSpPr>
        <p:spPr>
          <a:prstGeom prst="rect">
            <a:avLst/>
          </a:prstGeom>
        </p:spPr>
        <p:txBody>
          <a:bodyPr/>
          <a:lstStyle/>
          <a:p>
            <a:pPr/>
            <a:r>
              <a:t>Harvard Mark I</a:t>
            </a:r>
          </a:p>
          <a:p>
            <a:pPr lvl="1"/>
            <a:r>
              <a:t>1944</a:t>
            </a:r>
          </a:p>
        </p:txBody>
      </p:sp>
      <p:pic>
        <p:nvPicPr>
          <p:cNvPr id="535" name="Harvard-Mark-I-Howard-Aiken-ballistics-calculations-1943.jpg" descr="Harvard-Mark-I-Howard-Aiken-ballistics-calculations-1943.jpg"/>
          <p:cNvPicPr>
            <a:picLocks noChangeAspect="1"/>
          </p:cNvPicPr>
          <p:nvPr/>
        </p:nvPicPr>
        <p:blipFill>
          <a:blip r:embed="rId3">
            <a:extLst/>
          </a:blip>
          <a:stretch>
            <a:fillRect/>
          </a:stretch>
        </p:blipFill>
        <p:spPr>
          <a:xfrm>
            <a:off x="4136193" y="976099"/>
            <a:ext cx="16111613" cy="10230946"/>
          </a:xfrm>
          <a:prstGeom prst="rect">
            <a:avLst/>
          </a:prstGeom>
          <a:ln w="25400">
            <a:solidFill>
              <a:schemeClr val="accent1">
                <a:hueOff val="-11070000"/>
                <a:satOff val="-41666"/>
                <a:lumOff val="-81176"/>
              </a:schemeClr>
            </a:solidFill>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ENIAC…"/>
          <p:cNvSpPr txBox="1"/>
          <p:nvPr>
            <p:ph type="body" sz="half" idx="1"/>
          </p:nvPr>
        </p:nvSpPr>
        <p:spPr>
          <a:prstGeom prst="rect">
            <a:avLst/>
          </a:prstGeom>
        </p:spPr>
        <p:txBody>
          <a:bodyPr/>
          <a:lstStyle/>
          <a:p>
            <a:pPr/>
            <a:r>
              <a:t>ENIAC</a:t>
            </a:r>
          </a:p>
          <a:p>
            <a:pPr lvl="1"/>
            <a:r>
              <a:t>c. 1945</a:t>
            </a:r>
          </a:p>
        </p:txBody>
      </p:sp>
      <p:pic>
        <p:nvPicPr>
          <p:cNvPr id="540" name="28b529aa420e14801e0d34e5d72ec946.jpg" descr="28b529aa420e14801e0d34e5d72ec946.jpg"/>
          <p:cNvPicPr>
            <a:picLocks noChangeAspect="1"/>
          </p:cNvPicPr>
          <p:nvPr/>
        </p:nvPicPr>
        <p:blipFill>
          <a:blip r:embed="rId3">
            <a:extLst/>
          </a:blip>
          <a:srcRect l="0" t="25006" r="0" b="6171"/>
          <a:stretch>
            <a:fillRect/>
          </a:stretch>
        </p:blipFill>
        <p:spPr>
          <a:xfrm>
            <a:off x="2962094" y="818755"/>
            <a:ext cx="18459851" cy="10177745"/>
          </a:xfrm>
          <a:prstGeom prst="rect">
            <a:avLst/>
          </a:prstGeom>
          <a:ln w="38100">
            <a:solidFill>
              <a:schemeClr val="accent1">
                <a:hueOff val="-11070000"/>
                <a:satOff val="-41666"/>
                <a:lumOff val="-81176"/>
              </a:schemeClr>
            </a:solidFill>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Early computers were very difficult to program, working in languages that were closely tied to the hardware."/>
          <p:cNvSpPr txBox="1"/>
          <p:nvPr>
            <p:ph type="body" idx="1"/>
          </p:nvPr>
        </p:nvSpPr>
        <p:spPr>
          <a:prstGeom prst="rect">
            <a:avLst/>
          </a:prstGeom>
        </p:spPr>
        <p:txBody>
          <a:bodyPr/>
          <a:lstStyle/>
          <a:p>
            <a:pPr/>
            <a:r>
              <a:t>Early computers were very difficult to program, working in languages that were closely tied to the hardware.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What have we been doing in these languages?"/>
          <p:cNvSpPr txBox="1"/>
          <p:nvPr>
            <p:ph type="body" idx="1"/>
          </p:nvPr>
        </p:nvSpPr>
        <p:spPr>
          <a:prstGeom prst="rect">
            <a:avLst/>
          </a:prstGeom>
        </p:spPr>
        <p:txBody>
          <a:bodyPr/>
          <a:lstStyle/>
          <a:p>
            <a:pPr/>
            <a:r>
              <a:t>What have we been </a:t>
            </a:r>
            <a:r>
              <a:rPr i="1">
                <a:solidFill>
                  <a:schemeClr val="accent1">
                    <a:hueOff val="2550000"/>
                    <a:satOff val="48809"/>
                    <a:lumOff val="-44426"/>
                  </a:schemeClr>
                </a:solidFill>
              </a:rPr>
              <a:t>doing</a:t>
            </a:r>
            <a:r>
              <a:t> in these languages?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Grace Hopper ’28 popularized the idea of a compiler for machine-independent programming languages and defined FLOW-MATIC, the first English-like data processing language in the early 1950s.…"/>
          <p:cNvSpPr txBox="1"/>
          <p:nvPr>
            <p:ph type="body" idx="1"/>
          </p:nvPr>
        </p:nvSpPr>
        <p:spPr>
          <a:prstGeom prst="rect">
            <a:avLst/>
          </a:prstGeom>
        </p:spPr>
        <p:txBody>
          <a:bodyPr/>
          <a:lstStyle/>
          <a:p>
            <a:pPr/>
            <a:r>
              <a:t>Grace Hopper ’28 popularized the idea of a compiler for machine-independent programming languages and defined </a:t>
            </a:r>
            <a:r>
              <a:rPr cap="all" spc="183" sz="4600"/>
              <a:t>FLOW-MATIC</a:t>
            </a:r>
            <a:r>
              <a:t>, the first English-like data processing language in the early 1950s. </a:t>
            </a:r>
          </a:p>
          <a:p>
            <a:pPr/>
            <a:r>
              <a:t>Those ideas were later folded into the popular </a:t>
            </a:r>
            <a:r>
              <a:rPr cap="all" spc="183" sz="4600"/>
              <a:t>COBOL</a:t>
            </a:r>
            <a:r>
              <a:t> language (1959).</a:t>
            </a:r>
          </a:p>
        </p:txBody>
      </p:sp>
      <p:pic>
        <p:nvPicPr>
          <p:cNvPr id="549" name="440px-Commodore_Grace_M._Hopper,_USN_(covered).jpg" descr="440px-Commodore_Grace_M._Hopper,_USN_(covered).jpg"/>
          <p:cNvPicPr>
            <a:picLocks noChangeAspect="1"/>
          </p:cNvPicPr>
          <p:nvPr/>
        </p:nvPicPr>
        <p:blipFill>
          <a:blip r:embed="rId3">
            <a:extLst/>
          </a:blip>
          <a:stretch>
            <a:fillRect/>
          </a:stretch>
        </p:blipFill>
        <p:spPr>
          <a:xfrm>
            <a:off x="18276213" y="3367409"/>
            <a:ext cx="5584946" cy="698118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ince the 1950s, many programming languages have been defined, experienced popularity, and then been supplanted by new designs."/>
          <p:cNvSpPr txBox="1"/>
          <p:nvPr>
            <p:ph type="body" idx="1"/>
          </p:nvPr>
        </p:nvSpPr>
        <p:spPr>
          <a:prstGeom prst="rect">
            <a:avLst/>
          </a:prstGeom>
        </p:spPr>
        <p:txBody>
          <a:bodyPr/>
          <a:lstStyle/>
          <a:p>
            <a:pPr/>
            <a:r>
              <a:t>Since the 1950s, many programming languages have been defined, experienced popularity, and then been supplanted by new designs.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Today, Python is the programming language most often used for work in data science and artificial intelligence."/>
          <p:cNvSpPr txBox="1"/>
          <p:nvPr>
            <p:ph type="body" idx="1"/>
          </p:nvPr>
        </p:nvSpPr>
        <p:spPr>
          <a:prstGeom prst="rect">
            <a:avLst/>
          </a:prstGeom>
        </p:spPr>
        <p:txBody>
          <a:bodyPr/>
          <a:lstStyle/>
          <a:p>
            <a:pPr/>
            <a:r>
              <a:t>Today, Python is the programming language most often used for work in data science and artificial intelligence.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Programming no longer involves plugging in wires or punching cards, but it’s still hard!"/>
          <p:cNvSpPr txBox="1"/>
          <p:nvPr>
            <p:ph type="body" idx="1"/>
          </p:nvPr>
        </p:nvSpPr>
        <p:spPr>
          <a:prstGeom prst="rect">
            <a:avLst/>
          </a:prstGeom>
        </p:spPr>
        <p:txBody>
          <a:bodyPr/>
          <a:lstStyle/>
          <a:p>
            <a:pPr/>
            <a:r>
              <a:t>Programming no longer involves plugging in wires or punching cards, but it’s still hard!</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The programmer, like the poet, works only slightly removed from pure thought-stuff. He builds castles in the air, from air, creating by exertion of the imagination…"/>
          <p:cNvSpPr txBox="1"/>
          <p:nvPr>
            <p:ph type="body" idx="1"/>
          </p:nvPr>
        </p:nvSpPr>
        <p:spPr>
          <a:prstGeom prst="rect">
            <a:avLst/>
          </a:prstGeom>
        </p:spPr>
        <p:txBody>
          <a:bodyPr/>
          <a:lstStyle/>
          <a:p>
            <a:pPr/>
            <a:r>
              <a:t>“</a:t>
            </a:r>
            <a:r>
              <a:rPr i="1">
                <a:solidFill>
                  <a:schemeClr val="accent1">
                    <a:hueOff val="2550000"/>
                    <a:satOff val="48809"/>
                    <a:lumOff val="-44426"/>
                  </a:schemeClr>
                </a:solidFill>
              </a:rPr>
              <a:t>The programmer, like the poet, works only slightly removed from pure thought-stuff.</a:t>
            </a:r>
            <a:r>
              <a:t> He builds castles in the air, from air, creating by exertion of the imagination…</a:t>
            </a:r>
          </a:p>
        </p:txBody>
      </p:sp>
      <p:sp>
        <p:nvSpPr>
          <p:cNvPr id="560" name="Frederick Brooks,  The Mythical Man-Month, 1975"/>
          <p:cNvSpPr txBox="1"/>
          <p:nvPr/>
        </p:nvSpPr>
        <p:spPr>
          <a:xfrm>
            <a:off x="19403193" y="5509259"/>
            <a:ext cx="4329071" cy="3675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i="0"/>
            </a:pPr>
            <a:r>
              <a:t>Frederick Brooks, </a:t>
            </a:r>
            <a:br/>
            <a:r>
              <a:rPr i="1"/>
              <a:t>The Mythical Man-Month</a:t>
            </a:r>
            <a:r>
              <a:t>, 1975</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Few media of creation are so flexible, so easy to polish and rework, so readily capable of realizing grand conceptual structures. Yet the program construct, unlike the poet’s words, is real in the sense that it moves and works, producing visible outputs"/>
          <p:cNvSpPr txBox="1"/>
          <p:nvPr>
            <p:ph type="body" idx="1"/>
          </p:nvPr>
        </p:nvSpPr>
        <p:spPr>
          <a:prstGeom prst="rect">
            <a:avLst/>
          </a:prstGeom>
        </p:spPr>
        <p:txBody>
          <a:bodyPr/>
          <a:lstStyle/>
          <a:p>
            <a:pPr/>
            <a:r>
              <a:t>“Few media of creation are so flexible, so easy to polish and rework, so readily capable of realizing grand conceptual structures. </a:t>
            </a:r>
            <a:r>
              <a:rPr i="1">
                <a:solidFill>
                  <a:schemeClr val="accent1">
                    <a:hueOff val="2550000"/>
                    <a:satOff val="48809"/>
                    <a:lumOff val="-44426"/>
                  </a:schemeClr>
                </a:solidFill>
              </a:rPr>
              <a:t>Yet the program construct, unlike the poet’s words, is real in the sense that it moves and works</a:t>
            </a:r>
            <a:r>
              <a:t>, producing visible outputs separate from the construct itself…</a:t>
            </a:r>
          </a:p>
        </p:txBody>
      </p:sp>
      <p:sp>
        <p:nvSpPr>
          <p:cNvPr id="565" name="Frederick Brooks,  The Mythical Man-Month, 1975"/>
          <p:cNvSpPr txBox="1"/>
          <p:nvPr/>
        </p:nvSpPr>
        <p:spPr>
          <a:xfrm>
            <a:off x="19403193" y="5509259"/>
            <a:ext cx="4329071" cy="3675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i="0"/>
            </a:pPr>
            <a:r>
              <a:t>Frederick Brooks, </a:t>
            </a:r>
            <a:br/>
            <a:r>
              <a:rPr i="1"/>
              <a:t>The Mythical Man-Month</a:t>
            </a:r>
            <a:r>
              <a:t>, 1975</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One types the correct incantation on a keyboard, and a display screen comes to life, showing things that never were nor could be… It prints results, draws pictures, produces sounds, moves arms. The magic of myth and legend has come true in our time…"/>
          <p:cNvSpPr txBox="1"/>
          <p:nvPr>
            <p:ph type="body" idx="1"/>
          </p:nvPr>
        </p:nvSpPr>
        <p:spPr>
          <a:prstGeom prst="rect">
            <a:avLst/>
          </a:prstGeom>
        </p:spPr>
        <p:txBody>
          <a:bodyPr/>
          <a:lstStyle/>
          <a:p>
            <a:pPr/>
            <a:r>
              <a:t>“One types the correct incantation on a keyboard, and a display screen </a:t>
            </a:r>
            <a:r>
              <a:rPr i="1">
                <a:solidFill>
                  <a:schemeClr val="accent1">
                    <a:hueOff val="2550000"/>
                    <a:satOff val="48809"/>
                    <a:lumOff val="-44426"/>
                  </a:schemeClr>
                </a:solidFill>
              </a:rPr>
              <a:t>comes to life</a:t>
            </a:r>
            <a:r>
              <a:t>, showing things that never were nor could be… It prints results, draws pictures, produces sounds, moves arms. The magic of myth and legend has come true in our time…</a:t>
            </a:r>
          </a:p>
        </p:txBody>
      </p:sp>
      <p:sp>
        <p:nvSpPr>
          <p:cNvPr id="568" name="Frederick Brooks,  The Mythical Man-Month, 1975"/>
          <p:cNvSpPr txBox="1"/>
          <p:nvPr/>
        </p:nvSpPr>
        <p:spPr>
          <a:xfrm>
            <a:off x="19403193" y="5509259"/>
            <a:ext cx="4329071" cy="3675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i="0"/>
            </a:pPr>
            <a:r>
              <a:t>Frederick Brooks, </a:t>
            </a:r>
            <a:br/>
            <a:r>
              <a:rPr i="1"/>
              <a:t>The Mythical Man-Month</a:t>
            </a:r>
            <a:r>
              <a:t>, 1975</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The computer resembles the magic of legend in this respect, too. If one character, one pause, of the incantation is not strictly in proper form, the magic doesn’t work. Human beings are not accustomed to being perfect, and few areas of human activity de"/>
          <p:cNvSpPr txBox="1"/>
          <p:nvPr>
            <p:ph type="body" idx="1"/>
          </p:nvPr>
        </p:nvSpPr>
        <p:spPr>
          <a:prstGeom prst="rect">
            <a:avLst/>
          </a:prstGeom>
        </p:spPr>
        <p:txBody>
          <a:bodyPr/>
          <a:lstStyle/>
          <a:p>
            <a:pPr/>
            <a:r>
              <a:t>“The computer resembles the magic of legend in this respect, too. If one character, one pause, of the incantation is not strictly in proper form, the magic doesn’t work. Human beings are not accustomed to being perfect, and few areas of human activity demand it. </a:t>
            </a:r>
            <a:r>
              <a:rPr i="1">
                <a:solidFill>
                  <a:schemeClr val="accent1">
                    <a:hueOff val="2550000"/>
                    <a:satOff val="48809"/>
                    <a:lumOff val="-44426"/>
                  </a:schemeClr>
                </a:solidFill>
              </a:rPr>
              <a:t>Adjusting to the requirement for perfection is, I think, the most difficult part of learning to program.</a:t>
            </a:r>
            <a:r>
              <a:t>”</a:t>
            </a:r>
          </a:p>
        </p:txBody>
      </p:sp>
      <p:sp>
        <p:nvSpPr>
          <p:cNvPr id="573" name="Frederick Brooks,  The Mythical Man-Month, 1975"/>
          <p:cNvSpPr txBox="1"/>
          <p:nvPr/>
        </p:nvSpPr>
        <p:spPr>
          <a:xfrm>
            <a:off x="19403193" y="5509259"/>
            <a:ext cx="4329071" cy="3675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i="0"/>
            </a:pPr>
            <a:r>
              <a:t>Frederick Brooks, </a:t>
            </a:r>
            <a:br/>
            <a:r>
              <a:rPr i="1"/>
              <a:t>The Mythical Man-Month</a:t>
            </a:r>
            <a:r>
              <a:t>, 1975</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Computing with data"/>
          <p:cNvSpPr txBox="1"/>
          <p:nvPr>
            <p:ph type="title"/>
          </p:nvPr>
        </p:nvSpPr>
        <p:spPr>
          <a:prstGeom prst="rect">
            <a:avLst/>
          </a:prstGeom>
        </p:spPr>
        <p:txBody>
          <a:bodyPr/>
          <a:lstStyle/>
          <a:p>
            <a:pPr/>
            <a:r>
              <a:t>Computing with data</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We’ve seen some cool datasets during this semester – and you got to explore data that was of interest to you for your mini-projects – but there are many, many more datasets you can explore."/>
          <p:cNvSpPr txBox="1"/>
          <p:nvPr>
            <p:ph type="body" idx="1"/>
          </p:nvPr>
        </p:nvSpPr>
        <p:spPr>
          <a:prstGeom prst="rect">
            <a:avLst/>
          </a:prstGeom>
        </p:spPr>
        <p:txBody>
          <a:bodyPr/>
          <a:lstStyle/>
          <a:p>
            <a:pPr/>
            <a:r>
              <a:t>We’ve seen some cool datasets during this semester – and you got to explore data that was of interest to you for your mini-projects – but there are many, many more datasets you can explore.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Screen Shot 2023-04-28 at 11.04.26.png" descr="Screen Shot 2023-04-28 at 11.04.26.png"/>
          <p:cNvPicPr>
            <a:picLocks noChangeAspect="1"/>
          </p:cNvPicPr>
          <p:nvPr/>
        </p:nvPicPr>
        <p:blipFill>
          <a:blip r:embed="rId3">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1" name="Screen Shot 2023-04-28 at 11.11.21.png" descr="Screen Shot 2023-04-28 at 11.11.21.png">
            <a:hlinkClick r:id="rId3" invalidUrl="" action="" tgtFrame="" tooltip="" history="1" highlightClick="0" endSnd="0"/>
          </p:cNvPr>
          <p:cNvPicPr>
            <a:picLocks noChangeAspect="1"/>
          </p:cNvPicPr>
          <p:nvPr/>
        </p:nvPicPr>
        <p:blipFill>
          <a:blip r:embed="rId4">
            <a:extLst/>
          </a:blip>
          <a:stretch>
            <a:fillRect/>
          </a:stretch>
        </p:blipFill>
        <p:spPr>
          <a:xfrm>
            <a:off x="2189399" y="354"/>
            <a:ext cx="20005202" cy="13715291"/>
          </a:xfrm>
          <a:prstGeom prst="rect">
            <a:avLst/>
          </a:prstGeom>
          <a:ln w="12700">
            <a:miter lim="400000"/>
          </a:ln>
        </p:spPr>
      </p:pic>
      <p:sp>
        <p:nvSpPr>
          <p:cNvPr id="582" name="data-is-plural.com"/>
          <p:cNvSpPr txBox="1"/>
          <p:nvPr/>
        </p:nvSpPr>
        <p:spPr>
          <a:xfrm>
            <a:off x="8939529" y="12672259"/>
            <a:ext cx="4838374" cy="88619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nSpc>
                <a:spcPts val="5600"/>
              </a:lnSpc>
              <a:defRPr i="0">
                <a:solidFill>
                  <a:srgbClr val="29297A"/>
                </a:solidFill>
                <a:uFill>
                  <a:solidFill>
                    <a:srgbClr val="009999"/>
                  </a:solidFill>
                </a:uFill>
                <a:hlinkClick r:id="rId3" invalidUrl="" action="" tgtFrame="" tooltip="" history="1" highlightClick="0" endSnd="0"/>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3" invalidUrl="" action="" tgtFrame="" tooltip="" history="1" highlightClick="0" endSnd="0"/>
              </a:rPr>
              <a:t>data-is-plural.com</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6" name="Screen Shot 2023-04-28 at 11.12.40.png" descr="Screen Shot 2023-04-28 at 11.12.40.png">
            <a:hlinkClick r:id="rId3" invalidUrl="" action="" tgtFrame="" tooltip="" history="1" highlightClick="0" endSnd="0"/>
          </p:cNvPr>
          <p:cNvPicPr>
            <a:picLocks noChangeAspect="1"/>
          </p:cNvPicPr>
          <p:nvPr/>
        </p:nvPicPr>
        <p:blipFill>
          <a:blip r:embed="rId4">
            <a:extLst/>
          </a:blip>
          <a:stretch>
            <a:fillRect/>
          </a:stretch>
        </p:blipFill>
        <p:spPr>
          <a:xfrm>
            <a:off x="2189399" y="354"/>
            <a:ext cx="20005202" cy="13715291"/>
          </a:xfrm>
          <a:prstGeom prst="rect">
            <a:avLst/>
          </a:prstGeom>
          <a:ln w="12700">
            <a:miter lim="400000"/>
          </a:ln>
        </p:spPr>
      </p:pic>
      <p:sp>
        <p:nvSpPr>
          <p:cNvPr id="587" name="github.com/public-apis/public-apis"/>
          <p:cNvSpPr txBox="1"/>
          <p:nvPr/>
        </p:nvSpPr>
        <p:spPr>
          <a:xfrm>
            <a:off x="6135370" y="12672259"/>
            <a:ext cx="8963145" cy="88619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nSpc>
                <a:spcPts val="5600"/>
              </a:lnSpc>
              <a:defRPr i="0">
                <a:solidFill>
                  <a:srgbClr val="29297A"/>
                </a:solidFill>
                <a:uFill>
                  <a:solidFill>
                    <a:srgbClr val="009999"/>
                  </a:solidFill>
                </a:uFill>
                <a:hlinkClick r:id="rId3" invalidUrl="" action="" tgtFrame="" tooltip="" history="1" highlightClick="0" endSnd="0"/>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3" invalidUrl="" action="" tgtFrame="" tooltip="" history="1" highlightClick="0" endSnd="0"/>
              </a:rPr>
              <a:t>github.com/public-apis/public-apis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Building data models"/>
          <p:cNvSpPr txBox="1"/>
          <p:nvPr>
            <p:ph type="title"/>
          </p:nvPr>
        </p:nvSpPr>
        <p:spPr>
          <a:prstGeom prst="rect">
            <a:avLst/>
          </a:prstGeom>
        </p:spPr>
        <p:txBody>
          <a:bodyPr/>
          <a:lstStyle/>
          <a:p>
            <a:pPr/>
            <a:r>
              <a:t>Building data models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Data is situated in the environment where it was gathered.…"/>
          <p:cNvSpPr txBox="1"/>
          <p:nvPr>
            <p:ph type="body" idx="1"/>
          </p:nvPr>
        </p:nvSpPr>
        <p:spPr>
          <a:prstGeom prst="rect">
            <a:avLst/>
          </a:prstGeom>
        </p:spPr>
        <p:txBody>
          <a:bodyPr/>
          <a:lstStyle/>
          <a:p>
            <a:pPr/>
            <a:r>
              <a:t>Data is situated in the environment where it was gathered.</a:t>
            </a:r>
          </a:p>
          <a:p>
            <a:pPr/>
          </a:p>
          <a:p>
            <a:pPr/>
            <a:r>
              <a:t>Consider Galton’s child-height data. </a:t>
            </a:r>
          </a:p>
          <a:p>
            <a:pPr lvl="1"/>
            <a:r>
              <a:t>He gathered the data in England c. 1886.</a:t>
            </a:r>
          </a:p>
          <a:p>
            <a:pPr lvl="1"/>
            <a:r>
              <a:t>What would happen if you tried to use it to predict heights in Poughkeepsie today? In Guatemala? In China?</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When we collect data, it’s like making a map:…"/>
          <p:cNvSpPr txBox="1"/>
          <p:nvPr>
            <p:ph type="body" sz="half" idx="1"/>
          </p:nvPr>
        </p:nvSpPr>
        <p:spPr>
          <a:xfrm>
            <a:off x="2450592" y="9737941"/>
            <a:ext cx="19476720" cy="3726039"/>
          </a:xfrm>
          <a:prstGeom prst="rect">
            <a:avLst/>
          </a:prstGeom>
        </p:spPr>
        <p:txBody>
          <a:bodyPr/>
          <a:lstStyle/>
          <a:p>
            <a:pPr/>
            <a:r>
              <a:t>When we collect data, it’s like making a map: </a:t>
            </a:r>
          </a:p>
          <a:p>
            <a:pPr/>
            <a:r>
              <a:t>We’re constructing a model, where we choose what to represent, and how to represent it.</a:t>
            </a:r>
          </a:p>
        </p:txBody>
      </p:sp>
      <p:pic>
        <p:nvPicPr>
          <p:cNvPr id="600" name="Screen Shot 2022-12-04 at 11.03.08.png" descr="Screen Shot 2022-12-04 at 11.03.08.png"/>
          <p:cNvPicPr>
            <a:picLocks noChangeAspect="1"/>
          </p:cNvPicPr>
          <p:nvPr/>
        </p:nvPicPr>
        <p:blipFill>
          <a:blip r:embed="rId2">
            <a:extLst/>
          </a:blip>
          <a:stretch>
            <a:fillRect/>
          </a:stretch>
        </p:blipFill>
        <p:spPr>
          <a:xfrm>
            <a:off x="5086350" y="148482"/>
            <a:ext cx="14211300" cy="1018540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most of the data and data models we have inherited deal with structures of power, like gender and race, with a crudeness that would never pass muster in a peer-reviewed humanities publication.”…"/>
          <p:cNvSpPr txBox="1"/>
          <p:nvPr>
            <p:ph type="body" idx="1"/>
          </p:nvPr>
        </p:nvSpPr>
        <p:spPr>
          <a:prstGeom prst="rect">
            <a:avLst/>
          </a:prstGeom>
        </p:spPr>
        <p:txBody>
          <a:bodyPr/>
          <a:lstStyle/>
          <a:p>
            <a:pPr/>
            <a:r>
              <a:t>“…most of the data and data models we have inherited deal with structures of power, like gender and race, with a crudeness that would never pass muster in a peer-reviewed humanities publication.”</a:t>
            </a:r>
          </a:p>
          <a:p>
            <a:pPr>
              <a:lnSpc>
                <a:spcPts val="5700"/>
              </a:lnSpc>
              <a:spcBef>
                <a:spcPts val="1200"/>
              </a:spcBef>
              <a:defRPr sz="4200"/>
            </a:pPr>
            <a:r>
              <a:t>Miriam Posner, “</a:t>
            </a:r>
            <a:r>
              <a:rPr>
                <a:solidFill>
                  <a:srgbClr val="29297A"/>
                </a:solidFill>
                <a:uFill>
                  <a:solidFill>
                    <a:srgbClr val="009999"/>
                  </a:solidFill>
                </a:uFill>
                <a:hlinkClick r:id="rId2" invalidUrl="" action="" tgtFrame="" tooltip="" history="1" highlightClick="0" endSnd="0"/>
              </a:rPr>
              <a:t>What’s Next: The Radical, Unrealized Potential of Digital Humanities</a:t>
            </a:r>
            <a:r>
              <a:t>”, 2016</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4" name="Screen Shot 2023-04-28 at 13.48.51.png" descr="Screen Shot 2023-04-28 at 13.48.51.png"/>
          <p:cNvPicPr>
            <a:picLocks noChangeAspect="1"/>
          </p:cNvPicPr>
          <p:nvPr/>
        </p:nvPicPr>
        <p:blipFill>
          <a:blip r:embed="rId3">
            <a:extLst/>
          </a:blip>
          <a:stretch>
            <a:fillRect/>
          </a:stretch>
        </p:blipFill>
        <p:spPr>
          <a:xfrm>
            <a:off x="2189399" y="354"/>
            <a:ext cx="20005202" cy="13715291"/>
          </a:xfrm>
          <a:prstGeom prst="rect">
            <a:avLst/>
          </a:prstGeom>
          <a:ln w="12700">
            <a:miter lim="400000"/>
          </a:ln>
        </p:spPr>
      </p:pic>
      <p:sp>
        <p:nvSpPr>
          <p:cNvPr id="605" name="Rectangle"/>
          <p:cNvSpPr/>
          <p:nvPr/>
        </p:nvSpPr>
        <p:spPr>
          <a:xfrm>
            <a:off x="12443848" y="4028975"/>
            <a:ext cx="871922" cy="4780517"/>
          </a:xfrm>
          <a:prstGeom prst="rect">
            <a:avLst/>
          </a:prstGeom>
          <a:ln w="38100">
            <a:solidFill>
              <a:srgbClr val="B51700"/>
            </a:solidFill>
          </a:ln>
        </p:spPr>
        <p:txBody>
          <a:bodyPr lIns="178593" tIns="178593" rIns="178593" bIns="178593" anchor="ctr"/>
          <a:lstStyle/>
          <a:p>
            <a:pPr algn="ctr">
              <a:lnSpc>
                <a:spcPts val="4800"/>
              </a:lnSpc>
              <a:defRPr sz="42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5"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Screen Shot 2023-04-28 at 13.49.56.png" descr="Screen Shot 2023-04-28 at 13.49.56.png">
            <a:hlinkClick r:id="rId3" invalidUrl="" action="" tgtFrame="" tooltip="" history="1" highlightClick="0" endSnd="0"/>
          </p:cNvPr>
          <p:cNvPicPr>
            <a:picLocks noChangeAspect="1"/>
          </p:cNvPicPr>
          <p:nvPr/>
        </p:nvPicPr>
        <p:blipFill>
          <a:blip r:embed="rId4">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I want us to be more ambitious, to hold ourselves to much higher standards when we are claiming to develop data-based work that depicts people’s lives.”…"/>
          <p:cNvSpPr txBox="1"/>
          <p:nvPr>
            <p:ph type="body" idx="1"/>
          </p:nvPr>
        </p:nvSpPr>
        <p:spPr>
          <a:prstGeom prst="rect">
            <a:avLst/>
          </a:prstGeom>
        </p:spPr>
        <p:txBody>
          <a:bodyPr/>
          <a:lstStyle/>
          <a:p>
            <a:pPr/>
            <a:r>
              <a:t>“I want us to be more ambitious, to hold ourselves to much higher standards when we are claiming to develop data-based work that depicts people’s lives.”</a:t>
            </a:r>
          </a:p>
          <a:p>
            <a:pPr>
              <a:lnSpc>
                <a:spcPts val="5700"/>
              </a:lnSpc>
              <a:spcBef>
                <a:spcPts val="1200"/>
              </a:spcBef>
              <a:defRPr sz="4200"/>
            </a:pPr>
            <a:r>
              <a:t>Miriam Posner, “</a:t>
            </a:r>
            <a:r>
              <a:rPr>
                <a:solidFill>
                  <a:srgbClr val="29297A"/>
                </a:solidFill>
                <a:uFill>
                  <a:solidFill>
                    <a:srgbClr val="009999"/>
                  </a:solidFill>
                </a:uFill>
                <a:hlinkClick r:id="rId2" invalidUrl="" action="" tgtFrame="" tooltip="" history="1" highlightClick="0" endSnd="0"/>
              </a:rPr>
              <a:t>What’s Next: The Radical, Unrealized Potential of Digital Humanities</a:t>
            </a:r>
            <a:r>
              <a:t>”, 2016</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Data and privacy"/>
          <p:cNvSpPr txBox="1"/>
          <p:nvPr>
            <p:ph type="title"/>
          </p:nvPr>
        </p:nvSpPr>
        <p:spPr>
          <a:prstGeom prst="rect">
            <a:avLst/>
          </a:prstGeom>
        </p:spPr>
        <p:txBody>
          <a:bodyPr/>
          <a:lstStyle/>
          <a:p>
            <a:pPr/>
            <a:r>
              <a:t>Data and privacy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
          <p:cNvSpPr txBox="1"/>
          <p:nvPr>
            <p:ph type="body" idx="1"/>
          </p:nvPr>
        </p:nvSpPr>
        <p:spPr>
          <a:prstGeom prst="rect">
            <a:avLst/>
          </a:prstGeom>
        </p:spPr>
        <p:txBody>
          <a:bodyPr/>
          <a:lstStyle>
            <a:lvl1pPr algn="l">
              <a:lnSpc>
                <a:spcPts val="14600"/>
              </a:lnSpc>
              <a:defRPr sz="10000"/>
            </a:lvl1pPr>
          </a:lstStyle>
          <a:p>
            <a:pPr/>
            <a:r>
              <a:t>…</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Screen Shot 2023-04-28 at 11.19.11.png" descr="Screen Shot 2023-04-28 at 11.19.11.png"/>
          <p:cNvPicPr>
            <a:picLocks noChangeAspect="1"/>
          </p:cNvPicPr>
          <p:nvPr/>
        </p:nvPicPr>
        <p:blipFill>
          <a:blip r:embed="rId3">
            <a:extLst/>
          </a:blip>
          <a:stretch>
            <a:fillRect/>
          </a:stretch>
        </p:blipFill>
        <p:spPr>
          <a:xfrm>
            <a:off x="2176819" y="354"/>
            <a:ext cx="20005202" cy="13715291"/>
          </a:xfrm>
          <a:prstGeom prst="rect">
            <a:avLst/>
          </a:prstGeom>
          <a:ln w="12700">
            <a:miter lim="400000"/>
          </a:ln>
        </p:spPr>
      </p:pic>
      <p:sp>
        <p:nvSpPr>
          <p:cNvPr id="620" name="sentiment140.com"/>
          <p:cNvSpPr txBox="1"/>
          <p:nvPr/>
        </p:nvSpPr>
        <p:spPr>
          <a:xfrm>
            <a:off x="9290050" y="12621076"/>
            <a:ext cx="4969019" cy="88619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nSpc>
                <a:spcPts val="5600"/>
              </a:lnSpc>
              <a:defRPr i="0">
                <a:solidFill>
                  <a:srgbClr val="29297A"/>
                </a:solidFill>
                <a:uFill>
                  <a:solidFill>
                    <a:srgbClr val="009999"/>
                  </a:solidFill>
                </a:uFill>
                <a:hlinkClick r:id="rId4" invalidUrl="" action="" tgtFrame="" tooltip="" history="1" highlightClick="0" endSnd="0"/>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4" invalidUrl="" action="" tgtFrame="" tooltip="" history="1" highlightClick="0" endSnd="0"/>
              </a:rPr>
              <a:t>sentiment140.com</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Screen Shot 2021-12-05 at 21.08.04.png" descr="Screen Shot 2021-12-05 at 21.08.04.png"/>
          <p:cNvPicPr>
            <a:picLocks noChangeAspect="1"/>
          </p:cNvPicPr>
          <p:nvPr/>
        </p:nvPicPr>
        <p:blipFill>
          <a:blip r:embed="rId3">
            <a:extLst/>
          </a:blip>
          <a:stretch>
            <a:fillRect/>
          </a:stretch>
        </p:blipFill>
        <p:spPr>
          <a:xfrm>
            <a:off x="1428254" y="-304756"/>
            <a:ext cx="21527492" cy="14325512"/>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The words and phrases we search for on Google, the times of day we are most active on Facebook, and the number of items we add to our Amazon carts are all tracked and stored as data – data that are then converted into corporate financial gain.”…"/>
          <p:cNvSpPr txBox="1"/>
          <p:nvPr>
            <p:ph type="body" idx="1"/>
          </p:nvPr>
        </p:nvSpPr>
        <p:spPr>
          <a:prstGeom prst="rect">
            <a:avLst/>
          </a:prstGeom>
        </p:spPr>
        <p:txBody>
          <a:bodyPr/>
          <a:lstStyle/>
          <a:p>
            <a:pPr/>
            <a:r>
              <a:t>“The words and phrases we search for on Google, the times of day we are most active on Facebook, and the number of items we add to our Amazon carts are all tracked and stored as data – data that are then converted into corporate financial gain.”</a:t>
            </a:r>
          </a:p>
          <a:p>
            <a:pPr>
              <a:lnSpc>
                <a:spcPts val="5700"/>
              </a:lnSpc>
              <a:spcBef>
                <a:spcPts val="1200"/>
              </a:spcBef>
              <a:defRPr sz="4200"/>
            </a:pPr>
            <a:r>
              <a:t>D’Ignazio &amp; Klein, </a:t>
            </a:r>
            <a:r>
              <a:rPr i="1"/>
              <a:t>Data Feminism</a:t>
            </a:r>
            <a:r>
              <a:t>, 2020</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0" name="Screen Shot 2023-04-28 at 13.50.55.png" descr="Screen Shot 2023-04-28 at 13.50.55.png">
            <a:hlinkClick r:id="rId3" invalidUrl="" action="" tgtFrame="" tooltip="" history="1" highlightClick="0" endSnd="0"/>
          </p:cNvPr>
          <p:cNvPicPr>
            <a:picLocks noChangeAspect="1"/>
          </p:cNvPicPr>
          <p:nvPr/>
        </p:nvPicPr>
        <p:blipFill>
          <a:blip r:embed="rId4">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As Pole’s computers crawled through the data, he was able to identify about 25 products that, when analyzed together, allowed him to assign each shopper a ‘pregnancy prediction’ score. More important, he could also estimate her due date to within a smal"/>
          <p:cNvSpPr txBox="1"/>
          <p:nvPr>
            <p:ph type="body" idx="1"/>
          </p:nvPr>
        </p:nvSpPr>
        <p:spPr>
          <a:prstGeom prst="rect">
            <a:avLst/>
          </a:prstGeom>
        </p:spPr>
        <p:txBody>
          <a:bodyPr/>
          <a:lstStyle/>
          <a:p>
            <a:pPr defTabSz="640794">
              <a:lnSpc>
                <a:spcPts val="5700"/>
              </a:lnSpc>
              <a:spcBef>
                <a:spcPts val="2900"/>
              </a:spcBef>
              <a:defRPr sz="4524"/>
            </a:pPr>
            <a:r>
              <a:t>“As Pole’s computers crawled through the data, he was able to identify about 25 products that, when analyzed together, allowed him to </a:t>
            </a:r>
            <a:r>
              <a:rPr i="1">
                <a:solidFill>
                  <a:schemeClr val="accent1">
                    <a:hueOff val="2550000"/>
                    <a:satOff val="48809"/>
                    <a:lumOff val="-44426"/>
                  </a:schemeClr>
                </a:solidFill>
              </a:rPr>
              <a:t>assign each shopper a ‘pregnancy prediction’ score</a:t>
            </a:r>
            <a:r>
              <a:t>. More important, he could also </a:t>
            </a:r>
            <a:r>
              <a:rPr i="1">
                <a:solidFill>
                  <a:schemeClr val="accent1">
                    <a:hueOff val="2550000"/>
                    <a:satOff val="48809"/>
                    <a:lumOff val="-44426"/>
                  </a:schemeClr>
                </a:solidFill>
              </a:rPr>
              <a:t>estimate her due date</a:t>
            </a:r>
            <a:r>
              <a:t> to within a small window, so Target could send coupons timed to very specific stages of her pregnancy. </a:t>
            </a:r>
          </a:p>
          <a:p>
            <a:pPr defTabSz="640794">
              <a:lnSpc>
                <a:spcPts val="5700"/>
              </a:lnSpc>
              <a:spcBef>
                <a:spcPts val="2900"/>
              </a:spcBef>
              <a:defRPr sz="4524"/>
            </a:pPr>
            <a:r>
              <a:t>“One Target employee I spoke to provided a hypothetical example. Take a fictional Target shopper named Jenny Ward, who is 23, lives in Atlanta and in March bought cocoa-butter lotion, a purse large enough to double as a diaper bag, zinc and magnesium supplements and a bright blue rug. There’s, say, an 87 percent chance that she’s pregnant and that her delivery date is sometime in late August.” </a:t>
            </a:r>
          </a:p>
          <a:p>
            <a:pPr defTabSz="640794">
              <a:lnSpc>
                <a:spcPts val="4400"/>
              </a:lnSpc>
              <a:spcBef>
                <a:spcPts val="900"/>
              </a:spcBef>
              <a:defRPr sz="3275"/>
            </a:pPr>
            <a:r>
              <a:t>Kashmir Hill, “How Target Figured Out a Teen Girl was Pregnant Before Her Father Did”, </a:t>
            </a:r>
            <a:r>
              <a:rPr i="1"/>
              <a:t>Forbes</a:t>
            </a:r>
            <a:r>
              <a:t>, 2012</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Computing with data is complex, and it’s not just “technical” issues we need to concern ourselves with!"/>
          <p:cNvSpPr txBox="1"/>
          <p:nvPr>
            <p:ph type="body" idx="1"/>
          </p:nvPr>
        </p:nvSpPr>
        <p:spPr>
          <a:prstGeom prst="rect">
            <a:avLst/>
          </a:prstGeom>
        </p:spPr>
        <p:txBody>
          <a:bodyPr/>
          <a:lstStyle/>
          <a:p>
            <a:pPr/>
            <a:r>
              <a:t>Computing with data is complex, and it’s not just “technical” issues we need to concern ourselves with! </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Computing with data gives us a lot of power!…"/>
          <p:cNvSpPr txBox="1"/>
          <p:nvPr>
            <p:ph type="body" idx="1"/>
          </p:nvPr>
        </p:nvSpPr>
        <p:spPr>
          <a:prstGeom prst="rect">
            <a:avLst/>
          </a:prstGeom>
        </p:spPr>
        <p:txBody>
          <a:bodyPr/>
          <a:lstStyle/>
          <a:p>
            <a:pPr/>
            <a:r>
              <a:t>Computing with data gives us a lot of power! </a:t>
            </a:r>
          </a:p>
          <a:p>
            <a:pPr/>
            <a:r>
              <a:t>We can do a lot of harm, but we can also do a lot of good!</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Computer Science I…"/>
          <p:cNvSpPr txBox="1"/>
          <p:nvPr>
            <p:ph type="title"/>
          </p:nvPr>
        </p:nvSpPr>
        <p:spPr>
          <a:prstGeom prst="rect">
            <a:avLst/>
          </a:prstGeom>
        </p:spPr>
        <p:txBody>
          <a:bodyPr/>
          <a:lstStyle/>
          <a:p>
            <a:pPr/>
            <a:r>
              <a:t>Computer Science I</a:t>
            </a:r>
          </a:p>
          <a:p>
            <a:pPr/>
            <a:r>
              <a:t>—or, where do you go from here?</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ata types…"/>
          <p:cNvSpPr txBox="1"/>
          <p:nvPr>
            <p:ph type="body" idx="1"/>
          </p:nvPr>
        </p:nvSpPr>
        <p:spPr>
          <a:prstGeom prst="rect">
            <a:avLst/>
          </a:prstGeom>
        </p:spPr>
        <p:txBody>
          <a:bodyPr/>
          <a:lstStyle/>
          <a:p>
            <a:pPr defTabSz="550425">
              <a:lnSpc>
                <a:spcPts val="4800"/>
              </a:lnSpc>
              <a:spcBef>
                <a:spcPts val="2500"/>
              </a:spcBef>
              <a:defRPr sz="3886"/>
            </a:pPr>
            <a:r>
              <a:t>Data types</a:t>
            </a:r>
          </a:p>
          <a:p>
            <a:pPr defTabSz="550425">
              <a:lnSpc>
                <a:spcPts val="4800"/>
              </a:lnSpc>
              <a:spcBef>
                <a:spcPts val="2500"/>
              </a:spcBef>
              <a:defRPr sz="3886"/>
            </a:pPr>
            <a:r>
              <a:t>Naming values</a:t>
            </a:r>
          </a:p>
          <a:p>
            <a:pPr defTabSz="550425">
              <a:lnSpc>
                <a:spcPts val="4800"/>
              </a:lnSpc>
              <a:spcBef>
                <a:spcPts val="2500"/>
              </a:spcBef>
              <a:defRPr sz="3886"/>
            </a:pPr>
            <a:r>
              <a:t>Evaluation</a:t>
            </a:r>
          </a:p>
          <a:p>
            <a:pPr defTabSz="550425">
              <a:lnSpc>
                <a:spcPts val="4800"/>
              </a:lnSpc>
              <a:spcBef>
                <a:spcPts val="2500"/>
              </a:spcBef>
              <a:defRPr sz="3886"/>
            </a:pPr>
            <a:r>
              <a:t>Conditionals (</a:t>
            </a:r>
            <a:r>
              <a:rPr b="1" sz="3082"/>
              <a:t>if</a:t>
            </a:r>
            <a:r>
              <a:t> and </a:t>
            </a:r>
            <a:r>
              <a:rPr b="1" sz="3082"/>
              <a:t>cases</a:t>
            </a:r>
            <a:r>
              <a:t>)</a:t>
            </a:r>
          </a:p>
          <a:p>
            <a:pPr defTabSz="550425">
              <a:lnSpc>
                <a:spcPts val="4800"/>
              </a:lnSpc>
              <a:spcBef>
                <a:spcPts val="2500"/>
              </a:spcBef>
              <a:defRPr sz="3886"/>
            </a:pPr>
            <a:r>
              <a:t>Function signatures</a:t>
            </a:r>
          </a:p>
          <a:p>
            <a:pPr defTabSz="550425">
              <a:lnSpc>
                <a:spcPts val="4800"/>
              </a:lnSpc>
              <a:spcBef>
                <a:spcPts val="2500"/>
              </a:spcBef>
              <a:defRPr sz="3886"/>
            </a:pPr>
            <a:r>
              <a:t>Testing functions</a:t>
            </a:r>
          </a:p>
          <a:p>
            <a:pPr defTabSz="550425">
              <a:lnSpc>
                <a:spcPts val="4800"/>
              </a:lnSpc>
              <a:spcBef>
                <a:spcPts val="2500"/>
              </a:spcBef>
              <a:defRPr sz="3886"/>
            </a:pPr>
            <a:r>
              <a:t>Tabular data</a:t>
            </a:r>
          </a:p>
          <a:p>
            <a:pPr defTabSz="550425">
              <a:lnSpc>
                <a:spcPts val="4800"/>
              </a:lnSpc>
              <a:spcBef>
                <a:spcPts val="2500"/>
              </a:spcBef>
              <a:defRPr sz="3886"/>
            </a:pPr>
            <a:r>
              <a:t>Higher-order functions</a:t>
            </a:r>
          </a:p>
          <a:p>
            <a:pPr defTabSz="550425">
              <a:lnSpc>
                <a:spcPts val="4800"/>
              </a:lnSpc>
              <a:spcBef>
                <a:spcPts val="2500"/>
              </a:spcBef>
              <a:defRPr sz="3886"/>
            </a:pPr>
            <a:r>
              <a:t>Lambda expressions</a:t>
            </a:r>
          </a:p>
          <a:p>
            <a:pPr defTabSz="550425">
              <a:lnSpc>
                <a:spcPts val="4800"/>
              </a:lnSpc>
              <a:spcBef>
                <a:spcPts val="2500"/>
              </a:spcBef>
              <a:defRPr sz="3886"/>
            </a:pPr>
            <a:r>
              <a:t>Linked lists</a:t>
            </a:r>
          </a:p>
          <a:p>
            <a:pPr defTabSz="550425">
              <a:lnSpc>
                <a:spcPts val="4800"/>
              </a:lnSpc>
              <a:spcBef>
                <a:spcPts val="2500"/>
              </a:spcBef>
              <a:defRPr sz="3886"/>
            </a:pPr>
            <a:r>
              <a:t>Defining structured data</a:t>
            </a:r>
          </a:p>
          <a:p>
            <a:pPr defTabSz="550425">
              <a:lnSpc>
                <a:spcPts val="4800"/>
              </a:lnSpc>
              <a:spcBef>
                <a:spcPts val="2500"/>
              </a:spcBef>
              <a:defRPr sz="3886"/>
            </a:pPr>
            <a:r>
              <a:t>Structurally recursive data and functions</a:t>
            </a:r>
          </a:p>
          <a:p>
            <a:pPr defTabSz="550425">
              <a:lnSpc>
                <a:spcPts val="4800"/>
              </a:lnSpc>
              <a:spcBef>
                <a:spcPts val="2500"/>
              </a:spcBef>
              <a:defRPr sz="3886"/>
            </a:pPr>
            <a:r>
              <a:t>Trees (binary, </a:t>
            </a:r>
            <a:r>
              <a:rPr i="1"/>
              <a:t>n</a:t>
            </a:r>
            <a:r>
              <a:t>-ary)</a:t>
            </a:r>
          </a:p>
          <a:p>
            <a:pPr defTabSz="550425">
              <a:lnSpc>
                <a:spcPts val="4800"/>
              </a:lnSpc>
              <a:spcBef>
                <a:spcPts val="2500"/>
              </a:spcBef>
              <a:defRPr sz="3886"/>
            </a:pPr>
            <a:r>
              <a:t>Reactive programs</a:t>
            </a:r>
          </a:p>
          <a:p>
            <a:pPr defTabSz="550425">
              <a:lnSpc>
                <a:spcPts val="4800"/>
              </a:lnSpc>
              <a:spcBef>
                <a:spcPts val="2500"/>
              </a:spcBef>
              <a:defRPr sz="3886"/>
            </a:pPr>
            <a:r>
              <a:t>List and string slicing</a:t>
            </a:r>
          </a:p>
          <a:p>
            <a:pPr defTabSz="550425">
              <a:lnSpc>
                <a:spcPts val="4800"/>
              </a:lnSpc>
              <a:spcBef>
                <a:spcPts val="2500"/>
              </a:spcBef>
              <a:defRPr sz="3886"/>
            </a:pPr>
            <a:r>
              <a:t>List comprehensions</a:t>
            </a:r>
          </a:p>
          <a:p>
            <a:pPr defTabSz="550425">
              <a:lnSpc>
                <a:spcPts val="4800"/>
              </a:lnSpc>
              <a:spcBef>
                <a:spcPts val="2500"/>
              </a:spcBef>
              <a:defRPr sz="3886"/>
            </a:pPr>
            <a:r>
              <a:t>Numpy arrays</a:t>
            </a:r>
          </a:p>
          <a:p>
            <a:pPr defTabSz="550425">
              <a:lnSpc>
                <a:spcPts val="4800"/>
              </a:lnSpc>
              <a:spcBef>
                <a:spcPts val="2500"/>
              </a:spcBef>
              <a:defRPr sz="3886"/>
            </a:pPr>
            <a:r>
              <a:t>Sanitizing real-world data</a:t>
            </a:r>
          </a:p>
          <a:p>
            <a:pPr defTabSz="550425">
              <a:lnSpc>
                <a:spcPts val="4800"/>
              </a:lnSpc>
              <a:spcBef>
                <a:spcPts val="2500"/>
              </a:spcBef>
              <a:defRPr sz="3886"/>
            </a:pPr>
            <a:r>
              <a:t>Visualization</a:t>
            </a:r>
          </a:p>
          <a:p>
            <a:pPr defTabSz="550425">
              <a:lnSpc>
                <a:spcPts val="4800"/>
              </a:lnSpc>
              <a:spcBef>
                <a:spcPts val="2500"/>
              </a:spcBef>
              <a:defRPr sz="3886"/>
            </a:pPr>
            <a:r>
              <a:t>Dataclasses</a:t>
            </a:r>
          </a:p>
          <a:p>
            <a:pPr defTabSz="550425">
              <a:lnSpc>
                <a:spcPts val="4800"/>
              </a:lnSpc>
              <a:spcBef>
                <a:spcPts val="2500"/>
              </a:spcBef>
              <a:defRPr sz="3886"/>
            </a:pPr>
            <a:r>
              <a:t>Side effects and mutation</a:t>
            </a:r>
          </a:p>
          <a:p>
            <a:pPr defTabSz="550425">
              <a:lnSpc>
                <a:spcPts val="4800"/>
              </a:lnSpc>
              <a:spcBef>
                <a:spcPts val="2500"/>
              </a:spcBef>
              <a:defRPr sz="3886"/>
            </a:pPr>
            <a:r>
              <a:t>Functional vs imperative languages</a:t>
            </a:r>
          </a:p>
          <a:p>
            <a:pPr defTabSz="550425">
              <a:lnSpc>
                <a:spcPts val="4800"/>
              </a:lnSpc>
              <a:spcBef>
                <a:spcPts val="2500"/>
              </a:spcBef>
              <a:defRPr sz="3886"/>
            </a:pPr>
            <a:r>
              <a:t>Iteration (</a:t>
            </a:r>
            <a:r>
              <a:rPr b="1" sz="3082"/>
              <a:t>for</a:t>
            </a:r>
            <a:r>
              <a:t>)</a:t>
            </a:r>
          </a:p>
          <a:p>
            <a:pPr defTabSz="550425">
              <a:lnSpc>
                <a:spcPts val="4800"/>
              </a:lnSpc>
              <a:spcBef>
                <a:spcPts val="2500"/>
              </a:spcBef>
              <a:defRPr sz="3886"/>
            </a:pPr>
            <a:r>
              <a:t>Accumulators</a:t>
            </a:r>
          </a:p>
          <a:p>
            <a:pPr defTabSz="550425">
              <a:lnSpc>
                <a:spcPts val="4800"/>
              </a:lnSpc>
              <a:spcBef>
                <a:spcPts val="2500"/>
              </a:spcBef>
              <a:defRPr sz="3886"/>
            </a:pPr>
            <a:r>
              <a:t>Debugging using </a:t>
            </a:r>
            <a:r>
              <a:rPr b="1" sz="3082"/>
              <a:t>print</a:t>
            </a:r>
            <a:r>
              <a:t> statements</a:t>
            </a:r>
          </a:p>
          <a:p>
            <a:pPr defTabSz="550425">
              <a:lnSpc>
                <a:spcPts val="4800"/>
              </a:lnSpc>
              <a:spcBef>
                <a:spcPts val="2500"/>
              </a:spcBef>
              <a:defRPr sz="3886"/>
            </a:pPr>
            <a:r>
              <a:t>Memory and aliasing</a:t>
            </a:r>
          </a:p>
          <a:p>
            <a:pPr defTabSz="550425">
              <a:lnSpc>
                <a:spcPts val="4800"/>
              </a:lnSpc>
              <a:spcBef>
                <a:spcPts val="2500"/>
              </a:spcBef>
              <a:defRPr sz="3886"/>
            </a:pPr>
            <a:r>
              <a:t>Dictionaries (hash tables)</a:t>
            </a:r>
          </a:p>
          <a:p>
            <a:pPr defTabSz="550425">
              <a:lnSpc>
                <a:spcPts val="4800"/>
              </a:lnSpc>
              <a:spcBef>
                <a:spcPts val="2500"/>
              </a:spcBef>
              <a:defRPr sz="3886"/>
            </a:pPr>
            <a:r>
              <a:t>Web APIs and JSON</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Congratulations on making it this far!"/>
          <p:cNvSpPr txBox="1"/>
          <p:nvPr>
            <p:ph type="body" idx="1"/>
          </p:nvPr>
        </p:nvSpPr>
        <p:spPr>
          <a:prstGeom prst="rect">
            <a:avLst/>
          </a:prstGeom>
        </p:spPr>
        <p:txBody>
          <a:bodyPr/>
          <a:lstStyle/>
          <a:p>
            <a:pPr/>
            <a:r>
              <a:t>Congratulations on making it this far!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Screen Shot 2023-04-28 at 11.07.04.png" descr="Screen Shot 2023-04-28 at 11.07.04.png"/>
          <p:cNvPicPr>
            <a:picLocks noChangeAspect="1"/>
          </p:cNvPicPr>
          <p:nvPr/>
        </p:nvPicPr>
        <p:blipFill>
          <a:blip r:embed="rId3">
            <a:extLst/>
          </a:blip>
          <a:stretch>
            <a:fillRect/>
          </a:stretch>
        </p:blipFill>
        <p:spPr>
          <a:xfrm>
            <a:off x="2189399" y="354"/>
            <a:ext cx="20005202" cy="13715291"/>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CS courses at Vassar"/>
          <p:cNvSpPr txBox="1"/>
          <p:nvPr>
            <p:ph type="title"/>
          </p:nvPr>
        </p:nvSpPr>
        <p:spPr>
          <a:prstGeom prst="rect">
            <a:avLst/>
          </a:prstGeom>
        </p:spPr>
        <p:txBody>
          <a:bodyPr/>
          <a:lstStyle/>
          <a:p>
            <a:pPr/>
            <a:r>
              <a:t>CS courses at Vassar</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4" name="cmpu-course-dependency-graph.png" descr="cmpu-course-dependency-graph.png">
            <a:hlinkClick r:id="rId2" invalidUrl="" action="" tgtFrame="" tooltip="" history="1" highlightClick="0" endSnd="0"/>
          </p:cNvPr>
          <p:cNvPicPr>
            <a:picLocks noChangeAspect="1"/>
          </p:cNvPicPr>
          <p:nvPr/>
        </p:nvPicPr>
        <p:blipFill>
          <a:blip r:embed="rId3">
            <a:extLst/>
          </a:blip>
          <a:stretch>
            <a:fillRect/>
          </a:stretch>
        </p:blipFill>
        <p:spPr>
          <a:xfrm>
            <a:off x="3116352" y="133371"/>
            <a:ext cx="18151296" cy="13534416"/>
          </a:xfrm>
          <a:prstGeom prst="rect">
            <a:avLst/>
          </a:prstGeom>
          <a:ln w="12700">
            <a:miter lim="400000"/>
          </a:ln>
        </p:spPr>
      </p:pic>
      <p:sp>
        <p:nvSpPr>
          <p:cNvPr id="655" name="Dingbat Check"/>
          <p:cNvSpPr/>
          <p:nvPr/>
        </p:nvSpPr>
        <p:spPr>
          <a:xfrm>
            <a:off x="10760506" y="685225"/>
            <a:ext cx="1301543"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5" grpId="1"/>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cmpu-course-dependency-graph.png" descr="cmpu-course-dependency-graph.png">
            <a:hlinkClick r:id="rId3" invalidUrl="" action="" tgtFrame="" tooltip="" history="1" highlightClick="0" endSnd="0"/>
          </p:cNvPr>
          <p:cNvPicPr>
            <a:picLocks noChangeAspect="1"/>
          </p:cNvPicPr>
          <p:nvPr/>
        </p:nvPicPr>
        <p:blipFill>
          <a:blip r:embed="rId4">
            <a:extLst/>
          </a:blip>
          <a:stretch>
            <a:fillRect/>
          </a:stretch>
        </p:blipFill>
        <p:spPr>
          <a:xfrm>
            <a:off x="3116352" y="133371"/>
            <a:ext cx="18151296" cy="13534416"/>
          </a:xfrm>
          <a:prstGeom prst="rect">
            <a:avLst/>
          </a:prstGeom>
          <a:ln w="12700">
            <a:miter lim="400000"/>
          </a:ln>
        </p:spPr>
      </p:pic>
      <p:sp>
        <p:nvSpPr>
          <p:cNvPr id="658" name="Dingbat Check"/>
          <p:cNvSpPr/>
          <p:nvPr/>
        </p:nvSpPr>
        <p:spPr>
          <a:xfrm>
            <a:off x="10760506" y="685225"/>
            <a:ext cx="1301543"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p>
        </p:txBody>
      </p:sp>
      <p:sp>
        <p:nvSpPr>
          <p:cNvPr id="659" name="Rectangle"/>
          <p:cNvSpPr/>
          <p:nvPr/>
        </p:nvSpPr>
        <p:spPr>
          <a:xfrm>
            <a:off x="1423043" y="3081023"/>
            <a:ext cx="21843382" cy="10710757"/>
          </a:xfrm>
          <a:prstGeom prst="rect">
            <a:avLst/>
          </a:prstGeom>
          <a:solidFill>
            <a:schemeClr val="accent3">
              <a:lumOff val="44000"/>
              <a:alpha val="70000"/>
            </a:schemeClr>
          </a:solidFill>
          <a:ln w="12700">
            <a:miter lim="400000"/>
          </a:ln>
        </p:spPr>
        <p:txBody>
          <a:bodyPr lIns="178593" tIns="178593" rIns="178593" bIns="178593" anchor="ctr"/>
          <a:lstStyle/>
          <a:p>
            <a:pPr algn="ctr">
              <a:lnSpc>
                <a:spcPts val="4800"/>
              </a:lnSpc>
              <a:defRPr sz="4200"/>
            </a:pPr>
          </a:p>
        </p:txBody>
      </p:sp>
      <p:sp>
        <p:nvSpPr>
          <p:cNvPr id="660" name="CMPU 102…"/>
          <p:cNvSpPr txBox="1"/>
          <p:nvPr/>
        </p:nvSpPr>
        <p:spPr>
          <a:xfrm>
            <a:off x="13550907" y="1707016"/>
            <a:ext cx="7954959" cy="1554481"/>
          </a:xfrm>
          <a:prstGeom prst="rect">
            <a:avLst/>
          </a:prstGeom>
          <a:solidFill>
            <a:schemeClr val="accent3">
              <a:lumOff val="44000"/>
            </a:schemeClr>
          </a:solidFill>
          <a:ln w="25400">
            <a:solidFill>
              <a:schemeClr val="accent1">
                <a:hueOff val="-11070000"/>
                <a:satOff val="-41666"/>
                <a:lumOff val="-81176"/>
              </a:schemeClr>
            </a:solidFill>
          </a:ln>
          <a:effectLst>
            <a:outerShdw sx="100000" sy="100000" kx="0" ky="0" algn="b" rotWithShape="0" blurRad="101600" dist="25400" dir="5400000">
              <a:schemeClr val="accent1">
                <a:hueOff val="-11070000"/>
                <a:satOff val="-41666"/>
                <a:lumOff val="-81176"/>
                <a:alpha val="75000"/>
              </a:schemeClr>
            </a:outerShdw>
          </a:effectLst>
          <a:extLst>
            <a:ext uri="{C572A759-6A51-4108-AA02-DFA0A04FC94B}">
              <ma14:wrappingTextBoxFlag xmlns:ma14="http://schemas.microsoft.com/office/mac/drawingml/2011/main" val="1"/>
            </a:ext>
          </a:extLst>
        </p:spPr>
        <p:txBody>
          <a:bodyPr wrap="none" tIns="91439" bIns="91439" anchor="ctr">
            <a:spAutoFit/>
          </a:bodyPr>
          <a:lstStyle/>
          <a:p>
            <a:pPr>
              <a:defRPr sz="4400">
                <a:solidFill>
                  <a:srgbClr val="A00E15"/>
                </a:solidFill>
              </a:defRPr>
            </a:pPr>
            <a:r>
              <a:t>CMPU 102</a:t>
            </a:r>
          </a:p>
          <a:p>
            <a:pPr>
              <a:defRPr sz="4400">
                <a:solidFill>
                  <a:srgbClr val="A00E15"/>
                </a:solidFill>
              </a:defRPr>
            </a:pPr>
            <a:r>
              <a:t>Data Structures and Algorithms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8"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4" name="cmpu-course-dependency-graph.png" descr="cmpu-course-dependency-graph.png">
            <a:hlinkClick r:id="rId3" invalidUrl="" action="" tgtFrame="" tooltip="" history="1" highlightClick="0" endSnd="0"/>
          </p:cNvPr>
          <p:cNvPicPr>
            <a:picLocks noChangeAspect="1"/>
          </p:cNvPicPr>
          <p:nvPr/>
        </p:nvPicPr>
        <p:blipFill>
          <a:blip r:embed="rId4">
            <a:extLst/>
          </a:blip>
          <a:stretch>
            <a:fillRect/>
          </a:stretch>
        </p:blipFill>
        <p:spPr>
          <a:xfrm>
            <a:off x="3116352" y="133371"/>
            <a:ext cx="18151296" cy="13534416"/>
          </a:xfrm>
          <a:prstGeom prst="rect">
            <a:avLst/>
          </a:prstGeom>
          <a:ln w="12700">
            <a:miter lim="400000"/>
          </a:ln>
        </p:spPr>
      </p:pic>
      <p:sp>
        <p:nvSpPr>
          <p:cNvPr id="665" name="Dingbat Check"/>
          <p:cNvSpPr/>
          <p:nvPr/>
        </p:nvSpPr>
        <p:spPr>
          <a:xfrm>
            <a:off x="10760506" y="685225"/>
            <a:ext cx="1301543"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p>
        </p:txBody>
      </p:sp>
      <p:sp>
        <p:nvSpPr>
          <p:cNvPr id="666" name="Rectangle"/>
          <p:cNvSpPr/>
          <p:nvPr/>
        </p:nvSpPr>
        <p:spPr>
          <a:xfrm>
            <a:off x="1423043" y="3042187"/>
            <a:ext cx="21843382" cy="10749593"/>
          </a:xfrm>
          <a:prstGeom prst="rect">
            <a:avLst/>
          </a:prstGeom>
          <a:solidFill>
            <a:schemeClr val="accent3">
              <a:lumOff val="44000"/>
              <a:alpha val="70000"/>
            </a:schemeClr>
          </a:solidFill>
          <a:ln w="12700">
            <a:miter lim="400000"/>
          </a:ln>
        </p:spPr>
        <p:txBody>
          <a:bodyPr lIns="178593" tIns="178593" rIns="178593" bIns="178593" anchor="ctr"/>
          <a:lstStyle/>
          <a:p>
            <a:pPr algn="ctr">
              <a:lnSpc>
                <a:spcPts val="4800"/>
              </a:lnSpc>
              <a:defRPr sz="4200"/>
            </a:pPr>
          </a:p>
        </p:txBody>
      </p:sp>
      <p:sp>
        <p:nvSpPr>
          <p:cNvPr id="667" name="CMPU 145…"/>
          <p:cNvSpPr txBox="1"/>
          <p:nvPr/>
        </p:nvSpPr>
        <p:spPr>
          <a:xfrm>
            <a:off x="-1272553" y="1721560"/>
            <a:ext cx="8669830" cy="1554481"/>
          </a:xfrm>
          <a:prstGeom prst="rect">
            <a:avLst/>
          </a:prstGeom>
          <a:solidFill>
            <a:schemeClr val="accent3">
              <a:lumOff val="44000"/>
            </a:schemeClr>
          </a:solidFill>
          <a:ln w="25400">
            <a:solidFill>
              <a:schemeClr val="accent1">
                <a:hueOff val="-11070000"/>
                <a:satOff val="-41666"/>
                <a:lumOff val="-81176"/>
              </a:schemeClr>
            </a:solidFill>
          </a:ln>
          <a:effectLst>
            <a:outerShdw sx="100000" sy="100000" kx="0" ky="0" algn="b" rotWithShape="0" blurRad="101600" dist="25400" dir="5400000">
              <a:schemeClr val="accent1">
                <a:hueOff val="-11070000"/>
                <a:satOff val="-41666"/>
                <a:lumOff val="-81176"/>
                <a:alpha val="75000"/>
              </a:schemeClr>
            </a:outerShdw>
          </a:effectLst>
          <a:extLst>
            <a:ext uri="{C572A759-6A51-4108-AA02-DFA0A04FC94B}">
              <ma14:wrappingTextBoxFlag xmlns:ma14="http://schemas.microsoft.com/office/mac/drawingml/2011/main" val="1"/>
            </a:ext>
          </a:extLst>
        </p:spPr>
        <p:txBody>
          <a:bodyPr wrap="none" tIns="91439" bIns="91439" anchor="ctr">
            <a:spAutoFit/>
          </a:bodyPr>
          <a:lstStyle/>
          <a:p>
            <a:pPr algn="r">
              <a:defRPr sz="4400">
                <a:solidFill>
                  <a:srgbClr val="A00E15"/>
                </a:solidFill>
              </a:defRPr>
            </a:pPr>
            <a:r>
              <a:t>CMPU 145</a:t>
            </a:r>
          </a:p>
          <a:p>
            <a:pPr algn="r">
              <a:defRPr sz="4400">
                <a:solidFill>
                  <a:srgbClr val="A00E15"/>
                </a:solidFill>
              </a:defRPr>
            </a:pPr>
            <a:r>
              <a:t>Foundations of Computer Science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5" grpId="1"/>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1" name="cmpu-course-dependency-graph.png" descr="cmpu-course-dependency-graph.png">
            <a:hlinkClick r:id="rId3" invalidUrl="" action="" tgtFrame="" tooltip="" history="1" highlightClick="0" endSnd="0"/>
          </p:cNvPr>
          <p:cNvPicPr>
            <a:picLocks noChangeAspect="1"/>
          </p:cNvPicPr>
          <p:nvPr/>
        </p:nvPicPr>
        <p:blipFill>
          <a:blip r:embed="rId4">
            <a:extLst/>
          </a:blip>
          <a:stretch>
            <a:fillRect/>
          </a:stretch>
        </p:blipFill>
        <p:spPr>
          <a:xfrm>
            <a:off x="3116352" y="133371"/>
            <a:ext cx="18151296" cy="13534416"/>
          </a:xfrm>
          <a:prstGeom prst="rect">
            <a:avLst/>
          </a:prstGeom>
          <a:ln w="12700">
            <a:miter lim="400000"/>
          </a:ln>
        </p:spPr>
      </p:pic>
      <p:sp>
        <p:nvSpPr>
          <p:cNvPr id="672" name="Dingbat Check"/>
          <p:cNvSpPr/>
          <p:nvPr/>
        </p:nvSpPr>
        <p:spPr>
          <a:xfrm>
            <a:off x="10760506" y="685225"/>
            <a:ext cx="1301543"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8100">
            <a:solidFill>
              <a:schemeClr val="accent1">
                <a:hueOff val="-11070000"/>
                <a:satOff val="-41666"/>
                <a:lumOff val="-81176"/>
              </a:schemeClr>
            </a:solidFill>
          </a:ln>
        </p:spPr>
        <p:txBody>
          <a:bodyPr lIns="178593" tIns="178593" rIns="178593" bIns="178593" anchor="ctr"/>
          <a:lstStyle/>
          <a:p>
            <a:pPr algn="ctr">
              <a:lnSpc>
                <a:spcPts val="4800"/>
              </a:lnSpc>
              <a:defRPr sz="42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2"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Try them out!…"/>
          <p:cNvSpPr txBox="1"/>
          <p:nvPr>
            <p:ph type="body" idx="1"/>
          </p:nvPr>
        </p:nvSpPr>
        <p:spPr>
          <a:prstGeom prst="rect">
            <a:avLst/>
          </a:prstGeom>
        </p:spPr>
        <p:txBody>
          <a:bodyPr/>
          <a:lstStyle/>
          <a:p>
            <a:pPr/>
            <a:r>
              <a:t>Try them out!</a:t>
            </a:r>
          </a:p>
          <a:p>
            <a:pPr/>
            <a:r>
              <a:t>If you keep going with the CS major sequence, you work your way up to some really exciting courses, including… </a:t>
            </a:r>
          </a:p>
          <a:p>
            <a:pPr lvl="1"/>
            <a:r>
              <a:t>CMPU 240  Theory of Computation</a:t>
            </a:r>
          </a:p>
          <a:p>
            <a:pPr lvl="1"/>
            <a:r>
              <a:t>CMPU 366  Computational Linguistics</a:t>
            </a:r>
          </a:p>
        </p:txBody>
      </p:sp>
      <p:sp>
        <p:nvSpPr>
          <p:cNvPr id="677" name="And, you know, probably some cool courses I don’t teach as well!"/>
          <p:cNvSpPr txBox="1"/>
          <p:nvPr/>
        </p:nvSpPr>
        <p:spPr>
          <a:xfrm>
            <a:off x="18523647" y="8040635"/>
            <a:ext cx="4943668" cy="3573781"/>
          </a:xfrm>
          <a:prstGeom prst="rect">
            <a:avLst/>
          </a:prstGeom>
          <a:solidFill>
            <a:schemeClr val="accent3">
              <a:lumOff val="44000"/>
            </a:schemeClr>
          </a:solidFill>
          <a:ln w="25400">
            <a:solidFill>
              <a:schemeClr val="accent1">
                <a:hueOff val="-11070000"/>
                <a:satOff val="-41666"/>
                <a:lumOff val="-81176"/>
              </a:schemeClr>
            </a:solidFill>
          </a:ln>
          <a:effectLst>
            <a:outerShdw sx="100000" sy="100000" kx="0" ky="0" algn="b" rotWithShape="0" blurRad="101600" dist="25400" dir="5400000">
              <a:schemeClr val="accent1">
                <a:hueOff val="-11070000"/>
                <a:satOff val="-41666"/>
                <a:lumOff val="-81176"/>
                <a:alpha val="75000"/>
              </a:schemeClr>
            </a:outerShdw>
          </a:effectLst>
          <a:extLst>
            <a:ext uri="{C572A759-6A51-4108-AA02-DFA0A04FC94B}">
              <ma14:wrappingTextBoxFlag xmlns:ma14="http://schemas.microsoft.com/office/mac/drawingml/2011/main" val="1"/>
            </a:ext>
          </a:extLst>
        </p:spPr>
        <p:txBody>
          <a:bodyPr tIns="91439" bIns="91439" anchor="ctr">
            <a:spAutoFit/>
          </a:bodyPr>
          <a:lstStyle>
            <a:lvl1pPr>
              <a:defRPr sz="4400">
                <a:solidFill>
                  <a:srgbClr val="A00E15"/>
                </a:solidFill>
              </a:defRPr>
            </a:lvl1pPr>
          </a:lstStyle>
          <a:p>
            <a:pPr/>
            <a:r>
              <a:t>And, you know, probably some cool courses I don’t teach as well!</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Further reading"/>
          <p:cNvSpPr txBox="1"/>
          <p:nvPr>
            <p:ph type="title"/>
          </p:nvPr>
        </p:nvSpPr>
        <p:spPr>
          <a:prstGeom prst="rect">
            <a:avLst/>
          </a:prstGeom>
        </p:spPr>
        <p:txBody>
          <a:bodyPr/>
          <a:lstStyle/>
          <a:p>
            <a:pPr/>
            <a:r>
              <a:t>Further reading</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5" name="d270-square-1536.jpg" descr="d270-square-1536.jpg"/>
          <p:cNvPicPr>
            <a:picLocks noChangeAspect="1"/>
          </p:cNvPicPr>
          <p:nvPr/>
        </p:nvPicPr>
        <p:blipFill>
          <a:blip r:embed="rId3">
            <a:extLst/>
          </a:blip>
          <a:srcRect l="0" t="13756" r="0" b="12438"/>
          <a:stretch>
            <a:fillRect/>
          </a:stretch>
        </p:blipFill>
        <p:spPr>
          <a:xfrm>
            <a:off x="5334000" y="1796454"/>
            <a:ext cx="13716000" cy="10123213"/>
          </a:xfrm>
          <a:prstGeom prst="rect">
            <a:avLst/>
          </a:prstGeom>
          <a:ln w="25400">
            <a:solidFill>
              <a:schemeClr val="accent1">
                <a:hueOff val="-11070000"/>
                <a:satOff val="-41666"/>
                <a:lumOff val="-81176"/>
              </a:schemeClr>
            </a:solidFill>
            <a:miter lim="400000"/>
          </a:ln>
        </p:spPr>
      </p:pic>
      <p:sp>
        <p:nvSpPr>
          <p:cNvPr id="686" name="Rectangle"/>
          <p:cNvSpPr/>
          <p:nvPr/>
        </p:nvSpPr>
        <p:spPr>
          <a:xfrm>
            <a:off x="10175288" y="9269436"/>
            <a:ext cx="4033424" cy="849151"/>
          </a:xfrm>
          <a:prstGeom prst="rect">
            <a:avLst/>
          </a:prstGeom>
          <a:solidFill>
            <a:schemeClr val="accent3">
              <a:lumOff val="44000"/>
            </a:schemeClr>
          </a:solidFill>
          <a:ln w="25400">
            <a:solidFill>
              <a:schemeClr val="accent3">
                <a:lumOff val="44000"/>
              </a:schemeClr>
            </a:solidFill>
          </a:ln>
        </p:spPr>
        <p:txBody>
          <a:bodyPr lIns="178593" tIns="178593" rIns="178593" bIns="178593" anchor="ctr"/>
          <a:lstStyle/>
          <a:p>
            <a:pPr algn="ctr">
              <a:lnSpc>
                <a:spcPts val="4800"/>
              </a:lnSpc>
              <a:defRPr sz="4200"/>
            </a:pP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0" name="9780374715236.jpg" descr="9780374715236.jpg">
            <a:hlinkClick r:id="rId3" invalidUrl="" action="" tgtFrame="" tooltip="" history="1" highlightClick="0" endSnd="0"/>
          </p:cNvPr>
          <p:cNvPicPr>
            <a:picLocks noChangeAspect="1"/>
          </p:cNvPicPr>
          <p:nvPr/>
        </p:nvPicPr>
        <p:blipFill>
          <a:blip r:embed="rId4">
            <a:extLst/>
          </a:blip>
          <a:stretch>
            <a:fillRect/>
          </a:stretch>
        </p:blipFill>
        <p:spPr>
          <a:xfrm>
            <a:off x="8382000" y="977900"/>
            <a:ext cx="7620000" cy="11760200"/>
          </a:xfrm>
          <a:prstGeom prst="rect">
            <a:avLst/>
          </a:prstGeom>
          <a:ln w="25400">
            <a:solidFill>
              <a:schemeClr val="accent1">
                <a:hueOff val="-11070000"/>
                <a:satOff val="-41666"/>
                <a:lumOff val="-81176"/>
              </a:schemeClr>
            </a:solidFill>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4" name="eyJidWNrZXQiOiJhc3NldHMucHVicHViLm9yZyIsImtleSI6Ijc2cmhranBjLzExNTgyNjgxMTcxMDAyLmpwZyIsImVkaXRzIjp7InJlc2l6ZSI6eyJ3aWR0aCI6NjAwLCJmaXQiOiJpbnNpZGUiLCJ3aXRob3V0RW5sYXJnZW1lbnQiOnRydWV9fX0=.jpeg" descr="eyJidWNrZXQiOiJhc3NldHMucHVicHViLm9yZyIsImtleSI6Ijc2cmhranBjLzExNTgyNjgxMTcxMDAyLmpwZyIsImVkaXRzIjp7InJlc2l6ZSI6eyJ3aWR0aCI6NjAwLCJmaXQiOiJpbnNpZGUiLCJ3aXRob3V0RW5sYXJnZW1lbnQiOnRydWV9fX0=.jpeg"/>
          <p:cNvPicPr>
            <a:picLocks noChangeAspect="1"/>
          </p:cNvPicPr>
          <p:nvPr/>
        </p:nvPicPr>
        <p:blipFill>
          <a:blip r:embed="rId3">
            <a:extLst/>
          </a:blip>
          <a:stretch>
            <a:fillRect/>
          </a:stretch>
        </p:blipFill>
        <p:spPr>
          <a:xfrm>
            <a:off x="7760858" y="1870950"/>
            <a:ext cx="8862285" cy="9974100"/>
          </a:xfrm>
          <a:prstGeom prst="rect">
            <a:avLst/>
          </a:prstGeom>
          <a:ln w="25400">
            <a:solidFill>
              <a:schemeClr val="accent1">
                <a:hueOff val="-11070000"/>
                <a:satOff val="-41666"/>
                <a:lumOff val="-81176"/>
              </a:schemeClr>
            </a:solidFill>
            <a:miter lim="400000"/>
          </a:ln>
        </p:spPr>
      </p:pic>
      <p:sp>
        <p:nvSpPr>
          <p:cNvPr id="695" name="data-feminism.mitpress.mit.edu"/>
          <p:cNvSpPr txBox="1"/>
          <p:nvPr/>
        </p:nvSpPr>
        <p:spPr>
          <a:xfrm>
            <a:off x="6818438" y="12318649"/>
            <a:ext cx="8311911" cy="88619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nSpc>
                <a:spcPts val="5600"/>
              </a:lnSpc>
              <a:defRPr i="0">
                <a:solidFill>
                  <a:srgbClr val="29297A"/>
                </a:solidFill>
                <a:uFill>
                  <a:solidFill>
                    <a:srgbClr val="009999"/>
                  </a:solidFill>
                </a:uFill>
                <a:hlinkClick r:id="rId4" invalidUrl="" action="" tgtFrame="" tooltip="" history="1" highlightClick="0" endSnd="0"/>
              </a:defRPr>
            </a:lvl1pPr>
          </a:lstStyle>
          <a:p>
            <a:pPr>
              <a:defRPr>
                <a:solidFill>
                  <a:schemeClr val="accent1">
                    <a:hueOff val="-11070000"/>
                    <a:satOff val="-41666"/>
                    <a:lumOff val="-81176"/>
                  </a:schemeClr>
                </a:solidFill>
                <a:uFillTx/>
              </a:defRPr>
            </a:pPr>
            <a:r>
              <a:rPr>
                <a:solidFill>
                  <a:srgbClr val="29297A"/>
                </a:solidFill>
                <a:uFill>
                  <a:solidFill>
                    <a:srgbClr val="009999"/>
                  </a:solidFill>
                </a:uFill>
                <a:hlinkClick r:id="rId4" invalidUrl="" action="" tgtFrame="" tooltip="" history="1" highlightClick="0" endSnd="0"/>
              </a:rPr>
              <a:t>data-feminism.mitpress.mit.edu</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nk">
  <a:themeElements>
    <a:clrScheme name="Blank">
      <a:dk1>
        <a:srgbClr val="000000"/>
      </a:dk1>
      <a:lt1>
        <a:srgbClr val="FFFFFF"/>
      </a:lt1>
      <a:dk2>
        <a:srgbClr val="DDF0F1"/>
      </a:dk2>
      <a:lt2>
        <a:srgbClr val="B51700"/>
      </a:lt2>
      <a:accent1>
        <a:srgbClr val="BBE0E3"/>
      </a:accent1>
      <a:accent2>
        <a:srgbClr val="A7A7A7"/>
      </a:accent2>
      <a:accent3>
        <a:srgbClr val="8F8F8F"/>
      </a:accent3>
      <a:accent4>
        <a:srgbClr val="707070"/>
      </a:accent4>
      <a:accent5>
        <a:srgbClr val="DAEDEF"/>
      </a:accent5>
      <a:accent6>
        <a:srgbClr val="2D2D8A"/>
      </a:accent6>
      <a:hlink>
        <a:srgbClr val="0000FF"/>
      </a:hlink>
      <a:folHlink>
        <a:srgbClr val="FF00FF"/>
      </a:folHlink>
    </a:clrScheme>
    <a:fontScheme name="Blank">
      <a:majorFont>
        <a:latin typeface="Helvetica"/>
        <a:ea typeface="Helvetica"/>
        <a:cs typeface="Helvetica"/>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101600" dist="25400" dir="5400000">
              <a:schemeClr val="accent1">
                <a:hueOff val="-11070000"/>
                <a:satOff val="-41666"/>
                <a:lumOff val="-81176"/>
                <a:alpha val="75000"/>
              </a:schemeClr>
            </a:outerShdw>
          </a:effectLst>
        </a:effectStyle>
        <a:effectStyle>
          <a:effectLst>
            <a:outerShdw sx="100000" sy="100000" kx="0" ky="0" algn="b" rotWithShape="0" blurRad="101600" dist="25400" dir="5400000">
              <a:schemeClr val="accent1">
                <a:hueOff val="-11070000"/>
                <a:satOff val="-41666"/>
                <a:lumOff val="-81176"/>
                <a:alpha val="75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178593" tIns="178593" rIns="178593" bIns="178593" numCol="1" spcCol="38100" rtlCol="0" anchor="ctr" upright="0">
        <a:spAutoFit/>
      </a:bodyPr>
      <a:lstStyle>
        <a:defPPr marL="0" marR="0" indent="0" algn="ctr" defTabSz="1828800" rtl="0" fontAlgn="auto" latinLnBrk="0" hangingPunct="0">
          <a:lnSpc>
            <a:spcPts val="4800"/>
          </a:lnSpc>
          <a:spcBef>
            <a:spcPts val="0"/>
          </a:spcBef>
          <a:spcAft>
            <a:spcPts val="0"/>
          </a:spcAft>
          <a:buClrTx/>
          <a:buSzTx/>
          <a:buFontTx/>
          <a:buNone/>
          <a:tabLst/>
          <a:defRPr b="0" baseline="0" cap="none" i="1" spc="0" strike="noStrike" sz="4200" u="none" kumimoji="0" normalizeH="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nk">
  <a:themeElements>
    <a:clrScheme name="Blank">
      <a:dk1>
        <a:srgbClr val="000000"/>
      </a:dk1>
      <a:lt1>
        <a:srgbClr val="FFFFFF"/>
      </a:lt1>
      <a:dk2>
        <a:srgbClr val="DDF0F1"/>
      </a:dk2>
      <a:lt2>
        <a:srgbClr val="B51700"/>
      </a:lt2>
      <a:accent1>
        <a:srgbClr val="BBE0E3"/>
      </a:accent1>
      <a:accent2>
        <a:srgbClr val="A7A7A7"/>
      </a:accent2>
      <a:accent3>
        <a:srgbClr val="8F8F8F"/>
      </a:accent3>
      <a:accent4>
        <a:srgbClr val="707070"/>
      </a:accent4>
      <a:accent5>
        <a:srgbClr val="DAEDEF"/>
      </a:accent5>
      <a:accent6>
        <a:srgbClr val="2D2D8A"/>
      </a:accent6>
      <a:hlink>
        <a:srgbClr val="0000FF"/>
      </a:hlink>
      <a:folHlink>
        <a:srgbClr val="FF00FF"/>
      </a:folHlink>
    </a:clrScheme>
    <a:fontScheme name="Blank">
      <a:majorFont>
        <a:latin typeface="Helvetica"/>
        <a:ea typeface="Helvetica"/>
        <a:cs typeface="Helvetica"/>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101600" dist="25400" dir="5400000">
              <a:schemeClr val="accent1">
                <a:hueOff val="-11070000"/>
                <a:satOff val="-41666"/>
                <a:lumOff val="-81176"/>
                <a:alpha val="75000"/>
              </a:schemeClr>
            </a:outerShdw>
          </a:effectLst>
        </a:effectStyle>
        <a:effectStyle>
          <a:effectLst>
            <a:outerShdw sx="100000" sy="100000" kx="0" ky="0" algn="b" rotWithShape="0" blurRad="101600" dist="25400" dir="5400000">
              <a:schemeClr val="accent1">
                <a:hueOff val="-11070000"/>
                <a:satOff val="-41666"/>
                <a:lumOff val="-81176"/>
                <a:alpha val="75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178593" tIns="178593" rIns="178593" bIns="178593" numCol="1" spcCol="38100" rtlCol="0" anchor="ctr" upright="0">
        <a:spAutoFit/>
      </a:bodyPr>
      <a:lstStyle>
        <a:defPPr marL="0" marR="0" indent="0" algn="ctr" defTabSz="1828800" rtl="0" fontAlgn="auto" latinLnBrk="0" hangingPunct="0">
          <a:lnSpc>
            <a:spcPts val="4800"/>
          </a:lnSpc>
          <a:spcBef>
            <a:spcPts val="0"/>
          </a:spcBef>
          <a:spcAft>
            <a:spcPts val="0"/>
          </a:spcAft>
          <a:buClrTx/>
          <a:buSzTx/>
          <a:buFontTx/>
          <a:buNone/>
          <a:tabLst/>
          <a:defRPr b="0" baseline="0" cap="none" i="1" spc="0" strike="noStrike" sz="4200" u="none" kumimoji="0" normalizeH="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hueOff val="-11070000"/>
              <a:satOff val="-41666"/>
              <a:lumOff val="-81176"/>
            </a:schemeClr>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1" spc="0" strike="noStrike" sz="4600" u="none" kumimoji="0" normalizeH="0">
            <a:ln>
              <a:noFill/>
            </a:ln>
            <a:solidFill>
              <a:schemeClr val="accent1">
                <a:hueOff val="-11070000"/>
                <a:satOff val="-41666"/>
                <a:lumOff val="-81176"/>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