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35"/>
  </p:notesMasterIdLst>
  <p:handoutMasterIdLst>
    <p:handoutMasterId r:id="rId36"/>
  </p:handoutMasterIdLst>
  <p:sldIdLst>
    <p:sldId id="532" r:id="rId3"/>
    <p:sldId id="611" r:id="rId4"/>
    <p:sldId id="615" r:id="rId5"/>
    <p:sldId id="651" r:id="rId6"/>
    <p:sldId id="664" r:id="rId7"/>
    <p:sldId id="665" r:id="rId8"/>
    <p:sldId id="691" r:id="rId9"/>
    <p:sldId id="689" r:id="rId10"/>
    <p:sldId id="690" r:id="rId11"/>
    <p:sldId id="696" r:id="rId12"/>
    <p:sldId id="697" r:id="rId13"/>
    <p:sldId id="692" r:id="rId14"/>
    <p:sldId id="693" r:id="rId15"/>
    <p:sldId id="694" r:id="rId16"/>
    <p:sldId id="695" r:id="rId17"/>
    <p:sldId id="698" r:id="rId18"/>
    <p:sldId id="699" r:id="rId19"/>
    <p:sldId id="673" r:id="rId20"/>
    <p:sldId id="672" r:id="rId21"/>
    <p:sldId id="671" r:id="rId22"/>
    <p:sldId id="674" r:id="rId23"/>
    <p:sldId id="675" r:id="rId24"/>
    <p:sldId id="676" r:id="rId25"/>
    <p:sldId id="677" r:id="rId26"/>
    <p:sldId id="678" r:id="rId27"/>
    <p:sldId id="679" r:id="rId28"/>
    <p:sldId id="680" r:id="rId29"/>
    <p:sldId id="684" r:id="rId30"/>
    <p:sldId id="686" r:id="rId31"/>
    <p:sldId id="687" r:id="rId32"/>
    <p:sldId id="685" r:id="rId33"/>
    <p:sldId id="688" r:id="rId34"/>
  </p:sldIdLst>
  <p:sldSz cx="9144000" cy="6858000" type="letter"/>
  <p:notesSz cx="6858000" cy="9144000"/>
  <p:defaultTextStyle>
    <a:defPPr>
      <a:defRPr lang="en-US"/>
    </a:defPPr>
    <a:lvl1pPr algn="l" rtl="0" eaLnBrk="0" fontAlgn="base" hangingPunct="0">
      <a:spcBef>
        <a:spcPct val="0"/>
      </a:spcBef>
      <a:spcAft>
        <a:spcPct val="0"/>
      </a:spcAft>
      <a:defRPr sz="2800" kern="1200">
        <a:solidFill>
          <a:schemeClr val="tx1"/>
        </a:solidFill>
        <a:latin typeface="Times" charset="0"/>
        <a:ea typeface="ＭＳ Ｐゴシック" charset="0"/>
        <a:cs typeface="ＭＳ Ｐゴシック" charset="0"/>
      </a:defRPr>
    </a:lvl1pPr>
    <a:lvl2pPr marL="457200" algn="l" rtl="0" eaLnBrk="0" fontAlgn="base" hangingPunct="0">
      <a:spcBef>
        <a:spcPct val="0"/>
      </a:spcBef>
      <a:spcAft>
        <a:spcPct val="0"/>
      </a:spcAft>
      <a:defRPr sz="2800" kern="1200">
        <a:solidFill>
          <a:schemeClr val="tx1"/>
        </a:solidFill>
        <a:latin typeface="Times" charset="0"/>
        <a:ea typeface="ＭＳ Ｐゴシック" charset="0"/>
        <a:cs typeface="ＭＳ Ｐゴシック" charset="0"/>
      </a:defRPr>
    </a:lvl2pPr>
    <a:lvl3pPr marL="914400" algn="l" rtl="0" eaLnBrk="0" fontAlgn="base" hangingPunct="0">
      <a:spcBef>
        <a:spcPct val="0"/>
      </a:spcBef>
      <a:spcAft>
        <a:spcPct val="0"/>
      </a:spcAft>
      <a:defRPr sz="2800" kern="1200">
        <a:solidFill>
          <a:schemeClr val="tx1"/>
        </a:solidFill>
        <a:latin typeface="Times" charset="0"/>
        <a:ea typeface="ＭＳ Ｐゴシック" charset="0"/>
        <a:cs typeface="ＭＳ Ｐゴシック" charset="0"/>
      </a:defRPr>
    </a:lvl3pPr>
    <a:lvl4pPr marL="1371600" algn="l" rtl="0" eaLnBrk="0" fontAlgn="base" hangingPunct="0">
      <a:spcBef>
        <a:spcPct val="0"/>
      </a:spcBef>
      <a:spcAft>
        <a:spcPct val="0"/>
      </a:spcAft>
      <a:defRPr sz="2800" kern="1200">
        <a:solidFill>
          <a:schemeClr val="tx1"/>
        </a:solidFill>
        <a:latin typeface="Times" charset="0"/>
        <a:ea typeface="ＭＳ Ｐゴシック" charset="0"/>
        <a:cs typeface="ＭＳ Ｐゴシック" charset="0"/>
      </a:defRPr>
    </a:lvl4pPr>
    <a:lvl5pPr marL="1828800" algn="l" rtl="0" eaLnBrk="0" fontAlgn="base" hangingPunct="0">
      <a:spcBef>
        <a:spcPct val="0"/>
      </a:spcBef>
      <a:spcAft>
        <a:spcPct val="0"/>
      </a:spcAft>
      <a:defRPr sz="28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8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8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8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800" kern="1200">
        <a:solidFill>
          <a:schemeClr val="tx1"/>
        </a:solidFill>
        <a:latin typeface="Times" charset="0"/>
        <a:ea typeface="ＭＳ Ｐゴシック" charset="0"/>
        <a:cs typeface="ＭＳ Ｐゴシック" charset="0"/>
      </a:defRPr>
    </a:lvl9pPr>
  </p:defaultTextStyle>
  <p:extLst>
    <p:ext uri="{521415D9-36F7-43E2-AB2F-B90AF26B5E84}">
      <p14:sectionLst xmlns:p14="http://schemas.microsoft.com/office/powerpoint/2010/main">
        <p14:section name="Default Section" id="{6E1191B5-2A21-FF40-B15B-E1F3A2C69F18}">
          <p14:sldIdLst>
            <p14:sldId id="532"/>
            <p14:sldId id="611"/>
            <p14:sldId id="615"/>
            <p14:sldId id="651"/>
            <p14:sldId id="664"/>
            <p14:sldId id="665"/>
            <p14:sldId id="691"/>
            <p14:sldId id="689"/>
            <p14:sldId id="690"/>
            <p14:sldId id="696"/>
            <p14:sldId id="697"/>
            <p14:sldId id="692"/>
            <p14:sldId id="693"/>
            <p14:sldId id="694"/>
            <p14:sldId id="695"/>
            <p14:sldId id="698"/>
            <p14:sldId id="699"/>
            <p14:sldId id="673"/>
            <p14:sldId id="672"/>
          </p14:sldIdLst>
        </p14:section>
        <p14:section name="Untitled Section" id="{F91B63F4-D283-884F-886B-8B945BA1D80B}">
          <p14:sldIdLst>
            <p14:sldId id="671"/>
            <p14:sldId id="674"/>
            <p14:sldId id="675"/>
            <p14:sldId id="676"/>
            <p14:sldId id="677"/>
            <p14:sldId id="678"/>
            <p14:sldId id="679"/>
            <p14:sldId id="680"/>
            <p14:sldId id="684"/>
            <p14:sldId id="686"/>
            <p14:sldId id="687"/>
            <p14:sldId id="685"/>
            <p14:sldId id="68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20AB21"/>
    <a:srgbClr val="31F933"/>
    <a:srgbClr val="B82A28"/>
    <a:srgbClr val="F6F8A6"/>
    <a:srgbClr val="5B70FD"/>
    <a:srgbClr val="3A2836"/>
    <a:srgbClr val="DC97CB"/>
    <a:srgbClr val="4C1D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20958" autoAdjust="0"/>
    <p:restoredTop sz="86282" autoAdjust="0"/>
  </p:normalViewPr>
  <p:slideViewPr>
    <p:cSldViewPr>
      <p:cViewPr>
        <p:scale>
          <a:sx n="95" d="100"/>
          <a:sy n="95" d="100"/>
        </p:scale>
        <p:origin x="-2688" y="-80"/>
      </p:cViewPr>
      <p:guideLst>
        <p:guide orient="horz" pos="4128"/>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808"/>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9728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9728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9728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7BA78469-A725-EC40-92DC-0EBB66E84A42}" type="slidenum">
              <a:rPr lang="en-US"/>
              <a:pPr>
                <a:defRPr/>
              </a:pPr>
              <a:t>‹#›</a:t>
            </a:fld>
            <a:endParaRPr lang="en-US"/>
          </a:p>
        </p:txBody>
      </p:sp>
    </p:spTree>
    <p:extLst>
      <p:ext uri="{BB962C8B-B14F-4D97-AF65-F5344CB8AC3E}">
        <p14:creationId xmlns:p14="http://schemas.microsoft.com/office/powerpoint/2010/main" val="1887511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99277591-06F7-4843-9139-1478AF2F0EB7}" type="slidenum">
              <a:rPr lang="en-US"/>
              <a:pPr>
                <a:defRPr/>
              </a:pPr>
              <a:t>‹#›</a:t>
            </a:fld>
            <a:endParaRPr lang="en-US"/>
          </a:p>
        </p:txBody>
      </p:sp>
    </p:spTree>
    <p:extLst>
      <p:ext uri="{BB962C8B-B14F-4D97-AF65-F5344CB8AC3E}">
        <p14:creationId xmlns:p14="http://schemas.microsoft.com/office/powerpoint/2010/main" val="12708627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361BF50-3899-024D-A7C6-C2992502CD4B}" type="slidenum">
              <a:rPr lang="en-US"/>
              <a:pPr>
                <a:defRPr/>
              </a:pPr>
              <a:t>1</a:t>
            </a:fld>
            <a:endParaRPr lang="en-US"/>
          </a:p>
        </p:txBody>
      </p:sp>
      <p:sp>
        <p:nvSpPr>
          <p:cNvPr id="706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659" name="Rectangle 3"/>
          <p:cNvSpPr>
            <a:spLocks noGrp="1" noChangeArrowheads="1"/>
          </p:cNvSpPr>
          <p:nvPr>
            <p:ph type="body" idx="1"/>
          </p:nvPr>
        </p:nvSpPr>
        <p:spPr/>
        <p:txBody>
          <a:bodyPr/>
          <a:lstStyle/>
          <a:p>
            <a:pPr eaLnBrk="1" hangingPunct="1">
              <a:defRPr/>
            </a:pPr>
            <a:r>
              <a:rPr lang="en-US" dirty="0" smtClean="0">
                <a:cs typeface="+mn-cs"/>
              </a:rPr>
              <a:t>Concepts for today:</a:t>
            </a:r>
            <a:r>
              <a:rPr lang="en-US" baseline="0" dirty="0" smtClean="0">
                <a:cs typeface="+mn-cs"/>
              </a:rPr>
              <a:t>  </a:t>
            </a:r>
            <a:r>
              <a:rPr lang="en-US" baseline="0" dirty="0" smtClean="0">
                <a:cs typeface="+mn-cs"/>
              </a:rPr>
              <a:t>Making Graphical animations and GUIs</a:t>
            </a:r>
            <a:endParaRPr lang="en-US" dirty="0" smtClean="0">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30A305DC-4E5F-A143-8DBE-B038E6A4CDF0}" type="datetime1">
              <a:rPr lang="en-US"/>
              <a:pPr>
                <a:defRPr/>
              </a:pPr>
              <a:t>3/26/17</a:t>
            </a:fld>
            <a:endParaRPr lang="en-US"/>
          </a:p>
        </p:txBody>
      </p:sp>
      <p:sp>
        <p:nvSpPr>
          <p:cNvPr id="7" name="Rectangle 7"/>
          <p:cNvSpPr>
            <a:spLocks noGrp="1" noChangeArrowheads="1"/>
          </p:cNvSpPr>
          <p:nvPr>
            <p:ph type="sldNum" sz="quarter" idx="5"/>
          </p:nvPr>
        </p:nvSpPr>
        <p:spPr/>
        <p:txBody>
          <a:bodyPr/>
          <a:lstStyle/>
          <a:p>
            <a:pPr>
              <a:defRPr/>
            </a:pPr>
            <a:fld id="{2DEFBA1E-22CA-E846-8705-52F310520A28}" type="slidenum">
              <a:rPr lang="en-US"/>
              <a:pPr>
                <a:defRPr/>
              </a:pPr>
              <a:t>11</a:t>
            </a:fld>
            <a:endParaRPr lang="en-US"/>
          </a:p>
        </p:txBody>
      </p:sp>
      <p:sp>
        <p:nvSpPr>
          <p:cNvPr id="1184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4771" name="Rectangle 3"/>
          <p:cNvSpPr>
            <a:spLocks noGrp="1" noChangeArrowheads="1"/>
          </p:cNvSpPr>
          <p:nvPr>
            <p:ph type="body" idx="1"/>
          </p:nvPr>
        </p:nvSpPr>
        <p:spPr/>
        <p:txBody>
          <a:bodyPr/>
          <a:lstStyle/>
          <a:p>
            <a:pPr eaLnBrk="1" hangingPunct="1">
              <a:defRPr/>
            </a:pPr>
            <a:endParaRPr lang="en-US" dirty="0" smtClean="0">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30A305DC-4E5F-A143-8DBE-B038E6A4CDF0}" type="datetime1">
              <a:rPr lang="en-US"/>
              <a:pPr>
                <a:defRPr/>
              </a:pPr>
              <a:t>3/26/17</a:t>
            </a:fld>
            <a:endParaRPr lang="en-US"/>
          </a:p>
        </p:txBody>
      </p:sp>
      <p:sp>
        <p:nvSpPr>
          <p:cNvPr id="7" name="Rectangle 7"/>
          <p:cNvSpPr>
            <a:spLocks noGrp="1" noChangeArrowheads="1"/>
          </p:cNvSpPr>
          <p:nvPr>
            <p:ph type="sldNum" sz="quarter" idx="5"/>
          </p:nvPr>
        </p:nvSpPr>
        <p:spPr/>
        <p:txBody>
          <a:bodyPr/>
          <a:lstStyle/>
          <a:p>
            <a:pPr>
              <a:defRPr/>
            </a:pPr>
            <a:fld id="{2DEFBA1E-22CA-E846-8705-52F310520A28}" type="slidenum">
              <a:rPr lang="en-US"/>
              <a:pPr>
                <a:defRPr/>
              </a:pPr>
              <a:t>12</a:t>
            </a:fld>
            <a:endParaRPr lang="en-US"/>
          </a:p>
        </p:txBody>
      </p:sp>
      <p:sp>
        <p:nvSpPr>
          <p:cNvPr id="1184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4771" name="Rectangle 3"/>
          <p:cNvSpPr>
            <a:spLocks noGrp="1" noChangeArrowheads="1"/>
          </p:cNvSpPr>
          <p:nvPr>
            <p:ph type="body" idx="1"/>
          </p:nvPr>
        </p:nvSpPr>
        <p:spPr/>
        <p:txBody>
          <a:bodyPr/>
          <a:lstStyle/>
          <a:p>
            <a:pPr eaLnBrk="1" hangingPunct="1">
              <a:defRPr/>
            </a:pPr>
            <a:r>
              <a:rPr lang="en-US" dirty="0" smtClean="0">
                <a:cs typeface="+mn-cs"/>
              </a:rPr>
              <a:t>For those of you who still don't understand the use of this,</a:t>
            </a:r>
            <a:r>
              <a:rPr lang="en-US" baseline="0" dirty="0" smtClean="0">
                <a:cs typeface="+mn-cs"/>
              </a:rPr>
              <a:t> think about it like this...how does an object refer to itself inside its own code?  In the code segment above, the  </a:t>
            </a:r>
            <a:r>
              <a:rPr lang="en-US" baseline="0" dirty="0" err="1" smtClean="0">
                <a:cs typeface="+mn-cs"/>
              </a:rPr>
              <a:t>JPanel</a:t>
            </a:r>
            <a:r>
              <a:rPr lang="en-US" baseline="0" dirty="0" smtClean="0">
                <a:cs typeface="+mn-cs"/>
              </a:rPr>
              <a:t> is adding itself as a listener to the </a:t>
            </a:r>
            <a:r>
              <a:rPr lang="en-US" baseline="0" dirty="0" err="1" smtClean="0">
                <a:cs typeface="+mn-cs"/>
              </a:rPr>
              <a:t>quitButton</a:t>
            </a:r>
            <a:r>
              <a:rPr lang="en-US" baseline="0" dirty="0" smtClean="0">
                <a:cs typeface="+mn-cs"/>
              </a:rPr>
              <a:t>.</a:t>
            </a:r>
            <a:endParaRPr lang="en-US" dirty="0" smtClean="0">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30A305DC-4E5F-A143-8DBE-B038E6A4CDF0}" type="datetime1">
              <a:rPr lang="en-US"/>
              <a:pPr>
                <a:defRPr/>
              </a:pPr>
              <a:t>3/26/17</a:t>
            </a:fld>
            <a:endParaRPr lang="en-US"/>
          </a:p>
        </p:txBody>
      </p:sp>
      <p:sp>
        <p:nvSpPr>
          <p:cNvPr id="7" name="Rectangle 7"/>
          <p:cNvSpPr>
            <a:spLocks noGrp="1" noChangeArrowheads="1"/>
          </p:cNvSpPr>
          <p:nvPr>
            <p:ph type="sldNum" sz="quarter" idx="5"/>
          </p:nvPr>
        </p:nvSpPr>
        <p:spPr/>
        <p:txBody>
          <a:bodyPr/>
          <a:lstStyle/>
          <a:p>
            <a:pPr>
              <a:defRPr/>
            </a:pPr>
            <a:fld id="{2DEFBA1E-22CA-E846-8705-52F310520A28}" type="slidenum">
              <a:rPr lang="en-US"/>
              <a:pPr>
                <a:defRPr/>
              </a:pPr>
              <a:t>13</a:t>
            </a:fld>
            <a:endParaRPr lang="en-US"/>
          </a:p>
        </p:txBody>
      </p:sp>
      <p:sp>
        <p:nvSpPr>
          <p:cNvPr id="1184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4771" name="Rectangle 3"/>
          <p:cNvSpPr>
            <a:spLocks noGrp="1" noChangeArrowheads="1"/>
          </p:cNvSpPr>
          <p:nvPr>
            <p:ph type="body" idx="1"/>
          </p:nvPr>
        </p:nvSpPr>
        <p:spPr/>
        <p:txBody>
          <a:bodyPr/>
          <a:lstStyle/>
          <a:p>
            <a:pPr eaLnBrk="1" hangingPunct="1">
              <a:defRPr/>
            </a:pPr>
            <a:endParaRPr lang="en-US" dirty="0" smtClean="0">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30A305DC-4E5F-A143-8DBE-B038E6A4CDF0}" type="datetime1">
              <a:rPr lang="en-US"/>
              <a:pPr>
                <a:defRPr/>
              </a:pPr>
              <a:t>3/26/17</a:t>
            </a:fld>
            <a:endParaRPr lang="en-US"/>
          </a:p>
        </p:txBody>
      </p:sp>
      <p:sp>
        <p:nvSpPr>
          <p:cNvPr id="7" name="Rectangle 7"/>
          <p:cNvSpPr>
            <a:spLocks noGrp="1" noChangeArrowheads="1"/>
          </p:cNvSpPr>
          <p:nvPr>
            <p:ph type="sldNum" sz="quarter" idx="5"/>
          </p:nvPr>
        </p:nvSpPr>
        <p:spPr/>
        <p:txBody>
          <a:bodyPr/>
          <a:lstStyle/>
          <a:p>
            <a:pPr>
              <a:defRPr/>
            </a:pPr>
            <a:fld id="{2DEFBA1E-22CA-E846-8705-52F310520A28}" type="slidenum">
              <a:rPr lang="en-US"/>
              <a:pPr>
                <a:defRPr/>
              </a:pPr>
              <a:t>14</a:t>
            </a:fld>
            <a:endParaRPr lang="en-US"/>
          </a:p>
        </p:txBody>
      </p:sp>
      <p:sp>
        <p:nvSpPr>
          <p:cNvPr id="1184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4771" name="Rectangle 3"/>
          <p:cNvSpPr>
            <a:spLocks noGrp="1" noChangeArrowheads="1"/>
          </p:cNvSpPr>
          <p:nvPr>
            <p:ph type="body" idx="1"/>
          </p:nvPr>
        </p:nvSpPr>
        <p:spPr/>
        <p:txBody>
          <a:bodyPr/>
          <a:lstStyle/>
          <a:p>
            <a:pPr eaLnBrk="1" hangingPunct="1">
              <a:defRPr/>
            </a:pPr>
            <a:endParaRPr lang="en-US" dirty="0" smtClean="0">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30A305DC-4E5F-A143-8DBE-B038E6A4CDF0}" type="datetime1">
              <a:rPr lang="en-US"/>
              <a:pPr>
                <a:defRPr/>
              </a:pPr>
              <a:t>3/26/17</a:t>
            </a:fld>
            <a:endParaRPr lang="en-US"/>
          </a:p>
        </p:txBody>
      </p:sp>
      <p:sp>
        <p:nvSpPr>
          <p:cNvPr id="7" name="Rectangle 7"/>
          <p:cNvSpPr>
            <a:spLocks noGrp="1" noChangeArrowheads="1"/>
          </p:cNvSpPr>
          <p:nvPr>
            <p:ph type="sldNum" sz="quarter" idx="5"/>
          </p:nvPr>
        </p:nvSpPr>
        <p:spPr/>
        <p:txBody>
          <a:bodyPr/>
          <a:lstStyle/>
          <a:p>
            <a:pPr>
              <a:defRPr/>
            </a:pPr>
            <a:fld id="{2DEFBA1E-22CA-E846-8705-52F310520A28}" type="slidenum">
              <a:rPr lang="en-US"/>
              <a:pPr>
                <a:defRPr/>
              </a:pPr>
              <a:t>15</a:t>
            </a:fld>
            <a:endParaRPr lang="en-US"/>
          </a:p>
        </p:txBody>
      </p:sp>
      <p:sp>
        <p:nvSpPr>
          <p:cNvPr id="1184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4771" name="Rectangle 3"/>
          <p:cNvSpPr>
            <a:spLocks noGrp="1" noChangeArrowheads="1"/>
          </p:cNvSpPr>
          <p:nvPr>
            <p:ph type="body" idx="1"/>
          </p:nvPr>
        </p:nvSpPr>
        <p:spPr/>
        <p:txBody>
          <a:bodyPr/>
          <a:lstStyle/>
          <a:p>
            <a:pPr eaLnBrk="1" hangingPunct="1">
              <a:defRPr/>
            </a:pPr>
            <a:r>
              <a:rPr lang="en-US" dirty="0" smtClean="0">
                <a:cs typeface="+mn-cs"/>
              </a:rPr>
              <a:t>Draw picture</a:t>
            </a:r>
            <a:r>
              <a:rPr lang="en-US" baseline="0" dirty="0" smtClean="0">
                <a:cs typeface="+mn-cs"/>
              </a:rPr>
              <a:t> of user clicking button, the system sending an </a:t>
            </a:r>
            <a:r>
              <a:rPr lang="en-US" baseline="0" dirty="0" err="1" smtClean="0">
                <a:cs typeface="+mn-cs"/>
              </a:rPr>
              <a:t>ActionEvent</a:t>
            </a:r>
            <a:r>
              <a:rPr lang="en-US" baseline="0" dirty="0" smtClean="0">
                <a:cs typeface="+mn-cs"/>
              </a:rPr>
              <a:t> to the listener and an event-handling object with </a:t>
            </a:r>
            <a:r>
              <a:rPr lang="en-US" baseline="0" dirty="0" err="1" smtClean="0">
                <a:cs typeface="+mn-cs"/>
              </a:rPr>
              <a:t>actionPerformed</a:t>
            </a:r>
            <a:r>
              <a:rPr lang="en-US" baseline="0" dirty="0" smtClean="0">
                <a:cs typeface="+mn-cs"/>
              </a:rPr>
              <a:t> method being executed</a:t>
            </a:r>
          </a:p>
          <a:p>
            <a:pPr eaLnBrk="1" hangingPunct="1">
              <a:defRPr/>
            </a:pPr>
            <a:endParaRPr lang="en-US" baseline="0" dirty="0" smtClean="0">
              <a:cs typeface="+mn-cs"/>
            </a:endParaRPr>
          </a:p>
          <a:p>
            <a:pPr eaLnBrk="1" hangingPunct="1">
              <a:defRPr/>
            </a:pPr>
            <a:r>
              <a:rPr lang="en-US" baseline="0" dirty="0" smtClean="0">
                <a:cs typeface="+mn-cs"/>
              </a:rPr>
              <a:t>NOTE THAT THE ACTIONPERFORMED METHOD MAY HAVE TO CHECK WHICH COMPONENT CREATED THE ACTIONEVENT IF THERE IS MORE THAN ONE POSSIBILITY.</a:t>
            </a:r>
            <a:endParaRPr lang="en-US" dirty="0" smtClean="0">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BECAUSE</a:t>
            </a:r>
            <a:r>
              <a:rPr lang="en-US" baseline="0" dirty="0" smtClean="0"/>
              <a:t> THE MAIN METHOD IS (AND MUST BE) STATIC YOU CAN'T WRITE CODE THAT USES INSTANCE VARIABLES OR CALLS INSTANCE METHODS IN THE MAIN METHOD. ALL THAT IS NECESSARY IS TO CREATE A NEW OBJECT OF THE CLASS TYPE AND PUT THE CODE TO SET UP THE DRAWING PANEL IN A CONSTRUCTOR.</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ALL COMPONENTS ARE DESCRIBED IN OUR TEXT. SECTION 6,5</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pPr>
              <a:defRPr/>
            </a:pPr>
            <a:fld id="{99277591-06F7-4843-9139-1478AF2F0EB7}" type="slidenum">
              <a:rPr lang="en-US" smtClean="0"/>
              <a:pPr>
                <a:defRPr/>
              </a:pPr>
              <a:t>16</a:t>
            </a:fld>
            <a:endParaRPr lang="en-US"/>
          </a:p>
        </p:txBody>
      </p:sp>
    </p:spTree>
    <p:extLst>
      <p:ext uri="{BB962C8B-B14F-4D97-AF65-F5344CB8AC3E}">
        <p14:creationId xmlns:p14="http://schemas.microsoft.com/office/powerpoint/2010/main" val="5384402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a:t>
            </a:r>
            <a:r>
              <a:rPr lang="en-US" dirty="0" err="1" smtClean="0"/>
              <a:t>ComponentGUI</a:t>
            </a:r>
            <a:r>
              <a:rPr lang="en-US" baseline="0" dirty="0" smtClean="0"/>
              <a:t> THAT COMBINES DRAWING AND ACTION COMPONENTS.</a:t>
            </a:r>
            <a:endParaRPr lang="en-US" dirty="0"/>
          </a:p>
        </p:txBody>
      </p:sp>
      <p:sp>
        <p:nvSpPr>
          <p:cNvPr id="4" name="Slide Number Placeholder 3"/>
          <p:cNvSpPr>
            <a:spLocks noGrp="1"/>
          </p:cNvSpPr>
          <p:nvPr>
            <p:ph type="sldNum" sz="quarter" idx="10"/>
          </p:nvPr>
        </p:nvSpPr>
        <p:spPr/>
        <p:txBody>
          <a:bodyPr/>
          <a:lstStyle/>
          <a:p>
            <a:pPr>
              <a:defRPr/>
            </a:pPr>
            <a:fld id="{99277591-06F7-4843-9139-1478AF2F0EB7}" type="slidenum">
              <a:rPr lang="en-US" smtClean="0"/>
              <a:pPr>
                <a:defRPr/>
              </a:pPr>
              <a:t>17</a:t>
            </a:fld>
            <a:endParaRPr lang="en-US"/>
          </a:p>
        </p:txBody>
      </p:sp>
    </p:spTree>
    <p:extLst>
      <p:ext uri="{BB962C8B-B14F-4D97-AF65-F5344CB8AC3E}">
        <p14:creationId xmlns:p14="http://schemas.microsoft.com/office/powerpoint/2010/main" val="17682614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30A305DC-4E5F-A143-8DBE-B038E6A4CDF0}" type="datetime1">
              <a:rPr lang="en-US"/>
              <a:pPr>
                <a:defRPr/>
              </a:pPr>
              <a:t>3/26/17</a:t>
            </a:fld>
            <a:endParaRPr lang="en-US"/>
          </a:p>
        </p:txBody>
      </p:sp>
      <p:sp>
        <p:nvSpPr>
          <p:cNvPr id="7" name="Rectangle 7"/>
          <p:cNvSpPr>
            <a:spLocks noGrp="1" noChangeArrowheads="1"/>
          </p:cNvSpPr>
          <p:nvPr>
            <p:ph type="sldNum" sz="quarter" idx="5"/>
          </p:nvPr>
        </p:nvSpPr>
        <p:spPr/>
        <p:txBody>
          <a:bodyPr/>
          <a:lstStyle/>
          <a:p>
            <a:pPr>
              <a:defRPr/>
            </a:pPr>
            <a:fld id="{2DEFBA1E-22CA-E846-8705-52F310520A28}" type="slidenum">
              <a:rPr lang="en-US"/>
              <a:pPr>
                <a:defRPr/>
              </a:pPr>
              <a:t>18</a:t>
            </a:fld>
            <a:endParaRPr lang="en-US"/>
          </a:p>
        </p:txBody>
      </p:sp>
      <p:sp>
        <p:nvSpPr>
          <p:cNvPr id="1184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4771" name="Rectangle 3"/>
          <p:cNvSpPr>
            <a:spLocks noGrp="1" noChangeArrowheads="1"/>
          </p:cNvSpPr>
          <p:nvPr>
            <p:ph type="body" idx="1"/>
          </p:nvPr>
        </p:nvSpPr>
        <p:spPr/>
        <p:txBody>
          <a:bodyPr/>
          <a:lstStyle/>
          <a:p>
            <a:pPr eaLnBrk="1" hangingPunct="1">
              <a:defRPr/>
            </a:pPr>
            <a:r>
              <a:rPr lang="en-US" dirty="0" smtClean="0">
                <a:cs typeface="+mn-cs"/>
              </a:rPr>
              <a:t>First </a:t>
            </a:r>
            <a:r>
              <a:rPr lang="en-US" dirty="0" err="1" smtClean="0">
                <a:cs typeface="+mn-cs"/>
              </a:rPr>
              <a:t>JPanel</a:t>
            </a:r>
            <a:r>
              <a:rPr lang="en-US" dirty="0" smtClean="0">
                <a:cs typeface="+mn-cs"/>
              </a:rPr>
              <a:t> has a </a:t>
            </a:r>
            <a:r>
              <a:rPr lang="en-US" dirty="0" err="1" smtClean="0">
                <a:cs typeface="+mn-cs"/>
              </a:rPr>
              <a:t>JLabel</a:t>
            </a:r>
            <a:r>
              <a:rPr lang="en-US" dirty="0" smtClean="0">
                <a:cs typeface="+mn-cs"/>
              </a:rPr>
              <a:t> and a </a:t>
            </a:r>
            <a:r>
              <a:rPr lang="en-US" dirty="0" err="1" smtClean="0">
                <a:cs typeface="+mn-cs"/>
              </a:rPr>
              <a:t>JTextField</a:t>
            </a:r>
            <a:endParaRPr lang="en-US" dirty="0" smtClean="0">
              <a:cs typeface="+mn-cs"/>
            </a:endParaRPr>
          </a:p>
          <a:p>
            <a:pPr eaLnBrk="1" hangingPunct="1">
              <a:defRPr/>
            </a:pPr>
            <a:r>
              <a:rPr lang="en-US" dirty="0" smtClean="0">
                <a:cs typeface="+mn-cs"/>
              </a:rPr>
              <a:t>Second </a:t>
            </a:r>
            <a:r>
              <a:rPr lang="en-US" dirty="0" err="1" smtClean="0">
                <a:cs typeface="+mn-cs"/>
              </a:rPr>
              <a:t>JPanel</a:t>
            </a:r>
            <a:r>
              <a:rPr lang="en-US" dirty="0" smtClean="0">
                <a:cs typeface="+mn-cs"/>
              </a:rPr>
              <a:t> has</a:t>
            </a:r>
            <a:r>
              <a:rPr lang="en-US" baseline="0" dirty="0" smtClean="0">
                <a:cs typeface="+mn-cs"/>
              </a:rPr>
              <a:t> "   "</a:t>
            </a:r>
          </a:p>
          <a:p>
            <a:pPr eaLnBrk="1" hangingPunct="1">
              <a:defRPr/>
            </a:pPr>
            <a:r>
              <a:rPr lang="en-US" baseline="0" dirty="0" smtClean="0">
                <a:cs typeface="+mn-cs"/>
              </a:rPr>
              <a:t>Third </a:t>
            </a:r>
            <a:r>
              <a:rPr lang="en-US" baseline="0" dirty="0" err="1" smtClean="0">
                <a:cs typeface="+mn-cs"/>
              </a:rPr>
              <a:t>JPanel</a:t>
            </a:r>
            <a:r>
              <a:rPr lang="en-US" baseline="0" dirty="0" smtClean="0">
                <a:cs typeface="+mn-cs"/>
              </a:rPr>
              <a:t> has 4 </a:t>
            </a:r>
            <a:r>
              <a:rPr lang="en-US" baseline="0" dirty="0" err="1" smtClean="0">
                <a:cs typeface="+mn-cs"/>
              </a:rPr>
              <a:t>JButtons</a:t>
            </a:r>
            <a:endParaRPr lang="en-US" baseline="0" dirty="0" smtClean="0">
              <a:cs typeface="+mn-cs"/>
            </a:endParaRPr>
          </a:p>
          <a:p>
            <a:pPr eaLnBrk="1" hangingPunct="1">
              <a:defRPr/>
            </a:pPr>
            <a:r>
              <a:rPr lang="en-US" baseline="0" dirty="0" smtClean="0">
                <a:cs typeface="+mn-cs"/>
              </a:rPr>
              <a:t>Fourth </a:t>
            </a:r>
            <a:r>
              <a:rPr lang="en-US" baseline="0" dirty="0" err="1" smtClean="0">
                <a:cs typeface="+mn-cs"/>
              </a:rPr>
              <a:t>JPanel</a:t>
            </a:r>
            <a:r>
              <a:rPr lang="en-US" baseline="0" dirty="0" smtClean="0">
                <a:cs typeface="+mn-cs"/>
              </a:rPr>
              <a:t> has a </a:t>
            </a:r>
            <a:r>
              <a:rPr lang="en-US" baseline="0" dirty="0" err="1" smtClean="0">
                <a:cs typeface="+mn-cs"/>
              </a:rPr>
              <a:t>JTextField</a:t>
            </a:r>
            <a:endParaRPr lang="en-US" baseline="0" dirty="0" smtClean="0">
              <a:cs typeface="+mn-cs"/>
            </a:endParaRPr>
          </a:p>
          <a:p>
            <a:pPr eaLnBrk="1" hangingPunct="1">
              <a:defRPr/>
            </a:pPr>
            <a:endParaRPr lang="en-US" baseline="0" dirty="0" smtClean="0">
              <a:cs typeface="+mn-cs"/>
            </a:endParaRPr>
          </a:p>
          <a:p>
            <a:pPr eaLnBrk="1" hangingPunct="1">
              <a:defRPr/>
            </a:pPr>
            <a:r>
              <a:rPr lang="en-US" baseline="0" dirty="0" smtClean="0">
                <a:cs typeface="+mn-cs"/>
              </a:rPr>
              <a:t>DRAW THIS TO ILLUSTRATE AND EXPLAIN COMPONENTS</a:t>
            </a:r>
            <a:endParaRPr lang="en-US" dirty="0" smtClean="0">
              <a:cs typeface="+mn-cs"/>
            </a:endParaRPr>
          </a:p>
          <a:p>
            <a:pPr eaLnBrk="1" hangingPunct="1">
              <a:defRPr/>
            </a:pPr>
            <a:endParaRPr lang="en-US" dirty="0" smtClean="0">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30A305DC-4E5F-A143-8DBE-B038E6A4CDF0}" type="datetime1">
              <a:rPr lang="en-US"/>
              <a:pPr>
                <a:defRPr/>
              </a:pPr>
              <a:t>3/26/17</a:t>
            </a:fld>
            <a:endParaRPr lang="en-US"/>
          </a:p>
        </p:txBody>
      </p:sp>
      <p:sp>
        <p:nvSpPr>
          <p:cNvPr id="7" name="Rectangle 7"/>
          <p:cNvSpPr>
            <a:spLocks noGrp="1" noChangeArrowheads="1"/>
          </p:cNvSpPr>
          <p:nvPr>
            <p:ph type="sldNum" sz="quarter" idx="5"/>
          </p:nvPr>
        </p:nvSpPr>
        <p:spPr/>
        <p:txBody>
          <a:bodyPr/>
          <a:lstStyle/>
          <a:p>
            <a:pPr>
              <a:defRPr/>
            </a:pPr>
            <a:fld id="{2DEFBA1E-22CA-E846-8705-52F310520A28}" type="slidenum">
              <a:rPr lang="en-US"/>
              <a:pPr>
                <a:defRPr/>
              </a:pPr>
              <a:t>19</a:t>
            </a:fld>
            <a:endParaRPr lang="en-US"/>
          </a:p>
        </p:txBody>
      </p:sp>
      <p:sp>
        <p:nvSpPr>
          <p:cNvPr id="1184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4771" name="Rectangle 3"/>
          <p:cNvSpPr>
            <a:spLocks noGrp="1" noChangeArrowheads="1"/>
          </p:cNvSpPr>
          <p:nvPr>
            <p:ph type="body" idx="1"/>
          </p:nvPr>
        </p:nvSpPr>
        <p:spPr/>
        <p:txBody>
          <a:bodyPr/>
          <a:lstStyle/>
          <a:p>
            <a:pPr eaLnBrk="1" hangingPunct="1">
              <a:defRPr/>
            </a:pPr>
            <a:r>
              <a:rPr lang="en-US" dirty="0" smtClean="0">
                <a:cs typeface="+mn-cs"/>
              </a:rPr>
              <a:t>Draw picture of </a:t>
            </a:r>
            <a:r>
              <a:rPr lang="en-US" baseline="0" dirty="0" smtClean="0">
                <a:cs typeface="+mn-cs"/>
              </a:rPr>
              <a:t> what GUI will look like.</a:t>
            </a:r>
            <a:endParaRPr lang="en-US" dirty="0" smtClean="0">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30A305DC-4E5F-A143-8DBE-B038E6A4CDF0}" type="datetime1">
              <a:rPr lang="en-US"/>
              <a:pPr>
                <a:defRPr/>
              </a:pPr>
              <a:t>3/26/17</a:t>
            </a:fld>
            <a:endParaRPr lang="en-US"/>
          </a:p>
        </p:txBody>
      </p:sp>
      <p:sp>
        <p:nvSpPr>
          <p:cNvPr id="7" name="Rectangle 7"/>
          <p:cNvSpPr>
            <a:spLocks noGrp="1" noChangeArrowheads="1"/>
          </p:cNvSpPr>
          <p:nvPr>
            <p:ph type="sldNum" sz="quarter" idx="5"/>
          </p:nvPr>
        </p:nvSpPr>
        <p:spPr/>
        <p:txBody>
          <a:bodyPr/>
          <a:lstStyle/>
          <a:p>
            <a:pPr>
              <a:defRPr/>
            </a:pPr>
            <a:fld id="{2DEFBA1E-22CA-E846-8705-52F310520A28}" type="slidenum">
              <a:rPr lang="en-US"/>
              <a:pPr>
                <a:defRPr/>
              </a:pPr>
              <a:t>20</a:t>
            </a:fld>
            <a:endParaRPr lang="en-US"/>
          </a:p>
        </p:txBody>
      </p:sp>
      <p:sp>
        <p:nvSpPr>
          <p:cNvPr id="1184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4771" name="Rectangle 3"/>
          <p:cNvSpPr>
            <a:spLocks noGrp="1" noChangeArrowheads="1"/>
          </p:cNvSpPr>
          <p:nvPr>
            <p:ph type="body" idx="1"/>
          </p:nvPr>
        </p:nvSpPr>
        <p:spPr/>
        <p:txBody>
          <a:bodyPr/>
          <a:lstStyle/>
          <a:p>
            <a:pPr eaLnBrk="1" hangingPunct="1">
              <a:defRPr/>
            </a:pPr>
            <a:r>
              <a:rPr lang="en-US" dirty="0" smtClean="0">
                <a:cs typeface="+mn-cs"/>
              </a:rPr>
              <a:t>The main method creates an object of its own type and calls the constructor.  All the components are set up in the constructor.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30A305DC-4E5F-A143-8DBE-B038E6A4CDF0}" type="datetime1">
              <a:rPr lang="en-US"/>
              <a:pPr>
                <a:defRPr/>
              </a:pPr>
              <a:t>3/26/17</a:t>
            </a:fld>
            <a:endParaRPr lang="en-US"/>
          </a:p>
        </p:txBody>
      </p:sp>
      <p:sp>
        <p:nvSpPr>
          <p:cNvPr id="7" name="Rectangle 7"/>
          <p:cNvSpPr>
            <a:spLocks noGrp="1" noChangeArrowheads="1"/>
          </p:cNvSpPr>
          <p:nvPr>
            <p:ph type="sldNum" sz="quarter" idx="5"/>
          </p:nvPr>
        </p:nvSpPr>
        <p:spPr/>
        <p:txBody>
          <a:bodyPr/>
          <a:lstStyle/>
          <a:p>
            <a:pPr>
              <a:defRPr/>
            </a:pPr>
            <a:fld id="{2DEFBA1E-22CA-E846-8705-52F310520A28}" type="slidenum">
              <a:rPr lang="en-US"/>
              <a:pPr>
                <a:defRPr/>
              </a:pPr>
              <a:t>3</a:t>
            </a:fld>
            <a:endParaRPr lang="en-US"/>
          </a:p>
        </p:txBody>
      </p:sp>
      <p:sp>
        <p:nvSpPr>
          <p:cNvPr id="1184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4771" name="Rectangle 3"/>
          <p:cNvSpPr>
            <a:spLocks noGrp="1" noChangeArrowheads="1"/>
          </p:cNvSpPr>
          <p:nvPr>
            <p:ph type="body" idx="1"/>
          </p:nvPr>
        </p:nvSpPr>
        <p:spPr/>
        <p:txBody>
          <a:bodyPr/>
          <a:lstStyle/>
          <a:p>
            <a:pPr eaLnBrk="1" hangingPunct="1">
              <a:defRPr/>
            </a:pPr>
            <a:r>
              <a:rPr lang="en-US" sz="1200" b="1" kern="1200" dirty="0" err="1" smtClean="0">
                <a:solidFill>
                  <a:schemeClr val="tx1"/>
                </a:solidFill>
                <a:latin typeface="Times" charset="0"/>
                <a:ea typeface="ＭＳ Ｐゴシック" charset="0"/>
                <a:cs typeface="ＭＳ Ｐゴシック" charset="0"/>
              </a:rPr>
              <a:t>java.awt</a:t>
            </a:r>
            <a:r>
              <a:rPr lang="en-US" sz="1200" b="1" kern="1200" dirty="0" smtClean="0">
                <a:solidFill>
                  <a:schemeClr val="tx1"/>
                </a:solidFill>
                <a:latin typeface="Times" charset="0"/>
                <a:ea typeface="ＭＳ Ｐゴシック" charset="0"/>
                <a:cs typeface="ＭＳ Ｐゴシック" charset="0"/>
              </a:rPr>
              <a:t>.* is used for Colors and some components.</a:t>
            </a:r>
          </a:p>
          <a:p>
            <a:pPr eaLnBrk="1" hangingPunct="1">
              <a:defRPr/>
            </a:pPr>
            <a:endParaRPr lang="en-US" sz="1200" b="1" kern="1200" dirty="0" smtClean="0">
              <a:solidFill>
                <a:schemeClr val="tx1"/>
              </a:solidFill>
              <a:latin typeface="Times" charset="0"/>
              <a:ea typeface="ＭＳ Ｐゴシック" charset="0"/>
              <a:cs typeface="ＭＳ Ｐゴシック" charset="0"/>
            </a:endParaRPr>
          </a:p>
          <a:p>
            <a:pPr eaLnBrk="1" hangingPunct="1">
              <a:defRPr/>
            </a:pPr>
            <a:r>
              <a:rPr lang="en-US" sz="1200" b="1" kern="1200" dirty="0" err="1" smtClean="0">
                <a:solidFill>
                  <a:schemeClr val="tx1"/>
                </a:solidFill>
                <a:latin typeface="Times" charset="0"/>
                <a:ea typeface="ＭＳ Ｐゴシック" charset="0"/>
                <a:cs typeface="ＭＳ Ｐゴシック" charset="0"/>
              </a:rPr>
              <a:t>java.awt.event</a:t>
            </a:r>
            <a:r>
              <a:rPr lang="en-US" sz="1200" b="1" kern="1200" dirty="0" smtClean="0">
                <a:solidFill>
                  <a:schemeClr val="tx1"/>
                </a:solidFill>
                <a:latin typeface="Times" charset="0"/>
                <a:ea typeface="ＭＳ Ｐゴシック" charset="0"/>
                <a:cs typeface="ＭＳ Ｐゴシック" charset="0"/>
              </a:rPr>
              <a:t>.* is used for event</a:t>
            </a:r>
            <a:r>
              <a:rPr lang="en-US" sz="1200" b="1" kern="1200" baseline="0" dirty="0" smtClean="0">
                <a:solidFill>
                  <a:schemeClr val="tx1"/>
                </a:solidFill>
                <a:latin typeface="Times" charset="0"/>
                <a:ea typeface="ＭＳ Ｐゴシック" charset="0"/>
                <a:cs typeface="ＭＳ Ｐゴシック" charset="0"/>
              </a:rPr>
              <a:t> handling.  event is a separate package inside the </a:t>
            </a:r>
            <a:r>
              <a:rPr lang="en-US" sz="1200" b="1" kern="1200" baseline="0" dirty="0" err="1" smtClean="0">
                <a:solidFill>
                  <a:schemeClr val="tx1"/>
                </a:solidFill>
                <a:latin typeface="Times" charset="0"/>
                <a:ea typeface="ＭＳ Ｐゴシック" charset="0"/>
                <a:cs typeface="ＭＳ Ｐゴシック" charset="0"/>
              </a:rPr>
              <a:t>awt</a:t>
            </a:r>
            <a:r>
              <a:rPr lang="en-US" sz="1200" b="1" kern="1200" baseline="0" dirty="0" smtClean="0">
                <a:solidFill>
                  <a:schemeClr val="tx1"/>
                </a:solidFill>
                <a:latin typeface="Times" charset="0"/>
                <a:ea typeface="ＭＳ Ｐゴシック" charset="0"/>
                <a:cs typeface="ＭＳ Ｐゴシック" charset="0"/>
              </a:rPr>
              <a:t> package.</a:t>
            </a:r>
          </a:p>
          <a:p>
            <a:pPr eaLnBrk="1" hangingPunct="1">
              <a:defRPr/>
            </a:pPr>
            <a:endParaRPr lang="en-US" sz="1200" b="1" kern="1200" baseline="0" dirty="0" smtClean="0">
              <a:solidFill>
                <a:schemeClr val="tx1"/>
              </a:solidFill>
              <a:latin typeface="Times" charset="0"/>
              <a:ea typeface="ＭＳ Ｐゴシック" charset="0"/>
              <a:cs typeface="ＭＳ Ｐゴシック" charset="0"/>
            </a:endParaRPr>
          </a:p>
          <a:p>
            <a:pPr eaLnBrk="1" hangingPunct="1">
              <a:defRPr/>
            </a:pPr>
            <a:r>
              <a:rPr lang="en-US" sz="1200" b="1" kern="1200" baseline="0" dirty="0" err="1" smtClean="0">
                <a:solidFill>
                  <a:schemeClr val="tx1"/>
                </a:solidFill>
                <a:latin typeface="Times" charset="0"/>
                <a:ea typeface="ＭＳ Ｐゴシック" charset="0"/>
                <a:cs typeface="ＭＳ Ｐゴシック" charset="0"/>
              </a:rPr>
              <a:t>javax.swing</a:t>
            </a:r>
            <a:r>
              <a:rPr lang="en-US" sz="1200" b="1" kern="1200" baseline="0" dirty="0" smtClean="0">
                <a:solidFill>
                  <a:schemeClr val="tx1"/>
                </a:solidFill>
                <a:latin typeface="Times" charset="0"/>
                <a:ea typeface="ＭＳ Ｐゴシック" charset="0"/>
                <a:cs typeface="ＭＳ Ｐゴシック" charset="0"/>
              </a:rPr>
              <a:t>.* is used for components starting with a 'J', among other things</a:t>
            </a:r>
            <a:endParaRPr lang="en-US" dirty="0" smtClean="0">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30A305DC-4E5F-A143-8DBE-B038E6A4CDF0}" type="datetime1">
              <a:rPr lang="en-US"/>
              <a:pPr>
                <a:defRPr/>
              </a:pPr>
              <a:t>3/26/17</a:t>
            </a:fld>
            <a:endParaRPr lang="en-US"/>
          </a:p>
        </p:txBody>
      </p:sp>
      <p:sp>
        <p:nvSpPr>
          <p:cNvPr id="7" name="Rectangle 7"/>
          <p:cNvSpPr>
            <a:spLocks noGrp="1" noChangeArrowheads="1"/>
          </p:cNvSpPr>
          <p:nvPr>
            <p:ph type="sldNum" sz="quarter" idx="5"/>
          </p:nvPr>
        </p:nvSpPr>
        <p:spPr/>
        <p:txBody>
          <a:bodyPr/>
          <a:lstStyle/>
          <a:p>
            <a:pPr>
              <a:defRPr/>
            </a:pPr>
            <a:fld id="{2DEFBA1E-22CA-E846-8705-52F310520A28}" type="slidenum">
              <a:rPr lang="en-US"/>
              <a:pPr>
                <a:defRPr/>
              </a:pPr>
              <a:t>21</a:t>
            </a:fld>
            <a:endParaRPr lang="en-US"/>
          </a:p>
        </p:txBody>
      </p:sp>
      <p:sp>
        <p:nvSpPr>
          <p:cNvPr id="1184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4771" name="Rectangle 3"/>
          <p:cNvSpPr>
            <a:spLocks noGrp="1" noChangeArrowheads="1"/>
          </p:cNvSpPr>
          <p:nvPr>
            <p:ph type="body" idx="1"/>
          </p:nvPr>
        </p:nvSpPr>
        <p:spPr/>
        <p:txBody>
          <a:bodyPr/>
          <a:lstStyle/>
          <a:p>
            <a:pPr eaLnBrk="1" hangingPunct="1">
              <a:defRPr/>
            </a:pPr>
            <a:r>
              <a:rPr lang="en-US" dirty="0" err="1" smtClean="0">
                <a:cs typeface="+mn-cs"/>
              </a:rPr>
              <a:t>FlowLayout</a:t>
            </a:r>
            <a:r>
              <a:rPr lang="en-US" baseline="0" dirty="0" smtClean="0">
                <a:cs typeface="+mn-cs"/>
              </a:rPr>
              <a:t> is a manager that adds its components from left to right until it runs out of space.</a:t>
            </a:r>
            <a:endParaRPr lang="en-US" dirty="0" smtClean="0">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30A305DC-4E5F-A143-8DBE-B038E6A4CDF0}" type="datetime1">
              <a:rPr lang="en-US"/>
              <a:pPr>
                <a:defRPr/>
              </a:pPr>
              <a:t>3/26/17</a:t>
            </a:fld>
            <a:endParaRPr lang="en-US"/>
          </a:p>
        </p:txBody>
      </p:sp>
      <p:sp>
        <p:nvSpPr>
          <p:cNvPr id="7" name="Rectangle 7"/>
          <p:cNvSpPr>
            <a:spLocks noGrp="1" noChangeArrowheads="1"/>
          </p:cNvSpPr>
          <p:nvPr>
            <p:ph type="sldNum" sz="quarter" idx="5"/>
          </p:nvPr>
        </p:nvSpPr>
        <p:spPr/>
        <p:txBody>
          <a:bodyPr/>
          <a:lstStyle/>
          <a:p>
            <a:pPr>
              <a:defRPr/>
            </a:pPr>
            <a:fld id="{2DEFBA1E-22CA-E846-8705-52F310520A28}" type="slidenum">
              <a:rPr lang="en-US"/>
              <a:pPr>
                <a:defRPr/>
              </a:pPr>
              <a:t>22</a:t>
            </a:fld>
            <a:endParaRPr lang="en-US"/>
          </a:p>
        </p:txBody>
      </p:sp>
      <p:sp>
        <p:nvSpPr>
          <p:cNvPr id="1184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4771" name="Rectangle 3"/>
          <p:cNvSpPr>
            <a:spLocks noGrp="1" noChangeArrowheads="1"/>
          </p:cNvSpPr>
          <p:nvPr>
            <p:ph type="body" idx="1"/>
          </p:nvPr>
        </p:nvSpPr>
        <p:spPr/>
        <p:txBody>
          <a:bodyPr/>
          <a:lstStyle/>
          <a:p>
            <a:pPr eaLnBrk="1" hangingPunct="1">
              <a:defRPr/>
            </a:pPr>
            <a:endParaRPr lang="en-US" dirty="0" smtClean="0">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30A305DC-4E5F-A143-8DBE-B038E6A4CDF0}" type="datetime1">
              <a:rPr lang="en-US"/>
              <a:pPr>
                <a:defRPr/>
              </a:pPr>
              <a:t>3/26/17</a:t>
            </a:fld>
            <a:endParaRPr lang="en-US"/>
          </a:p>
        </p:txBody>
      </p:sp>
      <p:sp>
        <p:nvSpPr>
          <p:cNvPr id="7" name="Rectangle 7"/>
          <p:cNvSpPr>
            <a:spLocks noGrp="1" noChangeArrowheads="1"/>
          </p:cNvSpPr>
          <p:nvPr>
            <p:ph type="sldNum" sz="quarter" idx="5"/>
          </p:nvPr>
        </p:nvSpPr>
        <p:spPr/>
        <p:txBody>
          <a:bodyPr/>
          <a:lstStyle/>
          <a:p>
            <a:pPr>
              <a:defRPr/>
            </a:pPr>
            <a:fld id="{2DEFBA1E-22CA-E846-8705-52F310520A28}" type="slidenum">
              <a:rPr lang="en-US"/>
              <a:pPr>
                <a:defRPr/>
              </a:pPr>
              <a:t>23</a:t>
            </a:fld>
            <a:endParaRPr lang="en-US"/>
          </a:p>
        </p:txBody>
      </p:sp>
      <p:sp>
        <p:nvSpPr>
          <p:cNvPr id="1184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4771" name="Rectangle 3"/>
          <p:cNvSpPr>
            <a:spLocks noGrp="1" noChangeArrowheads="1"/>
          </p:cNvSpPr>
          <p:nvPr>
            <p:ph type="body" idx="1"/>
          </p:nvPr>
        </p:nvSpPr>
        <p:spPr/>
        <p:txBody>
          <a:bodyPr/>
          <a:lstStyle/>
          <a:p>
            <a:pPr eaLnBrk="1" hangingPunct="1">
              <a:defRPr/>
            </a:pPr>
            <a:r>
              <a:rPr lang="en-US" dirty="0" smtClean="0">
                <a:cs typeface="+mn-cs"/>
              </a:rPr>
              <a:t>THIS IN</a:t>
            </a:r>
            <a:r>
              <a:rPr lang="en-US" baseline="0" dirty="0" smtClean="0">
                <a:cs typeface="+mn-cs"/>
              </a:rPr>
              <a:t> ALL THESE CASES REFERS TO THE OBJECT BEING CREATED (A  SIMPLE CALCULATOR)</a:t>
            </a:r>
            <a:endParaRPr lang="en-US" dirty="0" smtClean="0">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30A305DC-4E5F-A143-8DBE-B038E6A4CDF0}" type="datetime1">
              <a:rPr lang="en-US"/>
              <a:pPr>
                <a:defRPr/>
              </a:pPr>
              <a:t>3/26/17</a:t>
            </a:fld>
            <a:endParaRPr lang="en-US"/>
          </a:p>
        </p:txBody>
      </p:sp>
      <p:sp>
        <p:nvSpPr>
          <p:cNvPr id="7" name="Rectangle 7"/>
          <p:cNvSpPr>
            <a:spLocks noGrp="1" noChangeArrowheads="1"/>
          </p:cNvSpPr>
          <p:nvPr>
            <p:ph type="sldNum" sz="quarter" idx="5"/>
          </p:nvPr>
        </p:nvSpPr>
        <p:spPr/>
        <p:txBody>
          <a:bodyPr/>
          <a:lstStyle/>
          <a:p>
            <a:pPr>
              <a:defRPr/>
            </a:pPr>
            <a:fld id="{2DEFBA1E-22CA-E846-8705-52F310520A28}" type="slidenum">
              <a:rPr lang="en-US"/>
              <a:pPr>
                <a:defRPr/>
              </a:pPr>
              <a:t>24</a:t>
            </a:fld>
            <a:endParaRPr lang="en-US"/>
          </a:p>
        </p:txBody>
      </p:sp>
      <p:sp>
        <p:nvSpPr>
          <p:cNvPr id="1184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4771" name="Rectangle 3"/>
          <p:cNvSpPr>
            <a:spLocks noGrp="1" noChangeArrowheads="1"/>
          </p:cNvSpPr>
          <p:nvPr>
            <p:ph type="body" idx="1"/>
          </p:nvPr>
        </p:nvSpPr>
        <p:spPr/>
        <p:txBody>
          <a:bodyPr/>
          <a:lstStyle/>
          <a:p>
            <a:pPr eaLnBrk="1" hangingPunct="1">
              <a:defRPr/>
            </a:pPr>
            <a:endParaRPr lang="en-US" dirty="0" smtClean="0">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30A305DC-4E5F-A143-8DBE-B038E6A4CDF0}" type="datetime1">
              <a:rPr lang="en-US"/>
              <a:pPr>
                <a:defRPr/>
              </a:pPr>
              <a:t>3/26/17</a:t>
            </a:fld>
            <a:endParaRPr lang="en-US"/>
          </a:p>
        </p:txBody>
      </p:sp>
      <p:sp>
        <p:nvSpPr>
          <p:cNvPr id="7" name="Rectangle 7"/>
          <p:cNvSpPr>
            <a:spLocks noGrp="1" noChangeArrowheads="1"/>
          </p:cNvSpPr>
          <p:nvPr>
            <p:ph type="sldNum" sz="quarter" idx="5"/>
          </p:nvPr>
        </p:nvSpPr>
        <p:spPr/>
        <p:txBody>
          <a:bodyPr/>
          <a:lstStyle/>
          <a:p>
            <a:pPr>
              <a:defRPr/>
            </a:pPr>
            <a:fld id="{2DEFBA1E-22CA-E846-8705-52F310520A28}" type="slidenum">
              <a:rPr lang="en-US"/>
              <a:pPr>
                <a:defRPr/>
              </a:pPr>
              <a:t>25</a:t>
            </a:fld>
            <a:endParaRPr lang="en-US"/>
          </a:p>
        </p:txBody>
      </p:sp>
      <p:sp>
        <p:nvSpPr>
          <p:cNvPr id="1184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4771" name="Rectangle 3"/>
          <p:cNvSpPr>
            <a:spLocks noGrp="1" noChangeArrowheads="1"/>
          </p:cNvSpPr>
          <p:nvPr>
            <p:ph type="body" idx="1"/>
          </p:nvPr>
        </p:nvSpPr>
        <p:spPr/>
        <p:txBody>
          <a:bodyPr/>
          <a:lstStyle/>
          <a:p>
            <a:pPr eaLnBrk="1" hangingPunct="1">
              <a:defRPr/>
            </a:pPr>
            <a:r>
              <a:rPr lang="en-US" dirty="0" smtClean="0">
                <a:cs typeface="+mn-cs"/>
              </a:rPr>
              <a:t>The </a:t>
            </a:r>
            <a:r>
              <a:rPr lang="en-US" dirty="0" err="1" smtClean="0">
                <a:cs typeface="+mn-cs"/>
              </a:rPr>
              <a:t>actionPerformed</a:t>
            </a:r>
            <a:r>
              <a:rPr lang="en-US" dirty="0" smtClean="0">
                <a:cs typeface="+mn-cs"/>
              </a:rPr>
              <a:t> method is triggered by the user pressing</a:t>
            </a:r>
            <a:r>
              <a:rPr lang="en-US" baseline="0" dirty="0" smtClean="0">
                <a:cs typeface="+mn-cs"/>
              </a:rPr>
              <a:t> one of the </a:t>
            </a:r>
            <a:r>
              <a:rPr lang="en-US" baseline="0" dirty="0" err="1" smtClean="0">
                <a:cs typeface="+mn-cs"/>
              </a:rPr>
              <a:t>JButtons</a:t>
            </a:r>
            <a:r>
              <a:rPr lang="en-US" baseline="0" dirty="0" smtClean="0">
                <a:cs typeface="+mn-cs"/>
              </a:rPr>
              <a:t>.  In this GUI, the numbers must be read from the </a:t>
            </a:r>
            <a:r>
              <a:rPr lang="en-US" baseline="0" dirty="0" err="1" smtClean="0">
                <a:cs typeface="+mn-cs"/>
              </a:rPr>
              <a:t>JTextFields</a:t>
            </a:r>
            <a:r>
              <a:rPr lang="en-US" baseline="0" dirty="0" smtClean="0">
                <a:cs typeface="+mn-cs"/>
              </a:rPr>
              <a:t> of </a:t>
            </a:r>
            <a:r>
              <a:rPr lang="en-US" baseline="0" dirty="0" err="1" smtClean="0">
                <a:cs typeface="+mn-cs"/>
              </a:rPr>
              <a:t>JPanels</a:t>
            </a:r>
            <a:r>
              <a:rPr lang="en-US" baseline="0" dirty="0" smtClean="0">
                <a:cs typeface="+mn-cs"/>
              </a:rPr>
              <a:t> 1 and 2</a:t>
            </a:r>
            <a:r>
              <a:rPr lang="en-US" baseline="0" dirty="0" smtClean="0">
                <a:cs typeface="+mn-cs"/>
              </a:rPr>
              <a:t>.</a:t>
            </a:r>
          </a:p>
          <a:p>
            <a:pPr eaLnBrk="1" hangingPunct="1">
              <a:defRPr/>
            </a:pPr>
            <a:endParaRPr lang="en-US" baseline="0" dirty="0" smtClean="0">
              <a:cs typeface="+mn-cs"/>
            </a:endParaRPr>
          </a:p>
          <a:p>
            <a:pPr eaLnBrk="1" hangingPunct="1">
              <a:defRPr/>
            </a:pPr>
            <a:r>
              <a:rPr lang="en-US" baseline="0" dirty="0" smtClean="0">
                <a:cs typeface="+mn-cs"/>
              </a:rPr>
              <a:t>Recall that </a:t>
            </a:r>
            <a:r>
              <a:rPr lang="en-US" baseline="0" dirty="0" err="1" smtClean="0">
                <a:cs typeface="+mn-cs"/>
              </a:rPr>
              <a:t>enterX</a:t>
            </a:r>
            <a:r>
              <a:rPr lang="en-US" baseline="0" dirty="0" smtClean="0">
                <a:cs typeface="+mn-cs"/>
              </a:rPr>
              <a:t> is a </a:t>
            </a:r>
            <a:r>
              <a:rPr lang="en-US" baseline="0" dirty="0" err="1" smtClean="0">
                <a:cs typeface="+mn-cs"/>
              </a:rPr>
              <a:t>JTextField</a:t>
            </a:r>
            <a:r>
              <a:rPr lang="en-US" baseline="0" dirty="0" smtClean="0">
                <a:cs typeface="+mn-cs"/>
              </a:rPr>
              <a:t> and </a:t>
            </a:r>
            <a:r>
              <a:rPr lang="en-US" baseline="0" dirty="0" err="1" smtClean="0">
                <a:cs typeface="+mn-cs"/>
              </a:rPr>
              <a:t>enterY</a:t>
            </a:r>
            <a:r>
              <a:rPr lang="en-US" baseline="0" dirty="0" smtClean="0">
                <a:cs typeface="+mn-cs"/>
              </a:rPr>
              <a:t> is a </a:t>
            </a:r>
            <a:r>
              <a:rPr lang="en-US" baseline="0" dirty="0" err="1" smtClean="0">
                <a:cs typeface="+mn-cs"/>
              </a:rPr>
              <a:t>JTextField</a:t>
            </a:r>
            <a:r>
              <a:rPr lang="en-US" baseline="0" dirty="0" smtClean="0">
                <a:cs typeface="+mn-cs"/>
              </a:rPr>
              <a:t>.  We can access the current content using </a:t>
            </a:r>
            <a:r>
              <a:rPr lang="en-US" baseline="0" dirty="0" err="1" smtClean="0">
                <a:cs typeface="+mn-cs"/>
              </a:rPr>
              <a:t>getText</a:t>
            </a:r>
            <a:r>
              <a:rPr lang="en-US" baseline="0" dirty="0" smtClean="0">
                <a:cs typeface="+mn-cs"/>
              </a:rPr>
              <a:t>() and </a:t>
            </a:r>
            <a:r>
              <a:rPr lang="en-US" baseline="0" dirty="0" err="1" smtClean="0">
                <a:cs typeface="+mn-cs"/>
              </a:rPr>
              <a:t>setText</a:t>
            </a:r>
            <a:r>
              <a:rPr lang="en-US" baseline="0" dirty="0" smtClean="0">
                <a:cs typeface="+mn-cs"/>
              </a:rPr>
              <a:t>("</a:t>
            </a:r>
            <a:r>
              <a:rPr lang="en-US" baseline="0" dirty="0" err="1" smtClean="0">
                <a:cs typeface="+mn-cs"/>
              </a:rPr>
              <a:t>fdkfjsk</a:t>
            </a:r>
            <a:r>
              <a:rPr lang="en-US" baseline="0" dirty="0" smtClean="0">
                <a:cs typeface="+mn-cs"/>
              </a:rPr>
              <a:t>")</a:t>
            </a:r>
            <a:endParaRPr lang="en-US" dirty="0" smtClean="0">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30A305DC-4E5F-A143-8DBE-B038E6A4CDF0}" type="datetime1">
              <a:rPr lang="en-US"/>
              <a:pPr>
                <a:defRPr/>
              </a:pPr>
              <a:t>3/26/17</a:t>
            </a:fld>
            <a:endParaRPr lang="en-US"/>
          </a:p>
        </p:txBody>
      </p:sp>
      <p:sp>
        <p:nvSpPr>
          <p:cNvPr id="7" name="Rectangle 7"/>
          <p:cNvSpPr>
            <a:spLocks noGrp="1" noChangeArrowheads="1"/>
          </p:cNvSpPr>
          <p:nvPr>
            <p:ph type="sldNum" sz="quarter" idx="5"/>
          </p:nvPr>
        </p:nvSpPr>
        <p:spPr/>
        <p:txBody>
          <a:bodyPr/>
          <a:lstStyle/>
          <a:p>
            <a:pPr>
              <a:defRPr/>
            </a:pPr>
            <a:fld id="{2DEFBA1E-22CA-E846-8705-52F310520A28}" type="slidenum">
              <a:rPr lang="en-US"/>
              <a:pPr>
                <a:defRPr/>
              </a:pPr>
              <a:t>26</a:t>
            </a:fld>
            <a:endParaRPr lang="en-US"/>
          </a:p>
        </p:txBody>
      </p:sp>
      <p:sp>
        <p:nvSpPr>
          <p:cNvPr id="1184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4771" name="Rectangle 3"/>
          <p:cNvSpPr>
            <a:spLocks noGrp="1" noChangeArrowheads="1"/>
          </p:cNvSpPr>
          <p:nvPr>
            <p:ph type="body" idx="1"/>
          </p:nvPr>
        </p:nvSpPr>
        <p:spPr/>
        <p:txBody>
          <a:bodyPr/>
          <a:lstStyle/>
          <a:p>
            <a:pPr eaLnBrk="1" hangingPunct="1">
              <a:defRPr/>
            </a:pPr>
            <a:r>
              <a:rPr lang="en-US" dirty="0" smtClean="0">
                <a:cs typeface="+mn-cs"/>
              </a:rPr>
              <a:t>After the numbers</a:t>
            </a:r>
            <a:r>
              <a:rPr lang="en-US" baseline="0" dirty="0" smtClean="0">
                <a:cs typeface="+mn-cs"/>
              </a:rPr>
              <a:t> are successfully read, the </a:t>
            </a:r>
            <a:r>
              <a:rPr lang="en-US" baseline="0" dirty="0" err="1" smtClean="0">
                <a:cs typeface="+mn-cs"/>
              </a:rPr>
              <a:t>ActionEvent</a:t>
            </a:r>
            <a:r>
              <a:rPr lang="en-US" baseline="0" dirty="0" smtClean="0">
                <a:cs typeface="+mn-cs"/>
              </a:rPr>
              <a:t> is checked by using </a:t>
            </a:r>
            <a:r>
              <a:rPr lang="en-US" baseline="0" dirty="0" err="1" smtClean="0">
                <a:cs typeface="+mn-cs"/>
              </a:rPr>
              <a:t>evt.getActionCommand</a:t>
            </a:r>
            <a:r>
              <a:rPr lang="en-US" baseline="0" dirty="0" smtClean="0">
                <a:cs typeface="+mn-cs"/>
              </a:rPr>
              <a:t> which returns the string used when the </a:t>
            </a:r>
            <a:r>
              <a:rPr lang="en-US" baseline="0" dirty="0" err="1" smtClean="0">
                <a:cs typeface="+mn-cs"/>
              </a:rPr>
              <a:t>JButton</a:t>
            </a:r>
            <a:r>
              <a:rPr lang="en-US" baseline="0" dirty="0" smtClean="0">
                <a:cs typeface="+mn-cs"/>
              </a:rPr>
              <a:t> is created.  After reading the String, the </a:t>
            </a:r>
            <a:r>
              <a:rPr lang="en-US" baseline="0" dirty="0" err="1" smtClean="0">
                <a:cs typeface="+mn-cs"/>
              </a:rPr>
              <a:t>JTextField</a:t>
            </a:r>
            <a:r>
              <a:rPr lang="en-US" baseline="0" dirty="0" smtClean="0">
                <a:cs typeface="+mn-cs"/>
              </a:rPr>
              <a:t> </a:t>
            </a:r>
            <a:r>
              <a:rPr lang="en-US" baseline="0" dirty="0" smtClean="0">
                <a:cs typeface="+mn-cs"/>
              </a:rPr>
              <a:t>answer in </a:t>
            </a:r>
            <a:r>
              <a:rPr lang="en-US" baseline="0" dirty="0" smtClean="0">
                <a:cs typeface="+mn-cs"/>
              </a:rPr>
              <a:t>the bottom panel is set to contain the answer.</a:t>
            </a:r>
            <a:endParaRPr lang="en-US" dirty="0" smtClean="0">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30A305DC-4E5F-A143-8DBE-B038E6A4CDF0}" type="datetime1">
              <a:rPr lang="en-US"/>
              <a:pPr>
                <a:defRPr/>
              </a:pPr>
              <a:t>3/26/17</a:t>
            </a:fld>
            <a:endParaRPr lang="en-US"/>
          </a:p>
        </p:txBody>
      </p:sp>
      <p:sp>
        <p:nvSpPr>
          <p:cNvPr id="7" name="Rectangle 7"/>
          <p:cNvSpPr>
            <a:spLocks noGrp="1" noChangeArrowheads="1"/>
          </p:cNvSpPr>
          <p:nvPr>
            <p:ph type="sldNum" sz="quarter" idx="5"/>
          </p:nvPr>
        </p:nvSpPr>
        <p:spPr/>
        <p:txBody>
          <a:bodyPr/>
          <a:lstStyle/>
          <a:p>
            <a:pPr>
              <a:defRPr/>
            </a:pPr>
            <a:fld id="{2DEFBA1E-22CA-E846-8705-52F310520A28}" type="slidenum">
              <a:rPr lang="en-US"/>
              <a:pPr>
                <a:defRPr/>
              </a:pPr>
              <a:t>27</a:t>
            </a:fld>
            <a:endParaRPr lang="en-US"/>
          </a:p>
        </p:txBody>
      </p:sp>
      <p:sp>
        <p:nvSpPr>
          <p:cNvPr id="1184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4771" name="Rectangle 3"/>
          <p:cNvSpPr>
            <a:spLocks noGrp="1" noChangeArrowheads="1"/>
          </p:cNvSpPr>
          <p:nvPr>
            <p:ph type="body" idx="1"/>
          </p:nvPr>
        </p:nvSpPr>
        <p:spPr/>
        <p:txBody>
          <a:bodyPr/>
          <a:lstStyle/>
          <a:p>
            <a:pPr eaLnBrk="1" hangingPunct="1">
              <a:defRPr/>
            </a:pPr>
            <a:endParaRPr lang="en-US" dirty="0" smtClean="0">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30A305DC-4E5F-A143-8DBE-B038E6A4CDF0}" type="datetime1">
              <a:rPr lang="en-US"/>
              <a:pPr>
                <a:defRPr/>
              </a:pPr>
              <a:t>3/26/17</a:t>
            </a:fld>
            <a:endParaRPr lang="en-US"/>
          </a:p>
        </p:txBody>
      </p:sp>
      <p:sp>
        <p:nvSpPr>
          <p:cNvPr id="7" name="Rectangle 7"/>
          <p:cNvSpPr>
            <a:spLocks noGrp="1" noChangeArrowheads="1"/>
          </p:cNvSpPr>
          <p:nvPr>
            <p:ph type="sldNum" sz="quarter" idx="5"/>
          </p:nvPr>
        </p:nvSpPr>
        <p:spPr/>
        <p:txBody>
          <a:bodyPr/>
          <a:lstStyle/>
          <a:p>
            <a:pPr>
              <a:defRPr/>
            </a:pPr>
            <a:fld id="{2DEFBA1E-22CA-E846-8705-52F310520A28}" type="slidenum">
              <a:rPr lang="en-US"/>
              <a:pPr>
                <a:defRPr/>
              </a:pPr>
              <a:t>28</a:t>
            </a:fld>
            <a:endParaRPr lang="en-US"/>
          </a:p>
        </p:txBody>
      </p:sp>
      <p:sp>
        <p:nvSpPr>
          <p:cNvPr id="1184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4771" name="Rectangle 3"/>
          <p:cNvSpPr>
            <a:spLocks noGrp="1" noChangeArrowheads="1"/>
          </p:cNvSpPr>
          <p:nvPr>
            <p:ph type="body" idx="1"/>
          </p:nvPr>
        </p:nvSpPr>
        <p:spPr/>
        <p:txBody>
          <a:bodyPr/>
          <a:lstStyle/>
          <a:p>
            <a:pPr eaLnBrk="1" hangingPunct="1">
              <a:defRPr/>
            </a:pPr>
            <a:endParaRPr lang="en-US" dirty="0" smtClean="0">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30A305DC-4E5F-A143-8DBE-B038E6A4CDF0}" type="datetime1">
              <a:rPr lang="en-US"/>
              <a:pPr>
                <a:defRPr/>
              </a:pPr>
              <a:t>3/26/17</a:t>
            </a:fld>
            <a:endParaRPr lang="en-US"/>
          </a:p>
        </p:txBody>
      </p:sp>
      <p:sp>
        <p:nvSpPr>
          <p:cNvPr id="7" name="Rectangle 7"/>
          <p:cNvSpPr>
            <a:spLocks noGrp="1" noChangeArrowheads="1"/>
          </p:cNvSpPr>
          <p:nvPr>
            <p:ph type="sldNum" sz="quarter" idx="5"/>
          </p:nvPr>
        </p:nvSpPr>
        <p:spPr/>
        <p:txBody>
          <a:bodyPr/>
          <a:lstStyle/>
          <a:p>
            <a:pPr>
              <a:defRPr/>
            </a:pPr>
            <a:fld id="{2DEFBA1E-22CA-E846-8705-52F310520A28}" type="slidenum">
              <a:rPr lang="en-US"/>
              <a:pPr>
                <a:defRPr/>
              </a:pPr>
              <a:t>29</a:t>
            </a:fld>
            <a:endParaRPr lang="en-US"/>
          </a:p>
        </p:txBody>
      </p:sp>
      <p:sp>
        <p:nvSpPr>
          <p:cNvPr id="1184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4771" name="Rectangle 3"/>
          <p:cNvSpPr>
            <a:spLocks noGrp="1" noChangeArrowheads="1"/>
          </p:cNvSpPr>
          <p:nvPr>
            <p:ph type="body" idx="1"/>
          </p:nvPr>
        </p:nvSpPr>
        <p:spPr/>
        <p:txBody>
          <a:bodyPr/>
          <a:lstStyle/>
          <a:p>
            <a:pPr eaLnBrk="1" hangingPunct="1">
              <a:defRPr/>
            </a:pPr>
            <a:r>
              <a:rPr lang="en-US" dirty="0" smtClean="0">
                <a:cs typeface="+mn-cs"/>
              </a:rPr>
              <a:t>Adding components</a:t>
            </a:r>
            <a:r>
              <a:rPr lang="en-US" baseline="0" dirty="0" smtClean="0">
                <a:cs typeface="+mn-cs"/>
              </a:rPr>
              <a:t> and drawing</a:t>
            </a:r>
            <a:endParaRPr lang="en-US" dirty="0" smtClean="0">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30A305DC-4E5F-A143-8DBE-B038E6A4CDF0}" type="datetime1">
              <a:rPr lang="en-US"/>
              <a:pPr>
                <a:defRPr/>
              </a:pPr>
              <a:t>3/26/17</a:t>
            </a:fld>
            <a:endParaRPr lang="en-US"/>
          </a:p>
        </p:txBody>
      </p:sp>
      <p:sp>
        <p:nvSpPr>
          <p:cNvPr id="7" name="Rectangle 7"/>
          <p:cNvSpPr>
            <a:spLocks noGrp="1" noChangeArrowheads="1"/>
          </p:cNvSpPr>
          <p:nvPr>
            <p:ph type="sldNum" sz="quarter" idx="5"/>
          </p:nvPr>
        </p:nvSpPr>
        <p:spPr/>
        <p:txBody>
          <a:bodyPr/>
          <a:lstStyle/>
          <a:p>
            <a:pPr>
              <a:defRPr/>
            </a:pPr>
            <a:fld id="{2DEFBA1E-22CA-E846-8705-52F310520A28}" type="slidenum">
              <a:rPr lang="en-US"/>
              <a:pPr>
                <a:defRPr/>
              </a:pPr>
              <a:t>30</a:t>
            </a:fld>
            <a:endParaRPr lang="en-US"/>
          </a:p>
        </p:txBody>
      </p:sp>
      <p:sp>
        <p:nvSpPr>
          <p:cNvPr id="1184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4771" name="Rectangle 3"/>
          <p:cNvSpPr>
            <a:spLocks noGrp="1" noChangeArrowheads="1"/>
          </p:cNvSpPr>
          <p:nvPr>
            <p:ph type="body" idx="1"/>
          </p:nvPr>
        </p:nvSpPr>
        <p:spPr/>
        <p:txBody>
          <a:bodyPr/>
          <a:lstStyle/>
          <a:p>
            <a:pPr eaLnBrk="1" hangingPunct="1">
              <a:defRPr/>
            </a:pPr>
            <a:endParaRPr lang="en-US" dirty="0"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30A305DC-4E5F-A143-8DBE-B038E6A4CDF0}" type="datetime1">
              <a:rPr lang="en-US"/>
              <a:pPr>
                <a:defRPr/>
              </a:pPr>
              <a:t>3/26/17</a:t>
            </a:fld>
            <a:endParaRPr lang="en-US"/>
          </a:p>
        </p:txBody>
      </p:sp>
      <p:sp>
        <p:nvSpPr>
          <p:cNvPr id="7" name="Rectangle 7"/>
          <p:cNvSpPr>
            <a:spLocks noGrp="1" noChangeArrowheads="1"/>
          </p:cNvSpPr>
          <p:nvPr>
            <p:ph type="sldNum" sz="quarter" idx="5"/>
          </p:nvPr>
        </p:nvSpPr>
        <p:spPr/>
        <p:txBody>
          <a:bodyPr/>
          <a:lstStyle/>
          <a:p>
            <a:pPr>
              <a:defRPr/>
            </a:pPr>
            <a:fld id="{2DEFBA1E-22CA-E846-8705-52F310520A28}" type="slidenum">
              <a:rPr lang="en-US"/>
              <a:pPr>
                <a:defRPr/>
              </a:pPr>
              <a:t>4</a:t>
            </a:fld>
            <a:endParaRPr lang="en-US"/>
          </a:p>
        </p:txBody>
      </p:sp>
      <p:sp>
        <p:nvSpPr>
          <p:cNvPr id="1184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4771" name="Rectangle 3"/>
          <p:cNvSpPr>
            <a:spLocks noGrp="1" noChangeArrowheads="1"/>
          </p:cNvSpPr>
          <p:nvPr>
            <p:ph type="body" idx="1"/>
          </p:nvPr>
        </p:nvSpPr>
        <p:spPr/>
        <p:txBody>
          <a:bodyPr/>
          <a:lstStyle/>
          <a:p>
            <a:pPr eaLnBrk="1" hangingPunct="1">
              <a:defRPr/>
            </a:pPr>
            <a:r>
              <a:rPr lang="en-US" sz="1200" b="1" kern="1200" dirty="0" smtClean="0">
                <a:solidFill>
                  <a:schemeClr val="tx1"/>
                </a:solidFill>
                <a:latin typeface="Times" charset="0"/>
                <a:ea typeface="ＭＳ Ｐゴシック" charset="0"/>
                <a:cs typeface="ＭＳ Ｐゴシック" charset="0"/>
              </a:rPr>
              <a:t>Show </a:t>
            </a:r>
            <a:r>
              <a:rPr lang="en-US" sz="1200" b="1" kern="1200" dirty="0" err="1" smtClean="0">
                <a:solidFill>
                  <a:schemeClr val="tx1"/>
                </a:solidFill>
                <a:latin typeface="Times" charset="0"/>
                <a:ea typeface="ＭＳ Ｐゴシック" charset="0"/>
                <a:cs typeface="ＭＳ Ｐゴシック" charset="0"/>
              </a:rPr>
              <a:t>JFrame</a:t>
            </a:r>
            <a:r>
              <a:rPr lang="en-US" sz="1200" b="1" kern="1200" baseline="0" dirty="0" smtClean="0">
                <a:solidFill>
                  <a:schemeClr val="tx1"/>
                </a:solidFill>
                <a:latin typeface="Times" charset="0"/>
                <a:ea typeface="ＭＳ Ｐゴシック" charset="0"/>
                <a:cs typeface="ＭＳ Ｐゴシック" charset="0"/>
              </a:rPr>
              <a:t> ancestry</a:t>
            </a:r>
            <a:endParaRPr lang="en-US" dirty="0" smtClean="0">
              <a:cs typeface="+mn-cs"/>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30A305DC-4E5F-A143-8DBE-B038E6A4CDF0}" type="datetime1">
              <a:rPr lang="en-US"/>
              <a:pPr>
                <a:defRPr/>
              </a:pPr>
              <a:t>3/26/17</a:t>
            </a:fld>
            <a:endParaRPr lang="en-US"/>
          </a:p>
        </p:txBody>
      </p:sp>
      <p:sp>
        <p:nvSpPr>
          <p:cNvPr id="7" name="Rectangle 7"/>
          <p:cNvSpPr>
            <a:spLocks noGrp="1" noChangeArrowheads="1"/>
          </p:cNvSpPr>
          <p:nvPr>
            <p:ph type="sldNum" sz="quarter" idx="5"/>
          </p:nvPr>
        </p:nvSpPr>
        <p:spPr/>
        <p:txBody>
          <a:bodyPr/>
          <a:lstStyle/>
          <a:p>
            <a:pPr>
              <a:defRPr/>
            </a:pPr>
            <a:fld id="{2DEFBA1E-22CA-E846-8705-52F310520A28}" type="slidenum">
              <a:rPr lang="en-US"/>
              <a:pPr>
                <a:defRPr/>
              </a:pPr>
              <a:t>31</a:t>
            </a:fld>
            <a:endParaRPr lang="en-US"/>
          </a:p>
        </p:txBody>
      </p:sp>
      <p:sp>
        <p:nvSpPr>
          <p:cNvPr id="1184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4771" name="Rectangle 3"/>
          <p:cNvSpPr>
            <a:spLocks noGrp="1" noChangeArrowheads="1"/>
          </p:cNvSpPr>
          <p:nvPr>
            <p:ph type="body" idx="1"/>
          </p:nvPr>
        </p:nvSpPr>
        <p:spPr/>
        <p:txBody>
          <a:bodyPr/>
          <a:lstStyle/>
          <a:p>
            <a:pPr eaLnBrk="1" hangingPunct="1">
              <a:defRPr/>
            </a:pPr>
            <a:endParaRPr lang="en-US" dirty="0" smtClean="0">
              <a:cs typeface="+mn-cs"/>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30A305DC-4E5F-A143-8DBE-B038E6A4CDF0}" type="datetime1">
              <a:rPr lang="en-US"/>
              <a:pPr>
                <a:defRPr/>
              </a:pPr>
              <a:t>3/26/17</a:t>
            </a:fld>
            <a:endParaRPr lang="en-US"/>
          </a:p>
        </p:txBody>
      </p:sp>
      <p:sp>
        <p:nvSpPr>
          <p:cNvPr id="7" name="Rectangle 7"/>
          <p:cNvSpPr>
            <a:spLocks noGrp="1" noChangeArrowheads="1"/>
          </p:cNvSpPr>
          <p:nvPr>
            <p:ph type="sldNum" sz="quarter" idx="5"/>
          </p:nvPr>
        </p:nvSpPr>
        <p:spPr/>
        <p:txBody>
          <a:bodyPr/>
          <a:lstStyle/>
          <a:p>
            <a:pPr>
              <a:defRPr/>
            </a:pPr>
            <a:fld id="{2DEFBA1E-22CA-E846-8705-52F310520A28}" type="slidenum">
              <a:rPr lang="en-US"/>
              <a:pPr>
                <a:defRPr/>
              </a:pPr>
              <a:t>32</a:t>
            </a:fld>
            <a:endParaRPr lang="en-US"/>
          </a:p>
        </p:txBody>
      </p:sp>
      <p:sp>
        <p:nvSpPr>
          <p:cNvPr id="1184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4771" name="Rectangle 3"/>
          <p:cNvSpPr>
            <a:spLocks noGrp="1" noChangeArrowheads="1"/>
          </p:cNvSpPr>
          <p:nvPr>
            <p:ph type="body" idx="1"/>
          </p:nvPr>
        </p:nvSpPr>
        <p:spPr/>
        <p:txBody>
          <a:bodyPr/>
          <a:lstStyle/>
          <a:p>
            <a:pPr eaLnBrk="1" hangingPunct="1">
              <a:defRPr/>
            </a:pPr>
            <a:endParaRPr lang="en-US" dirty="0" smtClean="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30A305DC-4E5F-A143-8DBE-B038E6A4CDF0}" type="datetime1">
              <a:rPr lang="en-US"/>
              <a:pPr>
                <a:defRPr/>
              </a:pPr>
              <a:t>3/26/17</a:t>
            </a:fld>
            <a:endParaRPr lang="en-US"/>
          </a:p>
        </p:txBody>
      </p:sp>
      <p:sp>
        <p:nvSpPr>
          <p:cNvPr id="7" name="Rectangle 7"/>
          <p:cNvSpPr>
            <a:spLocks noGrp="1" noChangeArrowheads="1"/>
          </p:cNvSpPr>
          <p:nvPr>
            <p:ph type="sldNum" sz="quarter" idx="5"/>
          </p:nvPr>
        </p:nvSpPr>
        <p:spPr/>
        <p:txBody>
          <a:bodyPr/>
          <a:lstStyle/>
          <a:p>
            <a:pPr>
              <a:defRPr/>
            </a:pPr>
            <a:fld id="{2DEFBA1E-22CA-E846-8705-52F310520A28}" type="slidenum">
              <a:rPr lang="en-US"/>
              <a:pPr>
                <a:defRPr/>
              </a:pPr>
              <a:t>5</a:t>
            </a:fld>
            <a:endParaRPr lang="en-US"/>
          </a:p>
        </p:txBody>
      </p:sp>
      <p:sp>
        <p:nvSpPr>
          <p:cNvPr id="1184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4771" name="Rectangle 3"/>
          <p:cNvSpPr>
            <a:spLocks noGrp="1" noChangeArrowheads="1"/>
          </p:cNvSpPr>
          <p:nvPr>
            <p:ph type="body" idx="1"/>
          </p:nvPr>
        </p:nvSpPr>
        <p:spPr/>
        <p:txBody>
          <a:bodyPr/>
          <a:lstStyle/>
          <a:p>
            <a:pPr eaLnBrk="1" hangingPunct="1">
              <a:defRPr/>
            </a:pPr>
            <a:r>
              <a:rPr lang="en-US" sz="1200" b="1" kern="1200" dirty="0" err="1" smtClean="0">
                <a:solidFill>
                  <a:schemeClr val="tx1"/>
                </a:solidFill>
                <a:latin typeface="Times" charset="0"/>
                <a:ea typeface="ＭＳ Ｐゴシック" charset="0"/>
                <a:cs typeface="ＭＳ Ｐゴシック" charset="0"/>
              </a:rPr>
              <a:t>setSize</a:t>
            </a:r>
            <a:r>
              <a:rPr lang="en-US" sz="1200" b="1" kern="1200" dirty="0" smtClean="0">
                <a:solidFill>
                  <a:schemeClr val="tx1"/>
                </a:solidFill>
                <a:latin typeface="Times" charset="0"/>
                <a:ea typeface="ＭＳ Ｐゴシック" charset="0"/>
                <a:cs typeface="ＭＳ Ｐゴシック" charset="0"/>
              </a:rPr>
              <a:t> is the dimensions</a:t>
            </a:r>
            <a:r>
              <a:rPr lang="en-US" sz="1200" b="1" kern="1200" baseline="0" dirty="0" smtClean="0">
                <a:solidFill>
                  <a:schemeClr val="tx1"/>
                </a:solidFill>
                <a:latin typeface="Times" charset="0"/>
                <a:ea typeface="ＭＳ Ｐゴシック" charset="0"/>
                <a:cs typeface="ＭＳ Ｐゴシック" charset="0"/>
              </a:rPr>
              <a:t> of the window.  </a:t>
            </a:r>
            <a:r>
              <a:rPr lang="en-US" sz="1200" b="1" kern="1200" baseline="0" dirty="0" err="1" smtClean="0">
                <a:solidFill>
                  <a:schemeClr val="tx1"/>
                </a:solidFill>
                <a:latin typeface="Times" charset="0"/>
                <a:ea typeface="ＭＳ Ｐゴシック" charset="0"/>
                <a:cs typeface="ＭＳ Ｐゴシック" charset="0"/>
              </a:rPr>
              <a:t>setLocation</a:t>
            </a:r>
            <a:r>
              <a:rPr lang="en-US" sz="1200" b="1" kern="1200" baseline="0" dirty="0" smtClean="0">
                <a:solidFill>
                  <a:schemeClr val="tx1"/>
                </a:solidFill>
                <a:latin typeface="Times" charset="0"/>
                <a:ea typeface="ＭＳ Ｐゴシック" charset="0"/>
                <a:cs typeface="ＭＳ Ｐゴシック" charset="0"/>
              </a:rPr>
              <a:t> is where the window appears in relation to the top left corner of the screen.</a:t>
            </a:r>
          </a:p>
          <a:p>
            <a:pPr eaLnBrk="1" hangingPunct="1">
              <a:defRPr/>
            </a:pPr>
            <a:endParaRPr lang="en-US" sz="1200" b="1" kern="1200" baseline="0" dirty="0" smtClean="0">
              <a:solidFill>
                <a:schemeClr val="tx1"/>
              </a:solidFill>
              <a:latin typeface="Times" charset="0"/>
              <a:ea typeface="ＭＳ Ｐゴシック" charset="0"/>
              <a:cs typeface="ＭＳ Ｐゴシック" charset="0"/>
            </a:endParaRPr>
          </a:p>
          <a:p>
            <a:pPr eaLnBrk="1" hangingPunct="1">
              <a:defRPr/>
            </a:pPr>
            <a:r>
              <a:rPr lang="en-US" sz="1200" b="1" kern="1200" baseline="0" dirty="0" smtClean="0">
                <a:solidFill>
                  <a:schemeClr val="tx1"/>
                </a:solidFill>
                <a:latin typeface="Times" charset="0"/>
                <a:ea typeface="ＭＳ Ｐゴシック" charset="0"/>
                <a:cs typeface="ＭＳ Ｐゴシック" charset="0"/>
              </a:rPr>
              <a:t>CONTENT IS THE CONTAINER THAT WILL CONTAIN OTHER COMPONENTS, in this case a </a:t>
            </a:r>
            <a:r>
              <a:rPr lang="en-US" sz="1200" b="1" kern="1200" baseline="0" dirty="0" err="1" smtClean="0">
                <a:solidFill>
                  <a:schemeClr val="tx1"/>
                </a:solidFill>
                <a:latin typeface="Times" charset="0"/>
                <a:ea typeface="ＭＳ Ｐゴシック" charset="0"/>
                <a:cs typeface="ＭＳ Ｐゴシック" charset="0"/>
              </a:rPr>
              <a:t>JPanel</a:t>
            </a:r>
            <a:r>
              <a:rPr lang="en-US" sz="1200" b="1" kern="1200" baseline="0" dirty="0" smtClean="0">
                <a:solidFill>
                  <a:schemeClr val="tx1"/>
                </a:solidFill>
                <a:latin typeface="Times" charset="0"/>
                <a:ea typeface="ＭＳ Ｐゴシック" charset="0"/>
                <a:cs typeface="ＭＳ Ｐゴシック" charset="0"/>
              </a:rPr>
              <a:t>.</a:t>
            </a:r>
            <a:endParaRPr lang="en-US" dirty="0" smtClean="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30A305DC-4E5F-A143-8DBE-B038E6A4CDF0}" type="datetime1">
              <a:rPr lang="en-US"/>
              <a:pPr>
                <a:defRPr/>
              </a:pPr>
              <a:t>3/26/17</a:t>
            </a:fld>
            <a:endParaRPr lang="en-US"/>
          </a:p>
        </p:txBody>
      </p:sp>
      <p:sp>
        <p:nvSpPr>
          <p:cNvPr id="7" name="Rectangle 7"/>
          <p:cNvSpPr>
            <a:spLocks noGrp="1" noChangeArrowheads="1"/>
          </p:cNvSpPr>
          <p:nvPr>
            <p:ph type="sldNum" sz="quarter" idx="5"/>
          </p:nvPr>
        </p:nvSpPr>
        <p:spPr/>
        <p:txBody>
          <a:bodyPr/>
          <a:lstStyle/>
          <a:p>
            <a:pPr>
              <a:defRPr/>
            </a:pPr>
            <a:fld id="{2DEFBA1E-22CA-E846-8705-52F310520A28}" type="slidenum">
              <a:rPr lang="en-US"/>
              <a:pPr>
                <a:defRPr/>
              </a:pPr>
              <a:t>6</a:t>
            </a:fld>
            <a:endParaRPr lang="en-US"/>
          </a:p>
        </p:txBody>
      </p:sp>
      <p:sp>
        <p:nvSpPr>
          <p:cNvPr id="1184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4771" name="Rectangle 3"/>
          <p:cNvSpPr>
            <a:spLocks noGrp="1" noChangeArrowheads="1"/>
          </p:cNvSpPr>
          <p:nvPr>
            <p:ph type="body" idx="1"/>
          </p:nvPr>
        </p:nvSpPr>
        <p:spPr/>
        <p:txBody>
          <a:bodyPr/>
          <a:lstStyle/>
          <a:p>
            <a:pPr eaLnBrk="1" hangingPunct="1">
              <a:defRPr/>
            </a:pPr>
            <a:r>
              <a:rPr lang="en-US" dirty="0" smtClean="0">
                <a:cs typeface="+mn-cs"/>
              </a:rPr>
              <a:t>One</a:t>
            </a:r>
            <a:r>
              <a:rPr lang="en-US" baseline="0" dirty="0" smtClean="0">
                <a:cs typeface="+mn-cs"/>
              </a:rPr>
              <a:t> possible drawing operation is </a:t>
            </a:r>
            <a:r>
              <a:rPr lang="en-US" baseline="0" dirty="0" err="1" smtClean="0">
                <a:cs typeface="+mn-cs"/>
              </a:rPr>
              <a:t>g.drawString</a:t>
            </a:r>
            <a:endParaRPr lang="en-US" baseline="0" dirty="0" smtClean="0">
              <a:cs typeface="+mn-cs"/>
            </a:endParaRPr>
          </a:p>
          <a:p>
            <a:pPr eaLnBrk="1" hangingPunct="1">
              <a:defRPr/>
            </a:pPr>
            <a:endParaRPr lang="en-US" baseline="0" dirty="0" smtClean="0">
              <a:cs typeface="+mn-cs"/>
            </a:endParaRPr>
          </a:p>
          <a:p>
            <a:pPr eaLnBrk="1" hangingPunct="1">
              <a:defRPr/>
            </a:pPr>
            <a:r>
              <a:rPr lang="en-US" baseline="0" dirty="0" smtClean="0">
                <a:cs typeface="+mn-cs"/>
              </a:rPr>
              <a:t>ONE THING TO CONSIDER WHEN USING JPANELS IS THAT THAT THEY CANNOT BE DISPLAYED ON THEIR OWN. They must be added to another container, usually a </a:t>
            </a:r>
            <a:r>
              <a:rPr lang="en-US" baseline="0" dirty="0" err="1" smtClean="0">
                <a:cs typeface="+mn-cs"/>
              </a:rPr>
              <a:t>JFrame</a:t>
            </a:r>
            <a:r>
              <a:rPr lang="en-US" baseline="0" dirty="0" smtClean="0">
                <a:cs typeface="+mn-cs"/>
              </a:rPr>
              <a:t>.</a:t>
            </a:r>
            <a:endParaRPr lang="en-US" dirty="0" smtClean="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30A305DC-4E5F-A143-8DBE-B038E6A4CDF0}" type="datetime1">
              <a:rPr lang="en-US"/>
              <a:pPr>
                <a:defRPr/>
              </a:pPr>
              <a:t>3/26/17</a:t>
            </a:fld>
            <a:endParaRPr lang="en-US"/>
          </a:p>
        </p:txBody>
      </p:sp>
      <p:sp>
        <p:nvSpPr>
          <p:cNvPr id="7" name="Rectangle 7"/>
          <p:cNvSpPr>
            <a:spLocks noGrp="1" noChangeArrowheads="1"/>
          </p:cNvSpPr>
          <p:nvPr>
            <p:ph type="sldNum" sz="quarter" idx="5"/>
          </p:nvPr>
        </p:nvSpPr>
        <p:spPr/>
        <p:txBody>
          <a:bodyPr/>
          <a:lstStyle/>
          <a:p>
            <a:pPr>
              <a:defRPr/>
            </a:pPr>
            <a:fld id="{2DEFBA1E-22CA-E846-8705-52F310520A28}" type="slidenum">
              <a:rPr lang="en-US"/>
              <a:pPr>
                <a:defRPr/>
              </a:pPr>
              <a:t>7</a:t>
            </a:fld>
            <a:endParaRPr lang="en-US"/>
          </a:p>
        </p:txBody>
      </p:sp>
      <p:sp>
        <p:nvSpPr>
          <p:cNvPr id="1184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4771" name="Rectangle 3"/>
          <p:cNvSpPr>
            <a:spLocks noGrp="1" noChangeArrowheads="1"/>
          </p:cNvSpPr>
          <p:nvPr>
            <p:ph type="body" idx="1"/>
          </p:nvPr>
        </p:nvSpPr>
        <p:spPr/>
        <p:txBody>
          <a:bodyPr/>
          <a:lstStyle/>
          <a:p>
            <a:pPr eaLnBrk="1" hangingPunct="1">
              <a:defRPr/>
            </a:pPr>
            <a:endParaRPr lang="en-US" dirty="0" smtClean="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BECAUSE</a:t>
            </a:r>
            <a:r>
              <a:rPr lang="en-US" baseline="0" dirty="0" smtClean="0"/>
              <a:t> THE MAIN METHOD IS (AND MUST BE) STATIC, I USUALLY DON'T WRITE CODE THAT USES INSTANCE VARIABLES OR CALLS INSTANCE METHODS IN THE MAIN METHOD. ALL THAT IS NECESSARY IS TO CREATE A NEW OBJECT OF THE CLASS TYPE AND PUT THE CODE TO SET UP THE DRAWING PANEL IN A CONSTRUCTOR or INSTANCE METHOD.</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THE DRAWSTRING METHOD IS ONE OF DOZENS OF DRAWING METHODS DEFINED FOR GRAPHICS OBJECTS.  OUR TEXTBOOK HAS MANY OF THESE LISTED IN SECTION 6.2.4.</a:t>
            </a:r>
            <a:endParaRPr lang="en-US" dirty="0"/>
          </a:p>
        </p:txBody>
      </p:sp>
      <p:sp>
        <p:nvSpPr>
          <p:cNvPr id="4" name="Slide Number Placeholder 3"/>
          <p:cNvSpPr>
            <a:spLocks noGrp="1"/>
          </p:cNvSpPr>
          <p:nvPr>
            <p:ph type="sldNum" sz="quarter" idx="10"/>
          </p:nvPr>
        </p:nvSpPr>
        <p:spPr/>
        <p:txBody>
          <a:bodyPr/>
          <a:lstStyle/>
          <a:p>
            <a:pPr>
              <a:defRPr/>
            </a:pPr>
            <a:fld id="{99277591-06F7-4843-9139-1478AF2F0EB7}" type="slidenum">
              <a:rPr lang="en-US" smtClean="0"/>
              <a:pPr>
                <a:defRPr/>
              </a:pPr>
              <a:t>8</a:t>
            </a:fld>
            <a:endParaRPr lang="en-US"/>
          </a:p>
        </p:txBody>
      </p:sp>
    </p:spTree>
    <p:extLst>
      <p:ext uri="{BB962C8B-B14F-4D97-AF65-F5344CB8AC3E}">
        <p14:creationId xmlns:p14="http://schemas.microsoft.com/office/powerpoint/2010/main" val="538440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The order of statements inside the constructor</a:t>
            </a:r>
            <a:r>
              <a:rPr lang="en-US" baseline="0" dirty="0" smtClean="0"/>
              <a:t> (or wherever the components are instantiated) is important. You have to instantiate a component before adding it to another.</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charset="0"/>
                <a:ea typeface="ＭＳ Ｐゴシック" charset="0"/>
                <a:cs typeface="ＭＳ Ｐゴシック" charset="0"/>
              </a:rPr>
              <a:t>For those of you who still don't understand the use of "this",</a:t>
            </a:r>
            <a:r>
              <a:rPr lang="en-US" sz="1200" kern="1200" baseline="0" dirty="0" smtClean="0">
                <a:solidFill>
                  <a:schemeClr val="tx1"/>
                </a:solidFill>
                <a:latin typeface="Times" charset="0"/>
                <a:ea typeface="ＭＳ Ｐゴシック" charset="0"/>
                <a:cs typeface="ＭＳ Ｐゴシック" charset="0"/>
              </a:rPr>
              <a:t> think about it like...how does an object refer to itself inside its own code?  In the code segment above, the  </a:t>
            </a:r>
            <a:r>
              <a:rPr lang="en-US" sz="1200" kern="1200" baseline="0" dirty="0" err="1" smtClean="0">
                <a:solidFill>
                  <a:schemeClr val="tx1"/>
                </a:solidFill>
                <a:latin typeface="Times" charset="0"/>
                <a:ea typeface="ＭＳ Ｐゴシック" charset="0"/>
                <a:cs typeface="ＭＳ Ｐゴシック" charset="0"/>
              </a:rPr>
              <a:t>JPanel</a:t>
            </a:r>
            <a:r>
              <a:rPr lang="en-US" sz="1200" kern="1200" baseline="0" dirty="0" smtClean="0">
                <a:solidFill>
                  <a:schemeClr val="tx1"/>
                </a:solidFill>
                <a:latin typeface="Times" charset="0"/>
                <a:ea typeface="ＭＳ Ｐゴシック" charset="0"/>
                <a:cs typeface="ＭＳ Ｐゴシック" charset="0"/>
              </a:rPr>
              <a:t> is adding an object of the class type </a:t>
            </a:r>
            <a:r>
              <a:rPr lang="en-US" sz="1200" kern="1200" baseline="0" dirty="0" err="1" smtClean="0">
                <a:solidFill>
                  <a:schemeClr val="tx1"/>
                </a:solidFill>
                <a:latin typeface="Times" charset="0"/>
                <a:ea typeface="ＭＳ Ｐゴシック" charset="0"/>
                <a:cs typeface="ＭＳ Ｐゴシック" charset="0"/>
              </a:rPr>
              <a:t>HelloWorldGUI</a:t>
            </a:r>
            <a:r>
              <a:rPr lang="en-US" sz="1200" kern="1200" baseline="0" dirty="0" smtClean="0">
                <a:solidFill>
                  <a:schemeClr val="tx1"/>
                </a:solidFill>
                <a:latin typeface="Times" charset="0"/>
                <a:ea typeface="ＭＳ Ｐゴシック" charset="0"/>
                <a:cs typeface="ＭＳ Ｐゴシック" charset="0"/>
              </a:rPr>
              <a:t> as the central drawing area on the </a:t>
            </a:r>
            <a:r>
              <a:rPr lang="en-US" sz="1200" kern="1200" baseline="0" dirty="0" err="1" smtClean="0">
                <a:solidFill>
                  <a:schemeClr val="tx1"/>
                </a:solidFill>
                <a:latin typeface="Times" charset="0"/>
                <a:ea typeface="ＭＳ Ｐゴシック" charset="0"/>
                <a:cs typeface="ＭＳ Ｐゴシック" charset="0"/>
              </a:rPr>
              <a:t>JFrame</a:t>
            </a:r>
            <a:r>
              <a:rPr lang="en-US" sz="1200" kern="1200" baseline="0" dirty="0" smtClean="0">
                <a:solidFill>
                  <a:schemeClr val="tx1"/>
                </a:solidFill>
                <a:latin typeface="Times" charset="0"/>
                <a:ea typeface="ＭＳ Ｐゴシック" charset="0"/>
                <a:cs typeface="ＭＳ Ｐゴシック" charset="0"/>
              </a:rPr>
              <a:t>.</a:t>
            </a:r>
            <a:endParaRPr lang="en-US" sz="1200" kern="1200" dirty="0" smtClean="0">
              <a:solidFill>
                <a:schemeClr val="tx1"/>
              </a:solidFill>
              <a:latin typeface="Times" charset="0"/>
              <a:ea typeface="ＭＳ Ｐゴシック" charset="0"/>
              <a:cs typeface="ＭＳ Ｐゴシック" charset="0"/>
            </a:endParaRPr>
          </a:p>
          <a:p>
            <a:endParaRPr lang="en-US" dirty="0" smtClean="0"/>
          </a:p>
          <a:p>
            <a:r>
              <a:rPr lang="en-US" dirty="0" smtClean="0"/>
              <a:t>HelloWorldGUI1.java</a:t>
            </a:r>
            <a:endParaRPr lang="en-US" dirty="0"/>
          </a:p>
        </p:txBody>
      </p:sp>
      <p:sp>
        <p:nvSpPr>
          <p:cNvPr id="4" name="Slide Number Placeholder 3"/>
          <p:cNvSpPr>
            <a:spLocks noGrp="1"/>
          </p:cNvSpPr>
          <p:nvPr>
            <p:ph type="sldNum" sz="quarter" idx="10"/>
          </p:nvPr>
        </p:nvSpPr>
        <p:spPr/>
        <p:txBody>
          <a:bodyPr/>
          <a:lstStyle/>
          <a:p>
            <a:pPr>
              <a:defRPr/>
            </a:pPr>
            <a:fld id="{99277591-06F7-4843-9139-1478AF2F0EB7}" type="slidenum">
              <a:rPr lang="en-US" smtClean="0"/>
              <a:pPr>
                <a:defRPr/>
              </a:pPr>
              <a:t>9</a:t>
            </a:fld>
            <a:endParaRPr lang="en-US"/>
          </a:p>
        </p:txBody>
      </p:sp>
    </p:spTree>
    <p:extLst>
      <p:ext uri="{BB962C8B-B14F-4D97-AF65-F5344CB8AC3E}">
        <p14:creationId xmlns:p14="http://schemas.microsoft.com/office/powerpoint/2010/main" val="34568403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Basic layout managers </a:t>
            </a:r>
            <a:r>
              <a:rPr lang="en-US" sz="1600" b="1" baseline="0" dirty="0" smtClean="0"/>
              <a:t>are in our textbook, sect 6.6</a:t>
            </a:r>
          </a:p>
          <a:p>
            <a:endParaRPr lang="en-US" sz="1600" b="1" baseline="0" dirty="0" smtClean="0"/>
          </a:p>
          <a:p>
            <a:r>
              <a:rPr lang="en-US" sz="1600" b="1" baseline="0" dirty="0" smtClean="0"/>
              <a:t>You don't have to name a component before instantiating one as shown above, but not naming one limits the use of the component in other methods.</a:t>
            </a:r>
            <a:endParaRPr lang="en-US" sz="1600" b="1" dirty="0"/>
          </a:p>
        </p:txBody>
      </p:sp>
      <p:sp>
        <p:nvSpPr>
          <p:cNvPr id="4" name="Slide Number Placeholder 3"/>
          <p:cNvSpPr>
            <a:spLocks noGrp="1"/>
          </p:cNvSpPr>
          <p:nvPr>
            <p:ph type="sldNum" sz="quarter" idx="10"/>
          </p:nvPr>
        </p:nvSpPr>
        <p:spPr/>
        <p:txBody>
          <a:bodyPr/>
          <a:lstStyle/>
          <a:p>
            <a:pPr>
              <a:defRPr/>
            </a:pPr>
            <a:fld id="{99277591-06F7-4843-9139-1478AF2F0EB7}" type="slidenum">
              <a:rPr lang="en-US" smtClean="0"/>
              <a:pPr>
                <a:defRPr/>
              </a:pPr>
              <a:t>10</a:t>
            </a:fld>
            <a:endParaRPr lang="en-US"/>
          </a:p>
        </p:txBody>
      </p:sp>
    </p:spTree>
    <p:extLst>
      <p:ext uri="{BB962C8B-B14F-4D97-AF65-F5344CB8AC3E}">
        <p14:creationId xmlns:p14="http://schemas.microsoft.com/office/powerpoint/2010/main" val="2610736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A145DD-E7A5-8C4E-8434-B8CF47B494CA}" type="slidenum">
              <a:rPr lang="en-US"/>
              <a:pPr>
                <a:defRPr/>
              </a:pPr>
              <a:t>‹#›</a:t>
            </a:fld>
            <a:endParaRPr lang="en-US"/>
          </a:p>
        </p:txBody>
      </p:sp>
    </p:spTree>
    <p:extLst>
      <p:ext uri="{BB962C8B-B14F-4D97-AF65-F5344CB8AC3E}">
        <p14:creationId xmlns:p14="http://schemas.microsoft.com/office/powerpoint/2010/main" val="3491694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CD21DD-31A4-154B-A389-20BA5AD2169E}" type="slidenum">
              <a:rPr lang="en-US"/>
              <a:pPr>
                <a:defRPr/>
              </a:pPr>
              <a:t>‹#›</a:t>
            </a:fld>
            <a:endParaRPr lang="en-US"/>
          </a:p>
        </p:txBody>
      </p:sp>
    </p:spTree>
    <p:extLst>
      <p:ext uri="{BB962C8B-B14F-4D97-AF65-F5344CB8AC3E}">
        <p14:creationId xmlns:p14="http://schemas.microsoft.com/office/powerpoint/2010/main" val="2340628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D28DC9-E0E1-B242-887A-5A5D9C6AA0BA}" type="slidenum">
              <a:rPr lang="en-US"/>
              <a:pPr>
                <a:defRPr/>
              </a:pPr>
              <a:t>‹#›</a:t>
            </a:fld>
            <a:endParaRPr lang="en-US"/>
          </a:p>
        </p:txBody>
      </p:sp>
    </p:spTree>
    <p:extLst>
      <p:ext uri="{BB962C8B-B14F-4D97-AF65-F5344CB8AC3E}">
        <p14:creationId xmlns:p14="http://schemas.microsoft.com/office/powerpoint/2010/main" val="17157532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514580-6782-8A40-9B9A-24511788FEB1}" type="slidenum">
              <a:rPr lang="en-US"/>
              <a:pPr>
                <a:defRPr/>
              </a:pPr>
              <a:t>‹#›</a:t>
            </a:fld>
            <a:endParaRPr lang="en-US"/>
          </a:p>
        </p:txBody>
      </p:sp>
    </p:spTree>
    <p:extLst>
      <p:ext uri="{BB962C8B-B14F-4D97-AF65-F5344CB8AC3E}">
        <p14:creationId xmlns:p14="http://schemas.microsoft.com/office/powerpoint/2010/main" val="12282427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E213FE-FD05-9D42-B1B2-59FB00D133A5}" type="slidenum">
              <a:rPr lang="en-US"/>
              <a:pPr>
                <a:defRPr/>
              </a:pPr>
              <a:t>‹#›</a:t>
            </a:fld>
            <a:endParaRPr lang="en-US"/>
          </a:p>
        </p:txBody>
      </p:sp>
    </p:spTree>
    <p:extLst>
      <p:ext uri="{BB962C8B-B14F-4D97-AF65-F5344CB8AC3E}">
        <p14:creationId xmlns:p14="http://schemas.microsoft.com/office/powerpoint/2010/main" val="332556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7DC75B-5CF5-A34D-88AE-B68D6BBBEEBB}" type="slidenum">
              <a:rPr lang="en-US"/>
              <a:pPr>
                <a:defRPr/>
              </a:pPr>
              <a:t>‹#›</a:t>
            </a:fld>
            <a:endParaRPr lang="en-US"/>
          </a:p>
        </p:txBody>
      </p:sp>
    </p:spTree>
    <p:extLst>
      <p:ext uri="{BB962C8B-B14F-4D97-AF65-F5344CB8AC3E}">
        <p14:creationId xmlns:p14="http://schemas.microsoft.com/office/powerpoint/2010/main" val="1597536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FD662B-B99A-A549-B586-0645F4BD3D28}" type="slidenum">
              <a:rPr lang="en-US"/>
              <a:pPr>
                <a:defRPr/>
              </a:pPr>
              <a:t>‹#›</a:t>
            </a:fld>
            <a:endParaRPr lang="en-US"/>
          </a:p>
        </p:txBody>
      </p:sp>
    </p:spTree>
    <p:extLst>
      <p:ext uri="{BB962C8B-B14F-4D97-AF65-F5344CB8AC3E}">
        <p14:creationId xmlns:p14="http://schemas.microsoft.com/office/powerpoint/2010/main" val="1574662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B9DC59F-6BF5-9645-84A5-ED1580380310}" type="slidenum">
              <a:rPr lang="en-US"/>
              <a:pPr>
                <a:defRPr/>
              </a:pPr>
              <a:t>‹#›</a:t>
            </a:fld>
            <a:endParaRPr lang="en-US"/>
          </a:p>
        </p:txBody>
      </p:sp>
    </p:spTree>
    <p:extLst>
      <p:ext uri="{BB962C8B-B14F-4D97-AF65-F5344CB8AC3E}">
        <p14:creationId xmlns:p14="http://schemas.microsoft.com/office/powerpoint/2010/main" val="28146711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0116351-DCBB-2C4C-B631-AB62B5F64307}" type="slidenum">
              <a:rPr lang="en-US"/>
              <a:pPr>
                <a:defRPr/>
              </a:pPr>
              <a:t>‹#›</a:t>
            </a:fld>
            <a:endParaRPr lang="en-US"/>
          </a:p>
        </p:txBody>
      </p:sp>
    </p:spTree>
    <p:extLst>
      <p:ext uri="{BB962C8B-B14F-4D97-AF65-F5344CB8AC3E}">
        <p14:creationId xmlns:p14="http://schemas.microsoft.com/office/powerpoint/2010/main" val="32320017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992ABC1-D663-A745-9317-C6EF0D853566}" type="slidenum">
              <a:rPr lang="en-US"/>
              <a:pPr>
                <a:defRPr/>
              </a:pPr>
              <a:t>‹#›</a:t>
            </a:fld>
            <a:endParaRPr lang="en-US"/>
          </a:p>
        </p:txBody>
      </p:sp>
    </p:spTree>
    <p:extLst>
      <p:ext uri="{BB962C8B-B14F-4D97-AF65-F5344CB8AC3E}">
        <p14:creationId xmlns:p14="http://schemas.microsoft.com/office/powerpoint/2010/main" val="12624507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546A65-0B3A-A247-B6C4-61A322214DC2}" type="slidenum">
              <a:rPr lang="en-US"/>
              <a:pPr>
                <a:defRPr/>
              </a:pPr>
              <a:t>‹#›</a:t>
            </a:fld>
            <a:endParaRPr lang="en-US"/>
          </a:p>
        </p:txBody>
      </p:sp>
    </p:spTree>
    <p:extLst>
      <p:ext uri="{BB962C8B-B14F-4D97-AF65-F5344CB8AC3E}">
        <p14:creationId xmlns:p14="http://schemas.microsoft.com/office/powerpoint/2010/main" val="404631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7AEE28-36C8-D04C-B435-8C1743D7AEB1}" type="slidenum">
              <a:rPr lang="en-US"/>
              <a:pPr>
                <a:defRPr/>
              </a:pPr>
              <a:t>‹#›</a:t>
            </a:fld>
            <a:endParaRPr lang="en-US"/>
          </a:p>
        </p:txBody>
      </p:sp>
    </p:spTree>
    <p:extLst>
      <p:ext uri="{BB962C8B-B14F-4D97-AF65-F5344CB8AC3E}">
        <p14:creationId xmlns:p14="http://schemas.microsoft.com/office/powerpoint/2010/main" val="4877014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438DBA-8963-2546-BF2A-D84B7A8AFB25}" type="slidenum">
              <a:rPr lang="en-US"/>
              <a:pPr>
                <a:defRPr/>
              </a:pPr>
              <a:t>‹#›</a:t>
            </a:fld>
            <a:endParaRPr lang="en-US"/>
          </a:p>
        </p:txBody>
      </p:sp>
    </p:spTree>
    <p:extLst>
      <p:ext uri="{BB962C8B-B14F-4D97-AF65-F5344CB8AC3E}">
        <p14:creationId xmlns:p14="http://schemas.microsoft.com/office/powerpoint/2010/main" val="14277734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C852D3-B5FA-8D43-9EFE-973E0244FB61}" type="slidenum">
              <a:rPr lang="en-US"/>
              <a:pPr>
                <a:defRPr/>
              </a:pPr>
              <a:t>‹#›</a:t>
            </a:fld>
            <a:endParaRPr lang="en-US"/>
          </a:p>
        </p:txBody>
      </p:sp>
    </p:spTree>
    <p:extLst>
      <p:ext uri="{BB962C8B-B14F-4D97-AF65-F5344CB8AC3E}">
        <p14:creationId xmlns:p14="http://schemas.microsoft.com/office/powerpoint/2010/main" val="12732508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3D763E-FD75-7646-874A-20BACF00201B}" type="slidenum">
              <a:rPr lang="en-US"/>
              <a:pPr>
                <a:defRPr/>
              </a:pPr>
              <a:t>‹#›</a:t>
            </a:fld>
            <a:endParaRPr lang="en-US"/>
          </a:p>
        </p:txBody>
      </p:sp>
    </p:spTree>
    <p:extLst>
      <p:ext uri="{BB962C8B-B14F-4D97-AF65-F5344CB8AC3E}">
        <p14:creationId xmlns:p14="http://schemas.microsoft.com/office/powerpoint/2010/main" val="3053917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4F1EB6-062A-224C-AC97-12B4F58100BD}" type="slidenum">
              <a:rPr lang="en-US"/>
              <a:pPr>
                <a:defRPr/>
              </a:pPr>
              <a:t>‹#›</a:t>
            </a:fld>
            <a:endParaRPr lang="en-US"/>
          </a:p>
        </p:txBody>
      </p:sp>
    </p:spTree>
    <p:extLst>
      <p:ext uri="{BB962C8B-B14F-4D97-AF65-F5344CB8AC3E}">
        <p14:creationId xmlns:p14="http://schemas.microsoft.com/office/powerpoint/2010/main" val="1753058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346D7F-82A6-D548-A147-D6491DAF16A4}" type="slidenum">
              <a:rPr lang="en-US"/>
              <a:pPr>
                <a:defRPr/>
              </a:pPr>
              <a:t>‹#›</a:t>
            </a:fld>
            <a:endParaRPr lang="en-US"/>
          </a:p>
        </p:txBody>
      </p:sp>
    </p:spTree>
    <p:extLst>
      <p:ext uri="{BB962C8B-B14F-4D97-AF65-F5344CB8AC3E}">
        <p14:creationId xmlns:p14="http://schemas.microsoft.com/office/powerpoint/2010/main" val="2195174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CE8C987-AE94-4C4B-ABBA-9B3D15D00895}" type="slidenum">
              <a:rPr lang="en-US"/>
              <a:pPr>
                <a:defRPr/>
              </a:pPr>
              <a:t>‹#›</a:t>
            </a:fld>
            <a:endParaRPr lang="en-US"/>
          </a:p>
        </p:txBody>
      </p:sp>
    </p:spTree>
    <p:extLst>
      <p:ext uri="{BB962C8B-B14F-4D97-AF65-F5344CB8AC3E}">
        <p14:creationId xmlns:p14="http://schemas.microsoft.com/office/powerpoint/2010/main" val="2880902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F8D3DE1-EE99-1A40-802D-8A5C325D5E27}" type="slidenum">
              <a:rPr lang="en-US"/>
              <a:pPr>
                <a:defRPr/>
              </a:pPr>
              <a:t>‹#›</a:t>
            </a:fld>
            <a:endParaRPr lang="en-US"/>
          </a:p>
        </p:txBody>
      </p:sp>
    </p:spTree>
    <p:extLst>
      <p:ext uri="{BB962C8B-B14F-4D97-AF65-F5344CB8AC3E}">
        <p14:creationId xmlns:p14="http://schemas.microsoft.com/office/powerpoint/2010/main" val="3727572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92E9487-8899-CD43-AE0B-DC3373A83675}" type="slidenum">
              <a:rPr lang="en-US"/>
              <a:pPr>
                <a:defRPr/>
              </a:pPr>
              <a:t>‹#›</a:t>
            </a:fld>
            <a:endParaRPr lang="en-US"/>
          </a:p>
        </p:txBody>
      </p:sp>
    </p:spTree>
    <p:extLst>
      <p:ext uri="{BB962C8B-B14F-4D97-AF65-F5344CB8AC3E}">
        <p14:creationId xmlns:p14="http://schemas.microsoft.com/office/powerpoint/2010/main" val="731856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13554D-B70B-B944-A2F8-CE07DE0F23E6}" type="slidenum">
              <a:rPr lang="en-US"/>
              <a:pPr>
                <a:defRPr/>
              </a:pPr>
              <a:t>‹#›</a:t>
            </a:fld>
            <a:endParaRPr lang="en-US"/>
          </a:p>
        </p:txBody>
      </p:sp>
    </p:spTree>
    <p:extLst>
      <p:ext uri="{BB962C8B-B14F-4D97-AF65-F5344CB8AC3E}">
        <p14:creationId xmlns:p14="http://schemas.microsoft.com/office/powerpoint/2010/main" val="810150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231657-77B3-5942-8049-AE739DE030D9}" type="slidenum">
              <a:rPr lang="en-US"/>
              <a:pPr>
                <a:defRPr/>
              </a:pPr>
              <a:t>‹#›</a:t>
            </a:fld>
            <a:endParaRPr lang="en-US"/>
          </a:p>
        </p:txBody>
      </p:sp>
    </p:spTree>
    <p:extLst>
      <p:ext uri="{BB962C8B-B14F-4D97-AF65-F5344CB8AC3E}">
        <p14:creationId xmlns:p14="http://schemas.microsoft.com/office/powerpoint/2010/main" val="41711092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7818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6C3C98D1-99C5-E94B-AD3F-94E69819D7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charset="0"/>
          <a:ea typeface="ＭＳ Ｐゴシック" charset="0"/>
        </a:defRPr>
      </a:lvl6pPr>
      <a:lvl7pPr marL="914400" algn="ctr" rtl="0" fontAlgn="base">
        <a:spcBef>
          <a:spcPct val="0"/>
        </a:spcBef>
        <a:spcAft>
          <a:spcPct val="0"/>
        </a:spcAft>
        <a:defRPr sz="4400">
          <a:solidFill>
            <a:schemeClr val="tx2"/>
          </a:solidFill>
          <a:latin typeface="Times" charset="0"/>
          <a:ea typeface="ＭＳ Ｐゴシック" charset="0"/>
        </a:defRPr>
      </a:lvl7pPr>
      <a:lvl8pPr marL="1371600" algn="ctr" rtl="0" fontAlgn="base">
        <a:spcBef>
          <a:spcPct val="0"/>
        </a:spcBef>
        <a:spcAft>
          <a:spcPct val="0"/>
        </a:spcAft>
        <a:defRPr sz="4400">
          <a:solidFill>
            <a:schemeClr val="tx2"/>
          </a:solidFill>
          <a:latin typeface="Times" charset="0"/>
          <a:ea typeface="ＭＳ Ｐゴシック" charset="0"/>
        </a:defRPr>
      </a:lvl8pPr>
      <a:lvl9pPr marL="1828800" algn="ctr" rtl="0" fontAlgn="base">
        <a:spcBef>
          <a:spcPct val="0"/>
        </a:spcBef>
        <a:spcAft>
          <a:spcPct val="0"/>
        </a:spcAft>
        <a:defRPr sz="4400">
          <a:solidFill>
            <a:schemeClr val="tx2"/>
          </a:solidFill>
          <a:latin typeface="Times"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7818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9D978AA8-DB05-CF4D-AF8A-532988A8B0FF}" type="slidenum">
              <a:rPr lang="en-US"/>
              <a:pPr>
                <a:defRPr/>
              </a:pPr>
              <a:t>‹#›</a:t>
            </a:fld>
            <a:endParaRPr lang="en-US"/>
          </a:p>
        </p:txBody>
      </p:sp>
      <p:grpSp>
        <p:nvGrpSpPr>
          <p:cNvPr id="7" name="Group 2"/>
          <p:cNvGrpSpPr>
            <a:grpSpLocks/>
          </p:cNvGrpSpPr>
          <p:nvPr userDrawn="1"/>
        </p:nvGrpSpPr>
        <p:grpSpPr bwMode="auto">
          <a:xfrm>
            <a:off x="152400" y="304800"/>
            <a:ext cx="8542338" cy="1052513"/>
            <a:chOff x="80" y="624"/>
            <a:chExt cx="5381" cy="663"/>
          </a:xfrm>
        </p:grpSpPr>
        <p:sp>
          <p:nvSpPr>
            <p:cNvPr id="8" name="Rectangle 3"/>
            <p:cNvSpPr>
              <a:spLocks noChangeArrowheads="1"/>
            </p:cNvSpPr>
            <p:nvPr/>
          </p:nvSpPr>
          <p:spPr bwMode="ltGray">
            <a:xfrm>
              <a:off x="263" y="692"/>
              <a:ext cx="276" cy="299"/>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kumimoji="1" lang="en-US" sz="2400">
                <a:latin typeface="Tahoma" charset="0"/>
                <a:cs typeface="Arial" charset="0"/>
              </a:endParaRPr>
            </a:p>
          </p:txBody>
        </p:sp>
        <p:sp>
          <p:nvSpPr>
            <p:cNvPr id="9" name="Rectangle 4"/>
            <p:cNvSpPr>
              <a:spLocks noChangeArrowheads="1"/>
            </p:cNvSpPr>
            <p:nvPr/>
          </p:nvSpPr>
          <p:spPr bwMode="ltGray">
            <a:xfrm>
              <a:off x="504" y="692"/>
              <a:ext cx="207" cy="299"/>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kumimoji="1" lang="en-US" sz="2400">
                <a:latin typeface="Tahoma" charset="0"/>
                <a:cs typeface="Arial" charset="0"/>
              </a:endParaRPr>
            </a:p>
          </p:txBody>
        </p:sp>
        <p:sp>
          <p:nvSpPr>
            <p:cNvPr id="10" name="Rectangle 5"/>
            <p:cNvSpPr>
              <a:spLocks noChangeArrowheads="1"/>
            </p:cNvSpPr>
            <p:nvPr/>
          </p:nvSpPr>
          <p:spPr bwMode="ltGray">
            <a:xfrm>
              <a:off x="341" y="958"/>
              <a:ext cx="266" cy="299"/>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kumimoji="1" lang="en-US" sz="2400">
                <a:latin typeface="Tahoma" charset="0"/>
                <a:cs typeface="Arial" charset="0"/>
              </a:endParaRPr>
            </a:p>
          </p:txBody>
        </p:sp>
        <p:sp>
          <p:nvSpPr>
            <p:cNvPr id="11" name="Rectangle 6"/>
            <p:cNvSpPr>
              <a:spLocks noChangeArrowheads="1"/>
            </p:cNvSpPr>
            <p:nvPr/>
          </p:nvSpPr>
          <p:spPr bwMode="ltGray">
            <a:xfrm>
              <a:off x="574" y="958"/>
              <a:ext cx="232" cy="299"/>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kumimoji="1" lang="en-US" sz="2400">
                <a:latin typeface="Tahoma" charset="0"/>
                <a:cs typeface="Arial" charset="0"/>
              </a:endParaRPr>
            </a:p>
          </p:txBody>
        </p:sp>
        <p:sp>
          <p:nvSpPr>
            <p:cNvPr id="12" name="Rectangle 7"/>
            <p:cNvSpPr>
              <a:spLocks noChangeArrowheads="1"/>
            </p:cNvSpPr>
            <p:nvPr/>
          </p:nvSpPr>
          <p:spPr bwMode="ltGray">
            <a:xfrm>
              <a:off x="80" y="912"/>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kumimoji="1" lang="en-US" sz="2400">
                <a:latin typeface="Tahoma" charset="0"/>
                <a:cs typeface="Arial" charset="0"/>
              </a:endParaRPr>
            </a:p>
          </p:txBody>
        </p:sp>
        <p:sp>
          <p:nvSpPr>
            <p:cNvPr id="13" name="Rectangle 8"/>
            <p:cNvSpPr>
              <a:spLocks noChangeArrowheads="1"/>
            </p:cNvSpPr>
            <p:nvPr/>
          </p:nvSpPr>
          <p:spPr bwMode="gray">
            <a:xfrm>
              <a:off x="480" y="624"/>
              <a:ext cx="20" cy="66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kumimoji="1" lang="en-US" sz="2400">
                <a:latin typeface="Tahoma" charset="0"/>
                <a:cs typeface="Arial" charset="0"/>
              </a:endParaRPr>
            </a:p>
          </p:txBody>
        </p:sp>
        <p:sp>
          <p:nvSpPr>
            <p:cNvPr id="14" name="Rectangle 9"/>
            <p:cNvSpPr>
              <a:spLocks noChangeArrowheads="1"/>
            </p:cNvSpPr>
            <p:nvPr/>
          </p:nvSpPr>
          <p:spPr bwMode="gray">
            <a:xfrm>
              <a:off x="279" y="1122"/>
              <a:ext cx="5182" cy="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kumimoji="1" lang="en-US" sz="2400">
                <a:latin typeface="Tahoma" charset="0"/>
                <a:cs typeface="Arial" charset="0"/>
              </a:endParaRPr>
            </a:p>
          </p:txBody>
        </p:sp>
      </p:grpSp>
    </p:spTree>
    <p:extLst>
      <p:ext uri="{BB962C8B-B14F-4D97-AF65-F5344CB8AC3E}">
        <p14:creationId xmlns:p14="http://schemas.microsoft.com/office/powerpoint/2010/main" val="1952442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charset="0"/>
          <a:ea typeface="ＭＳ Ｐゴシック" charset="0"/>
        </a:defRPr>
      </a:lvl6pPr>
      <a:lvl7pPr marL="914400" algn="ctr" rtl="0" fontAlgn="base">
        <a:spcBef>
          <a:spcPct val="0"/>
        </a:spcBef>
        <a:spcAft>
          <a:spcPct val="0"/>
        </a:spcAft>
        <a:defRPr sz="4400">
          <a:solidFill>
            <a:schemeClr val="tx2"/>
          </a:solidFill>
          <a:latin typeface="Times" charset="0"/>
          <a:ea typeface="ＭＳ Ｐゴシック" charset="0"/>
        </a:defRPr>
      </a:lvl7pPr>
      <a:lvl8pPr marL="1371600" algn="ctr" rtl="0" fontAlgn="base">
        <a:spcBef>
          <a:spcPct val="0"/>
        </a:spcBef>
        <a:spcAft>
          <a:spcPct val="0"/>
        </a:spcAft>
        <a:defRPr sz="4400">
          <a:solidFill>
            <a:schemeClr val="tx2"/>
          </a:solidFill>
          <a:latin typeface="Times" charset="0"/>
          <a:ea typeface="ＭＳ Ｐゴシック" charset="0"/>
        </a:defRPr>
      </a:lvl8pPr>
      <a:lvl9pPr marL="1828800" algn="ctr" rtl="0" fontAlgn="base">
        <a:spcBef>
          <a:spcPct val="0"/>
        </a:spcBef>
        <a:spcAft>
          <a:spcPct val="0"/>
        </a:spcAft>
        <a:defRPr sz="4400">
          <a:solidFill>
            <a:schemeClr val="tx2"/>
          </a:solidFill>
          <a:latin typeface="Times"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 Id="rId3" Type="http://schemas.openxmlformats.org/officeDocument/2006/relationships/image" Target="../media/image1.tif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pPr>
              <a:defRPr/>
            </a:pPr>
            <a:fld id="{F3A267D4-71FE-2146-B5EE-04D8B6D4384D}" type="slidenum">
              <a:rPr lang="en-US"/>
              <a:pPr>
                <a:defRPr/>
              </a:pPr>
              <a:t>1</a:t>
            </a:fld>
            <a:endParaRPr lang="en-US"/>
          </a:p>
        </p:txBody>
      </p:sp>
      <p:sp>
        <p:nvSpPr>
          <p:cNvPr id="2050" name="Rectangle 2"/>
          <p:cNvSpPr>
            <a:spLocks noGrp="1" noChangeArrowheads="1"/>
          </p:cNvSpPr>
          <p:nvPr>
            <p:ph type="ctrTitle"/>
          </p:nvPr>
        </p:nvSpPr>
        <p:spPr>
          <a:xfrm>
            <a:off x="685800" y="3276600"/>
            <a:ext cx="7772400" cy="1143000"/>
          </a:xfrm>
        </p:spPr>
        <p:txBody>
          <a:bodyPr/>
          <a:lstStyle/>
          <a:p>
            <a:pPr eaLnBrk="1" hangingPunct="1">
              <a:defRPr/>
            </a:pPr>
            <a:r>
              <a:rPr lang="en-US" sz="4000" b="1" dirty="0" smtClean="0">
                <a:solidFill>
                  <a:srgbClr val="B82A28"/>
                </a:solidFill>
                <a:latin typeface="Tahoma" charset="0"/>
                <a:cs typeface="+mj-cs"/>
              </a:rPr>
              <a:t>CS102</a:t>
            </a:r>
            <a:r>
              <a:rPr lang="en-US" sz="3600" dirty="0" smtClean="0">
                <a:latin typeface="Tahoma" charset="0"/>
                <a:cs typeface="+mj-cs"/>
              </a:rPr>
              <a:t/>
            </a:r>
            <a:br>
              <a:rPr lang="en-US" sz="3600" dirty="0" smtClean="0">
                <a:latin typeface="Tahoma" charset="0"/>
                <a:cs typeface="+mj-cs"/>
              </a:rPr>
            </a:br>
            <a:r>
              <a:rPr lang="en-US" sz="3600" dirty="0" smtClean="0">
                <a:latin typeface="Tahoma" charset="0"/>
                <a:cs typeface="+mj-cs"/>
              </a:rPr>
              <a:t/>
            </a:r>
            <a:br>
              <a:rPr lang="en-US" sz="3600" dirty="0" smtClean="0">
                <a:latin typeface="Tahoma" charset="0"/>
                <a:cs typeface="+mj-cs"/>
              </a:rPr>
            </a:br>
            <a:r>
              <a:rPr lang="en-US" dirty="0" smtClean="0">
                <a:latin typeface="Tahoma" charset="0"/>
                <a:cs typeface="+mj-cs"/>
              </a:rPr>
              <a:t>Introduction to </a:t>
            </a:r>
            <a:br>
              <a:rPr lang="en-US" dirty="0" smtClean="0">
                <a:latin typeface="Tahoma" charset="0"/>
                <a:cs typeface="+mj-cs"/>
              </a:rPr>
            </a:br>
            <a:r>
              <a:rPr lang="en-US" dirty="0" smtClean="0">
                <a:latin typeface="Tahoma" charset="0"/>
                <a:cs typeface="+mj-cs"/>
              </a:rPr>
              <a:t>data structures, algorithms, and object-oriented programming</a:t>
            </a:r>
            <a:br>
              <a:rPr lang="en-US" dirty="0" smtClean="0">
                <a:latin typeface="Tahoma" charset="0"/>
                <a:cs typeface="+mj-cs"/>
              </a:rPr>
            </a:br>
            <a:r>
              <a:rPr lang="en-US" dirty="0">
                <a:latin typeface="Tahoma" charset="0"/>
                <a:cs typeface="+mj-cs"/>
              </a:rPr>
              <a:t/>
            </a:r>
            <a:br>
              <a:rPr lang="en-US" dirty="0">
                <a:latin typeface="Tahoma" charset="0"/>
                <a:cs typeface="+mj-cs"/>
              </a:rPr>
            </a:br>
            <a:r>
              <a:rPr lang="en-US" dirty="0" smtClean="0">
                <a:latin typeface="Tahoma" charset="0"/>
                <a:cs typeface="+mj-cs"/>
              </a:rPr>
              <a:t>March 27, 2017</a:t>
            </a:r>
            <a:br>
              <a:rPr lang="en-US" dirty="0" smtClean="0">
                <a:latin typeface="Tahoma" charset="0"/>
                <a:cs typeface="+mj-cs"/>
              </a:rPr>
            </a:br>
            <a:r>
              <a:rPr lang="en-US" dirty="0" smtClean="0">
                <a:latin typeface="Tahoma" charset="0"/>
                <a:cs typeface="+mj-cs"/>
              </a:rPr>
              <a:t/>
            </a:r>
            <a:br>
              <a:rPr lang="en-US" dirty="0" smtClean="0">
                <a:latin typeface="Tahoma" charset="0"/>
                <a:cs typeface="+mj-cs"/>
              </a:rPr>
            </a:br>
            <a:endParaRPr lang="en-US" dirty="0" smtClean="0">
              <a:latin typeface="Tahoma" charset="0"/>
              <a:cs typeface="+mj-cs"/>
            </a:endParaRPr>
          </a:p>
        </p:txBody>
      </p:sp>
    </p:spTree>
    <p:extLst>
      <p:ext uri="{BB962C8B-B14F-4D97-AF65-F5344CB8AC3E}">
        <p14:creationId xmlns:p14="http://schemas.microsoft.com/office/powerpoint/2010/main" val="78066493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0"/>
            <a:ext cx="7772400" cy="4114800"/>
          </a:xfrm>
        </p:spPr>
        <p:txBody>
          <a:bodyPr/>
          <a:lstStyle/>
          <a:p>
            <a:pPr marL="0" indent="0">
              <a:buNone/>
            </a:pPr>
            <a:r>
              <a:rPr lang="en-US" sz="2400" dirty="0" smtClean="0"/>
              <a:t>A </a:t>
            </a:r>
            <a:r>
              <a:rPr lang="en-US" sz="2400" b="1" dirty="0" err="1" smtClean="0"/>
              <a:t>BorderLayout</a:t>
            </a:r>
            <a:r>
              <a:rPr lang="en-US" sz="2400" b="1" dirty="0" smtClean="0"/>
              <a:t> </a:t>
            </a:r>
            <a:r>
              <a:rPr lang="en-US" sz="2400" dirty="0" smtClean="0"/>
              <a:t>positions items in </a:t>
            </a:r>
            <a:r>
              <a:rPr lang="en-US" sz="2400" dirty="0"/>
              <a:t>a container, arranging and resizing its components to fit in five regions: </a:t>
            </a:r>
            <a:r>
              <a:rPr lang="en-US" sz="2400" dirty="0" smtClean="0"/>
              <a:t>NORTH, SOUTH, EAST, WEST </a:t>
            </a:r>
            <a:r>
              <a:rPr lang="en-US" sz="2400" dirty="0"/>
              <a:t>and CENTER. </a:t>
            </a:r>
            <a:endParaRPr lang="en-US" sz="2400" dirty="0" smtClean="0"/>
          </a:p>
          <a:p>
            <a:pPr marL="0" indent="0">
              <a:buNone/>
            </a:pPr>
            <a:r>
              <a:rPr lang="en-US" sz="2400" dirty="0" smtClean="0"/>
              <a:t>  </a:t>
            </a:r>
            <a:r>
              <a:rPr lang="en-US" sz="1800" b="1" dirty="0" smtClean="0">
                <a:latin typeface="Courier"/>
                <a:cs typeface="Courier"/>
              </a:rPr>
              <a:t>   </a:t>
            </a:r>
            <a:r>
              <a:rPr lang="en-US" sz="1800" b="1" dirty="0" err="1" smtClean="0">
                <a:latin typeface="Courier"/>
                <a:cs typeface="Courier"/>
              </a:rPr>
              <a:t>JPanel</a:t>
            </a:r>
            <a:r>
              <a:rPr lang="en-US" sz="1800" b="1" dirty="0" smtClean="0">
                <a:latin typeface="Courier"/>
                <a:cs typeface="Courier"/>
              </a:rPr>
              <a:t> </a:t>
            </a:r>
            <a:r>
              <a:rPr lang="en-US" sz="1800" b="1" dirty="0">
                <a:latin typeface="Courier"/>
                <a:cs typeface="Courier"/>
              </a:rPr>
              <a:t>p = new </a:t>
            </a:r>
            <a:r>
              <a:rPr lang="en-US" sz="1800" b="1" dirty="0" err="1" smtClean="0">
                <a:latin typeface="Courier"/>
                <a:cs typeface="Courier"/>
              </a:rPr>
              <a:t>JPanel</a:t>
            </a:r>
            <a:r>
              <a:rPr lang="en-US" sz="1800" b="1" dirty="0">
                <a:latin typeface="Courier"/>
                <a:cs typeface="Courier"/>
              </a:rPr>
              <a:t>();</a:t>
            </a:r>
          </a:p>
          <a:p>
            <a:pPr marL="0" indent="0">
              <a:buNone/>
            </a:pPr>
            <a:r>
              <a:rPr lang="en-US" sz="1800" b="1" dirty="0">
                <a:latin typeface="Courier"/>
                <a:cs typeface="Courier"/>
              </a:rPr>
              <a:t>    </a:t>
            </a:r>
            <a:r>
              <a:rPr lang="en-US" sz="1800" b="1" dirty="0" err="1">
                <a:latin typeface="Courier"/>
                <a:cs typeface="Courier"/>
              </a:rPr>
              <a:t>p.setLayout</a:t>
            </a:r>
            <a:r>
              <a:rPr lang="en-US" sz="1800" b="1" dirty="0">
                <a:latin typeface="Courier"/>
                <a:cs typeface="Courier"/>
              </a:rPr>
              <a:t>(new </a:t>
            </a:r>
            <a:r>
              <a:rPr lang="en-US" sz="1800" b="1" dirty="0" err="1">
                <a:latin typeface="Courier"/>
                <a:cs typeface="Courier"/>
              </a:rPr>
              <a:t>BorderLayout</a:t>
            </a:r>
            <a:r>
              <a:rPr lang="en-US" sz="1800" b="1" dirty="0">
                <a:latin typeface="Courier"/>
                <a:cs typeface="Courier"/>
              </a:rPr>
              <a:t>());</a:t>
            </a:r>
          </a:p>
          <a:p>
            <a:pPr marL="0" indent="0">
              <a:buNone/>
            </a:pPr>
            <a:r>
              <a:rPr lang="en-US" sz="1800" b="1" dirty="0">
                <a:latin typeface="Courier"/>
                <a:cs typeface="Courier"/>
              </a:rPr>
              <a:t>    </a:t>
            </a:r>
            <a:r>
              <a:rPr lang="en-US" sz="1800" b="1" dirty="0" err="1">
                <a:latin typeface="Courier"/>
                <a:cs typeface="Courier"/>
              </a:rPr>
              <a:t>p.add</a:t>
            </a:r>
            <a:r>
              <a:rPr lang="en-US" sz="1800" b="1" dirty="0">
                <a:latin typeface="Courier"/>
                <a:cs typeface="Courier"/>
              </a:rPr>
              <a:t>(new </a:t>
            </a:r>
            <a:r>
              <a:rPr lang="en-US" sz="1800" b="1" dirty="0" err="1" smtClean="0">
                <a:latin typeface="Courier"/>
                <a:cs typeface="Courier"/>
              </a:rPr>
              <a:t>JButton</a:t>
            </a:r>
            <a:r>
              <a:rPr lang="en-US" sz="1800" b="1" dirty="0">
                <a:latin typeface="Courier"/>
                <a:cs typeface="Courier"/>
              </a:rPr>
              <a:t>("Okay"), </a:t>
            </a:r>
            <a:r>
              <a:rPr lang="en-US" sz="1800" b="1" dirty="0" err="1">
                <a:latin typeface="Courier"/>
                <a:cs typeface="Courier"/>
              </a:rPr>
              <a:t>BorderLayout.SOUTH</a:t>
            </a:r>
            <a:r>
              <a:rPr lang="en-US" sz="1800" b="1" dirty="0">
                <a:latin typeface="Courier"/>
                <a:cs typeface="Courier"/>
              </a:rPr>
              <a:t>)</a:t>
            </a:r>
            <a:r>
              <a:rPr lang="en-US" sz="1800" b="1" dirty="0" smtClean="0">
                <a:latin typeface="Courier"/>
                <a:cs typeface="Courier"/>
              </a:rPr>
              <a:t>;</a:t>
            </a:r>
          </a:p>
          <a:p>
            <a:pPr marL="0" indent="0">
              <a:buNone/>
            </a:pPr>
            <a:endParaRPr lang="en-US" sz="1800" b="1" dirty="0" smtClean="0">
              <a:latin typeface="Courier"/>
              <a:cs typeface="Courier"/>
            </a:endParaRPr>
          </a:p>
          <a:p>
            <a:pPr marL="0" indent="0">
              <a:buNone/>
            </a:pPr>
            <a:r>
              <a:rPr lang="en-US" sz="2400" dirty="0"/>
              <a:t>The </a:t>
            </a:r>
            <a:r>
              <a:rPr lang="en-US" sz="2400" b="1" dirty="0" err="1"/>
              <a:t>GridLayout</a:t>
            </a:r>
            <a:r>
              <a:rPr lang="en-US" sz="2400" dirty="0"/>
              <a:t> class is a layout manager that positions a container's components in a rectangular grid. The container is divided into equal-sized rectangles, and one component is placed in each rectangle.  Good for completely filling an area with a set of components. Arguments to constructor </a:t>
            </a:r>
            <a:r>
              <a:rPr lang="en-US" sz="2400" dirty="0" smtClean="0"/>
              <a:t>are at least the </a:t>
            </a:r>
            <a:r>
              <a:rPr lang="en-US" sz="2400" dirty="0"/>
              <a:t>no. of rows, no. of cols</a:t>
            </a:r>
            <a:endParaRPr lang="en-US" sz="1000" dirty="0"/>
          </a:p>
          <a:p>
            <a:pPr marL="0" indent="0">
              <a:buNone/>
            </a:pPr>
            <a:endParaRPr lang="en-US" sz="1800" b="1" dirty="0">
              <a:latin typeface="Courier"/>
              <a:cs typeface="Courier"/>
            </a:endParaRPr>
          </a:p>
        </p:txBody>
      </p:sp>
      <p:sp>
        <p:nvSpPr>
          <p:cNvPr id="4" name="Slide Number Placeholder 3"/>
          <p:cNvSpPr>
            <a:spLocks noGrp="1"/>
          </p:cNvSpPr>
          <p:nvPr>
            <p:ph type="sldNum" sz="quarter" idx="12"/>
          </p:nvPr>
        </p:nvSpPr>
        <p:spPr/>
        <p:txBody>
          <a:bodyPr/>
          <a:lstStyle/>
          <a:p>
            <a:pPr>
              <a:defRPr/>
            </a:pPr>
            <a:fld id="{C8E213FE-FD05-9D42-B1B2-59FB00D133A5}" type="slidenum">
              <a:rPr lang="en-US" smtClean="0"/>
              <a:pPr>
                <a:defRPr/>
              </a:pPr>
              <a:t>10</a:t>
            </a:fld>
            <a:endParaRPr lang="en-US"/>
          </a:p>
        </p:txBody>
      </p:sp>
      <p:sp>
        <p:nvSpPr>
          <p:cNvPr id="5" name="Rectangle 2"/>
          <p:cNvSpPr txBox="1">
            <a:spLocks noChangeArrowheads="1"/>
          </p:cNvSpPr>
          <p:nvPr/>
        </p:nvSpPr>
        <p:spPr bwMode="auto">
          <a:xfrm>
            <a:off x="838200"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charset="0"/>
                <a:ea typeface="ＭＳ Ｐゴシック" charset="0"/>
              </a:defRPr>
            </a:lvl6pPr>
            <a:lvl7pPr marL="914400" algn="ctr" rtl="0" fontAlgn="base">
              <a:spcBef>
                <a:spcPct val="0"/>
              </a:spcBef>
              <a:spcAft>
                <a:spcPct val="0"/>
              </a:spcAft>
              <a:defRPr sz="4400">
                <a:solidFill>
                  <a:schemeClr val="tx2"/>
                </a:solidFill>
                <a:latin typeface="Times" charset="0"/>
                <a:ea typeface="ＭＳ Ｐゴシック" charset="0"/>
              </a:defRPr>
            </a:lvl7pPr>
            <a:lvl8pPr marL="1371600" algn="ctr" rtl="0" fontAlgn="base">
              <a:spcBef>
                <a:spcPct val="0"/>
              </a:spcBef>
              <a:spcAft>
                <a:spcPct val="0"/>
              </a:spcAft>
              <a:defRPr sz="4400">
                <a:solidFill>
                  <a:schemeClr val="tx2"/>
                </a:solidFill>
                <a:latin typeface="Times" charset="0"/>
                <a:ea typeface="ＭＳ Ｐゴシック" charset="0"/>
              </a:defRPr>
            </a:lvl8pPr>
            <a:lvl9pPr marL="1828800" algn="ctr" rtl="0" fontAlgn="base">
              <a:spcBef>
                <a:spcPct val="0"/>
              </a:spcBef>
              <a:spcAft>
                <a:spcPct val="0"/>
              </a:spcAft>
              <a:defRPr sz="4400">
                <a:solidFill>
                  <a:schemeClr val="tx2"/>
                </a:solidFill>
                <a:latin typeface="Times" charset="0"/>
                <a:ea typeface="ＭＳ Ｐゴシック" charset="0"/>
              </a:defRPr>
            </a:lvl9pPr>
          </a:lstStyle>
          <a:p>
            <a:pPr algn="l" eaLnBrk="1" hangingPunct="1">
              <a:defRPr/>
            </a:pPr>
            <a:r>
              <a:rPr lang="en-US" b="1" dirty="0" smtClean="0">
                <a:solidFill>
                  <a:srgbClr val="B82A28"/>
                </a:solidFill>
                <a:cs typeface="+mj-cs"/>
              </a:rPr>
              <a:t>   </a:t>
            </a:r>
            <a:r>
              <a:rPr lang="en-US" b="1" dirty="0" smtClean="0">
                <a:solidFill>
                  <a:srgbClr val="B82A28"/>
                </a:solidFill>
                <a:latin typeface="Arial"/>
                <a:cs typeface="Arial"/>
              </a:rPr>
              <a:t>Layout Managers</a:t>
            </a:r>
          </a:p>
        </p:txBody>
      </p:sp>
    </p:spTree>
    <p:extLst>
      <p:ext uri="{BB962C8B-B14F-4D97-AF65-F5344CB8AC3E}">
        <p14:creationId xmlns:p14="http://schemas.microsoft.com/office/powerpoint/2010/main" val="184289561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7487B8-3D18-7F4A-8FD4-1DA92BDF1470}" type="slidenum">
              <a:rPr lang="en-US"/>
              <a:pPr>
                <a:defRPr/>
              </a:pPr>
              <a:t>11</a:t>
            </a:fld>
            <a:endParaRPr lang="en-US"/>
          </a:p>
        </p:txBody>
      </p:sp>
      <p:sp>
        <p:nvSpPr>
          <p:cNvPr id="7" name="Rectangle 2"/>
          <p:cNvSpPr>
            <a:spLocks noGrp="1" noChangeArrowheads="1"/>
          </p:cNvSpPr>
          <p:nvPr>
            <p:ph type="title"/>
          </p:nvPr>
        </p:nvSpPr>
        <p:spPr>
          <a:xfrm>
            <a:off x="685800" y="228600"/>
            <a:ext cx="7772400" cy="1143000"/>
          </a:xfrm>
        </p:spPr>
        <p:txBody>
          <a:bodyPr/>
          <a:lstStyle/>
          <a:p>
            <a:pPr algn="l" eaLnBrk="1" hangingPunct="1">
              <a:defRPr/>
            </a:pPr>
            <a:r>
              <a:rPr lang="en-US" b="1" dirty="0" smtClean="0">
                <a:solidFill>
                  <a:srgbClr val="B82A28"/>
                </a:solidFill>
                <a:cs typeface="+mj-cs"/>
              </a:rPr>
              <a:t>   </a:t>
            </a:r>
          </a:p>
        </p:txBody>
      </p:sp>
      <p:sp>
        <p:nvSpPr>
          <p:cNvPr id="8" name="Rectangle 2"/>
          <p:cNvSpPr txBox="1">
            <a:spLocks noChangeArrowheads="1"/>
          </p:cNvSpPr>
          <p:nvPr/>
        </p:nvSpPr>
        <p:spPr bwMode="auto">
          <a:xfrm>
            <a:off x="838200"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charset="0"/>
                <a:ea typeface="ＭＳ Ｐゴシック" charset="0"/>
              </a:defRPr>
            </a:lvl6pPr>
            <a:lvl7pPr marL="914400" algn="ctr" rtl="0" fontAlgn="base">
              <a:spcBef>
                <a:spcPct val="0"/>
              </a:spcBef>
              <a:spcAft>
                <a:spcPct val="0"/>
              </a:spcAft>
              <a:defRPr sz="4400">
                <a:solidFill>
                  <a:schemeClr val="tx2"/>
                </a:solidFill>
                <a:latin typeface="Times" charset="0"/>
                <a:ea typeface="ＭＳ Ｐゴシック" charset="0"/>
              </a:defRPr>
            </a:lvl7pPr>
            <a:lvl8pPr marL="1371600" algn="ctr" rtl="0" fontAlgn="base">
              <a:spcBef>
                <a:spcPct val="0"/>
              </a:spcBef>
              <a:spcAft>
                <a:spcPct val="0"/>
              </a:spcAft>
              <a:defRPr sz="4400">
                <a:solidFill>
                  <a:schemeClr val="tx2"/>
                </a:solidFill>
                <a:latin typeface="Times" charset="0"/>
                <a:ea typeface="ＭＳ Ｐゴシック" charset="0"/>
              </a:defRPr>
            </a:lvl8pPr>
            <a:lvl9pPr marL="1828800" algn="ctr" rtl="0" fontAlgn="base">
              <a:spcBef>
                <a:spcPct val="0"/>
              </a:spcBef>
              <a:spcAft>
                <a:spcPct val="0"/>
              </a:spcAft>
              <a:defRPr sz="4400">
                <a:solidFill>
                  <a:schemeClr val="tx2"/>
                </a:solidFill>
                <a:latin typeface="Times" charset="0"/>
                <a:ea typeface="ＭＳ Ｐゴシック" charset="0"/>
              </a:defRPr>
            </a:lvl9pPr>
          </a:lstStyle>
          <a:p>
            <a:pPr algn="l" eaLnBrk="1" hangingPunct="1">
              <a:defRPr/>
            </a:pPr>
            <a:r>
              <a:rPr lang="en-US" b="1" dirty="0" smtClean="0">
                <a:solidFill>
                  <a:srgbClr val="B82A28"/>
                </a:solidFill>
                <a:cs typeface="+mj-cs"/>
              </a:rPr>
              <a:t>   </a:t>
            </a:r>
            <a:r>
              <a:rPr lang="en-US" b="1" dirty="0" err="1" smtClean="0">
                <a:solidFill>
                  <a:srgbClr val="B82A28"/>
                </a:solidFill>
                <a:latin typeface="Arial"/>
                <a:cs typeface="Arial"/>
              </a:rPr>
              <a:t>JPanel</a:t>
            </a:r>
            <a:endParaRPr lang="en-US" b="1" dirty="0" smtClean="0">
              <a:solidFill>
                <a:srgbClr val="B82A28"/>
              </a:solidFill>
              <a:latin typeface="Arial"/>
              <a:cs typeface="Arial"/>
            </a:endParaRPr>
          </a:p>
        </p:txBody>
      </p:sp>
      <p:sp>
        <p:nvSpPr>
          <p:cNvPr id="9" name="Content Placeholder 2"/>
          <p:cNvSpPr>
            <a:spLocks noGrp="1"/>
          </p:cNvSpPr>
          <p:nvPr>
            <p:ph idx="1"/>
          </p:nvPr>
        </p:nvSpPr>
        <p:spPr>
          <a:xfrm>
            <a:off x="685800" y="1524000"/>
            <a:ext cx="7772400" cy="4114800"/>
          </a:xfrm>
        </p:spPr>
        <p:txBody>
          <a:bodyPr/>
          <a:lstStyle/>
          <a:p>
            <a:pPr marL="0" indent="0">
              <a:buNone/>
            </a:pPr>
            <a:r>
              <a:rPr lang="en-US" sz="2800" dirty="0" smtClean="0">
                <a:latin typeface="Arial"/>
                <a:cs typeface="Arial"/>
              </a:rPr>
              <a:t>Uses for </a:t>
            </a:r>
            <a:r>
              <a:rPr lang="en-US" sz="2800" dirty="0" err="1" smtClean="0">
                <a:latin typeface="Arial"/>
                <a:cs typeface="Arial"/>
              </a:rPr>
              <a:t>JPanel</a:t>
            </a:r>
            <a:r>
              <a:rPr lang="en-US" sz="2800" dirty="0" smtClean="0">
                <a:latin typeface="Arial"/>
                <a:cs typeface="Arial"/>
              </a:rPr>
              <a:t>:</a:t>
            </a:r>
          </a:p>
          <a:p>
            <a:pPr marL="914400" lvl="1" indent="-514350">
              <a:buFont typeface="+mj-lt"/>
              <a:buAutoNum type="arabicPeriod"/>
            </a:pPr>
            <a:r>
              <a:rPr lang="en-US" sz="2400" dirty="0">
                <a:latin typeface="Arial"/>
                <a:cs typeface="Arial"/>
              </a:rPr>
              <a:t>Draw something.</a:t>
            </a:r>
          </a:p>
          <a:p>
            <a:pPr marL="914400" lvl="1" indent="-514350">
              <a:buFont typeface="+mj-lt"/>
              <a:buAutoNum type="arabicPeriod"/>
            </a:pPr>
            <a:r>
              <a:rPr lang="en-US" sz="2400" b="1" dirty="0" smtClean="0">
                <a:latin typeface="Arial"/>
                <a:cs typeface="Arial"/>
              </a:rPr>
              <a:t>Hold other components that create events.</a:t>
            </a:r>
          </a:p>
          <a:p>
            <a:pPr marL="400050" lvl="1" indent="0">
              <a:buNone/>
            </a:pPr>
            <a:endParaRPr lang="en-US" sz="2400" b="1" dirty="0" smtClean="0">
              <a:latin typeface="Arial"/>
              <a:cs typeface="Arial"/>
            </a:endParaRPr>
          </a:p>
        </p:txBody>
      </p:sp>
    </p:spTree>
    <p:extLst>
      <p:ext uri="{BB962C8B-B14F-4D97-AF65-F5344CB8AC3E}">
        <p14:creationId xmlns:p14="http://schemas.microsoft.com/office/powerpoint/2010/main" val="3965656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7487B8-3D18-7F4A-8FD4-1DA92BDF1470}" type="slidenum">
              <a:rPr lang="en-US"/>
              <a:pPr>
                <a:defRPr/>
              </a:pPr>
              <a:t>12</a:t>
            </a:fld>
            <a:endParaRPr lang="en-US"/>
          </a:p>
        </p:txBody>
      </p:sp>
      <p:sp>
        <p:nvSpPr>
          <p:cNvPr id="7" name="Rectangle 2"/>
          <p:cNvSpPr>
            <a:spLocks noGrp="1" noChangeArrowheads="1"/>
          </p:cNvSpPr>
          <p:nvPr>
            <p:ph type="title"/>
          </p:nvPr>
        </p:nvSpPr>
        <p:spPr>
          <a:xfrm>
            <a:off x="685800" y="228600"/>
            <a:ext cx="7772400" cy="1143000"/>
          </a:xfrm>
        </p:spPr>
        <p:txBody>
          <a:bodyPr/>
          <a:lstStyle/>
          <a:p>
            <a:pPr algn="l" eaLnBrk="1" hangingPunct="1">
              <a:defRPr/>
            </a:pPr>
            <a:r>
              <a:rPr lang="en-US" b="1" dirty="0" smtClean="0">
                <a:solidFill>
                  <a:srgbClr val="B82A28"/>
                </a:solidFill>
                <a:cs typeface="+mj-cs"/>
              </a:rPr>
              <a:t>   </a:t>
            </a:r>
          </a:p>
        </p:txBody>
      </p:sp>
      <p:sp>
        <p:nvSpPr>
          <p:cNvPr id="8" name="Rectangle 2"/>
          <p:cNvSpPr txBox="1">
            <a:spLocks noChangeArrowheads="1"/>
          </p:cNvSpPr>
          <p:nvPr/>
        </p:nvSpPr>
        <p:spPr bwMode="auto">
          <a:xfrm>
            <a:off x="838200"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charset="0"/>
                <a:ea typeface="ＭＳ Ｐゴシック" charset="0"/>
              </a:defRPr>
            </a:lvl6pPr>
            <a:lvl7pPr marL="914400" algn="ctr" rtl="0" fontAlgn="base">
              <a:spcBef>
                <a:spcPct val="0"/>
              </a:spcBef>
              <a:spcAft>
                <a:spcPct val="0"/>
              </a:spcAft>
              <a:defRPr sz="4400">
                <a:solidFill>
                  <a:schemeClr val="tx2"/>
                </a:solidFill>
                <a:latin typeface="Times" charset="0"/>
                <a:ea typeface="ＭＳ Ｐゴシック" charset="0"/>
              </a:defRPr>
            </a:lvl7pPr>
            <a:lvl8pPr marL="1371600" algn="ctr" rtl="0" fontAlgn="base">
              <a:spcBef>
                <a:spcPct val="0"/>
              </a:spcBef>
              <a:spcAft>
                <a:spcPct val="0"/>
              </a:spcAft>
              <a:defRPr sz="4400">
                <a:solidFill>
                  <a:schemeClr val="tx2"/>
                </a:solidFill>
                <a:latin typeface="Times" charset="0"/>
                <a:ea typeface="ＭＳ Ｐゴシック" charset="0"/>
              </a:defRPr>
            </a:lvl8pPr>
            <a:lvl9pPr marL="1828800" algn="ctr" rtl="0" fontAlgn="base">
              <a:spcBef>
                <a:spcPct val="0"/>
              </a:spcBef>
              <a:spcAft>
                <a:spcPct val="0"/>
              </a:spcAft>
              <a:defRPr sz="4400">
                <a:solidFill>
                  <a:schemeClr val="tx2"/>
                </a:solidFill>
                <a:latin typeface="Times" charset="0"/>
                <a:ea typeface="ＭＳ Ｐゴシック" charset="0"/>
              </a:defRPr>
            </a:lvl9pPr>
          </a:lstStyle>
          <a:p>
            <a:pPr algn="l" eaLnBrk="1" hangingPunct="1">
              <a:defRPr/>
            </a:pPr>
            <a:r>
              <a:rPr lang="en-US" b="1" dirty="0" smtClean="0">
                <a:solidFill>
                  <a:srgbClr val="B82A28"/>
                </a:solidFill>
                <a:cs typeface="+mj-cs"/>
              </a:rPr>
              <a:t>   </a:t>
            </a:r>
            <a:r>
              <a:rPr lang="en-US" b="1" dirty="0" err="1" smtClean="0">
                <a:solidFill>
                  <a:srgbClr val="B82A28"/>
                </a:solidFill>
                <a:latin typeface="Arial"/>
                <a:cs typeface="Arial"/>
              </a:rPr>
              <a:t>JPanel</a:t>
            </a:r>
            <a:r>
              <a:rPr lang="en-US" b="1" dirty="0" smtClean="0">
                <a:solidFill>
                  <a:srgbClr val="B82A28"/>
                </a:solidFill>
                <a:latin typeface="Arial"/>
                <a:cs typeface="Arial"/>
              </a:rPr>
              <a:t> (cont.)</a:t>
            </a:r>
          </a:p>
        </p:txBody>
      </p:sp>
      <p:sp>
        <p:nvSpPr>
          <p:cNvPr id="9" name="Content Placeholder 2"/>
          <p:cNvSpPr>
            <a:spLocks noGrp="1"/>
          </p:cNvSpPr>
          <p:nvPr>
            <p:ph idx="1"/>
          </p:nvPr>
        </p:nvSpPr>
        <p:spPr>
          <a:xfrm>
            <a:off x="609600" y="1524000"/>
            <a:ext cx="8229600" cy="4114800"/>
          </a:xfrm>
        </p:spPr>
        <p:txBody>
          <a:bodyPr/>
          <a:lstStyle/>
          <a:p>
            <a:pPr marL="0" indent="0">
              <a:buNone/>
            </a:pPr>
            <a:r>
              <a:rPr lang="en-US" sz="2400" dirty="0" smtClean="0">
                <a:latin typeface="Arial"/>
                <a:cs typeface="Arial"/>
              </a:rPr>
              <a:t>Components must be added to a container before they are visible.  In the code sample below (from the method where the GUI is set up), a </a:t>
            </a:r>
            <a:r>
              <a:rPr lang="en-US" sz="2400" dirty="0" err="1" smtClean="0">
                <a:latin typeface="Arial"/>
                <a:cs typeface="Arial"/>
              </a:rPr>
              <a:t>JButton</a:t>
            </a:r>
            <a:r>
              <a:rPr lang="en-US" sz="2400" dirty="0" smtClean="0">
                <a:latin typeface="Arial"/>
                <a:cs typeface="Arial"/>
              </a:rPr>
              <a:t> is created and added to the </a:t>
            </a:r>
            <a:r>
              <a:rPr lang="en-US" sz="2400" dirty="0" err="1" smtClean="0">
                <a:latin typeface="Arial"/>
                <a:cs typeface="Arial"/>
              </a:rPr>
              <a:t>JPanel</a:t>
            </a:r>
            <a:r>
              <a:rPr lang="en-US" sz="2400" dirty="0" smtClean="0">
                <a:latin typeface="Arial"/>
                <a:cs typeface="Arial"/>
              </a:rPr>
              <a:t>.</a:t>
            </a:r>
          </a:p>
          <a:p>
            <a:pPr marL="0" indent="0">
              <a:buNone/>
            </a:pPr>
            <a:r>
              <a:rPr lang="en-US" sz="2400" dirty="0" smtClean="0">
                <a:latin typeface="Arial"/>
                <a:cs typeface="Arial"/>
              </a:rPr>
              <a:t>(</a:t>
            </a:r>
            <a:r>
              <a:rPr lang="en-US" sz="2400" dirty="0" err="1" smtClean="0">
                <a:latin typeface="Arial"/>
                <a:cs typeface="Arial"/>
              </a:rPr>
              <a:t>quitButton</a:t>
            </a:r>
            <a:r>
              <a:rPr lang="en-US" sz="2400" dirty="0" smtClean="0">
                <a:latin typeface="Arial"/>
                <a:cs typeface="Arial"/>
              </a:rPr>
              <a:t> and content are instance variables)</a:t>
            </a:r>
          </a:p>
          <a:p>
            <a:pPr marL="0" indent="0">
              <a:buNone/>
            </a:pPr>
            <a:r>
              <a:rPr lang="en-US" sz="2000" dirty="0" smtClean="0">
                <a:latin typeface="Courier"/>
                <a:cs typeface="Courier"/>
              </a:rPr>
              <a:t>	</a:t>
            </a:r>
            <a:r>
              <a:rPr lang="en-US" sz="2000" b="1" dirty="0" err="1" smtClean="0">
                <a:latin typeface="Courier"/>
                <a:cs typeface="Courier"/>
              </a:rPr>
              <a:t>quitButton</a:t>
            </a:r>
            <a:r>
              <a:rPr lang="en-US" sz="2000" b="1" dirty="0" smtClean="0">
                <a:latin typeface="Courier"/>
                <a:cs typeface="Courier"/>
              </a:rPr>
              <a:t> = new </a:t>
            </a:r>
            <a:r>
              <a:rPr lang="en-US" sz="2000" b="1" dirty="0" err="1" smtClean="0">
                <a:latin typeface="Courier"/>
                <a:cs typeface="Courier"/>
              </a:rPr>
              <a:t>JButton</a:t>
            </a:r>
            <a:r>
              <a:rPr lang="en-US" sz="2000" b="1" dirty="0" smtClean="0">
                <a:latin typeface="Courier"/>
                <a:cs typeface="Courier"/>
              </a:rPr>
              <a:t>("Quit");</a:t>
            </a:r>
          </a:p>
          <a:p>
            <a:pPr marL="0" indent="0">
              <a:buNone/>
            </a:pPr>
            <a:r>
              <a:rPr lang="en-US" sz="2000" b="1" dirty="0" smtClean="0">
                <a:latin typeface="Courier"/>
                <a:cs typeface="Courier"/>
              </a:rPr>
              <a:t>	</a:t>
            </a:r>
            <a:r>
              <a:rPr lang="en-US" sz="2000" b="1" dirty="0" err="1" smtClean="0">
                <a:latin typeface="Courier"/>
                <a:cs typeface="Courier"/>
              </a:rPr>
              <a:t>quitButton.addActionListener</a:t>
            </a:r>
            <a:r>
              <a:rPr lang="en-US" sz="2000" b="1" dirty="0" smtClean="0">
                <a:latin typeface="Courier"/>
                <a:cs typeface="Courier"/>
              </a:rPr>
              <a:t>(this);</a:t>
            </a:r>
          </a:p>
          <a:p>
            <a:pPr marL="0" indent="0">
              <a:buNone/>
            </a:pPr>
            <a:r>
              <a:rPr lang="en-US" sz="2000" b="1" dirty="0" smtClean="0">
                <a:latin typeface="Courier"/>
                <a:cs typeface="Courier"/>
              </a:rPr>
              <a:t>	content = new </a:t>
            </a:r>
            <a:r>
              <a:rPr lang="en-US" sz="2000" b="1" dirty="0" err="1" smtClean="0">
                <a:latin typeface="Courier"/>
                <a:cs typeface="Courier"/>
              </a:rPr>
              <a:t>JPanel</a:t>
            </a:r>
            <a:r>
              <a:rPr lang="en-US" sz="2000" b="1" dirty="0" smtClean="0">
                <a:latin typeface="Courier"/>
                <a:cs typeface="Courier"/>
              </a:rPr>
              <a:t>();</a:t>
            </a:r>
          </a:p>
          <a:p>
            <a:pPr marL="0" indent="0">
              <a:buNone/>
            </a:pPr>
            <a:r>
              <a:rPr lang="en-US" sz="2000" b="1" dirty="0" smtClean="0">
                <a:latin typeface="Courier"/>
                <a:cs typeface="Courier"/>
              </a:rPr>
              <a:t>	</a:t>
            </a:r>
            <a:r>
              <a:rPr lang="en-US" sz="2000" b="1" dirty="0" err="1" smtClean="0">
                <a:latin typeface="Courier"/>
                <a:cs typeface="Courier"/>
              </a:rPr>
              <a:t>content.setLayout</a:t>
            </a:r>
            <a:r>
              <a:rPr lang="en-US" sz="2000" b="1" dirty="0" smtClean="0">
                <a:latin typeface="Courier"/>
                <a:cs typeface="Courier"/>
              </a:rPr>
              <a:t>(new </a:t>
            </a:r>
            <a:r>
              <a:rPr lang="en-US" sz="2000" b="1" dirty="0" err="1" smtClean="0">
                <a:latin typeface="Courier"/>
                <a:cs typeface="Courier"/>
              </a:rPr>
              <a:t>BorderLayout</a:t>
            </a:r>
            <a:r>
              <a:rPr lang="en-US" sz="2000" b="1" dirty="0" smtClean="0">
                <a:latin typeface="Courier"/>
                <a:cs typeface="Courier"/>
              </a:rPr>
              <a:t>());</a:t>
            </a:r>
          </a:p>
          <a:p>
            <a:pPr marL="0" indent="0">
              <a:buNone/>
            </a:pPr>
            <a:r>
              <a:rPr lang="en-US" sz="2000" b="1" dirty="0" smtClean="0">
                <a:latin typeface="Courier"/>
                <a:cs typeface="Courier"/>
              </a:rPr>
              <a:t>	</a:t>
            </a:r>
            <a:r>
              <a:rPr lang="en-US" sz="2000" b="1" dirty="0" err="1" smtClean="0">
                <a:latin typeface="Courier"/>
                <a:cs typeface="Courier"/>
              </a:rPr>
              <a:t>content.add</a:t>
            </a:r>
            <a:r>
              <a:rPr lang="en-US" sz="2000" b="1" dirty="0" smtClean="0">
                <a:latin typeface="Courier"/>
                <a:cs typeface="Courier"/>
              </a:rPr>
              <a:t>(</a:t>
            </a:r>
            <a:r>
              <a:rPr lang="en-US" sz="2000" b="1" dirty="0" err="1" smtClean="0">
                <a:latin typeface="Courier"/>
                <a:cs typeface="Courier"/>
              </a:rPr>
              <a:t>quitButton,BorderLayout.SOUTH</a:t>
            </a:r>
            <a:r>
              <a:rPr lang="en-US" sz="2000" b="1" dirty="0" smtClean="0">
                <a:latin typeface="Courier"/>
                <a:cs typeface="Courier"/>
              </a:rPr>
              <a:t>);</a:t>
            </a:r>
            <a:endParaRPr lang="en-US" sz="2000" b="1" dirty="0">
              <a:latin typeface="Arial"/>
              <a:cs typeface="Arial"/>
            </a:endParaRPr>
          </a:p>
        </p:txBody>
      </p:sp>
    </p:spTree>
    <p:extLst>
      <p:ext uri="{BB962C8B-B14F-4D97-AF65-F5344CB8AC3E}">
        <p14:creationId xmlns:p14="http://schemas.microsoft.com/office/powerpoint/2010/main" val="256216638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7487B8-3D18-7F4A-8FD4-1DA92BDF1470}" type="slidenum">
              <a:rPr lang="en-US"/>
              <a:pPr>
                <a:defRPr/>
              </a:pPr>
              <a:t>13</a:t>
            </a:fld>
            <a:endParaRPr lang="en-US"/>
          </a:p>
        </p:txBody>
      </p:sp>
      <p:sp>
        <p:nvSpPr>
          <p:cNvPr id="7" name="Rectangle 2"/>
          <p:cNvSpPr>
            <a:spLocks noGrp="1" noChangeArrowheads="1"/>
          </p:cNvSpPr>
          <p:nvPr>
            <p:ph type="title"/>
          </p:nvPr>
        </p:nvSpPr>
        <p:spPr>
          <a:xfrm>
            <a:off x="685800" y="228600"/>
            <a:ext cx="7772400" cy="1143000"/>
          </a:xfrm>
        </p:spPr>
        <p:txBody>
          <a:bodyPr/>
          <a:lstStyle/>
          <a:p>
            <a:pPr algn="l" eaLnBrk="1" hangingPunct="1">
              <a:defRPr/>
            </a:pPr>
            <a:r>
              <a:rPr lang="en-US" b="1" dirty="0" smtClean="0">
                <a:solidFill>
                  <a:srgbClr val="B82A28"/>
                </a:solidFill>
                <a:cs typeface="+mj-cs"/>
              </a:rPr>
              <a:t>   </a:t>
            </a:r>
          </a:p>
        </p:txBody>
      </p:sp>
      <p:sp>
        <p:nvSpPr>
          <p:cNvPr id="8" name="Rectangle 2"/>
          <p:cNvSpPr txBox="1">
            <a:spLocks noChangeArrowheads="1"/>
          </p:cNvSpPr>
          <p:nvPr/>
        </p:nvSpPr>
        <p:spPr bwMode="auto">
          <a:xfrm>
            <a:off x="838200"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charset="0"/>
                <a:ea typeface="ＭＳ Ｐゴシック" charset="0"/>
              </a:defRPr>
            </a:lvl6pPr>
            <a:lvl7pPr marL="914400" algn="ctr" rtl="0" fontAlgn="base">
              <a:spcBef>
                <a:spcPct val="0"/>
              </a:spcBef>
              <a:spcAft>
                <a:spcPct val="0"/>
              </a:spcAft>
              <a:defRPr sz="4400">
                <a:solidFill>
                  <a:schemeClr val="tx2"/>
                </a:solidFill>
                <a:latin typeface="Times" charset="0"/>
                <a:ea typeface="ＭＳ Ｐゴシック" charset="0"/>
              </a:defRPr>
            </a:lvl7pPr>
            <a:lvl8pPr marL="1371600" algn="ctr" rtl="0" fontAlgn="base">
              <a:spcBef>
                <a:spcPct val="0"/>
              </a:spcBef>
              <a:spcAft>
                <a:spcPct val="0"/>
              </a:spcAft>
              <a:defRPr sz="4400">
                <a:solidFill>
                  <a:schemeClr val="tx2"/>
                </a:solidFill>
                <a:latin typeface="Times" charset="0"/>
                <a:ea typeface="ＭＳ Ｐゴシック" charset="0"/>
              </a:defRPr>
            </a:lvl8pPr>
            <a:lvl9pPr marL="1828800" algn="ctr" rtl="0" fontAlgn="base">
              <a:spcBef>
                <a:spcPct val="0"/>
              </a:spcBef>
              <a:spcAft>
                <a:spcPct val="0"/>
              </a:spcAft>
              <a:defRPr sz="4400">
                <a:solidFill>
                  <a:schemeClr val="tx2"/>
                </a:solidFill>
                <a:latin typeface="Times" charset="0"/>
                <a:ea typeface="ＭＳ Ｐゴシック" charset="0"/>
              </a:defRPr>
            </a:lvl9pPr>
          </a:lstStyle>
          <a:p>
            <a:pPr algn="l" eaLnBrk="1" hangingPunct="1">
              <a:defRPr/>
            </a:pPr>
            <a:r>
              <a:rPr lang="en-US" b="1" dirty="0" smtClean="0">
                <a:solidFill>
                  <a:srgbClr val="B82A28"/>
                </a:solidFill>
                <a:cs typeface="+mj-cs"/>
              </a:rPr>
              <a:t>   </a:t>
            </a:r>
            <a:r>
              <a:rPr lang="en-US" b="1" dirty="0" err="1" smtClean="0">
                <a:solidFill>
                  <a:srgbClr val="B82A28"/>
                </a:solidFill>
                <a:latin typeface="Arial"/>
                <a:cs typeface="Arial"/>
              </a:rPr>
              <a:t>JPanel</a:t>
            </a:r>
            <a:r>
              <a:rPr lang="en-US" b="1" dirty="0" smtClean="0">
                <a:solidFill>
                  <a:srgbClr val="B82A28"/>
                </a:solidFill>
                <a:latin typeface="Arial"/>
                <a:cs typeface="Arial"/>
              </a:rPr>
              <a:t> (cont.)</a:t>
            </a:r>
          </a:p>
        </p:txBody>
      </p:sp>
      <p:sp>
        <p:nvSpPr>
          <p:cNvPr id="9" name="Content Placeholder 2"/>
          <p:cNvSpPr>
            <a:spLocks noGrp="1"/>
          </p:cNvSpPr>
          <p:nvPr>
            <p:ph idx="1"/>
          </p:nvPr>
        </p:nvSpPr>
        <p:spPr>
          <a:xfrm>
            <a:off x="609600" y="1524000"/>
            <a:ext cx="8153400" cy="4114800"/>
          </a:xfrm>
        </p:spPr>
        <p:txBody>
          <a:bodyPr/>
          <a:lstStyle/>
          <a:p>
            <a:pPr marL="0" indent="0">
              <a:buNone/>
            </a:pPr>
            <a:r>
              <a:rPr lang="en-US" sz="2800" dirty="0" smtClean="0">
                <a:latin typeface="Arial"/>
                <a:cs typeface="Arial"/>
              </a:rPr>
              <a:t>General technique for setting up the components of a GUI:</a:t>
            </a:r>
          </a:p>
          <a:p>
            <a:pPr marL="914400" lvl="1" indent="-514350">
              <a:buFont typeface="+mj-lt"/>
              <a:buAutoNum type="arabicPeriod"/>
            </a:pPr>
            <a:r>
              <a:rPr lang="en-US" sz="2400" dirty="0" smtClean="0">
                <a:latin typeface="Arial"/>
                <a:cs typeface="Arial"/>
              </a:rPr>
              <a:t>Create a </a:t>
            </a:r>
            <a:r>
              <a:rPr lang="en-US" sz="2400" dirty="0" err="1" smtClean="0">
                <a:latin typeface="Arial"/>
                <a:cs typeface="Arial"/>
              </a:rPr>
              <a:t>JFrame</a:t>
            </a:r>
            <a:r>
              <a:rPr lang="en-US" sz="2400" dirty="0" smtClean="0">
                <a:latin typeface="Arial"/>
                <a:cs typeface="Arial"/>
              </a:rPr>
              <a:t> as a window.</a:t>
            </a:r>
          </a:p>
          <a:p>
            <a:pPr marL="914400" lvl="1" indent="-514350">
              <a:buFont typeface="+mj-lt"/>
              <a:buAutoNum type="arabicPeriod"/>
            </a:pPr>
            <a:r>
              <a:rPr lang="en-US" sz="2400" dirty="0" smtClean="0">
                <a:latin typeface="Arial"/>
                <a:cs typeface="Arial"/>
              </a:rPr>
              <a:t>Instantiate a </a:t>
            </a:r>
            <a:r>
              <a:rPr lang="en-US" sz="2400" dirty="0" err="1" smtClean="0">
                <a:latin typeface="Arial"/>
                <a:cs typeface="Arial"/>
              </a:rPr>
              <a:t>JPanel</a:t>
            </a:r>
            <a:r>
              <a:rPr lang="en-US" sz="2400" dirty="0" smtClean="0">
                <a:latin typeface="Arial"/>
                <a:cs typeface="Arial"/>
              </a:rPr>
              <a:t> as a container in the window.</a:t>
            </a:r>
          </a:p>
          <a:p>
            <a:pPr marL="914400" lvl="1" indent="-514350">
              <a:buFont typeface="+mj-lt"/>
              <a:buAutoNum type="arabicPeriod"/>
            </a:pPr>
            <a:r>
              <a:rPr lang="en-US" sz="2400" dirty="0" smtClean="0">
                <a:latin typeface="Arial"/>
                <a:cs typeface="Arial"/>
              </a:rPr>
              <a:t>Assign a layout manager to container.</a:t>
            </a:r>
          </a:p>
          <a:p>
            <a:pPr marL="914400" lvl="1" indent="-514350">
              <a:buFont typeface="+mj-lt"/>
              <a:buAutoNum type="arabicPeriod"/>
            </a:pPr>
            <a:r>
              <a:rPr lang="en-US" sz="2400" dirty="0" smtClean="0">
                <a:latin typeface="Arial"/>
                <a:cs typeface="Arial"/>
              </a:rPr>
              <a:t>Instantiate components and add them to the container.</a:t>
            </a:r>
          </a:p>
          <a:p>
            <a:pPr marL="914400" lvl="1" indent="-514350">
              <a:buFont typeface="+mj-lt"/>
              <a:buAutoNum type="arabicPeriod"/>
            </a:pPr>
            <a:r>
              <a:rPr lang="en-US" sz="2400" dirty="0" smtClean="0">
                <a:latin typeface="Arial"/>
                <a:cs typeface="Arial"/>
              </a:rPr>
              <a:t>Set the container as the content pane of the window.</a:t>
            </a:r>
            <a:br>
              <a:rPr lang="en-US" sz="2400" dirty="0" smtClean="0">
                <a:latin typeface="Arial"/>
                <a:cs typeface="Arial"/>
              </a:rPr>
            </a:br>
            <a:endParaRPr lang="en-US" sz="2400" dirty="0" smtClean="0">
              <a:latin typeface="Arial"/>
              <a:cs typeface="Arial"/>
            </a:endParaRPr>
          </a:p>
        </p:txBody>
      </p:sp>
    </p:spTree>
    <p:extLst>
      <p:ext uri="{BB962C8B-B14F-4D97-AF65-F5344CB8AC3E}">
        <p14:creationId xmlns:p14="http://schemas.microsoft.com/office/powerpoint/2010/main" val="41187900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7487B8-3D18-7F4A-8FD4-1DA92BDF1470}" type="slidenum">
              <a:rPr lang="en-US"/>
              <a:pPr>
                <a:defRPr/>
              </a:pPr>
              <a:t>14</a:t>
            </a:fld>
            <a:endParaRPr lang="en-US"/>
          </a:p>
        </p:txBody>
      </p:sp>
      <p:sp>
        <p:nvSpPr>
          <p:cNvPr id="7" name="Rectangle 2"/>
          <p:cNvSpPr>
            <a:spLocks noGrp="1" noChangeArrowheads="1"/>
          </p:cNvSpPr>
          <p:nvPr>
            <p:ph type="title"/>
          </p:nvPr>
        </p:nvSpPr>
        <p:spPr>
          <a:xfrm>
            <a:off x="685800" y="228600"/>
            <a:ext cx="7772400" cy="1143000"/>
          </a:xfrm>
        </p:spPr>
        <p:txBody>
          <a:bodyPr/>
          <a:lstStyle/>
          <a:p>
            <a:pPr algn="l" eaLnBrk="1" hangingPunct="1">
              <a:defRPr/>
            </a:pPr>
            <a:r>
              <a:rPr lang="en-US" b="1" dirty="0" smtClean="0">
                <a:solidFill>
                  <a:srgbClr val="B82A28"/>
                </a:solidFill>
                <a:cs typeface="+mj-cs"/>
              </a:rPr>
              <a:t>   </a:t>
            </a:r>
          </a:p>
        </p:txBody>
      </p:sp>
      <p:sp>
        <p:nvSpPr>
          <p:cNvPr id="8" name="Rectangle 2"/>
          <p:cNvSpPr txBox="1">
            <a:spLocks noChangeArrowheads="1"/>
          </p:cNvSpPr>
          <p:nvPr/>
        </p:nvSpPr>
        <p:spPr bwMode="auto">
          <a:xfrm>
            <a:off x="838200"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charset="0"/>
                <a:ea typeface="ＭＳ Ｐゴシック" charset="0"/>
              </a:defRPr>
            </a:lvl6pPr>
            <a:lvl7pPr marL="914400" algn="ctr" rtl="0" fontAlgn="base">
              <a:spcBef>
                <a:spcPct val="0"/>
              </a:spcBef>
              <a:spcAft>
                <a:spcPct val="0"/>
              </a:spcAft>
              <a:defRPr sz="4400">
                <a:solidFill>
                  <a:schemeClr val="tx2"/>
                </a:solidFill>
                <a:latin typeface="Times" charset="0"/>
                <a:ea typeface="ＭＳ Ｐゴシック" charset="0"/>
              </a:defRPr>
            </a:lvl7pPr>
            <a:lvl8pPr marL="1371600" algn="ctr" rtl="0" fontAlgn="base">
              <a:spcBef>
                <a:spcPct val="0"/>
              </a:spcBef>
              <a:spcAft>
                <a:spcPct val="0"/>
              </a:spcAft>
              <a:defRPr sz="4400">
                <a:solidFill>
                  <a:schemeClr val="tx2"/>
                </a:solidFill>
                <a:latin typeface="Times" charset="0"/>
                <a:ea typeface="ＭＳ Ｐゴシック" charset="0"/>
              </a:defRPr>
            </a:lvl8pPr>
            <a:lvl9pPr marL="1828800" algn="ctr" rtl="0" fontAlgn="base">
              <a:spcBef>
                <a:spcPct val="0"/>
              </a:spcBef>
              <a:spcAft>
                <a:spcPct val="0"/>
              </a:spcAft>
              <a:defRPr sz="4400">
                <a:solidFill>
                  <a:schemeClr val="tx2"/>
                </a:solidFill>
                <a:latin typeface="Times" charset="0"/>
                <a:ea typeface="ＭＳ Ｐゴシック" charset="0"/>
              </a:defRPr>
            </a:lvl9pPr>
          </a:lstStyle>
          <a:p>
            <a:pPr algn="l" eaLnBrk="1" hangingPunct="1">
              <a:defRPr/>
            </a:pPr>
            <a:r>
              <a:rPr lang="en-US" sz="3600" b="1" dirty="0" smtClean="0">
                <a:solidFill>
                  <a:srgbClr val="B82A28"/>
                </a:solidFill>
                <a:cs typeface="+mj-cs"/>
              </a:rPr>
              <a:t>   </a:t>
            </a:r>
            <a:r>
              <a:rPr lang="en-US" sz="3600" b="1" dirty="0" smtClean="0">
                <a:solidFill>
                  <a:srgbClr val="B82A28"/>
                </a:solidFill>
                <a:latin typeface="Arial"/>
                <a:cs typeface="Arial"/>
              </a:rPr>
              <a:t>Programming behavior of GUI</a:t>
            </a:r>
          </a:p>
        </p:txBody>
      </p:sp>
      <p:sp>
        <p:nvSpPr>
          <p:cNvPr id="9" name="Content Placeholder 2"/>
          <p:cNvSpPr>
            <a:spLocks noGrp="1"/>
          </p:cNvSpPr>
          <p:nvPr>
            <p:ph idx="1"/>
          </p:nvPr>
        </p:nvSpPr>
        <p:spPr>
          <a:xfrm>
            <a:off x="609600" y="1295400"/>
            <a:ext cx="7772400" cy="4114800"/>
          </a:xfrm>
        </p:spPr>
        <p:txBody>
          <a:bodyPr/>
          <a:lstStyle/>
          <a:p>
            <a:pPr marL="0" indent="0">
              <a:buNone/>
            </a:pPr>
            <a:r>
              <a:rPr lang="en-US" sz="2400" dirty="0" smtClean="0">
                <a:latin typeface="Arial"/>
                <a:cs typeface="Arial"/>
              </a:rPr>
              <a:t>General technique for setting up behavior of GUI:</a:t>
            </a:r>
          </a:p>
          <a:p>
            <a:pPr marL="914400" lvl="1" indent="-514350">
              <a:buFont typeface="+mj-lt"/>
              <a:buAutoNum type="arabicPeriod"/>
            </a:pPr>
            <a:r>
              <a:rPr lang="en-US" sz="2400" dirty="0" smtClean="0">
                <a:latin typeface="Arial"/>
                <a:cs typeface="Arial"/>
              </a:rPr>
              <a:t>Write event-handling methods. For </a:t>
            </a:r>
            <a:r>
              <a:rPr lang="en-US" sz="2400" dirty="0" err="1" smtClean="0">
                <a:latin typeface="Arial"/>
                <a:cs typeface="Arial"/>
              </a:rPr>
              <a:t>ActionEvents</a:t>
            </a:r>
            <a:r>
              <a:rPr lang="en-US" sz="2400" dirty="0" smtClean="0">
                <a:latin typeface="Arial"/>
                <a:cs typeface="Arial"/>
              </a:rPr>
              <a:t>, the class signature includes "implements </a:t>
            </a:r>
            <a:r>
              <a:rPr lang="en-US" sz="2400" dirty="0" err="1" smtClean="0">
                <a:latin typeface="Arial"/>
                <a:cs typeface="Arial"/>
              </a:rPr>
              <a:t>ActionListener</a:t>
            </a:r>
            <a:r>
              <a:rPr lang="en-US" sz="2400" dirty="0" smtClean="0">
                <a:latin typeface="Arial"/>
                <a:cs typeface="Arial"/>
              </a:rPr>
              <a:t>"</a:t>
            </a:r>
            <a:r>
              <a:rPr lang="en-US" sz="2400" dirty="0">
                <a:latin typeface="Arial"/>
                <a:cs typeface="Arial"/>
              </a:rPr>
              <a:t> </a:t>
            </a:r>
            <a:r>
              <a:rPr lang="en-US" sz="2400" dirty="0" smtClean="0">
                <a:latin typeface="Arial"/>
                <a:cs typeface="Arial"/>
              </a:rPr>
              <a:t>and the event-handling method is </a:t>
            </a:r>
            <a:r>
              <a:rPr lang="en-US" sz="2400" dirty="0" err="1" smtClean="0">
                <a:latin typeface="Arial"/>
                <a:cs typeface="Arial"/>
              </a:rPr>
              <a:t>actionPerformed</a:t>
            </a:r>
            <a:r>
              <a:rPr lang="en-US" sz="2400" dirty="0" smtClean="0">
                <a:latin typeface="Arial"/>
                <a:cs typeface="Arial"/>
              </a:rPr>
              <a:t>.</a:t>
            </a:r>
          </a:p>
          <a:p>
            <a:pPr marL="914400" lvl="1" indent="-514350">
              <a:buFont typeface="+mj-lt"/>
              <a:buAutoNum type="arabicPeriod"/>
            </a:pPr>
            <a:r>
              <a:rPr lang="en-US" sz="2400" dirty="0" smtClean="0">
                <a:latin typeface="Arial"/>
                <a:cs typeface="Arial"/>
              </a:rPr>
              <a:t>Create objects and register them as listeners on components that generate </a:t>
            </a:r>
            <a:r>
              <a:rPr lang="en-US" sz="2400" dirty="0" err="1" smtClean="0">
                <a:latin typeface="Arial"/>
                <a:cs typeface="Arial"/>
              </a:rPr>
              <a:t>ActionEvents</a:t>
            </a:r>
            <a:r>
              <a:rPr lang="en-US" sz="2400" dirty="0" smtClean="0">
                <a:latin typeface="Arial"/>
                <a:cs typeface="Arial"/>
              </a:rPr>
              <a:t>.</a:t>
            </a:r>
          </a:p>
          <a:p>
            <a:pPr marL="914400" lvl="1" indent="-514350">
              <a:buFont typeface="+mj-lt"/>
              <a:buAutoNum type="arabicPeriod"/>
            </a:pPr>
            <a:r>
              <a:rPr lang="en-US" sz="2400" dirty="0" smtClean="0">
                <a:latin typeface="Arial"/>
                <a:cs typeface="Arial"/>
              </a:rPr>
              <a:t>When events occur, the appropriate listener is notified and its </a:t>
            </a:r>
            <a:r>
              <a:rPr lang="en-US" sz="2400" dirty="0" err="1" smtClean="0">
                <a:latin typeface="Arial"/>
                <a:cs typeface="Arial"/>
              </a:rPr>
              <a:t>actionPerformed</a:t>
            </a:r>
            <a:r>
              <a:rPr lang="en-US" sz="2400" dirty="0" smtClean="0">
                <a:latin typeface="Arial"/>
                <a:cs typeface="Arial"/>
              </a:rPr>
              <a:t> method is executed.</a:t>
            </a:r>
            <a:endParaRPr lang="en-US" sz="2000" dirty="0" smtClean="0">
              <a:latin typeface="Arial"/>
              <a:cs typeface="Arial"/>
            </a:endParaRPr>
          </a:p>
        </p:txBody>
      </p:sp>
    </p:spTree>
    <p:extLst>
      <p:ext uri="{BB962C8B-B14F-4D97-AF65-F5344CB8AC3E}">
        <p14:creationId xmlns:p14="http://schemas.microsoft.com/office/powerpoint/2010/main" val="36863373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7487B8-3D18-7F4A-8FD4-1DA92BDF1470}" type="slidenum">
              <a:rPr lang="en-US"/>
              <a:pPr>
                <a:defRPr/>
              </a:pPr>
              <a:t>15</a:t>
            </a:fld>
            <a:endParaRPr lang="en-US"/>
          </a:p>
        </p:txBody>
      </p:sp>
      <p:sp>
        <p:nvSpPr>
          <p:cNvPr id="7" name="Rectangle 2"/>
          <p:cNvSpPr>
            <a:spLocks noGrp="1" noChangeArrowheads="1"/>
          </p:cNvSpPr>
          <p:nvPr>
            <p:ph type="title"/>
          </p:nvPr>
        </p:nvSpPr>
        <p:spPr>
          <a:xfrm>
            <a:off x="685800" y="228600"/>
            <a:ext cx="7772400" cy="1143000"/>
          </a:xfrm>
        </p:spPr>
        <p:txBody>
          <a:bodyPr/>
          <a:lstStyle/>
          <a:p>
            <a:pPr algn="l" eaLnBrk="1" hangingPunct="1">
              <a:defRPr/>
            </a:pPr>
            <a:r>
              <a:rPr lang="en-US" b="1" dirty="0" smtClean="0">
                <a:solidFill>
                  <a:srgbClr val="B82A28"/>
                </a:solidFill>
                <a:cs typeface="+mj-cs"/>
              </a:rPr>
              <a:t>   </a:t>
            </a:r>
          </a:p>
        </p:txBody>
      </p:sp>
      <p:sp>
        <p:nvSpPr>
          <p:cNvPr id="8" name="Rectangle 2"/>
          <p:cNvSpPr txBox="1">
            <a:spLocks noChangeArrowheads="1"/>
          </p:cNvSpPr>
          <p:nvPr/>
        </p:nvSpPr>
        <p:spPr bwMode="auto">
          <a:xfrm>
            <a:off x="838200"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charset="0"/>
                <a:ea typeface="ＭＳ Ｐゴシック" charset="0"/>
              </a:defRPr>
            </a:lvl6pPr>
            <a:lvl7pPr marL="914400" algn="ctr" rtl="0" fontAlgn="base">
              <a:spcBef>
                <a:spcPct val="0"/>
              </a:spcBef>
              <a:spcAft>
                <a:spcPct val="0"/>
              </a:spcAft>
              <a:defRPr sz="4400">
                <a:solidFill>
                  <a:schemeClr val="tx2"/>
                </a:solidFill>
                <a:latin typeface="Times" charset="0"/>
                <a:ea typeface="ＭＳ Ｐゴシック" charset="0"/>
              </a:defRPr>
            </a:lvl7pPr>
            <a:lvl8pPr marL="1371600" algn="ctr" rtl="0" fontAlgn="base">
              <a:spcBef>
                <a:spcPct val="0"/>
              </a:spcBef>
              <a:spcAft>
                <a:spcPct val="0"/>
              </a:spcAft>
              <a:defRPr sz="4400">
                <a:solidFill>
                  <a:schemeClr val="tx2"/>
                </a:solidFill>
                <a:latin typeface="Times" charset="0"/>
                <a:ea typeface="ＭＳ Ｐゴシック" charset="0"/>
              </a:defRPr>
            </a:lvl8pPr>
            <a:lvl9pPr marL="1828800" algn="ctr" rtl="0" fontAlgn="base">
              <a:spcBef>
                <a:spcPct val="0"/>
              </a:spcBef>
              <a:spcAft>
                <a:spcPct val="0"/>
              </a:spcAft>
              <a:defRPr sz="4400">
                <a:solidFill>
                  <a:schemeClr val="tx2"/>
                </a:solidFill>
                <a:latin typeface="Times" charset="0"/>
                <a:ea typeface="ＭＳ Ｐゴシック" charset="0"/>
              </a:defRPr>
            </a:lvl9pPr>
          </a:lstStyle>
          <a:p>
            <a:pPr algn="l" eaLnBrk="1" hangingPunct="1">
              <a:defRPr/>
            </a:pPr>
            <a:r>
              <a:rPr lang="en-US" b="1" dirty="0" smtClean="0">
                <a:solidFill>
                  <a:srgbClr val="B82A28"/>
                </a:solidFill>
                <a:cs typeface="+mj-cs"/>
              </a:rPr>
              <a:t>   </a:t>
            </a:r>
            <a:r>
              <a:rPr lang="en-US" b="1" dirty="0" smtClean="0">
                <a:solidFill>
                  <a:srgbClr val="B82A28"/>
                </a:solidFill>
                <a:latin typeface="Arial"/>
                <a:cs typeface="Arial"/>
              </a:rPr>
              <a:t>Events and Listeners</a:t>
            </a:r>
          </a:p>
        </p:txBody>
      </p:sp>
      <p:sp>
        <p:nvSpPr>
          <p:cNvPr id="9" name="Content Placeholder 2"/>
          <p:cNvSpPr>
            <a:spLocks noGrp="1"/>
          </p:cNvSpPr>
          <p:nvPr>
            <p:ph idx="1"/>
          </p:nvPr>
        </p:nvSpPr>
        <p:spPr>
          <a:xfrm>
            <a:off x="685800" y="1371600"/>
            <a:ext cx="8001000" cy="4114800"/>
          </a:xfrm>
        </p:spPr>
        <p:txBody>
          <a:bodyPr/>
          <a:lstStyle/>
          <a:p>
            <a:pPr marL="0" indent="0">
              <a:buNone/>
            </a:pPr>
            <a:r>
              <a:rPr lang="en-US" sz="2400" dirty="0" smtClean="0">
                <a:latin typeface="Arial"/>
                <a:cs typeface="Arial"/>
              </a:rPr>
              <a:t>The structure of containers and components make up the physical appearance of the GUI, but do not set up the behavior.</a:t>
            </a:r>
            <a:endParaRPr lang="en-US" sz="2000" dirty="0" smtClean="0">
              <a:latin typeface="Arial"/>
              <a:cs typeface="Arial"/>
            </a:endParaRPr>
          </a:p>
          <a:p>
            <a:pPr marL="0" indent="0">
              <a:buNone/>
            </a:pPr>
            <a:endParaRPr lang="en-US" sz="800" dirty="0">
              <a:latin typeface="Arial"/>
              <a:cs typeface="Arial"/>
            </a:endParaRPr>
          </a:p>
          <a:p>
            <a:pPr marL="0" indent="0">
              <a:buNone/>
            </a:pPr>
            <a:r>
              <a:rPr lang="en-US" sz="2400" dirty="0" smtClean="0">
                <a:latin typeface="Arial"/>
                <a:cs typeface="Arial"/>
              </a:rPr>
              <a:t>GUIs are event-driven—the program responds to events with  event-handling methods:</a:t>
            </a:r>
          </a:p>
          <a:p>
            <a:pPr marL="0" indent="0">
              <a:buNone/>
            </a:pPr>
            <a:endParaRPr lang="en-US" sz="800" dirty="0" smtClean="0">
              <a:latin typeface="Arial"/>
              <a:cs typeface="Arial"/>
            </a:endParaRPr>
          </a:p>
          <a:p>
            <a:pPr marL="0" indent="0">
              <a:buNone/>
            </a:pPr>
            <a:r>
              <a:rPr lang="en-US" sz="2000" dirty="0" smtClean="0">
                <a:latin typeface="Courier"/>
                <a:cs typeface="Courier"/>
              </a:rPr>
              <a:t>public void </a:t>
            </a:r>
            <a:r>
              <a:rPr lang="en-US" sz="2000" dirty="0" err="1" smtClean="0">
                <a:latin typeface="Courier"/>
                <a:cs typeface="Courier"/>
              </a:rPr>
              <a:t>actionPerformed</a:t>
            </a:r>
            <a:r>
              <a:rPr lang="en-US" sz="2000" dirty="0" smtClean="0">
                <a:latin typeface="Courier"/>
                <a:cs typeface="Courier"/>
              </a:rPr>
              <a:t>(</a:t>
            </a:r>
            <a:r>
              <a:rPr lang="en-US" sz="2000" dirty="0" err="1" smtClean="0">
                <a:latin typeface="Courier"/>
                <a:cs typeface="Courier"/>
              </a:rPr>
              <a:t>ActionEvent</a:t>
            </a:r>
            <a:r>
              <a:rPr lang="en-US" sz="2000" dirty="0" smtClean="0">
                <a:latin typeface="Courier"/>
                <a:cs typeface="Courier"/>
              </a:rPr>
              <a:t> e) {</a:t>
            </a:r>
          </a:p>
          <a:p>
            <a:pPr marL="0" indent="0">
              <a:buNone/>
            </a:pPr>
            <a:r>
              <a:rPr lang="en-US" sz="2000" dirty="0">
                <a:latin typeface="Courier"/>
                <a:cs typeface="Courier"/>
              </a:rPr>
              <a:t> </a:t>
            </a:r>
            <a:r>
              <a:rPr lang="en-US" sz="2000" dirty="0" smtClean="0">
                <a:latin typeface="Courier"/>
                <a:cs typeface="Courier"/>
              </a:rPr>
              <a:t>  </a:t>
            </a:r>
            <a:r>
              <a:rPr lang="en-US" sz="2000" dirty="0" err="1" smtClean="0">
                <a:latin typeface="Courier"/>
                <a:cs typeface="Courier"/>
              </a:rPr>
              <a:t>System.exit</a:t>
            </a:r>
            <a:r>
              <a:rPr lang="en-US" sz="2000" dirty="0" smtClean="0">
                <a:latin typeface="Courier"/>
                <a:cs typeface="Courier"/>
              </a:rPr>
              <a:t>(0);</a:t>
            </a:r>
          </a:p>
          <a:p>
            <a:pPr marL="0" indent="0">
              <a:buNone/>
            </a:pPr>
            <a:r>
              <a:rPr lang="en-US" sz="2000" dirty="0">
                <a:latin typeface="Courier"/>
                <a:cs typeface="Courier"/>
              </a:rPr>
              <a:t>}</a:t>
            </a:r>
          </a:p>
          <a:p>
            <a:pPr marL="0" indent="0">
              <a:buNone/>
            </a:pPr>
            <a:r>
              <a:rPr lang="en-US" sz="2400" dirty="0" smtClean="0">
                <a:latin typeface="Arial"/>
                <a:cs typeface="Arial"/>
              </a:rPr>
              <a:t>... from within method setting up components as listeners:</a:t>
            </a:r>
          </a:p>
          <a:p>
            <a:pPr marL="0" indent="0">
              <a:buNone/>
            </a:pPr>
            <a:r>
              <a:rPr lang="en-US" sz="2400" dirty="0" err="1" smtClean="0">
                <a:latin typeface="Courier"/>
                <a:cs typeface="Courier"/>
              </a:rPr>
              <a:t>quitButton.addActionListener</a:t>
            </a:r>
            <a:r>
              <a:rPr lang="en-US" sz="2400" dirty="0" smtClean="0">
                <a:latin typeface="Courier"/>
                <a:cs typeface="Courier"/>
              </a:rPr>
              <a:t>(listener);</a:t>
            </a:r>
            <a:endParaRPr lang="en-US" sz="2400" dirty="0">
              <a:latin typeface="Courier"/>
              <a:cs typeface="Courier"/>
            </a:endParaRPr>
          </a:p>
          <a:p>
            <a:pPr marL="0" indent="0">
              <a:buNone/>
            </a:pPr>
            <a:endParaRPr lang="en-US" sz="2800" dirty="0" smtClean="0">
              <a:latin typeface="Arial"/>
              <a:cs typeface="Arial"/>
            </a:endParaRPr>
          </a:p>
        </p:txBody>
      </p:sp>
    </p:spTree>
    <p:extLst>
      <p:ext uri="{BB962C8B-B14F-4D97-AF65-F5344CB8AC3E}">
        <p14:creationId xmlns:p14="http://schemas.microsoft.com/office/powerpoint/2010/main" val="251651397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0"/>
            <a:ext cx="7772400" cy="4114800"/>
          </a:xfrm>
        </p:spPr>
        <p:txBody>
          <a:bodyPr/>
          <a:lstStyle/>
          <a:p>
            <a:pPr marL="0" indent="0">
              <a:buNone/>
            </a:pPr>
            <a:r>
              <a:rPr lang="en-US" sz="1600" b="1" dirty="0">
                <a:latin typeface="Courier"/>
                <a:cs typeface="Courier"/>
              </a:rPr>
              <a:t>import </a:t>
            </a:r>
            <a:r>
              <a:rPr lang="en-US" sz="1600" b="1" dirty="0" err="1">
                <a:latin typeface="Courier"/>
                <a:cs typeface="Courier"/>
              </a:rPr>
              <a:t>java.awt</a:t>
            </a:r>
            <a:r>
              <a:rPr lang="en-US" sz="1600" b="1" dirty="0">
                <a:latin typeface="Courier"/>
                <a:cs typeface="Courier"/>
              </a:rPr>
              <a:t>.*;</a:t>
            </a:r>
          </a:p>
          <a:p>
            <a:pPr marL="0" indent="0">
              <a:buNone/>
            </a:pPr>
            <a:r>
              <a:rPr lang="en-US" sz="1600" b="1" dirty="0">
                <a:latin typeface="Courier"/>
                <a:cs typeface="Courier"/>
              </a:rPr>
              <a:t>import </a:t>
            </a:r>
            <a:r>
              <a:rPr lang="en-US" sz="1600" b="1" dirty="0" err="1">
                <a:latin typeface="Courier"/>
                <a:cs typeface="Courier"/>
              </a:rPr>
              <a:t>java.awt.event</a:t>
            </a:r>
            <a:r>
              <a:rPr lang="en-US" sz="1600" b="1" dirty="0">
                <a:latin typeface="Courier"/>
                <a:cs typeface="Courier"/>
              </a:rPr>
              <a:t>.*;</a:t>
            </a:r>
          </a:p>
          <a:p>
            <a:pPr marL="0" indent="0">
              <a:buNone/>
            </a:pPr>
            <a:r>
              <a:rPr lang="en-US" sz="1600" b="1" dirty="0">
                <a:latin typeface="Courier"/>
                <a:cs typeface="Courier"/>
              </a:rPr>
              <a:t>import </a:t>
            </a:r>
            <a:r>
              <a:rPr lang="en-US" sz="1600" b="1" dirty="0" err="1">
                <a:latin typeface="Courier"/>
                <a:cs typeface="Courier"/>
              </a:rPr>
              <a:t>javax.swing</a:t>
            </a:r>
            <a:r>
              <a:rPr lang="en-US" sz="1600" b="1" dirty="0">
                <a:latin typeface="Courier"/>
                <a:cs typeface="Courier"/>
              </a:rPr>
              <a:t>.*;</a:t>
            </a:r>
          </a:p>
          <a:p>
            <a:pPr marL="0" indent="0">
              <a:buNone/>
            </a:pPr>
            <a:r>
              <a:rPr lang="en-US" sz="1600" b="1" dirty="0">
                <a:latin typeface="Courier"/>
                <a:cs typeface="Courier"/>
              </a:rPr>
              <a:t>/*</a:t>
            </a:r>
            <a:r>
              <a:rPr lang="en-US" sz="1600" b="1" dirty="0" smtClean="0">
                <a:latin typeface="Courier"/>
                <a:cs typeface="Courier"/>
              </a:rPr>
              <a:t>* </a:t>
            </a:r>
          </a:p>
          <a:p>
            <a:pPr marL="0" indent="0">
              <a:buNone/>
            </a:pPr>
            <a:r>
              <a:rPr lang="en-US" sz="1600" b="1" dirty="0">
                <a:latin typeface="Courier"/>
                <a:cs typeface="Courier"/>
              </a:rPr>
              <a:t> </a:t>
            </a:r>
            <a:r>
              <a:rPr lang="en-US" sz="1600" b="1" dirty="0" smtClean="0">
                <a:latin typeface="Courier"/>
                <a:cs typeface="Courier"/>
              </a:rPr>
              <a:t>*  </a:t>
            </a:r>
            <a:r>
              <a:rPr lang="en-US" sz="1600" b="1" dirty="0" err="1" smtClean="0">
                <a:latin typeface="Courier"/>
                <a:cs typeface="Courier"/>
              </a:rPr>
              <a:t>ComponentGUI</a:t>
            </a:r>
            <a:endParaRPr lang="en-US" sz="1600" b="1" dirty="0">
              <a:latin typeface="Courier"/>
              <a:cs typeface="Courier"/>
            </a:endParaRPr>
          </a:p>
          <a:p>
            <a:pPr marL="0" indent="0">
              <a:buNone/>
            </a:pPr>
            <a:r>
              <a:rPr lang="en-US" sz="1600" b="1" dirty="0">
                <a:latin typeface="Courier"/>
                <a:cs typeface="Courier"/>
              </a:rPr>
              <a:t> *  This class </a:t>
            </a:r>
            <a:r>
              <a:rPr lang="en-US" sz="1600" b="1" dirty="0" smtClean="0">
                <a:latin typeface="Courier"/>
                <a:cs typeface="Courier"/>
              </a:rPr>
              <a:t>shows one </a:t>
            </a:r>
            <a:r>
              <a:rPr lang="en-US" sz="1600" b="1" dirty="0" err="1" smtClean="0">
                <a:latin typeface="Courier"/>
                <a:cs typeface="Courier"/>
              </a:rPr>
              <a:t>JButton</a:t>
            </a:r>
            <a:r>
              <a:rPr lang="en-US" sz="1600" b="1" dirty="0" smtClean="0">
                <a:latin typeface="Courier"/>
                <a:cs typeface="Courier"/>
              </a:rPr>
              <a:t> that closes the window</a:t>
            </a:r>
          </a:p>
          <a:p>
            <a:pPr marL="0" indent="0">
              <a:buNone/>
            </a:pPr>
            <a:r>
              <a:rPr lang="en-US" sz="1600" b="1" dirty="0" smtClean="0">
                <a:latin typeface="Courier"/>
                <a:cs typeface="Courier"/>
              </a:rPr>
              <a:t> */</a:t>
            </a:r>
          </a:p>
          <a:p>
            <a:pPr marL="0" indent="0">
              <a:buNone/>
            </a:pPr>
            <a:r>
              <a:rPr lang="en-US" sz="1600" b="1" dirty="0" smtClean="0">
                <a:latin typeface="Courier"/>
                <a:cs typeface="Courier"/>
              </a:rPr>
              <a:t>class </a:t>
            </a:r>
            <a:r>
              <a:rPr lang="en-US" sz="1600" b="1" dirty="0" err="1" smtClean="0">
                <a:latin typeface="Courier"/>
                <a:cs typeface="Courier"/>
              </a:rPr>
              <a:t>ComponentGUI</a:t>
            </a:r>
            <a:r>
              <a:rPr lang="en-US" sz="1600" b="1" dirty="0" smtClean="0">
                <a:latin typeface="Courier"/>
                <a:cs typeface="Courier"/>
              </a:rPr>
              <a:t> extends </a:t>
            </a:r>
            <a:r>
              <a:rPr lang="en-US" sz="1600" b="1" dirty="0" err="1" smtClean="0">
                <a:latin typeface="Courier"/>
                <a:cs typeface="Courier"/>
              </a:rPr>
              <a:t>JPanel</a:t>
            </a:r>
            <a:r>
              <a:rPr lang="en-US" sz="1600" b="1" dirty="0" smtClean="0">
                <a:latin typeface="Courier"/>
                <a:cs typeface="Courier"/>
              </a:rPr>
              <a:t> implements </a:t>
            </a:r>
            <a:r>
              <a:rPr lang="en-US" sz="1600" b="1" dirty="0" err="1">
                <a:latin typeface="Courier"/>
                <a:cs typeface="Courier"/>
              </a:rPr>
              <a:t>ActionListener</a:t>
            </a:r>
            <a:r>
              <a:rPr lang="en-US" sz="1600" b="1" dirty="0">
                <a:latin typeface="Courier"/>
                <a:cs typeface="Courier"/>
              </a:rPr>
              <a:t> {</a:t>
            </a:r>
            <a:r>
              <a:rPr lang="en-US" sz="1600" b="1" dirty="0" smtClean="0">
                <a:latin typeface="Courier"/>
                <a:cs typeface="Courier"/>
              </a:rPr>
              <a:t>                                               </a:t>
            </a:r>
          </a:p>
          <a:p>
            <a:pPr marL="0" indent="0">
              <a:buNone/>
            </a:pPr>
            <a:r>
              <a:rPr lang="en-US" sz="1600" b="1" dirty="0">
                <a:latin typeface="Courier"/>
                <a:cs typeface="Courier"/>
              </a:rPr>
              <a:t>    </a:t>
            </a:r>
            <a:r>
              <a:rPr lang="en-US" sz="1600" b="1" dirty="0" err="1">
                <a:latin typeface="Courier"/>
                <a:cs typeface="Courier"/>
              </a:rPr>
              <a:t>JPanel</a:t>
            </a:r>
            <a:r>
              <a:rPr lang="en-US" sz="1600" b="1" dirty="0">
                <a:latin typeface="Courier"/>
                <a:cs typeface="Courier"/>
              </a:rPr>
              <a:t> content</a:t>
            </a:r>
            <a:r>
              <a:rPr lang="en-US" sz="1600" b="1" dirty="0" smtClean="0">
                <a:latin typeface="Courier"/>
                <a:cs typeface="Courier"/>
              </a:rPr>
              <a:t>; // </a:t>
            </a:r>
            <a:r>
              <a:rPr lang="en-US" sz="1600" b="1" dirty="0" err="1" smtClean="0">
                <a:latin typeface="Courier"/>
                <a:cs typeface="Courier"/>
              </a:rPr>
              <a:t>JPanel</a:t>
            </a:r>
            <a:r>
              <a:rPr lang="en-US" sz="1600" b="1" dirty="0" smtClean="0">
                <a:latin typeface="Courier"/>
                <a:cs typeface="Courier"/>
              </a:rPr>
              <a:t> to hold components inside </a:t>
            </a:r>
            <a:r>
              <a:rPr lang="en-US" sz="1600" b="1" dirty="0" err="1" smtClean="0">
                <a:latin typeface="Courier"/>
                <a:cs typeface="Courier"/>
              </a:rPr>
              <a:t>JPanel</a:t>
            </a:r>
            <a:endParaRPr lang="en-US" sz="1600" b="1" dirty="0" smtClean="0">
              <a:latin typeface="Courier"/>
              <a:cs typeface="Courier"/>
            </a:endParaRPr>
          </a:p>
          <a:p>
            <a:pPr marL="0" indent="0">
              <a:buNone/>
            </a:pPr>
            <a:r>
              <a:rPr lang="en-US" sz="1600" b="1" dirty="0">
                <a:latin typeface="Courier"/>
                <a:cs typeface="Courier"/>
              </a:rPr>
              <a:t>    </a:t>
            </a:r>
            <a:r>
              <a:rPr lang="en-US" sz="1600" b="1" dirty="0" err="1">
                <a:latin typeface="Courier"/>
                <a:cs typeface="Courier"/>
              </a:rPr>
              <a:t>JButton</a:t>
            </a:r>
            <a:r>
              <a:rPr lang="en-US" sz="1600" b="1" dirty="0">
                <a:latin typeface="Courier"/>
                <a:cs typeface="Courier"/>
              </a:rPr>
              <a:t> </a:t>
            </a:r>
            <a:r>
              <a:rPr lang="en-US" sz="1600" b="1" dirty="0" err="1">
                <a:latin typeface="Courier"/>
                <a:cs typeface="Courier"/>
              </a:rPr>
              <a:t>quitButton</a:t>
            </a:r>
            <a:r>
              <a:rPr lang="en-US" sz="1600" b="1" dirty="0" smtClean="0">
                <a:latin typeface="Courier"/>
                <a:cs typeface="Courier"/>
              </a:rPr>
              <a:t>; // component: a push button</a:t>
            </a:r>
            <a:endParaRPr lang="en-US" sz="1600" b="1" dirty="0">
              <a:latin typeface="Courier"/>
              <a:cs typeface="Courier"/>
            </a:endParaRPr>
          </a:p>
          <a:p>
            <a:pPr marL="0" indent="0">
              <a:buNone/>
            </a:pPr>
            <a:endParaRPr lang="en-US" sz="800" b="1" dirty="0">
              <a:latin typeface="Courier"/>
              <a:cs typeface="Courier"/>
            </a:endParaRPr>
          </a:p>
          <a:p>
            <a:pPr marL="0" indent="0">
              <a:buNone/>
            </a:pPr>
            <a:r>
              <a:rPr lang="en-US" sz="1600" b="1" dirty="0" smtClean="0">
                <a:latin typeface="Courier"/>
                <a:cs typeface="Courier"/>
              </a:rPr>
              <a:t>    public </a:t>
            </a:r>
            <a:r>
              <a:rPr lang="en-US" sz="1600" b="1" dirty="0">
                <a:latin typeface="Courier"/>
                <a:cs typeface="Courier"/>
              </a:rPr>
              <a:t>static void main(String[] </a:t>
            </a:r>
            <a:r>
              <a:rPr lang="en-US" sz="1600" b="1" dirty="0" err="1">
                <a:latin typeface="Courier"/>
                <a:cs typeface="Courier"/>
              </a:rPr>
              <a:t>args</a:t>
            </a:r>
            <a:r>
              <a:rPr lang="en-US" sz="1600" b="1" dirty="0">
                <a:latin typeface="Courier"/>
                <a:cs typeface="Courier"/>
              </a:rPr>
              <a:t>) {  </a:t>
            </a:r>
          </a:p>
          <a:p>
            <a:pPr marL="0" indent="0">
              <a:buNone/>
            </a:pPr>
            <a:r>
              <a:rPr lang="en-US" sz="1600" b="1" dirty="0">
                <a:latin typeface="Courier"/>
                <a:cs typeface="Courier"/>
              </a:rPr>
              <a:t>        </a:t>
            </a:r>
            <a:r>
              <a:rPr lang="en-US" sz="1600" b="1" dirty="0" err="1" smtClean="0">
                <a:latin typeface="Courier"/>
                <a:cs typeface="Courier"/>
              </a:rPr>
              <a:t>ComponentGUI</a:t>
            </a:r>
            <a:r>
              <a:rPr lang="en-US" sz="1600" b="1" dirty="0" smtClean="0">
                <a:latin typeface="Courier"/>
                <a:cs typeface="Courier"/>
              </a:rPr>
              <a:t> </a:t>
            </a:r>
            <a:r>
              <a:rPr lang="en-US" sz="1600" b="1" dirty="0" err="1" smtClean="0">
                <a:latin typeface="Courier"/>
                <a:cs typeface="Courier"/>
              </a:rPr>
              <a:t>cGUI</a:t>
            </a:r>
            <a:r>
              <a:rPr lang="en-US" sz="1600" b="1" dirty="0" smtClean="0">
                <a:latin typeface="Courier"/>
                <a:cs typeface="Courier"/>
              </a:rPr>
              <a:t> </a:t>
            </a:r>
            <a:r>
              <a:rPr lang="en-US" sz="1600" b="1" dirty="0">
                <a:latin typeface="Courier"/>
                <a:cs typeface="Courier"/>
              </a:rPr>
              <a:t>= new </a:t>
            </a:r>
            <a:r>
              <a:rPr lang="en-US" sz="1600" b="1" dirty="0" err="1" smtClean="0">
                <a:latin typeface="Courier"/>
                <a:cs typeface="Courier"/>
              </a:rPr>
              <a:t>ComponentGUI</a:t>
            </a:r>
            <a:r>
              <a:rPr lang="en-US" sz="1600" b="1" dirty="0" smtClean="0">
                <a:latin typeface="Courier"/>
                <a:cs typeface="Courier"/>
              </a:rPr>
              <a:t>(</a:t>
            </a:r>
            <a:r>
              <a:rPr lang="en-US" sz="1600" b="1" dirty="0">
                <a:latin typeface="Courier"/>
                <a:cs typeface="Courier"/>
              </a:rPr>
              <a:t>);</a:t>
            </a:r>
          </a:p>
          <a:p>
            <a:pPr marL="0" indent="0">
              <a:buNone/>
            </a:pPr>
            <a:r>
              <a:rPr lang="en-US" sz="1600" b="1" dirty="0">
                <a:latin typeface="Courier"/>
                <a:cs typeface="Courier"/>
              </a:rPr>
              <a:t>    } // end </a:t>
            </a:r>
            <a:r>
              <a:rPr lang="en-US" sz="1600" b="1" dirty="0" smtClean="0">
                <a:latin typeface="Courier"/>
                <a:cs typeface="Courier"/>
              </a:rPr>
              <a:t>main</a:t>
            </a:r>
            <a:br>
              <a:rPr lang="en-US" sz="1600" b="1" dirty="0" smtClean="0">
                <a:latin typeface="Courier"/>
                <a:cs typeface="Courier"/>
              </a:rPr>
            </a:br>
            <a:endParaRPr lang="en-US" sz="1600" b="1" dirty="0" smtClean="0">
              <a:latin typeface="Courier"/>
              <a:cs typeface="Courier"/>
            </a:endParaRPr>
          </a:p>
          <a:p>
            <a:pPr marL="0" indent="0">
              <a:buNone/>
            </a:pPr>
            <a:r>
              <a:rPr lang="en-US" sz="1600" b="1" dirty="0">
                <a:latin typeface="Courier"/>
                <a:cs typeface="Courier"/>
              </a:rPr>
              <a:t> </a:t>
            </a:r>
            <a:r>
              <a:rPr lang="en-US" sz="1600" b="1" dirty="0" smtClean="0">
                <a:latin typeface="Courier"/>
                <a:cs typeface="Courier"/>
              </a:rPr>
              <a:t>   public </a:t>
            </a:r>
            <a:r>
              <a:rPr lang="en-US" sz="1600" b="1" dirty="0">
                <a:latin typeface="Courier"/>
                <a:cs typeface="Courier"/>
              </a:rPr>
              <a:t>void </a:t>
            </a:r>
            <a:r>
              <a:rPr lang="en-US" sz="1600" b="1" dirty="0" err="1">
                <a:latin typeface="Courier"/>
                <a:cs typeface="Courier"/>
              </a:rPr>
              <a:t>actionPerformed</a:t>
            </a:r>
            <a:r>
              <a:rPr lang="en-US" sz="1600" b="1" dirty="0">
                <a:latin typeface="Courier"/>
                <a:cs typeface="Courier"/>
              </a:rPr>
              <a:t>(</a:t>
            </a:r>
            <a:r>
              <a:rPr lang="en-US" sz="1600" b="1" dirty="0" err="1">
                <a:latin typeface="Courier"/>
                <a:cs typeface="Courier"/>
              </a:rPr>
              <a:t>ActionEvent</a:t>
            </a:r>
            <a:r>
              <a:rPr lang="en-US" sz="1600" b="1" dirty="0">
                <a:latin typeface="Courier"/>
                <a:cs typeface="Courier"/>
              </a:rPr>
              <a:t> </a:t>
            </a:r>
            <a:r>
              <a:rPr lang="en-US" sz="1600" b="1" dirty="0" err="1" smtClean="0">
                <a:latin typeface="Courier"/>
                <a:cs typeface="Courier"/>
              </a:rPr>
              <a:t>evt</a:t>
            </a:r>
            <a:r>
              <a:rPr lang="en-US" sz="1600" b="1" dirty="0" smtClean="0">
                <a:latin typeface="Courier"/>
                <a:cs typeface="Courier"/>
              </a:rPr>
              <a:t>) </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System.exit</a:t>
            </a:r>
            <a:r>
              <a:rPr lang="en-US" sz="1600" b="1" dirty="0">
                <a:latin typeface="Courier"/>
                <a:cs typeface="Courier"/>
              </a:rPr>
              <a:t>(0);</a:t>
            </a:r>
          </a:p>
          <a:p>
            <a:pPr marL="0" indent="0">
              <a:buNone/>
            </a:pPr>
            <a:r>
              <a:rPr lang="en-US" sz="1600" b="1" dirty="0">
                <a:latin typeface="Courier"/>
                <a:cs typeface="Courier"/>
              </a:rPr>
              <a:t>    }</a:t>
            </a:r>
          </a:p>
          <a:p>
            <a:pPr marL="0" indent="0">
              <a:buNone/>
            </a:pPr>
            <a:r>
              <a:rPr lang="en-US" sz="1600" b="1" dirty="0">
                <a:latin typeface="Courier"/>
                <a:cs typeface="Courier"/>
              </a:rPr>
              <a:t>    </a:t>
            </a:r>
            <a:endParaRPr lang="en-US" sz="1600" b="1" dirty="0" smtClean="0">
              <a:latin typeface="Courier"/>
              <a:cs typeface="Courier"/>
            </a:endParaRPr>
          </a:p>
          <a:p>
            <a:pPr marL="0" indent="0">
              <a:buNone/>
            </a:pPr>
            <a:endParaRPr lang="en-US" sz="800" b="1" dirty="0">
              <a:latin typeface="Courier"/>
              <a:cs typeface="Courier"/>
            </a:endParaRPr>
          </a:p>
          <a:p>
            <a:pPr marL="0" indent="0">
              <a:buNone/>
            </a:pPr>
            <a:r>
              <a:rPr lang="en-US" sz="2000" dirty="0" smtClean="0">
                <a:latin typeface="Courier"/>
                <a:cs typeface="Courier"/>
              </a:rPr>
              <a:t> </a:t>
            </a:r>
            <a:r>
              <a:rPr lang="en-US" sz="1600" b="1" dirty="0" smtClean="0">
                <a:latin typeface="Courier"/>
                <a:cs typeface="Courier"/>
              </a:rPr>
              <a:t>  </a:t>
            </a:r>
            <a:endParaRPr lang="en-US" sz="2400" dirty="0"/>
          </a:p>
        </p:txBody>
      </p:sp>
      <p:sp>
        <p:nvSpPr>
          <p:cNvPr id="4" name="Slide Number Placeholder 3"/>
          <p:cNvSpPr>
            <a:spLocks noGrp="1"/>
          </p:cNvSpPr>
          <p:nvPr>
            <p:ph type="sldNum" sz="quarter" idx="12"/>
          </p:nvPr>
        </p:nvSpPr>
        <p:spPr/>
        <p:txBody>
          <a:bodyPr/>
          <a:lstStyle/>
          <a:p>
            <a:pPr>
              <a:defRPr/>
            </a:pPr>
            <a:fld id="{C8E213FE-FD05-9D42-B1B2-59FB00D133A5}" type="slidenum">
              <a:rPr lang="en-US" smtClean="0"/>
              <a:pPr>
                <a:defRPr/>
              </a:pPr>
              <a:t>16</a:t>
            </a:fld>
            <a:endParaRPr lang="en-US"/>
          </a:p>
        </p:txBody>
      </p:sp>
      <p:sp>
        <p:nvSpPr>
          <p:cNvPr id="5" name="Rectangle 2"/>
          <p:cNvSpPr txBox="1">
            <a:spLocks noChangeArrowheads="1"/>
          </p:cNvSpPr>
          <p:nvPr/>
        </p:nvSpPr>
        <p:spPr bwMode="auto">
          <a:xfrm>
            <a:off x="762000" y="228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charset="0"/>
                <a:ea typeface="ＭＳ Ｐゴシック" charset="0"/>
              </a:defRPr>
            </a:lvl6pPr>
            <a:lvl7pPr marL="914400" algn="ctr" rtl="0" fontAlgn="base">
              <a:spcBef>
                <a:spcPct val="0"/>
              </a:spcBef>
              <a:spcAft>
                <a:spcPct val="0"/>
              </a:spcAft>
              <a:defRPr sz="4400">
                <a:solidFill>
                  <a:schemeClr val="tx2"/>
                </a:solidFill>
                <a:latin typeface="Times" charset="0"/>
                <a:ea typeface="ＭＳ Ｐゴシック" charset="0"/>
              </a:defRPr>
            </a:lvl7pPr>
            <a:lvl8pPr marL="1371600" algn="ctr" rtl="0" fontAlgn="base">
              <a:spcBef>
                <a:spcPct val="0"/>
              </a:spcBef>
              <a:spcAft>
                <a:spcPct val="0"/>
              </a:spcAft>
              <a:defRPr sz="4400">
                <a:solidFill>
                  <a:schemeClr val="tx2"/>
                </a:solidFill>
                <a:latin typeface="Times" charset="0"/>
                <a:ea typeface="ＭＳ Ｐゴシック" charset="0"/>
              </a:defRPr>
            </a:lvl8pPr>
            <a:lvl9pPr marL="1828800" algn="ctr" rtl="0" fontAlgn="base">
              <a:spcBef>
                <a:spcPct val="0"/>
              </a:spcBef>
              <a:spcAft>
                <a:spcPct val="0"/>
              </a:spcAft>
              <a:defRPr sz="4400">
                <a:solidFill>
                  <a:schemeClr val="tx2"/>
                </a:solidFill>
                <a:latin typeface="Times" charset="0"/>
                <a:ea typeface="ＭＳ Ｐゴシック" charset="0"/>
              </a:defRPr>
            </a:lvl9pPr>
          </a:lstStyle>
          <a:p>
            <a:pPr algn="l" eaLnBrk="1" hangingPunct="1">
              <a:defRPr/>
            </a:pPr>
            <a:r>
              <a:rPr lang="en-US" b="1" dirty="0" smtClean="0">
                <a:solidFill>
                  <a:srgbClr val="B82A28"/>
                </a:solidFill>
                <a:cs typeface="+mj-cs"/>
              </a:rPr>
              <a:t>   </a:t>
            </a:r>
            <a:r>
              <a:rPr lang="en-US" b="1" dirty="0" smtClean="0">
                <a:solidFill>
                  <a:srgbClr val="B82A28"/>
                </a:solidFill>
                <a:latin typeface="Arial"/>
                <a:cs typeface="Arial"/>
              </a:rPr>
              <a:t>Simple "Component" GUI</a:t>
            </a:r>
          </a:p>
        </p:txBody>
      </p:sp>
    </p:spTree>
    <p:extLst>
      <p:ext uri="{BB962C8B-B14F-4D97-AF65-F5344CB8AC3E}">
        <p14:creationId xmlns:p14="http://schemas.microsoft.com/office/powerpoint/2010/main" val="335289641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114800"/>
          </a:xfrm>
        </p:spPr>
        <p:txBody>
          <a:bodyPr/>
          <a:lstStyle/>
          <a:p>
            <a:pPr marL="0" indent="0">
              <a:buNone/>
            </a:pPr>
            <a:r>
              <a:rPr lang="en-US" sz="1600" b="1" dirty="0" smtClean="0">
                <a:latin typeface="Courier"/>
                <a:cs typeface="Courier"/>
              </a:rPr>
              <a:t>   </a:t>
            </a:r>
            <a:r>
              <a:rPr lang="en-US" sz="1600" b="1" dirty="0">
                <a:latin typeface="Courier"/>
                <a:cs typeface="Courier"/>
              </a:rPr>
              <a:t> public </a:t>
            </a:r>
            <a:r>
              <a:rPr lang="en-US" sz="1600" b="1" dirty="0" err="1">
                <a:latin typeface="Courier"/>
                <a:cs typeface="Courier"/>
              </a:rPr>
              <a:t>ComponentGUI</a:t>
            </a:r>
            <a:r>
              <a:rPr lang="en-US" sz="1600" b="1" dirty="0">
                <a:latin typeface="Courier"/>
                <a:cs typeface="Courier"/>
              </a:rPr>
              <a:t>() </a:t>
            </a:r>
            <a:r>
              <a:rPr lang="en-US" sz="1600" b="1" dirty="0" smtClean="0">
                <a:latin typeface="Courier"/>
                <a:cs typeface="Courier"/>
              </a:rPr>
              <a:t>{</a:t>
            </a:r>
          </a:p>
          <a:p>
            <a:pPr marL="0" indent="0">
              <a:buNone/>
            </a:pPr>
            <a:r>
              <a:rPr lang="en-US" sz="1600" b="1" dirty="0" smtClean="0">
                <a:latin typeface="Courier"/>
                <a:cs typeface="Courier"/>
              </a:rPr>
              <a:t>      // instantiate </a:t>
            </a:r>
            <a:r>
              <a:rPr lang="en-US" sz="1600" b="1" dirty="0" err="1" smtClean="0">
                <a:latin typeface="Courier"/>
                <a:cs typeface="Courier"/>
              </a:rPr>
              <a:t>JButton</a:t>
            </a:r>
            <a:r>
              <a:rPr lang="en-US" sz="1600" b="1" dirty="0" smtClean="0">
                <a:latin typeface="Courier"/>
                <a:cs typeface="Courier"/>
              </a:rPr>
              <a:t> component and add </a:t>
            </a:r>
            <a:r>
              <a:rPr lang="en-US" sz="1600" b="1" dirty="0" err="1" smtClean="0">
                <a:latin typeface="Courier"/>
                <a:cs typeface="Courier"/>
              </a:rPr>
              <a:t>ActionListener</a:t>
            </a:r>
            <a:r>
              <a:rPr lang="en-US" sz="1600" b="1" dirty="0" smtClean="0">
                <a:latin typeface="Courier"/>
                <a:cs typeface="Courier"/>
              </a:rPr>
              <a:t> </a:t>
            </a:r>
            <a:endParaRPr lang="en-US" sz="1600" b="1" dirty="0">
              <a:latin typeface="Courier"/>
              <a:cs typeface="Courier"/>
            </a:endParaRPr>
          </a:p>
          <a:p>
            <a:pPr marL="0" indent="0">
              <a:buNone/>
            </a:pPr>
            <a:r>
              <a:rPr lang="en-US" sz="1600" b="1" dirty="0">
                <a:latin typeface="Courier"/>
                <a:cs typeface="Courier"/>
              </a:rPr>
              <a:t>      </a:t>
            </a:r>
            <a:r>
              <a:rPr lang="en-US" sz="1600" b="1" dirty="0" err="1">
                <a:latin typeface="Courier"/>
                <a:cs typeface="Courier"/>
              </a:rPr>
              <a:t>quitButton</a:t>
            </a:r>
            <a:r>
              <a:rPr lang="en-US" sz="1600" b="1" dirty="0">
                <a:latin typeface="Courier"/>
                <a:cs typeface="Courier"/>
              </a:rPr>
              <a:t> = new </a:t>
            </a:r>
            <a:r>
              <a:rPr lang="en-US" sz="1600" b="1" dirty="0" err="1">
                <a:latin typeface="Courier"/>
                <a:cs typeface="Courier"/>
              </a:rPr>
              <a:t>JButton</a:t>
            </a:r>
            <a:r>
              <a:rPr lang="en-US" sz="1600" b="1" dirty="0">
                <a:latin typeface="Courier"/>
                <a:cs typeface="Courier"/>
              </a:rPr>
              <a:t>(</a:t>
            </a:r>
            <a:r>
              <a:rPr lang="en-US" sz="1600" b="1" dirty="0" smtClean="0">
                <a:latin typeface="Courier"/>
                <a:cs typeface="Courier"/>
              </a:rPr>
              <a:t>"Quit"</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quitButton.addActionListener</a:t>
            </a:r>
            <a:r>
              <a:rPr lang="en-US" sz="1600" b="1" dirty="0">
                <a:latin typeface="Courier"/>
                <a:cs typeface="Courier"/>
              </a:rPr>
              <a:t>(this)</a:t>
            </a:r>
            <a:r>
              <a:rPr lang="en-US" sz="1600" b="1" dirty="0" smtClean="0">
                <a:latin typeface="Courier"/>
                <a:cs typeface="Courier"/>
              </a:rPr>
              <a:t>;</a:t>
            </a:r>
          </a:p>
          <a:p>
            <a:pPr marL="0" indent="0">
              <a:buNone/>
            </a:pPr>
            <a:endParaRPr lang="en-US" sz="1600" b="1" dirty="0">
              <a:latin typeface="Courier"/>
              <a:cs typeface="Courier"/>
            </a:endParaRPr>
          </a:p>
          <a:p>
            <a:pPr marL="0" indent="0">
              <a:buNone/>
            </a:pPr>
            <a:r>
              <a:rPr lang="en-US" sz="1600" b="1" dirty="0" smtClean="0">
                <a:latin typeface="Courier"/>
                <a:cs typeface="Courier"/>
              </a:rPr>
              <a:t>      /</a:t>
            </a:r>
            <a:r>
              <a:rPr lang="en-US" sz="1600" b="1" dirty="0">
                <a:latin typeface="Courier"/>
                <a:cs typeface="Courier"/>
              </a:rPr>
              <a:t>/ instantiate </a:t>
            </a:r>
            <a:r>
              <a:rPr lang="en-US" sz="1600" b="1" dirty="0" err="1" smtClean="0">
                <a:latin typeface="Courier"/>
                <a:cs typeface="Courier"/>
              </a:rPr>
              <a:t>JPanel</a:t>
            </a:r>
            <a:r>
              <a:rPr lang="en-US" sz="1600" b="1" dirty="0" smtClean="0">
                <a:latin typeface="Courier"/>
                <a:cs typeface="Courier"/>
              </a:rPr>
              <a:t> component, set layout, and add </a:t>
            </a:r>
            <a:r>
              <a:rPr lang="en-US" sz="1600" b="1" dirty="0" err="1" smtClean="0">
                <a:latin typeface="Courier"/>
                <a:cs typeface="Courier"/>
              </a:rPr>
              <a:t>JButton</a:t>
            </a:r>
            <a:r>
              <a:rPr lang="en-US" sz="1600" b="1" dirty="0" smtClean="0">
                <a:latin typeface="Courier"/>
                <a:cs typeface="Courier"/>
              </a:rPr>
              <a:t> </a:t>
            </a:r>
            <a:endParaRPr lang="en-US" sz="1600" b="1" dirty="0">
              <a:latin typeface="Courier"/>
              <a:cs typeface="Courier"/>
            </a:endParaRPr>
          </a:p>
          <a:p>
            <a:pPr marL="0" indent="0">
              <a:buNone/>
            </a:pPr>
            <a:r>
              <a:rPr lang="en-US" sz="1600" b="1" dirty="0">
                <a:latin typeface="Courier"/>
                <a:cs typeface="Courier"/>
              </a:rPr>
              <a:t>      content = new </a:t>
            </a:r>
            <a:r>
              <a:rPr lang="en-US" sz="1600" b="1" dirty="0" err="1">
                <a:latin typeface="Courier"/>
                <a:cs typeface="Courier"/>
              </a:rPr>
              <a:t>JPanel</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content.setLayout</a:t>
            </a:r>
            <a:r>
              <a:rPr lang="en-US" sz="1600" b="1" dirty="0">
                <a:latin typeface="Courier"/>
                <a:cs typeface="Courier"/>
              </a:rPr>
              <a:t>(new </a:t>
            </a:r>
            <a:r>
              <a:rPr lang="en-US" sz="1600" b="1" dirty="0" err="1">
                <a:latin typeface="Courier"/>
                <a:cs typeface="Courier"/>
              </a:rPr>
              <a:t>BorderLayout</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content.add</a:t>
            </a:r>
            <a:r>
              <a:rPr lang="en-US" sz="1600" b="1" dirty="0">
                <a:latin typeface="Courier"/>
                <a:cs typeface="Courier"/>
              </a:rPr>
              <a:t>(</a:t>
            </a:r>
            <a:r>
              <a:rPr lang="en-US" sz="1600" b="1" dirty="0" err="1">
                <a:latin typeface="Courier"/>
                <a:cs typeface="Courier"/>
              </a:rPr>
              <a:t>quitButton</a:t>
            </a:r>
            <a:r>
              <a:rPr lang="en-US" sz="1600" b="1" dirty="0">
                <a:latin typeface="Courier"/>
                <a:cs typeface="Courier"/>
              </a:rPr>
              <a:t>, </a:t>
            </a:r>
            <a:r>
              <a:rPr lang="en-US" sz="1600" b="1" dirty="0" err="1">
                <a:latin typeface="Courier"/>
                <a:cs typeface="Courier"/>
              </a:rPr>
              <a:t>BorderLayout.CENTER</a:t>
            </a:r>
            <a:r>
              <a:rPr lang="en-US" sz="1600" b="1" dirty="0">
                <a:latin typeface="Courier"/>
                <a:cs typeface="Courier"/>
              </a:rPr>
              <a:t>)</a:t>
            </a:r>
            <a:r>
              <a:rPr lang="en-US" sz="1600" b="1" dirty="0" smtClean="0">
                <a:latin typeface="Courier"/>
                <a:cs typeface="Courier"/>
              </a:rPr>
              <a:t>;</a:t>
            </a:r>
          </a:p>
          <a:p>
            <a:pPr marL="0" indent="0">
              <a:buNone/>
            </a:pPr>
            <a:endParaRPr lang="en-US" sz="1600" b="1" dirty="0">
              <a:latin typeface="Courier"/>
              <a:cs typeface="Courier"/>
            </a:endParaRPr>
          </a:p>
          <a:p>
            <a:pPr marL="0" indent="0">
              <a:buNone/>
            </a:pPr>
            <a:r>
              <a:rPr lang="en-US" sz="1600" b="1" dirty="0">
                <a:latin typeface="Courier"/>
                <a:cs typeface="Courier"/>
              </a:rPr>
              <a:t>      </a:t>
            </a:r>
            <a:r>
              <a:rPr lang="en-US" sz="1600" b="1" dirty="0" smtClean="0">
                <a:latin typeface="Courier"/>
                <a:cs typeface="Courier"/>
              </a:rPr>
              <a:t>// instantiate window and add </a:t>
            </a:r>
            <a:r>
              <a:rPr lang="en-US" sz="1600" b="1" dirty="0" err="1" smtClean="0">
                <a:latin typeface="Courier"/>
                <a:cs typeface="Courier"/>
              </a:rPr>
              <a:t>JPanel</a:t>
            </a:r>
            <a:r>
              <a:rPr lang="en-US" sz="1600" b="1" dirty="0" smtClean="0">
                <a:latin typeface="Courier"/>
                <a:cs typeface="Courier"/>
              </a:rPr>
              <a:t> and its contents</a:t>
            </a:r>
            <a:endParaRPr lang="en-US" sz="1600" b="1" dirty="0">
              <a:latin typeface="Courier"/>
              <a:cs typeface="Courier"/>
            </a:endParaRPr>
          </a:p>
          <a:p>
            <a:pPr marL="0" indent="0">
              <a:buNone/>
            </a:pPr>
            <a:r>
              <a:rPr lang="en-US" sz="1600" b="1" dirty="0">
                <a:latin typeface="Courier"/>
                <a:cs typeface="Courier"/>
              </a:rPr>
              <a:t>      </a:t>
            </a:r>
            <a:r>
              <a:rPr lang="en-US" sz="1600" b="1" dirty="0" err="1">
                <a:latin typeface="Courier"/>
                <a:cs typeface="Courier"/>
              </a:rPr>
              <a:t>JFrame</a:t>
            </a:r>
            <a:r>
              <a:rPr lang="en-US" sz="1600" b="1" dirty="0">
                <a:latin typeface="Courier"/>
                <a:cs typeface="Courier"/>
              </a:rPr>
              <a:t> window = new </a:t>
            </a:r>
            <a:r>
              <a:rPr lang="en-US" sz="1600" b="1" dirty="0" err="1">
                <a:latin typeface="Courier"/>
                <a:cs typeface="Courier"/>
              </a:rPr>
              <a:t>JFrame</a:t>
            </a:r>
            <a:r>
              <a:rPr lang="en-US" sz="1600" b="1" dirty="0">
                <a:latin typeface="Courier"/>
                <a:cs typeface="Courier"/>
              </a:rPr>
              <a:t>("GUI with </a:t>
            </a:r>
            <a:r>
              <a:rPr lang="en-US" sz="1600" b="1" dirty="0" err="1">
                <a:latin typeface="Courier"/>
                <a:cs typeface="Courier"/>
              </a:rPr>
              <a:t>JButton</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window.setContentPane</a:t>
            </a:r>
            <a:r>
              <a:rPr lang="en-US" sz="1600" b="1" dirty="0">
                <a:latin typeface="Courier"/>
                <a:cs typeface="Courier"/>
              </a:rPr>
              <a:t>(content);</a:t>
            </a:r>
          </a:p>
          <a:p>
            <a:pPr marL="0" indent="0">
              <a:buNone/>
            </a:pPr>
            <a:r>
              <a:rPr lang="en-US" sz="1600" b="1" dirty="0">
                <a:latin typeface="Courier"/>
                <a:cs typeface="Courier"/>
              </a:rPr>
              <a:t>      </a:t>
            </a:r>
            <a:r>
              <a:rPr lang="en-US" sz="1600" b="1" dirty="0" err="1">
                <a:latin typeface="Courier"/>
                <a:cs typeface="Courier"/>
              </a:rPr>
              <a:t>window.setSize</a:t>
            </a:r>
            <a:r>
              <a:rPr lang="en-US" sz="1600" b="1" dirty="0">
                <a:latin typeface="Courier"/>
                <a:cs typeface="Courier"/>
              </a:rPr>
              <a:t>(250,100);</a:t>
            </a:r>
          </a:p>
          <a:p>
            <a:pPr marL="0" indent="0">
              <a:buNone/>
            </a:pPr>
            <a:r>
              <a:rPr lang="en-US" sz="1600" b="1" dirty="0">
                <a:latin typeface="Courier"/>
                <a:cs typeface="Courier"/>
              </a:rPr>
              <a:t>      </a:t>
            </a:r>
            <a:r>
              <a:rPr lang="en-US" sz="1600" b="1" dirty="0" err="1">
                <a:latin typeface="Courier"/>
                <a:cs typeface="Courier"/>
              </a:rPr>
              <a:t>window.setLocation</a:t>
            </a:r>
            <a:r>
              <a:rPr lang="en-US" sz="1600" b="1" dirty="0">
                <a:latin typeface="Courier"/>
                <a:cs typeface="Courier"/>
              </a:rPr>
              <a:t>(100,100);</a:t>
            </a:r>
          </a:p>
          <a:p>
            <a:pPr marL="0" indent="0">
              <a:buNone/>
            </a:pPr>
            <a:r>
              <a:rPr lang="en-US" sz="1600" b="1" dirty="0">
                <a:latin typeface="Courier"/>
                <a:cs typeface="Courier"/>
              </a:rPr>
              <a:t>      </a:t>
            </a:r>
            <a:r>
              <a:rPr lang="en-US" sz="1600" b="1" dirty="0" err="1">
                <a:latin typeface="Courier"/>
                <a:cs typeface="Courier"/>
              </a:rPr>
              <a:t>window.setVisible</a:t>
            </a:r>
            <a:r>
              <a:rPr lang="en-US" sz="1600" b="1" dirty="0">
                <a:latin typeface="Courier"/>
                <a:cs typeface="Courier"/>
              </a:rPr>
              <a:t>(true);</a:t>
            </a:r>
          </a:p>
          <a:p>
            <a:pPr marL="0" indent="0">
              <a:buNone/>
            </a:pPr>
            <a:endParaRPr lang="en-US" sz="1600" b="1" dirty="0">
              <a:latin typeface="Courier"/>
              <a:cs typeface="Courier"/>
            </a:endParaRPr>
          </a:p>
          <a:p>
            <a:pPr marL="0" indent="0">
              <a:buNone/>
            </a:pPr>
            <a:r>
              <a:rPr lang="en-US" sz="1600" b="1" dirty="0">
                <a:latin typeface="Courier"/>
                <a:cs typeface="Courier"/>
              </a:rPr>
              <a:t>   }</a:t>
            </a:r>
          </a:p>
          <a:p>
            <a:pPr marL="0" indent="0">
              <a:buNone/>
            </a:pPr>
            <a:r>
              <a:rPr lang="en-US" sz="1600" b="1" dirty="0">
                <a:latin typeface="Courier"/>
                <a:cs typeface="Courier"/>
              </a:rPr>
              <a:t>}</a:t>
            </a:r>
            <a:endParaRPr lang="en-US" sz="2400" dirty="0"/>
          </a:p>
        </p:txBody>
      </p:sp>
      <p:sp>
        <p:nvSpPr>
          <p:cNvPr id="4" name="Slide Number Placeholder 3"/>
          <p:cNvSpPr>
            <a:spLocks noGrp="1"/>
          </p:cNvSpPr>
          <p:nvPr>
            <p:ph type="sldNum" sz="quarter" idx="12"/>
          </p:nvPr>
        </p:nvSpPr>
        <p:spPr/>
        <p:txBody>
          <a:bodyPr/>
          <a:lstStyle/>
          <a:p>
            <a:pPr>
              <a:defRPr/>
            </a:pPr>
            <a:fld id="{C8E213FE-FD05-9D42-B1B2-59FB00D133A5}" type="slidenum">
              <a:rPr lang="en-US" smtClean="0"/>
              <a:pPr>
                <a:defRPr/>
              </a:pPr>
              <a:t>17</a:t>
            </a:fld>
            <a:endParaRPr lang="en-US"/>
          </a:p>
        </p:txBody>
      </p:sp>
    </p:spTree>
    <p:extLst>
      <p:ext uri="{BB962C8B-B14F-4D97-AF65-F5344CB8AC3E}">
        <p14:creationId xmlns:p14="http://schemas.microsoft.com/office/powerpoint/2010/main" val="171024825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7487B8-3D18-7F4A-8FD4-1DA92BDF1470}" type="slidenum">
              <a:rPr lang="en-US"/>
              <a:pPr>
                <a:defRPr/>
              </a:pPr>
              <a:t>18</a:t>
            </a:fld>
            <a:endParaRPr lang="en-US"/>
          </a:p>
        </p:txBody>
      </p:sp>
      <p:sp>
        <p:nvSpPr>
          <p:cNvPr id="7" name="Rectangle 2"/>
          <p:cNvSpPr>
            <a:spLocks noGrp="1" noChangeArrowheads="1"/>
          </p:cNvSpPr>
          <p:nvPr>
            <p:ph type="title"/>
          </p:nvPr>
        </p:nvSpPr>
        <p:spPr>
          <a:xfrm>
            <a:off x="685800" y="228600"/>
            <a:ext cx="7772400" cy="1143000"/>
          </a:xfrm>
        </p:spPr>
        <p:txBody>
          <a:bodyPr/>
          <a:lstStyle/>
          <a:p>
            <a:pPr algn="l" eaLnBrk="1" hangingPunct="1">
              <a:defRPr/>
            </a:pPr>
            <a:r>
              <a:rPr lang="en-US" b="1" dirty="0" smtClean="0">
                <a:solidFill>
                  <a:srgbClr val="B82A28"/>
                </a:solidFill>
                <a:cs typeface="+mj-cs"/>
              </a:rPr>
              <a:t>   </a:t>
            </a:r>
          </a:p>
        </p:txBody>
      </p:sp>
      <p:sp>
        <p:nvSpPr>
          <p:cNvPr id="8" name="Rectangle 2"/>
          <p:cNvSpPr txBox="1">
            <a:spLocks noChangeArrowheads="1"/>
          </p:cNvSpPr>
          <p:nvPr/>
        </p:nvSpPr>
        <p:spPr bwMode="auto">
          <a:xfrm>
            <a:off x="838200"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charset="0"/>
                <a:ea typeface="ＭＳ Ｐゴシック" charset="0"/>
              </a:defRPr>
            </a:lvl6pPr>
            <a:lvl7pPr marL="914400" algn="ctr" rtl="0" fontAlgn="base">
              <a:spcBef>
                <a:spcPct val="0"/>
              </a:spcBef>
              <a:spcAft>
                <a:spcPct val="0"/>
              </a:spcAft>
              <a:defRPr sz="4400">
                <a:solidFill>
                  <a:schemeClr val="tx2"/>
                </a:solidFill>
                <a:latin typeface="Times" charset="0"/>
                <a:ea typeface="ＭＳ Ｐゴシック" charset="0"/>
              </a:defRPr>
            </a:lvl7pPr>
            <a:lvl8pPr marL="1371600" algn="ctr" rtl="0" fontAlgn="base">
              <a:spcBef>
                <a:spcPct val="0"/>
              </a:spcBef>
              <a:spcAft>
                <a:spcPct val="0"/>
              </a:spcAft>
              <a:defRPr sz="4400">
                <a:solidFill>
                  <a:schemeClr val="tx2"/>
                </a:solidFill>
                <a:latin typeface="Times" charset="0"/>
                <a:ea typeface="ＭＳ Ｐゴシック" charset="0"/>
              </a:defRPr>
            </a:lvl8pPr>
            <a:lvl9pPr marL="1828800" algn="ctr" rtl="0" fontAlgn="base">
              <a:spcBef>
                <a:spcPct val="0"/>
              </a:spcBef>
              <a:spcAft>
                <a:spcPct val="0"/>
              </a:spcAft>
              <a:defRPr sz="4400">
                <a:solidFill>
                  <a:schemeClr val="tx2"/>
                </a:solidFill>
                <a:latin typeface="Times" charset="0"/>
                <a:ea typeface="ＭＳ Ｐゴシック" charset="0"/>
              </a:defRPr>
            </a:lvl9pPr>
          </a:lstStyle>
          <a:p>
            <a:pPr algn="l" eaLnBrk="1" hangingPunct="1">
              <a:defRPr/>
            </a:pPr>
            <a:r>
              <a:rPr lang="en-US" b="1" dirty="0" smtClean="0">
                <a:solidFill>
                  <a:srgbClr val="B82A28"/>
                </a:solidFill>
                <a:cs typeface="+mj-cs"/>
              </a:rPr>
              <a:t>   </a:t>
            </a:r>
            <a:r>
              <a:rPr lang="en-US" b="1" dirty="0" smtClean="0">
                <a:solidFill>
                  <a:srgbClr val="B82A28"/>
                </a:solidFill>
                <a:latin typeface="Arial"/>
                <a:cs typeface="Arial"/>
              </a:rPr>
              <a:t>More Complex GUI </a:t>
            </a:r>
          </a:p>
        </p:txBody>
      </p:sp>
      <p:sp>
        <p:nvSpPr>
          <p:cNvPr id="9" name="Content Placeholder 2"/>
          <p:cNvSpPr>
            <a:spLocks noGrp="1"/>
          </p:cNvSpPr>
          <p:nvPr>
            <p:ph idx="1"/>
          </p:nvPr>
        </p:nvSpPr>
        <p:spPr>
          <a:xfrm>
            <a:off x="457200" y="1600200"/>
            <a:ext cx="7772400" cy="4114800"/>
          </a:xfrm>
        </p:spPr>
        <p:txBody>
          <a:bodyPr/>
          <a:lstStyle/>
          <a:p>
            <a:pPr marL="0" indent="0">
              <a:buNone/>
            </a:pPr>
            <a:r>
              <a:rPr lang="en-US" sz="2400" dirty="0" smtClean="0">
                <a:latin typeface="Arial"/>
                <a:cs typeface="Arial"/>
              </a:rPr>
              <a:t>The GUI we'll look at next has a main </a:t>
            </a:r>
            <a:r>
              <a:rPr lang="en-US" sz="2400" dirty="0" err="1" smtClean="0">
                <a:latin typeface="Arial"/>
                <a:cs typeface="Arial"/>
              </a:rPr>
              <a:t>JPanel</a:t>
            </a:r>
            <a:r>
              <a:rPr lang="en-US" sz="2400" dirty="0" smtClean="0">
                <a:latin typeface="Arial"/>
                <a:cs typeface="Arial"/>
              </a:rPr>
              <a:t> with 4 nested </a:t>
            </a:r>
            <a:r>
              <a:rPr lang="en-US" sz="2400" dirty="0" err="1" smtClean="0">
                <a:latin typeface="Arial"/>
                <a:cs typeface="Arial"/>
              </a:rPr>
              <a:t>JPanels</a:t>
            </a:r>
            <a:r>
              <a:rPr lang="en-US" sz="2400" dirty="0" smtClean="0">
                <a:latin typeface="Arial"/>
                <a:cs typeface="Arial"/>
              </a:rPr>
              <a:t>.</a:t>
            </a:r>
            <a:endParaRPr lang="en-US" sz="2000" dirty="0" smtClean="0">
              <a:latin typeface="Arial"/>
              <a:cs typeface="Arial"/>
            </a:endParaRPr>
          </a:p>
          <a:p>
            <a:pPr marL="0" indent="0">
              <a:buNone/>
            </a:pPr>
            <a:endParaRPr lang="en-US" sz="2000" dirty="0">
              <a:latin typeface="Arial"/>
              <a:cs typeface="Arial"/>
            </a:endParaRPr>
          </a:p>
          <a:p>
            <a:pPr marL="0" indent="0">
              <a:buNone/>
            </a:pPr>
            <a:endParaRPr lang="en-US" sz="2800" dirty="0" smtClean="0">
              <a:latin typeface="Arial"/>
              <a:cs typeface="Arial"/>
            </a:endParaRPr>
          </a:p>
        </p:txBody>
      </p:sp>
      <p:pic>
        <p:nvPicPr>
          <p:cNvPr id="2" name="Picture 1" descr="SimpleCalculator.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8400" y="2590800"/>
            <a:ext cx="3810000" cy="3810000"/>
          </a:xfrm>
          <a:prstGeom prst="rect">
            <a:avLst/>
          </a:prstGeom>
        </p:spPr>
      </p:pic>
      <p:sp>
        <p:nvSpPr>
          <p:cNvPr id="3" name="TextBox 2"/>
          <p:cNvSpPr txBox="1"/>
          <p:nvPr/>
        </p:nvSpPr>
        <p:spPr>
          <a:xfrm>
            <a:off x="6400800" y="2971800"/>
            <a:ext cx="1339204" cy="400110"/>
          </a:xfrm>
          <a:prstGeom prst="rect">
            <a:avLst/>
          </a:prstGeom>
          <a:noFill/>
        </p:spPr>
        <p:txBody>
          <a:bodyPr wrap="none" rtlCol="0">
            <a:spAutoFit/>
          </a:bodyPr>
          <a:lstStyle/>
          <a:p>
            <a:r>
              <a:rPr lang="en-US" sz="2000" dirty="0" err="1" smtClean="0">
                <a:latin typeface="Arial"/>
                <a:cs typeface="Arial"/>
              </a:rPr>
              <a:t>JTextField</a:t>
            </a:r>
            <a:endParaRPr lang="en-US" sz="2000" dirty="0">
              <a:latin typeface="Arial"/>
              <a:cs typeface="Arial"/>
            </a:endParaRPr>
          </a:p>
        </p:txBody>
      </p:sp>
      <p:sp>
        <p:nvSpPr>
          <p:cNvPr id="10" name="TextBox 9"/>
          <p:cNvSpPr txBox="1"/>
          <p:nvPr/>
        </p:nvSpPr>
        <p:spPr>
          <a:xfrm>
            <a:off x="6400800" y="3810000"/>
            <a:ext cx="1339204" cy="400110"/>
          </a:xfrm>
          <a:prstGeom prst="rect">
            <a:avLst/>
          </a:prstGeom>
          <a:noFill/>
        </p:spPr>
        <p:txBody>
          <a:bodyPr wrap="none" rtlCol="0">
            <a:spAutoFit/>
          </a:bodyPr>
          <a:lstStyle/>
          <a:p>
            <a:r>
              <a:rPr lang="en-US" sz="2000" dirty="0" err="1" smtClean="0">
                <a:latin typeface="Arial"/>
                <a:cs typeface="Arial"/>
              </a:rPr>
              <a:t>JTextField</a:t>
            </a:r>
            <a:endParaRPr lang="en-US" sz="2000" dirty="0">
              <a:latin typeface="Arial"/>
              <a:cs typeface="Arial"/>
            </a:endParaRPr>
          </a:p>
        </p:txBody>
      </p:sp>
      <p:sp>
        <p:nvSpPr>
          <p:cNvPr id="11" name="TextBox 10"/>
          <p:cNvSpPr txBox="1"/>
          <p:nvPr/>
        </p:nvSpPr>
        <p:spPr>
          <a:xfrm>
            <a:off x="6400800" y="5715000"/>
            <a:ext cx="1339204" cy="400110"/>
          </a:xfrm>
          <a:prstGeom prst="rect">
            <a:avLst/>
          </a:prstGeom>
          <a:noFill/>
        </p:spPr>
        <p:txBody>
          <a:bodyPr wrap="none" rtlCol="0">
            <a:spAutoFit/>
          </a:bodyPr>
          <a:lstStyle/>
          <a:p>
            <a:r>
              <a:rPr lang="en-US" sz="2000" dirty="0" err="1" smtClean="0">
                <a:latin typeface="Arial"/>
                <a:cs typeface="Arial"/>
              </a:rPr>
              <a:t>JTextField</a:t>
            </a:r>
            <a:endParaRPr lang="en-US" sz="2000" dirty="0">
              <a:latin typeface="Arial"/>
              <a:cs typeface="Arial"/>
            </a:endParaRPr>
          </a:p>
        </p:txBody>
      </p:sp>
      <p:sp>
        <p:nvSpPr>
          <p:cNvPr id="12" name="TextBox 11"/>
          <p:cNvSpPr txBox="1"/>
          <p:nvPr/>
        </p:nvSpPr>
        <p:spPr>
          <a:xfrm>
            <a:off x="6400800" y="4800600"/>
            <a:ext cx="1182660" cy="400110"/>
          </a:xfrm>
          <a:prstGeom prst="rect">
            <a:avLst/>
          </a:prstGeom>
          <a:noFill/>
        </p:spPr>
        <p:txBody>
          <a:bodyPr wrap="none" rtlCol="0">
            <a:spAutoFit/>
          </a:bodyPr>
          <a:lstStyle/>
          <a:p>
            <a:r>
              <a:rPr lang="en-US" sz="2000" dirty="0" err="1" smtClean="0">
                <a:latin typeface="Arial"/>
                <a:cs typeface="Arial"/>
              </a:rPr>
              <a:t>JButtons</a:t>
            </a:r>
            <a:endParaRPr lang="en-US" sz="2000" dirty="0">
              <a:latin typeface="Arial"/>
              <a:cs typeface="Arial"/>
            </a:endParaRPr>
          </a:p>
        </p:txBody>
      </p:sp>
      <p:sp>
        <p:nvSpPr>
          <p:cNvPr id="13" name="TextBox 12"/>
          <p:cNvSpPr txBox="1"/>
          <p:nvPr/>
        </p:nvSpPr>
        <p:spPr>
          <a:xfrm>
            <a:off x="1295400" y="2971800"/>
            <a:ext cx="940457" cy="400110"/>
          </a:xfrm>
          <a:prstGeom prst="rect">
            <a:avLst/>
          </a:prstGeom>
          <a:noFill/>
        </p:spPr>
        <p:txBody>
          <a:bodyPr wrap="none" rtlCol="0">
            <a:spAutoFit/>
          </a:bodyPr>
          <a:lstStyle/>
          <a:p>
            <a:r>
              <a:rPr lang="en-US" sz="2000" dirty="0" err="1" smtClean="0">
                <a:latin typeface="Arial"/>
                <a:cs typeface="Arial"/>
              </a:rPr>
              <a:t>JLabel</a:t>
            </a:r>
            <a:endParaRPr lang="en-US" sz="2000" dirty="0">
              <a:latin typeface="Arial"/>
              <a:cs typeface="Arial"/>
            </a:endParaRPr>
          </a:p>
        </p:txBody>
      </p:sp>
      <p:sp>
        <p:nvSpPr>
          <p:cNvPr id="14" name="TextBox 13"/>
          <p:cNvSpPr txBox="1"/>
          <p:nvPr/>
        </p:nvSpPr>
        <p:spPr>
          <a:xfrm>
            <a:off x="1295400" y="3810000"/>
            <a:ext cx="940457" cy="400110"/>
          </a:xfrm>
          <a:prstGeom prst="rect">
            <a:avLst/>
          </a:prstGeom>
          <a:noFill/>
        </p:spPr>
        <p:txBody>
          <a:bodyPr wrap="none" rtlCol="0">
            <a:spAutoFit/>
          </a:bodyPr>
          <a:lstStyle/>
          <a:p>
            <a:r>
              <a:rPr lang="en-US" sz="2000" dirty="0" err="1" smtClean="0">
                <a:latin typeface="Arial"/>
                <a:cs typeface="Arial"/>
              </a:rPr>
              <a:t>JLabel</a:t>
            </a:r>
            <a:endParaRPr lang="en-US" sz="2000" dirty="0">
              <a:latin typeface="Arial"/>
              <a:cs typeface="Arial"/>
            </a:endParaRPr>
          </a:p>
        </p:txBody>
      </p:sp>
      <p:sp>
        <p:nvSpPr>
          <p:cNvPr id="15" name="TextBox 14"/>
          <p:cNvSpPr txBox="1"/>
          <p:nvPr/>
        </p:nvSpPr>
        <p:spPr>
          <a:xfrm>
            <a:off x="5305759" y="3352800"/>
            <a:ext cx="1018841" cy="369332"/>
          </a:xfrm>
          <a:prstGeom prst="rect">
            <a:avLst/>
          </a:prstGeom>
          <a:noFill/>
        </p:spPr>
        <p:txBody>
          <a:bodyPr wrap="none" rtlCol="0">
            <a:spAutoFit/>
          </a:bodyPr>
          <a:lstStyle/>
          <a:p>
            <a:r>
              <a:rPr lang="en-US" sz="1800" dirty="0" smtClean="0">
                <a:solidFill>
                  <a:schemeClr val="bg1"/>
                </a:solidFill>
                <a:latin typeface="Arial"/>
                <a:cs typeface="Arial"/>
              </a:rPr>
              <a:t>JPanel1</a:t>
            </a:r>
            <a:endParaRPr lang="en-US" sz="1800" dirty="0">
              <a:solidFill>
                <a:schemeClr val="bg1"/>
              </a:solidFill>
            </a:endParaRPr>
          </a:p>
        </p:txBody>
      </p:sp>
      <p:sp>
        <p:nvSpPr>
          <p:cNvPr id="16" name="TextBox 15"/>
          <p:cNvSpPr txBox="1"/>
          <p:nvPr/>
        </p:nvSpPr>
        <p:spPr>
          <a:xfrm>
            <a:off x="5305759" y="4267200"/>
            <a:ext cx="1018841" cy="369332"/>
          </a:xfrm>
          <a:prstGeom prst="rect">
            <a:avLst/>
          </a:prstGeom>
          <a:noFill/>
        </p:spPr>
        <p:txBody>
          <a:bodyPr wrap="none" rtlCol="0">
            <a:spAutoFit/>
          </a:bodyPr>
          <a:lstStyle/>
          <a:p>
            <a:r>
              <a:rPr lang="en-US" sz="1800" dirty="0" smtClean="0">
                <a:solidFill>
                  <a:schemeClr val="bg1"/>
                </a:solidFill>
                <a:latin typeface="Arial"/>
                <a:cs typeface="Arial"/>
              </a:rPr>
              <a:t>JPanel2</a:t>
            </a:r>
            <a:endParaRPr lang="en-US" sz="1800" dirty="0">
              <a:solidFill>
                <a:schemeClr val="bg1"/>
              </a:solidFill>
            </a:endParaRPr>
          </a:p>
        </p:txBody>
      </p:sp>
      <p:sp>
        <p:nvSpPr>
          <p:cNvPr id="17" name="TextBox 16"/>
          <p:cNvSpPr txBox="1"/>
          <p:nvPr/>
        </p:nvSpPr>
        <p:spPr>
          <a:xfrm>
            <a:off x="5334000" y="5269468"/>
            <a:ext cx="1018841" cy="369332"/>
          </a:xfrm>
          <a:prstGeom prst="rect">
            <a:avLst/>
          </a:prstGeom>
          <a:noFill/>
        </p:spPr>
        <p:txBody>
          <a:bodyPr wrap="none" rtlCol="0">
            <a:spAutoFit/>
          </a:bodyPr>
          <a:lstStyle/>
          <a:p>
            <a:r>
              <a:rPr lang="en-US" sz="1800" dirty="0" smtClean="0">
                <a:solidFill>
                  <a:schemeClr val="bg1"/>
                </a:solidFill>
                <a:latin typeface="Arial"/>
                <a:cs typeface="Arial"/>
              </a:rPr>
              <a:t>JPanel3</a:t>
            </a:r>
            <a:endParaRPr lang="en-US" sz="1800" dirty="0">
              <a:solidFill>
                <a:schemeClr val="bg1"/>
              </a:solidFill>
            </a:endParaRPr>
          </a:p>
        </p:txBody>
      </p:sp>
      <p:sp>
        <p:nvSpPr>
          <p:cNvPr id="18" name="TextBox 17"/>
          <p:cNvSpPr txBox="1"/>
          <p:nvPr/>
        </p:nvSpPr>
        <p:spPr>
          <a:xfrm>
            <a:off x="5257800" y="5943600"/>
            <a:ext cx="1018841" cy="369332"/>
          </a:xfrm>
          <a:prstGeom prst="rect">
            <a:avLst/>
          </a:prstGeom>
          <a:noFill/>
        </p:spPr>
        <p:txBody>
          <a:bodyPr wrap="none" rtlCol="0">
            <a:spAutoFit/>
          </a:bodyPr>
          <a:lstStyle/>
          <a:p>
            <a:r>
              <a:rPr lang="en-US" sz="1800" dirty="0" smtClean="0">
                <a:latin typeface="Arial"/>
                <a:cs typeface="Arial"/>
              </a:rPr>
              <a:t>JPanel4</a:t>
            </a:r>
            <a:endParaRPr lang="en-US" sz="1800" dirty="0"/>
          </a:p>
        </p:txBody>
      </p:sp>
    </p:spTree>
    <p:extLst>
      <p:ext uri="{BB962C8B-B14F-4D97-AF65-F5344CB8AC3E}">
        <p14:creationId xmlns:p14="http://schemas.microsoft.com/office/powerpoint/2010/main" val="420542737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7487B8-3D18-7F4A-8FD4-1DA92BDF1470}" type="slidenum">
              <a:rPr lang="en-US"/>
              <a:pPr>
                <a:defRPr/>
              </a:pPr>
              <a:t>19</a:t>
            </a:fld>
            <a:endParaRPr lang="en-US"/>
          </a:p>
        </p:txBody>
      </p:sp>
      <p:sp>
        <p:nvSpPr>
          <p:cNvPr id="7" name="Rectangle 2"/>
          <p:cNvSpPr>
            <a:spLocks noGrp="1" noChangeArrowheads="1"/>
          </p:cNvSpPr>
          <p:nvPr>
            <p:ph type="title"/>
          </p:nvPr>
        </p:nvSpPr>
        <p:spPr>
          <a:xfrm>
            <a:off x="685800" y="228600"/>
            <a:ext cx="7772400" cy="1143000"/>
          </a:xfrm>
        </p:spPr>
        <p:txBody>
          <a:bodyPr/>
          <a:lstStyle/>
          <a:p>
            <a:pPr algn="l" eaLnBrk="1" hangingPunct="1">
              <a:defRPr/>
            </a:pPr>
            <a:r>
              <a:rPr lang="en-US" b="1" dirty="0" smtClean="0">
                <a:solidFill>
                  <a:srgbClr val="B82A28"/>
                </a:solidFill>
                <a:cs typeface="+mj-cs"/>
              </a:rPr>
              <a:t>   </a:t>
            </a:r>
          </a:p>
        </p:txBody>
      </p:sp>
      <p:sp>
        <p:nvSpPr>
          <p:cNvPr id="8" name="Rectangle 2"/>
          <p:cNvSpPr txBox="1">
            <a:spLocks noChangeArrowheads="1"/>
          </p:cNvSpPr>
          <p:nvPr/>
        </p:nvSpPr>
        <p:spPr bwMode="auto">
          <a:xfrm>
            <a:off x="838200"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charset="0"/>
                <a:ea typeface="ＭＳ Ｐゴシック" charset="0"/>
              </a:defRPr>
            </a:lvl6pPr>
            <a:lvl7pPr marL="914400" algn="ctr" rtl="0" fontAlgn="base">
              <a:spcBef>
                <a:spcPct val="0"/>
              </a:spcBef>
              <a:spcAft>
                <a:spcPct val="0"/>
              </a:spcAft>
              <a:defRPr sz="4400">
                <a:solidFill>
                  <a:schemeClr val="tx2"/>
                </a:solidFill>
                <a:latin typeface="Times" charset="0"/>
                <a:ea typeface="ＭＳ Ｐゴシック" charset="0"/>
              </a:defRPr>
            </a:lvl7pPr>
            <a:lvl8pPr marL="1371600" algn="ctr" rtl="0" fontAlgn="base">
              <a:spcBef>
                <a:spcPct val="0"/>
              </a:spcBef>
              <a:spcAft>
                <a:spcPct val="0"/>
              </a:spcAft>
              <a:defRPr sz="4400">
                <a:solidFill>
                  <a:schemeClr val="tx2"/>
                </a:solidFill>
                <a:latin typeface="Times" charset="0"/>
                <a:ea typeface="ＭＳ Ｐゴシック" charset="0"/>
              </a:defRPr>
            </a:lvl8pPr>
            <a:lvl9pPr marL="1828800" algn="ctr" rtl="0" fontAlgn="base">
              <a:spcBef>
                <a:spcPct val="0"/>
              </a:spcBef>
              <a:spcAft>
                <a:spcPct val="0"/>
              </a:spcAft>
              <a:defRPr sz="4400">
                <a:solidFill>
                  <a:schemeClr val="tx2"/>
                </a:solidFill>
                <a:latin typeface="Times" charset="0"/>
                <a:ea typeface="ＭＳ Ｐゴシック" charset="0"/>
              </a:defRPr>
            </a:lvl9pPr>
          </a:lstStyle>
          <a:p>
            <a:pPr algn="l" eaLnBrk="1" hangingPunct="1">
              <a:defRPr/>
            </a:pPr>
            <a:r>
              <a:rPr lang="en-US" sz="4000" b="1" dirty="0" smtClean="0">
                <a:solidFill>
                  <a:srgbClr val="B82A28"/>
                </a:solidFill>
                <a:cs typeface="+mj-cs"/>
              </a:rPr>
              <a:t>   </a:t>
            </a:r>
            <a:r>
              <a:rPr lang="en-US" sz="4000" b="1" dirty="0" smtClean="0">
                <a:solidFill>
                  <a:srgbClr val="B82A28"/>
                </a:solidFill>
                <a:latin typeface="Arial"/>
                <a:cs typeface="Arial"/>
              </a:rPr>
              <a:t>Putting a GUI class together</a:t>
            </a:r>
          </a:p>
        </p:txBody>
      </p:sp>
      <p:sp>
        <p:nvSpPr>
          <p:cNvPr id="10" name="Content Placeholder 2"/>
          <p:cNvSpPr>
            <a:spLocks noGrp="1"/>
          </p:cNvSpPr>
          <p:nvPr>
            <p:ph idx="1"/>
          </p:nvPr>
        </p:nvSpPr>
        <p:spPr>
          <a:xfrm>
            <a:off x="457200" y="1295400"/>
            <a:ext cx="8077200" cy="4114800"/>
          </a:xfrm>
        </p:spPr>
        <p:txBody>
          <a:bodyPr/>
          <a:lstStyle/>
          <a:p>
            <a:pPr marL="0" indent="0">
              <a:buNone/>
            </a:pPr>
            <a:r>
              <a:rPr lang="en-US" sz="2400" dirty="0" smtClean="0">
                <a:latin typeface="Arial"/>
                <a:cs typeface="Arial"/>
              </a:rPr>
              <a:t>Writing a GUI can be done in many different ways.  I will cover the setup for </a:t>
            </a:r>
            <a:r>
              <a:rPr lang="en-US" sz="2400" dirty="0" smtClean="0">
                <a:latin typeface="Arial"/>
                <a:cs typeface="Arial"/>
              </a:rPr>
              <a:t>the </a:t>
            </a:r>
            <a:r>
              <a:rPr lang="en-US" sz="2400" dirty="0" smtClean="0">
                <a:latin typeface="Arial"/>
                <a:cs typeface="Arial"/>
              </a:rPr>
              <a:t>simple </a:t>
            </a:r>
            <a:r>
              <a:rPr lang="en-US" sz="2400" dirty="0" smtClean="0">
                <a:latin typeface="Arial"/>
                <a:cs typeface="Arial"/>
              </a:rPr>
              <a:t>calculator on the last slide:</a:t>
            </a:r>
            <a:endParaRPr lang="en-US" sz="2400" dirty="0" smtClean="0">
              <a:latin typeface="Arial"/>
              <a:cs typeface="Arial"/>
            </a:endParaRPr>
          </a:p>
          <a:p>
            <a:pPr marL="0" indent="0">
              <a:buNone/>
            </a:pPr>
            <a:endParaRPr lang="en-US" sz="1200" dirty="0" smtClean="0">
              <a:latin typeface="Arial"/>
              <a:cs typeface="Arial"/>
            </a:endParaRPr>
          </a:p>
          <a:p>
            <a:pPr marL="0" indent="0">
              <a:buNone/>
            </a:pPr>
            <a:r>
              <a:rPr lang="en-US" sz="1600" b="1" dirty="0">
                <a:latin typeface="Arial"/>
                <a:cs typeface="Arial"/>
              </a:rPr>
              <a:t>import </a:t>
            </a:r>
            <a:r>
              <a:rPr lang="en-US" sz="1600" b="1" dirty="0" err="1">
                <a:latin typeface="Arial"/>
                <a:cs typeface="Arial"/>
              </a:rPr>
              <a:t>java.awt</a:t>
            </a:r>
            <a:r>
              <a:rPr lang="en-US" sz="1600" b="1" dirty="0">
                <a:latin typeface="Arial"/>
                <a:cs typeface="Arial"/>
              </a:rPr>
              <a:t>.*;</a:t>
            </a:r>
          </a:p>
          <a:p>
            <a:pPr marL="0" indent="0">
              <a:buNone/>
            </a:pPr>
            <a:r>
              <a:rPr lang="en-US" sz="1600" b="1" dirty="0">
                <a:latin typeface="Arial"/>
                <a:cs typeface="Arial"/>
              </a:rPr>
              <a:t>import </a:t>
            </a:r>
            <a:r>
              <a:rPr lang="en-US" sz="1600" b="1" dirty="0" err="1">
                <a:latin typeface="Arial"/>
                <a:cs typeface="Arial"/>
              </a:rPr>
              <a:t>java.awt.event</a:t>
            </a:r>
            <a:r>
              <a:rPr lang="en-US" sz="1600" b="1" dirty="0">
                <a:latin typeface="Arial"/>
                <a:cs typeface="Arial"/>
              </a:rPr>
              <a:t>.*;</a:t>
            </a:r>
          </a:p>
          <a:p>
            <a:pPr marL="0" indent="0">
              <a:buNone/>
            </a:pPr>
            <a:r>
              <a:rPr lang="en-US" sz="1600" b="1" dirty="0">
                <a:latin typeface="Arial"/>
                <a:cs typeface="Arial"/>
              </a:rPr>
              <a:t>import </a:t>
            </a:r>
            <a:r>
              <a:rPr lang="en-US" sz="1600" b="1" dirty="0" err="1">
                <a:latin typeface="Arial"/>
                <a:cs typeface="Arial"/>
              </a:rPr>
              <a:t>javax.swing</a:t>
            </a:r>
            <a:r>
              <a:rPr lang="en-US" sz="1600" b="1" dirty="0">
                <a:latin typeface="Arial"/>
                <a:cs typeface="Arial"/>
              </a:rPr>
              <a:t>.*</a:t>
            </a:r>
            <a:r>
              <a:rPr lang="en-US" sz="1600" b="1" dirty="0" smtClean="0">
                <a:latin typeface="Arial"/>
                <a:cs typeface="Arial"/>
              </a:rPr>
              <a:t>;</a:t>
            </a:r>
            <a:endParaRPr lang="en-US" sz="1600" b="1" dirty="0">
              <a:latin typeface="Arial"/>
              <a:cs typeface="Arial"/>
            </a:endParaRPr>
          </a:p>
          <a:p>
            <a:pPr marL="0" indent="0">
              <a:buNone/>
            </a:pPr>
            <a:r>
              <a:rPr lang="en-US" sz="1600" b="1" dirty="0">
                <a:latin typeface="Arial"/>
                <a:cs typeface="Arial"/>
              </a:rPr>
              <a:t>/**</a:t>
            </a:r>
          </a:p>
          <a:p>
            <a:pPr marL="0" indent="0">
              <a:buNone/>
            </a:pPr>
            <a:r>
              <a:rPr lang="en-US" sz="1600" b="1" dirty="0">
                <a:latin typeface="Arial"/>
                <a:cs typeface="Arial"/>
              </a:rPr>
              <a:t> *  This </a:t>
            </a:r>
            <a:r>
              <a:rPr lang="en-US" sz="1600" b="1" dirty="0" smtClean="0">
                <a:latin typeface="Arial"/>
                <a:cs typeface="Arial"/>
              </a:rPr>
              <a:t>class uses nested </a:t>
            </a:r>
            <a:r>
              <a:rPr lang="en-US" sz="1600" b="1" dirty="0" err="1" smtClean="0">
                <a:latin typeface="Arial"/>
                <a:cs typeface="Arial"/>
              </a:rPr>
              <a:t>JPanels</a:t>
            </a:r>
            <a:r>
              <a:rPr lang="en-US" sz="1600" b="1" dirty="0" smtClean="0">
                <a:latin typeface="Arial"/>
                <a:cs typeface="Arial"/>
              </a:rPr>
              <a:t> to create a simple calculator.</a:t>
            </a:r>
            <a:endParaRPr lang="en-US" sz="1600" b="1" dirty="0">
              <a:latin typeface="Arial"/>
              <a:cs typeface="Arial"/>
            </a:endParaRPr>
          </a:p>
          <a:p>
            <a:pPr marL="0" indent="0">
              <a:buNone/>
            </a:pPr>
            <a:r>
              <a:rPr lang="en-US" sz="1600" b="1" dirty="0">
                <a:latin typeface="Arial"/>
                <a:cs typeface="Arial"/>
              </a:rPr>
              <a:t> */</a:t>
            </a:r>
          </a:p>
          <a:p>
            <a:pPr marL="0" indent="0">
              <a:buNone/>
            </a:pPr>
            <a:r>
              <a:rPr lang="en-US" sz="1600" b="1" dirty="0">
                <a:latin typeface="Arial"/>
                <a:cs typeface="Arial"/>
              </a:rPr>
              <a:t>public class </a:t>
            </a:r>
            <a:r>
              <a:rPr lang="en-US" sz="1600" b="1" dirty="0" err="1" smtClean="0">
                <a:latin typeface="Arial"/>
                <a:cs typeface="Arial"/>
              </a:rPr>
              <a:t>SimpleCalculator</a:t>
            </a:r>
            <a:r>
              <a:rPr lang="en-US" sz="1600" b="1" dirty="0" smtClean="0">
                <a:latin typeface="Arial"/>
                <a:cs typeface="Arial"/>
              </a:rPr>
              <a:t> extends </a:t>
            </a:r>
            <a:r>
              <a:rPr lang="en-US" sz="1600" b="1" dirty="0" err="1" smtClean="0">
                <a:latin typeface="Arial"/>
                <a:cs typeface="Arial"/>
              </a:rPr>
              <a:t>JPanel</a:t>
            </a:r>
            <a:r>
              <a:rPr lang="en-US" sz="1600" b="1" dirty="0" smtClean="0">
                <a:latin typeface="Arial"/>
                <a:cs typeface="Arial"/>
              </a:rPr>
              <a:t> implements </a:t>
            </a:r>
            <a:r>
              <a:rPr lang="en-US" sz="1600" b="1" dirty="0" err="1">
                <a:latin typeface="Arial"/>
                <a:cs typeface="Arial"/>
              </a:rPr>
              <a:t>ActionListener</a:t>
            </a:r>
            <a:r>
              <a:rPr lang="en-US" sz="1600" b="1" dirty="0">
                <a:latin typeface="Arial"/>
                <a:cs typeface="Arial"/>
              </a:rPr>
              <a:t> </a:t>
            </a:r>
            <a:r>
              <a:rPr lang="en-US" sz="1600" b="1" dirty="0" smtClean="0">
                <a:latin typeface="Arial"/>
                <a:cs typeface="Arial"/>
              </a:rPr>
              <a:t>{</a:t>
            </a:r>
          </a:p>
          <a:p>
            <a:pPr marL="0" indent="0">
              <a:buNone/>
            </a:pPr>
            <a:endParaRPr lang="en-US" sz="1600" b="1" dirty="0">
              <a:latin typeface="Arial"/>
              <a:cs typeface="Arial"/>
            </a:endParaRPr>
          </a:p>
          <a:p>
            <a:pPr marL="0" indent="0">
              <a:buNone/>
            </a:pPr>
            <a:endParaRPr lang="en-US" sz="2400" dirty="0" smtClean="0">
              <a:latin typeface="Arial"/>
              <a:cs typeface="Arial"/>
            </a:endParaRPr>
          </a:p>
          <a:p>
            <a:pPr marL="0" indent="0">
              <a:buNone/>
            </a:pPr>
            <a:r>
              <a:rPr lang="en-US" sz="2400" dirty="0" smtClean="0">
                <a:latin typeface="Arial"/>
                <a:cs typeface="Arial"/>
              </a:rPr>
              <a:t>The </a:t>
            </a:r>
            <a:r>
              <a:rPr lang="en-US" sz="2400" dirty="0" err="1" smtClean="0">
                <a:latin typeface="Arial"/>
                <a:cs typeface="Arial"/>
              </a:rPr>
              <a:t>SimpleCalculator</a:t>
            </a:r>
            <a:r>
              <a:rPr lang="en-US" sz="2400" dirty="0" smtClean="0">
                <a:latin typeface="Arial"/>
                <a:cs typeface="Arial"/>
              </a:rPr>
              <a:t> class is-a </a:t>
            </a:r>
            <a:r>
              <a:rPr lang="en-US" sz="2400" dirty="0" err="1" smtClean="0">
                <a:latin typeface="Arial"/>
                <a:cs typeface="Arial"/>
              </a:rPr>
              <a:t>JPanel</a:t>
            </a:r>
            <a:r>
              <a:rPr lang="en-US" sz="2400" dirty="0" smtClean="0">
                <a:latin typeface="Arial"/>
                <a:cs typeface="Arial"/>
              </a:rPr>
              <a:t> and is-of </a:t>
            </a:r>
            <a:r>
              <a:rPr lang="en-US" sz="2400" dirty="0" err="1" smtClean="0">
                <a:latin typeface="Arial"/>
                <a:cs typeface="Arial"/>
              </a:rPr>
              <a:t>ActionListener</a:t>
            </a:r>
            <a:r>
              <a:rPr lang="en-US" sz="2400" dirty="0" smtClean="0">
                <a:latin typeface="Arial"/>
                <a:cs typeface="Arial"/>
              </a:rPr>
              <a:t> type. </a:t>
            </a:r>
            <a:endParaRPr lang="en-US" sz="2400" b="1" dirty="0">
              <a:latin typeface="Arial"/>
              <a:cs typeface="Arial"/>
            </a:endParaRPr>
          </a:p>
        </p:txBody>
      </p:sp>
      <p:sp>
        <p:nvSpPr>
          <p:cNvPr id="2" name="Rectangle 1"/>
          <p:cNvSpPr/>
          <p:nvPr/>
        </p:nvSpPr>
        <p:spPr bwMode="auto">
          <a:xfrm>
            <a:off x="381000" y="2286000"/>
            <a:ext cx="7924800" cy="2667000"/>
          </a:xfrm>
          <a:prstGeom prst="rect">
            <a:avLst/>
          </a:prstGeom>
          <a:noFill/>
          <a:ln w="9525" cap="flat" cmpd="sng" algn="ctr">
            <a:solidFill>
              <a:schemeClr val="tx1"/>
            </a:solidFill>
            <a:prstDash val="solid"/>
            <a:round/>
            <a:headEnd type="none" w="med" len="med"/>
            <a:tailEnd type="triangle" w="lg" len="lg"/>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Times" charset="0"/>
              <a:ea typeface="ＭＳ Ｐゴシック" charset="0"/>
            </a:endParaRPr>
          </a:p>
        </p:txBody>
      </p:sp>
    </p:spTree>
    <p:extLst>
      <p:ext uri="{BB962C8B-B14F-4D97-AF65-F5344CB8AC3E}">
        <p14:creationId xmlns:p14="http://schemas.microsoft.com/office/powerpoint/2010/main" val="37477406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5EFA452E-3EA1-8345-9471-9A25B2BB54D3}" type="slidenum">
              <a:rPr lang="en-US"/>
              <a:pPr>
                <a:defRPr/>
              </a:pPr>
              <a:t>2</a:t>
            </a:fld>
            <a:endParaRPr lang="en-US"/>
          </a:p>
        </p:txBody>
      </p:sp>
      <p:sp>
        <p:nvSpPr>
          <p:cNvPr id="1177603" name="Rectangle 3"/>
          <p:cNvSpPr>
            <a:spLocks noGrp="1" noChangeArrowheads="1"/>
          </p:cNvSpPr>
          <p:nvPr>
            <p:ph type="body" idx="1"/>
          </p:nvPr>
        </p:nvSpPr>
        <p:spPr>
          <a:xfrm>
            <a:off x="685800" y="1524000"/>
            <a:ext cx="7772400" cy="4114800"/>
          </a:xfrm>
        </p:spPr>
        <p:txBody>
          <a:bodyPr/>
          <a:lstStyle/>
          <a:p>
            <a:pPr eaLnBrk="1" hangingPunct="1">
              <a:defRPr/>
            </a:pPr>
            <a:r>
              <a:rPr lang="en-US" sz="2800" b="1" dirty="0">
                <a:latin typeface="Arial"/>
                <a:cs typeface="Arial"/>
              </a:rPr>
              <a:t>Definition:</a:t>
            </a:r>
            <a:r>
              <a:rPr lang="en-US" sz="2800" dirty="0">
                <a:latin typeface="Arial"/>
                <a:cs typeface="Arial"/>
              </a:rPr>
              <a:t> </a:t>
            </a:r>
            <a:r>
              <a:rPr lang="en-US" sz="2800" dirty="0" smtClean="0">
                <a:latin typeface="Arial"/>
                <a:cs typeface="Arial"/>
              </a:rPr>
              <a:t>GUI means "Graphical User Interface"</a:t>
            </a:r>
            <a:br>
              <a:rPr lang="en-US" sz="2800" dirty="0" smtClean="0">
                <a:latin typeface="Arial"/>
                <a:cs typeface="Arial"/>
              </a:rPr>
            </a:br>
            <a:endParaRPr lang="en-US" sz="2800" dirty="0" smtClean="0">
              <a:latin typeface="Arial"/>
              <a:cs typeface="Arial"/>
            </a:endParaRPr>
          </a:p>
          <a:p>
            <a:pPr lvl="1" eaLnBrk="1" hangingPunct="1">
              <a:defRPr/>
            </a:pPr>
            <a:r>
              <a:rPr lang="en-US" sz="2400" dirty="0">
                <a:latin typeface="Arial"/>
                <a:cs typeface="Arial"/>
              </a:rPr>
              <a:t>Fact: All GUI components know how to draw </a:t>
            </a:r>
            <a:r>
              <a:rPr lang="en-US" sz="2400" dirty="0" smtClean="0">
                <a:latin typeface="Arial"/>
                <a:cs typeface="Arial"/>
              </a:rPr>
              <a:t>themselves.</a:t>
            </a:r>
            <a:endParaRPr lang="en-US" sz="2400" dirty="0">
              <a:latin typeface="Arial"/>
              <a:cs typeface="Arial"/>
            </a:endParaRPr>
          </a:p>
          <a:p>
            <a:pPr lvl="1" eaLnBrk="1" hangingPunct="1">
              <a:defRPr/>
            </a:pPr>
            <a:r>
              <a:rPr lang="en-US" sz="2400" dirty="0" smtClean="0">
                <a:latin typeface="Arial"/>
                <a:cs typeface="Arial"/>
              </a:rPr>
              <a:t>You can give them additional properties/behaviors</a:t>
            </a:r>
            <a:endParaRPr lang="en-US" sz="2400" dirty="0">
              <a:latin typeface="Arial"/>
              <a:cs typeface="Arial"/>
            </a:endParaRPr>
          </a:p>
          <a:p>
            <a:pPr lvl="1" eaLnBrk="1" hangingPunct="1">
              <a:defRPr/>
            </a:pPr>
            <a:r>
              <a:rPr lang="en-US" sz="2400" dirty="0" smtClean="0">
                <a:latin typeface="Arial"/>
                <a:cs typeface="Arial"/>
              </a:rPr>
              <a:t>We have already used one of the graphics components of a GUI – the </a:t>
            </a:r>
            <a:r>
              <a:rPr lang="en-US" sz="2400" dirty="0" err="1" smtClean="0">
                <a:latin typeface="Arial"/>
                <a:cs typeface="Arial"/>
              </a:rPr>
              <a:t>JOptionPane</a:t>
            </a:r>
            <a:r>
              <a:rPr lang="en-US" sz="2400" dirty="0" smtClean="0">
                <a:latin typeface="Arial"/>
                <a:cs typeface="Arial"/>
              </a:rPr>
              <a:t> class.</a:t>
            </a:r>
          </a:p>
          <a:p>
            <a:pPr marL="457200" lvl="1" indent="0" eaLnBrk="1" hangingPunct="1">
              <a:buNone/>
              <a:defRPr/>
            </a:pPr>
            <a:endParaRPr lang="en-US" sz="2400" dirty="0" smtClean="0">
              <a:latin typeface="Arial"/>
              <a:cs typeface="Arial"/>
            </a:endParaRPr>
          </a:p>
        </p:txBody>
      </p:sp>
      <p:sp>
        <p:nvSpPr>
          <p:cNvPr id="4" name="Rectangle 2"/>
          <p:cNvSpPr>
            <a:spLocks noGrp="1" noChangeArrowheads="1"/>
          </p:cNvSpPr>
          <p:nvPr>
            <p:ph type="title"/>
          </p:nvPr>
        </p:nvSpPr>
        <p:spPr>
          <a:xfrm>
            <a:off x="685800" y="228600"/>
            <a:ext cx="7772400" cy="1143000"/>
          </a:xfrm>
        </p:spPr>
        <p:txBody>
          <a:bodyPr/>
          <a:lstStyle/>
          <a:p>
            <a:pPr algn="l" eaLnBrk="1" hangingPunct="1">
              <a:defRPr/>
            </a:pPr>
            <a:r>
              <a:rPr lang="en-US" b="1" dirty="0" smtClean="0">
                <a:solidFill>
                  <a:srgbClr val="B82A28"/>
                </a:solidFill>
                <a:cs typeface="+mj-cs"/>
              </a:rPr>
              <a:t>   </a:t>
            </a:r>
            <a:r>
              <a:rPr lang="en-US" b="1" dirty="0" smtClean="0">
                <a:solidFill>
                  <a:srgbClr val="B82A28"/>
                </a:solidFill>
                <a:latin typeface="Arial"/>
                <a:cs typeface="Arial"/>
              </a:rPr>
              <a:t>Intro to GUI Programming</a:t>
            </a:r>
          </a:p>
        </p:txBody>
      </p:sp>
    </p:spTree>
    <p:extLst>
      <p:ext uri="{BB962C8B-B14F-4D97-AF65-F5344CB8AC3E}">
        <p14:creationId xmlns:p14="http://schemas.microsoft.com/office/powerpoint/2010/main" val="265825778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7487B8-3D18-7F4A-8FD4-1DA92BDF1470}" type="slidenum">
              <a:rPr lang="en-US"/>
              <a:pPr>
                <a:defRPr/>
              </a:pPr>
              <a:t>20</a:t>
            </a:fld>
            <a:endParaRPr lang="en-US"/>
          </a:p>
        </p:txBody>
      </p:sp>
      <p:sp>
        <p:nvSpPr>
          <p:cNvPr id="7" name="Rectangle 2"/>
          <p:cNvSpPr>
            <a:spLocks noGrp="1" noChangeArrowheads="1"/>
          </p:cNvSpPr>
          <p:nvPr>
            <p:ph type="title"/>
          </p:nvPr>
        </p:nvSpPr>
        <p:spPr>
          <a:xfrm>
            <a:off x="685800" y="228600"/>
            <a:ext cx="7772400" cy="1143000"/>
          </a:xfrm>
        </p:spPr>
        <p:txBody>
          <a:bodyPr/>
          <a:lstStyle/>
          <a:p>
            <a:pPr algn="l" eaLnBrk="1" hangingPunct="1">
              <a:defRPr/>
            </a:pPr>
            <a:r>
              <a:rPr lang="en-US" b="1" dirty="0" smtClean="0">
                <a:solidFill>
                  <a:srgbClr val="B82A28"/>
                </a:solidFill>
                <a:cs typeface="+mj-cs"/>
              </a:rPr>
              <a:t>   </a:t>
            </a:r>
          </a:p>
        </p:txBody>
      </p:sp>
      <p:sp>
        <p:nvSpPr>
          <p:cNvPr id="10" name="Content Placeholder 2"/>
          <p:cNvSpPr>
            <a:spLocks noGrp="1"/>
          </p:cNvSpPr>
          <p:nvPr>
            <p:ph idx="1"/>
          </p:nvPr>
        </p:nvSpPr>
        <p:spPr>
          <a:xfrm>
            <a:off x="457200" y="381000"/>
            <a:ext cx="8077200" cy="4114800"/>
          </a:xfrm>
        </p:spPr>
        <p:txBody>
          <a:bodyPr/>
          <a:lstStyle/>
          <a:p>
            <a:pPr marL="0" indent="0">
              <a:buNone/>
            </a:pPr>
            <a:r>
              <a:rPr lang="en-US" sz="2000" dirty="0" smtClean="0">
                <a:latin typeface="Arial"/>
                <a:cs typeface="Arial"/>
              </a:rPr>
              <a:t>After the class signature, declare all the class instance variables (you will often add these as you discover they are needed in the code).</a:t>
            </a:r>
          </a:p>
          <a:p>
            <a:pPr marL="0" indent="0">
              <a:buNone/>
            </a:pPr>
            <a:endParaRPr lang="en-US" sz="900" b="1" dirty="0">
              <a:latin typeface="Arial"/>
              <a:cs typeface="Arial"/>
            </a:endParaRPr>
          </a:p>
          <a:p>
            <a:pPr marL="0" indent="0">
              <a:buNone/>
            </a:pPr>
            <a:r>
              <a:rPr lang="en-US" sz="900" b="1" dirty="0" smtClean="0">
                <a:latin typeface="Arial"/>
                <a:cs typeface="Arial"/>
              </a:rPr>
              <a:t>               </a:t>
            </a:r>
            <a:r>
              <a:rPr lang="en-US" sz="1600" b="1" dirty="0" err="1" smtClean="0">
                <a:latin typeface="Courier"/>
                <a:cs typeface="Courier"/>
              </a:rPr>
              <a:t>JPanel</a:t>
            </a:r>
            <a:r>
              <a:rPr lang="en-US" sz="1600" b="1" dirty="0" smtClean="0">
                <a:latin typeface="Courier"/>
                <a:cs typeface="Courier"/>
              </a:rPr>
              <a:t> </a:t>
            </a:r>
            <a:r>
              <a:rPr lang="en-US" sz="1600" b="1" dirty="0" err="1">
                <a:latin typeface="Courier"/>
                <a:cs typeface="Courier"/>
              </a:rPr>
              <a:t>calcPanel</a:t>
            </a:r>
            <a:r>
              <a:rPr lang="en-US" sz="1600" b="1" dirty="0" smtClean="0">
                <a:latin typeface="Courier"/>
                <a:cs typeface="Courier"/>
              </a:rPr>
              <a:t>, </a:t>
            </a:r>
            <a:r>
              <a:rPr lang="en-US" sz="1600" b="1" dirty="0" err="1" smtClean="0">
                <a:latin typeface="Courier"/>
                <a:cs typeface="Courier"/>
              </a:rPr>
              <a:t>panelX</a:t>
            </a:r>
            <a:r>
              <a:rPr lang="en-US" sz="1600" b="1" dirty="0" smtClean="0">
                <a:latin typeface="Courier"/>
                <a:cs typeface="Courier"/>
              </a:rPr>
              <a:t>, </a:t>
            </a:r>
            <a:r>
              <a:rPr lang="en-US" sz="1600" b="1" dirty="0" err="1" smtClean="0">
                <a:latin typeface="Courier"/>
                <a:cs typeface="Courier"/>
              </a:rPr>
              <a:t>panelY</a:t>
            </a:r>
            <a:r>
              <a:rPr lang="en-US" sz="1600" b="1" dirty="0" smtClean="0">
                <a:latin typeface="Courier"/>
                <a:cs typeface="Courier"/>
              </a:rPr>
              <a:t>, </a:t>
            </a:r>
            <a:r>
              <a:rPr lang="en-US" sz="1600" b="1" dirty="0" err="1" smtClean="0">
                <a:latin typeface="Courier"/>
                <a:cs typeface="Courier"/>
              </a:rPr>
              <a:t>buttonPanel</a:t>
            </a:r>
            <a:r>
              <a:rPr lang="en-US" sz="1600" b="1" dirty="0" smtClean="0">
                <a:latin typeface="Courier"/>
                <a:cs typeface="Courier"/>
              </a:rPr>
              <a:t>, </a:t>
            </a:r>
            <a:r>
              <a:rPr lang="en-US" sz="1600" b="1" dirty="0" err="1" smtClean="0">
                <a:latin typeface="Courier"/>
                <a:cs typeface="Courier"/>
              </a:rPr>
              <a:t>resultPanel</a:t>
            </a:r>
            <a:r>
              <a:rPr lang="en-US" sz="1600" b="1" dirty="0">
                <a:latin typeface="Courier"/>
                <a:cs typeface="Courier"/>
              </a:rPr>
              <a:t>;</a:t>
            </a:r>
          </a:p>
          <a:p>
            <a:pPr marL="0" indent="0">
              <a:buNone/>
            </a:pPr>
            <a:r>
              <a:rPr lang="en-US" sz="1600" b="1" dirty="0">
                <a:latin typeface="Courier"/>
                <a:cs typeface="Courier"/>
              </a:rPr>
              <a:t>  </a:t>
            </a:r>
            <a:r>
              <a:rPr lang="en-US" sz="1600" b="1" dirty="0" smtClean="0">
                <a:latin typeface="Courier"/>
                <a:cs typeface="Courier"/>
              </a:rPr>
              <a:t>  </a:t>
            </a:r>
            <a:r>
              <a:rPr lang="en-US" sz="1600" b="1" dirty="0" err="1" smtClean="0">
                <a:latin typeface="Courier"/>
                <a:cs typeface="Courier"/>
              </a:rPr>
              <a:t>JButton</a:t>
            </a:r>
            <a:r>
              <a:rPr lang="en-US" sz="1600" b="1" dirty="0" smtClean="0">
                <a:latin typeface="Courier"/>
                <a:cs typeface="Courier"/>
              </a:rPr>
              <a:t> </a:t>
            </a:r>
            <a:r>
              <a:rPr lang="en-US" sz="1600" b="1" dirty="0">
                <a:latin typeface="Courier"/>
                <a:cs typeface="Courier"/>
              </a:rPr>
              <a:t>plus</a:t>
            </a:r>
            <a:r>
              <a:rPr lang="en-US" sz="1600" b="1" dirty="0" smtClean="0">
                <a:latin typeface="Courier"/>
                <a:cs typeface="Courier"/>
              </a:rPr>
              <a:t>, minus, </a:t>
            </a:r>
            <a:r>
              <a:rPr lang="en-US" sz="1600" b="1" dirty="0" err="1" smtClean="0">
                <a:latin typeface="Courier"/>
                <a:cs typeface="Courier"/>
              </a:rPr>
              <a:t>mult</a:t>
            </a:r>
            <a:r>
              <a:rPr lang="en-US" sz="1600" b="1" dirty="0" smtClean="0">
                <a:latin typeface="Courier"/>
                <a:cs typeface="Courier"/>
              </a:rPr>
              <a:t>, div</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JLabel</a:t>
            </a:r>
            <a:r>
              <a:rPr lang="en-US" sz="1600" b="1" dirty="0">
                <a:latin typeface="Courier"/>
                <a:cs typeface="Courier"/>
              </a:rPr>
              <a:t> </a:t>
            </a:r>
            <a:r>
              <a:rPr lang="en-US" sz="1600" b="1" dirty="0" err="1">
                <a:latin typeface="Courier"/>
                <a:cs typeface="Courier"/>
              </a:rPr>
              <a:t>xEqual</a:t>
            </a:r>
            <a:r>
              <a:rPr lang="en-US" sz="1600" b="1" dirty="0" smtClean="0">
                <a:latin typeface="Courier"/>
                <a:cs typeface="Courier"/>
              </a:rPr>
              <a:t>, </a:t>
            </a:r>
            <a:r>
              <a:rPr lang="en-US" sz="1600" b="1" dirty="0" err="1" smtClean="0">
                <a:latin typeface="Courier"/>
                <a:cs typeface="Courier"/>
              </a:rPr>
              <a:t>yEqual</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JTextField</a:t>
            </a:r>
            <a:r>
              <a:rPr lang="en-US" sz="1600" b="1" dirty="0">
                <a:latin typeface="Courier"/>
                <a:cs typeface="Courier"/>
              </a:rPr>
              <a:t> </a:t>
            </a:r>
            <a:r>
              <a:rPr lang="en-US" sz="1600" b="1" dirty="0" err="1">
                <a:latin typeface="Courier"/>
                <a:cs typeface="Courier"/>
              </a:rPr>
              <a:t>enterX</a:t>
            </a:r>
            <a:r>
              <a:rPr lang="en-US" sz="1600" b="1" dirty="0" smtClean="0">
                <a:latin typeface="Courier"/>
                <a:cs typeface="Courier"/>
              </a:rPr>
              <a:t>, </a:t>
            </a:r>
            <a:r>
              <a:rPr lang="en-US" sz="1600" b="1" dirty="0" err="1" smtClean="0">
                <a:latin typeface="Courier"/>
                <a:cs typeface="Courier"/>
              </a:rPr>
              <a:t>enterY</a:t>
            </a:r>
            <a:r>
              <a:rPr lang="en-US" sz="1600" b="1" dirty="0" smtClean="0">
                <a:latin typeface="Courier"/>
                <a:cs typeface="Courier"/>
              </a:rPr>
              <a:t>, answer;</a:t>
            </a:r>
          </a:p>
          <a:p>
            <a:pPr marL="0" indent="0">
              <a:buNone/>
            </a:pPr>
            <a:endParaRPr lang="en-US" sz="1600" b="1" dirty="0">
              <a:latin typeface="Courier"/>
              <a:cs typeface="Courier"/>
            </a:endParaRPr>
          </a:p>
          <a:p>
            <a:pPr marL="0" indent="0">
              <a:buNone/>
            </a:pPr>
            <a:r>
              <a:rPr lang="en-US" sz="1600" b="1" dirty="0">
                <a:latin typeface="Courier"/>
                <a:cs typeface="Courier"/>
              </a:rPr>
              <a:t>    public static void main(String[] </a:t>
            </a:r>
            <a:r>
              <a:rPr lang="en-US" sz="1600" b="1" dirty="0" err="1">
                <a:latin typeface="Courier"/>
                <a:cs typeface="Courier"/>
              </a:rPr>
              <a:t>args</a:t>
            </a:r>
            <a:r>
              <a:rPr lang="en-US" sz="1600" b="1" dirty="0">
                <a:latin typeface="Courier"/>
                <a:cs typeface="Courier"/>
              </a:rPr>
              <a:t>) {</a:t>
            </a:r>
          </a:p>
          <a:p>
            <a:pPr marL="0" indent="0">
              <a:buNone/>
            </a:pPr>
            <a:r>
              <a:rPr lang="en-US" sz="1600" b="1" dirty="0">
                <a:latin typeface="Courier"/>
                <a:cs typeface="Courier"/>
              </a:rPr>
              <a:t>        </a:t>
            </a:r>
            <a:r>
              <a:rPr lang="en-US" sz="1600" b="1" dirty="0" err="1">
                <a:latin typeface="Courier"/>
                <a:cs typeface="Courier"/>
              </a:rPr>
              <a:t>SimpleCalculator</a:t>
            </a:r>
            <a:r>
              <a:rPr lang="en-US" sz="1600" b="1" dirty="0">
                <a:latin typeface="Courier"/>
                <a:cs typeface="Courier"/>
              </a:rPr>
              <a:t> </a:t>
            </a:r>
            <a:r>
              <a:rPr lang="en-US" sz="1600" b="1" dirty="0" err="1" smtClean="0">
                <a:latin typeface="Courier"/>
                <a:cs typeface="Courier"/>
              </a:rPr>
              <a:t>sgs</a:t>
            </a:r>
            <a:r>
              <a:rPr lang="en-US" sz="1600" b="1" dirty="0" smtClean="0">
                <a:latin typeface="Courier"/>
                <a:cs typeface="Courier"/>
              </a:rPr>
              <a:t> = new </a:t>
            </a:r>
            <a:r>
              <a:rPr lang="en-US" sz="1600" b="1" dirty="0" err="1">
                <a:latin typeface="Courier"/>
                <a:cs typeface="Courier"/>
              </a:rPr>
              <a:t>SimpleCalculator</a:t>
            </a:r>
            <a:r>
              <a:rPr lang="en-US" sz="1600" b="1" dirty="0">
                <a:latin typeface="Courier"/>
                <a:cs typeface="Courier"/>
              </a:rPr>
              <a:t>();   </a:t>
            </a:r>
            <a:endParaRPr lang="en-US" sz="1600" b="1" dirty="0" smtClean="0">
              <a:latin typeface="Courier"/>
              <a:cs typeface="Courier"/>
            </a:endParaRPr>
          </a:p>
          <a:p>
            <a:pPr marL="0" indent="0">
              <a:buNone/>
            </a:pPr>
            <a:r>
              <a:rPr lang="en-US" sz="1600" b="1" dirty="0">
                <a:latin typeface="Courier"/>
                <a:cs typeface="Courier"/>
              </a:rPr>
              <a:t> </a:t>
            </a:r>
            <a:r>
              <a:rPr lang="en-US" sz="1600" b="1" dirty="0" smtClean="0">
                <a:latin typeface="Courier"/>
                <a:cs typeface="Courier"/>
              </a:rPr>
              <a:t>   } // end main</a:t>
            </a:r>
          </a:p>
          <a:p>
            <a:pPr marL="0" indent="0">
              <a:buNone/>
            </a:pPr>
            <a:endParaRPr lang="en-US" sz="1600" b="1" dirty="0" smtClean="0">
              <a:latin typeface="Courier"/>
              <a:cs typeface="Courier"/>
            </a:endParaRPr>
          </a:p>
          <a:p>
            <a:pPr marL="0" indent="0">
              <a:buNone/>
            </a:pPr>
            <a:r>
              <a:rPr lang="en-US" sz="1600" b="1" dirty="0" smtClean="0">
                <a:latin typeface="Courier"/>
                <a:cs typeface="Courier"/>
              </a:rPr>
              <a:t>    public </a:t>
            </a:r>
            <a:r>
              <a:rPr lang="en-US" sz="1600" b="1" dirty="0" err="1">
                <a:latin typeface="Courier"/>
                <a:cs typeface="Courier"/>
              </a:rPr>
              <a:t>SimpleCalculator</a:t>
            </a:r>
            <a:r>
              <a:rPr lang="en-US" sz="1600" b="1" dirty="0">
                <a:latin typeface="Courier"/>
                <a:cs typeface="Courier"/>
              </a:rPr>
              <a:t>() {</a:t>
            </a:r>
          </a:p>
          <a:p>
            <a:pPr marL="0" indent="0">
              <a:buNone/>
            </a:pPr>
            <a:r>
              <a:rPr lang="en-US" sz="1600" b="1" dirty="0" smtClean="0">
                <a:latin typeface="Courier"/>
                <a:cs typeface="Courier"/>
              </a:rPr>
              <a:t>        </a:t>
            </a:r>
            <a:r>
              <a:rPr lang="en-US" sz="1600" b="1" dirty="0" err="1">
                <a:latin typeface="Courier"/>
                <a:cs typeface="Courier"/>
              </a:rPr>
              <a:t>JFrame</a:t>
            </a:r>
            <a:r>
              <a:rPr lang="en-US" sz="1600" b="1" dirty="0">
                <a:latin typeface="Courier"/>
                <a:cs typeface="Courier"/>
              </a:rPr>
              <a:t> </a:t>
            </a:r>
            <a:r>
              <a:rPr lang="en-US" sz="1600" b="1" dirty="0" err="1">
                <a:latin typeface="Courier"/>
                <a:cs typeface="Courier"/>
              </a:rPr>
              <a:t>bigPane</a:t>
            </a:r>
            <a:r>
              <a:rPr lang="en-US" sz="1600" b="1" dirty="0">
                <a:latin typeface="Courier"/>
                <a:cs typeface="Courier"/>
              </a:rPr>
              <a:t> = new </a:t>
            </a:r>
            <a:r>
              <a:rPr lang="en-US" sz="1600" b="1" dirty="0" err="1">
                <a:latin typeface="Courier"/>
                <a:cs typeface="Courier"/>
              </a:rPr>
              <a:t>JFrame</a:t>
            </a:r>
            <a:r>
              <a:rPr lang="en-US" sz="1600" b="1" dirty="0">
                <a:latin typeface="Courier"/>
                <a:cs typeface="Courier"/>
              </a:rPr>
              <a:t>("Simple Calculator");  </a:t>
            </a:r>
          </a:p>
          <a:p>
            <a:pPr marL="0" indent="0">
              <a:buNone/>
            </a:pPr>
            <a:r>
              <a:rPr lang="en-US" sz="1600" b="1" dirty="0">
                <a:latin typeface="Courier"/>
                <a:cs typeface="Courier"/>
              </a:rPr>
              <a:t>        </a:t>
            </a:r>
            <a:r>
              <a:rPr lang="en-US" sz="1600" b="1" dirty="0" err="1">
                <a:latin typeface="Courier"/>
                <a:cs typeface="Courier"/>
              </a:rPr>
              <a:t>bigPane.setLayout</a:t>
            </a:r>
            <a:r>
              <a:rPr lang="en-US" sz="1600" b="1" dirty="0">
                <a:latin typeface="Courier"/>
                <a:cs typeface="Courier"/>
              </a:rPr>
              <a:t>(null);         </a:t>
            </a:r>
          </a:p>
          <a:p>
            <a:pPr marL="0" indent="0">
              <a:buNone/>
            </a:pPr>
            <a:r>
              <a:rPr lang="en-US" sz="1600" b="1" dirty="0">
                <a:latin typeface="Courier"/>
                <a:cs typeface="Courier"/>
              </a:rPr>
              <a:t>        </a:t>
            </a:r>
            <a:r>
              <a:rPr lang="en-US" sz="1600" b="1" dirty="0" err="1">
                <a:latin typeface="Courier"/>
                <a:cs typeface="Courier"/>
              </a:rPr>
              <a:t>bigPane.setBackground</a:t>
            </a:r>
            <a:r>
              <a:rPr lang="en-US" sz="1600" b="1" dirty="0">
                <a:latin typeface="Courier"/>
                <a:cs typeface="Courier"/>
              </a:rPr>
              <a:t>(</a:t>
            </a:r>
            <a:r>
              <a:rPr lang="en-US" sz="1600" b="1" dirty="0" err="1" smtClean="0">
                <a:latin typeface="Courier"/>
                <a:cs typeface="Courier"/>
              </a:rPr>
              <a:t>Color.BLACK</a:t>
            </a:r>
            <a:r>
              <a:rPr lang="en-US" sz="1600" b="1" dirty="0" smtClean="0">
                <a:latin typeface="Courier"/>
                <a:cs typeface="Courier"/>
              </a:rPr>
              <a:t>)</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bigPane.setLocation</a:t>
            </a:r>
            <a:r>
              <a:rPr lang="en-US" sz="1600" b="1" dirty="0">
                <a:latin typeface="Courier"/>
                <a:cs typeface="Courier"/>
              </a:rPr>
              <a:t>(100,50)</a:t>
            </a:r>
            <a:r>
              <a:rPr lang="en-US" sz="1600" b="1" dirty="0" smtClean="0">
                <a:latin typeface="Courier"/>
                <a:cs typeface="Courier"/>
              </a:rPr>
              <a:t>;</a:t>
            </a:r>
          </a:p>
          <a:p>
            <a:pPr marL="0" indent="0">
              <a:buNone/>
            </a:pPr>
            <a:r>
              <a:rPr lang="en-US" sz="800" b="1" dirty="0" smtClean="0">
                <a:latin typeface="Courier"/>
                <a:cs typeface="Courier"/>
              </a:rPr>
              <a:t>    </a:t>
            </a:r>
            <a:r>
              <a:rPr lang="en-US" sz="1600" b="1" dirty="0" smtClean="0">
                <a:latin typeface="Courier"/>
                <a:cs typeface="Courier"/>
              </a:rPr>
              <a:t>  </a:t>
            </a:r>
            <a:endParaRPr lang="en-US" sz="900" b="1" dirty="0">
              <a:latin typeface="Courier"/>
              <a:cs typeface="Courier"/>
            </a:endParaRPr>
          </a:p>
          <a:p>
            <a:pPr marL="0" indent="0">
              <a:buNone/>
            </a:pPr>
            <a:r>
              <a:rPr lang="en-US" sz="1600" b="1" dirty="0">
                <a:latin typeface="Courier"/>
                <a:cs typeface="Courier"/>
              </a:rPr>
              <a:t>        </a:t>
            </a:r>
            <a:r>
              <a:rPr lang="en-US" sz="1600" b="1" dirty="0" err="1">
                <a:latin typeface="Courier"/>
                <a:cs typeface="Courier"/>
              </a:rPr>
              <a:t>calcPanel</a:t>
            </a:r>
            <a:r>
              <a:rPr lang="en-US" sz="1600" b="1" dirty="0">
                <a:latin typeface="Courier"/>
                <a:cs typeface="Courier"/>
              </a:rPr>
              <a:t> = new </a:t>
            </a:r>
            <a:r>
              <a:rPr lang="en-US" sz="1600" b="1" dirty="0" err="1">
                <a:latin typeface="Courier"/>
                <a:cs typeface="Courier"/>
              </a:rPr>
              <a:t>JPanel</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calcPanel.setLayout</a:t>
            </a:r>
            <a:r>
              <a:rPr lang="en-US" sz="1600" b="1" dirty="0">
                <a:latin typeface="Courier"/>
                <a:cs typeface="Courier"/>
              </a:rPr>
              <a:t>(new </a:t>
            </a:r>
            <a:r>
              <a:rPr lang="en-US" sz="1600" b="1" dirty="0" err="1">
                <a:latin typeface="Courier"/>
                <a:cs typeface="Courier"/>
              </a:rPr>
              <a:t>GridLayout</a:t>
            </a:r>
            <a:r>
              <a:rPr lang="en-US" sz="1600" b="1" dirty="0">
                <a:latin typeface="Courier"/>
                <a:cs typeface="Courier"/>
              </a:rPr>
              <a:t>(4,1,3,3));</a:t>
            </a:r>
          </a:p>
          <a:p>
            <a:pPr marL="0" indent="0">
              <a:buNone/>
            </a:pPr>
            <a:r>
              <a:rPr lang="en-US" sz="1600" b="1" dirty="0" smtClean="0">
                <a:latin typeface="Courier"/>
                <a:cs typeface="Courier"/>
              </a:rPr>
              <a:t>        </a:t>
            </a:r>
            <a:r>
              <a:rPr lang="en-US" sz="1600" b="1" dirty="0" err="1">
                <a:latin typeface="Courier"/>
                <a:cs typeface="Courier"/>
              </a:rPr>
              <a:t>bigPane.setContentPane</a:t>
            </a:r>
            <a:r>
              <a:rPr lang="en-US" sz="1600" b="1" dirty="0">
                <a:latin typeface="Courier"/>
                <a:cs typeface="Courier"/>
              </a:rPr>
              <a:t>(</a:t>
            </a:r>
            <a:r>
              <a:rPr lang="en-US" sz="1600" b="1" dirty="0" err="1">
                <a:latin typeface="Courier"/>
                <a:cs typeface="Courier"/>
              </a:rPr>
              <a:t>calcPanel</a:t>
            </a:r>
            <a:r>
              <a:rPr lang="en-US" sz="1600" b="1" dirty="0">
                <a:latin typeface="Courier"/>
                <a:cs typeface="Courier"/>
              </a:rPr>
              <a:t>);      </a:t>
            </a:r>
          </a:p>
          <a:p>
            <a:pPr marL="0" indent="0">
              <a:buNone/>
            </a:pPr>
            <a:endParaRPr lang="en-US" sz="2400" b="1" dirty="0">
              <a:latin typeface="Arial"/>
              <a:cs typeface="Arial"/>
            </a:endParaRPr>
          </a:p>
        </p:txBody>
      </p:sp>
      <p:sp>
        <p:nvSpPr>
          <p:cNvPr id="11" name="Rectangle 10"/>
          <p:cNvSpPr/>
          <p:nvPr/>
        </p:nvSpPr>
        <p:spPr bwMode="auto">
          <a:xfrm>
            <a:off x="381000" y="1219200"/>
            <a:ext cx="7924800" cy="5334000"/>
          </a:xfrm>
          <a:prstGeom prst="rect">
            <a:avLst/>
          </a:prstGeom>
          <a:noFill/>
          <a:ln w="9525" cap="flat" cmpd="sng" algn="ctr">
            <a:solidFill>
              <a:schemeClr val="tx1"/>
            </a:solidFill>
            <a:prstDash val="solid"/>
            <a:round/>
            <a:headEnd type="none" w="med" len="med"/>
            <a:tailEnd type="triangle" w="lg" len="lg"/>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Times" charset="0"/>
              <a:ea typeface="ＭＳ Ｐゴシック" charset="0"/>
            </a:endParaRPr>
          </a:p>
        </p:txBody>
      </p:sp>
    </p:spTree>
    <p:extLst>
      <p:ext uri="{BB962C8B-B14F-4D97-AF65-F5344CB8AC3E}">
        <p14:creationId xmlns:p14="http://schemas.microsoft.com/office/powerpoint/2010/main" val="244876356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7487B8-3D18-7F4A-8FD4-1DA92BDF1470}" type="slidenum">
              <a:rPr lang="en-US"/>
              <a:pPr>
                <a:defRPr/>
              </a:pPr>
              <a:t>21</a:t>
            </a:fld>
            <a:endParaRPr lang="en-US"/>
          </a:p>
        </p:txBody>
      </p:sp>
      <p:sp>
        <p:nvSpPr>
          <p:cNvPr id="7" name="Rectangle 2"/>
          <p:cNvSpPr>
            <a:spLocks noGrp="1" noChangeArrowheads="1"/>
          </p:cNvSpPr>
          <p:nvPr>
            <p:ph type="title"/>
          </p:nvPr>
        </p:nvSpPr>
        <p:spPr>
          <a:xfrm>
            <a:off x="685800" y="228600"/>
            <a:ext cx="7772400" cy="1143000"/>
          </a:xfrm>
        </p:spPr>
        <p:txBody>
          <a:bodyPr/>
          <a:lstStyle/>
          <a:p>
            <a:pPr algn="l" eaLnBrk="1" hangingPunct="1">
              <a:defRPr/>
            </a:pPr>
            <a:r>
              <a:rPr lang="en-US" b="1" dirty="0" smtClean="0">
                <a:solidFill>
                  <a:srgbClr val="B82A28"/>
                </a:solidFill>
                <a:cs typeface="+mj-cs"/>
              </a:rPr>
              <a:t>   </a:t>
            </a:r>
          </a:p>
        </p:txBody>
      </p:sp>
      <p:sp>
        <p:nvSpPr>
          <p:cNvPr id="10" name="Content Placeholder 2"/>
          <p:cNvSpPr>
            <a:spLocks noGrp="1"/>
          </p:cNvSpPr>
          <p:nvPr>
            <p:ph idx="1"/>
          </p:nvPr>
        </p:nvSpPr>
        <p:spPr>
          <a:xfrm>
            <a:off x="457200" y="381000"/>
            <a:ext cx="8077200" cy="4114800"/>
          </a:xfrm>
        </p:spPr>
        <p:txBody>
          <a:bodyPr/>
          <a:lstStyle/>
          <a:p>
            <a:pPr marL="0" indent="0">
              <a:buNone/>
            </a:pPr>
            <a:r>
              <a:rPr lang="en-US" sz="1800" dirty="0" smtClean="0">
                <a:latin typeface="Arial"/>
                <a:cs typeface="Arial"/>
              </a:rPr>
              <a:t>Each </a:t>
            </a:r>
            <a:r>
              <a:rPr lang="en-US" sz="1800" dirty="0" err="1" smtClean="0">
                <a:latin typeface="Arial"/>
                <a:cs typeface="Arial"/>
              </a:rPr>
              <a:t>JPanel</a:t>
            </a:r>
            <a:r>
              <a:rPr lang="en-US" sz="1800" dirty="0" smtClean="0">
                <a:latin typeface="Arial"/>
                <a:cs typeface="Arial"/>
              </a:rPr>
              <a:t> is instantiated in the constructor, the layout manager is set up for each one, and other properties are set.</a:t>
            </a:r>
          </a:p>
          <a:p>
            <a:pPr marL="0" indent="0">
              <a:buNone/>
            </a:pPr>
            <a:r>
              <a:rPr lang="en-US" sz="1800" dirty="0" smtClean="0">
                <a:latin typeface="Arial"/>
                <a:cs typeface="Arial"/>
              </a:rPr>
              <a:t>	</a:t>
            </a:r>
          </a:p>
          <a:p>
            <a:pPr marL="0" indent="0">
              <a:buNone/>
            </a:pPr>
            <a:r>
              <a:rPr lang="en-US" sz="1600" b="1" dirty="0">
                <a:latin typeface="Arial"/>
                <a:cs typeface="Arial"/>
              </a:rPr>
              <a:t> </a:t>
            </a:r>
            <a:r>
              <a:rPr lang="en-US" sz="1600" b="1" dirty="0" smtClean="0">
                <a:latin typeface="Arial"/>
                <a:cs typeface="Arial"/>
              </a:rPr>
              <a:t>  </a:t>
            </a:r>
            <a:r>
              <a:rPr lang="en-US" sz="1600" b="1" dirty="0" smtClean="0">
                <a:latin typeface="Courier"/>
                <a:cs typeface="Courier"/>
              </a:rPr>
              <a:t> </a:t>
            </a:r>
            <a:r>
              <a:rPr lang="en-US" sz="1600" b="1" dirty="0">
                <a:latin typeface="Courier"/>
                <a:cs typeface="Courier"/>
              </a:rPr>
              <a:t> </a:t>
            </a:r>
            <a:r>
              <a:rPr lang="en-US" sz="1600" b="1" dirty="0" smtClean="0">
                <a:latin typeface="Courier"/>
                <a:cs typeface="Courier"/>
              </a:rPr>
              <a:t>    </a:t>
            </a:r>
          </a:p>
          <a:p>
            <a:pPr marL="0" indent="0">
              <a:buNone/>
            </a:pPr>
            <a:r>
              <a:rPr lang="en-US" sz="1600" b="1" dirty="0" smtClean="0">
                <a:latin typeface="Courier"/>
                <a:cs typeface="Courier"/>
              </a:rPr>
              <a:t>        </a:t>
            </a:r>
            <a:r>
              <a:rPr lang="en-US" sz="1600" b="1" dirty="0" err="1" smtClean="0">
                <a:latin typeface="Courier"/>
                <a:cs typeface="Courier"/>
              </a:rPr>
              <a:t>panelX</a:t>
            </a:r>
            <a:r>
              <a:rPr lang="en-US" sz="1600" b="1" dirty="0" smtClean="0">
                <a:latin typeface="Courier"/>
                <a:cs typeface="Courier"/>
              </a:rPr>
              <a:t> </a:t>
            </a:r>
            <a:r>
              <a:rPr lang="en-US" sz="1600" b="1" dirty="0">
                <a:latin typeface="Courier"/>
                <a:cs typeface="Courier"/>
              </a:rPr>
              <a:t>= new </a:t>
            </a:r>
            <a:r>
              <a:rPr lang="en-US" sz="1600" b="1" dirty="0" err="1">
                <a:latin typeface="Courier"/>
                <a:cs typeface="Courier"/>
              </a:rPr>
              <a:t>JPanel</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panelX.setBackground</a:t>
            </a:r>
            <a:r>
              <a:rPr lang="en-US" sz="1600" b="1" dirty="0">
                <a:latin typeface="Courier"/>
                <a:cs typeface="Courier"/>
              </a:rPr>
              <a:t>(</a:t>
            </a:r>
            <a:r>
              <a:rPr lang="en-US" sz="1600" b="1" dirty="0" err="1">
                <a:latin typeface="Courier"/>
                <a:cs typeface="Courier"/>
              </a:rPr>
              <a:t>Color.GRAY</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panelX.setLayout</a:t>
            </a:r>
            <a:r>
              <a:rPr lang="en-US" sz="1600" b="1" dirty="0">
                <a:latin typeface="Courier"/>
                <a:cs typeface="Courier"/>
              </a:rPr>
              <a:t>(new </a:t>
            </a:r>
            <a:r>
              <a:rPr lang="en-US" sz="1600" b="1" dirty="0" err="1">
                <a:latin typeface="Courier"/>
                <a:cs typeface="Courier"/>
              </a:rPr>
              <a:t>FlowLayout</a:t>
            </a:r>
            <a:r>
              <a:rPr lang="en-US" sz="1600" b="1" dirty="0">
                <a:latin typeface="Courier"/>
                <a:cs typeface="Courier"/>
              </a:rPr>
              <a:t>());</a:t>
            </a:r>
          </a:p>
          <a:p>
            <a:pPr marL="0" indent="0">
              <a:buNone/>
            </a:pPr>
            <a:r>
              <a:rPr lang="en-US" sz="1600" b="1" dirty="0">
                <a:latin typeface="Courier"/>
                <a:cs typeface="Courier"/>
              </a:rPr>
              <a:t>        </a:t>
            </a:r>
            <a:r>
              <a:rPr lang="en-US" sz="1600" b="1" dirty="0" err="1" smtClean="0">
                <a:latin typeface="Courier"/>
                <a:cs typeface="Courier"/>
              </a:rPr>
              <a:t>enterX</a:t>
            </a:r>
            <a:r>
              <a:rPr lang="en-US" sz="1600" b="1" dirty="0" smtClean="0">
                <a:latin typeface="Courier"/>
                <a:cs typeface="Courier"/>
              </a:rPr>
              <a:t> </a:t>
            </a:r>
            <a:r>
              <a:rPr lang="en-US" sz="1600" b="1" dirty="0">
                <a:latin typeface="Courier"/>
                <a:cs typeface="Courier"/>
              </a:rPr>
              <a:t>= new </a:t>
            </a:r>
            <a:r>
              <a:rPr lang="en-US" sz="1600" b="1" dirty="0" err="1">
                <a:latin typeface="Courier"/>
                <a:cs typeface="Courier"/>
              </a:rPr>
              <a:t>JTextField</a:t>
            </a:r>
            <a:r>
              <a:rPr lang="en-US" sz="1600" b="1" dirty="0">
                <a:latin typeface="Courier"/>
                <a:cs typeface="Courier"/>
              </a:rPr>
              <a:t>("0", 10)</a:t>
            </a:r>
            <a:r>
              <a:rPr lang="en-US" sz="1600" b="1" dirty="0" smtClean="0">
                <a:latin typeface="Courier"/>
                <a:cs typeface="Courier"/>
              </a:rPr>
              <a:t>;</a:t>
            </a:r>
          </a:p>
          <a:p>
            <a:pPr marL="0" indent="0">
              <a:buNone/>
            </a:pPr>
            <a:r>
              <a:rPr lang="en-US" sz="1600" b="1" dirty="0">
                <a:latin typeface="Courier"/>
                <a:cs typeface="Courier"/>
              </a:rPr>
              <a:t> </a:t>
            </a:r>
            <a:r>
              <a:rPr lang="en-US" sz="1600" b="1" dirty="0" smtClean="0">
                <a:latin typeface="Courier"/>
                <a:cs typeface="Courier"/>
              </a:rPr>
              <a:t>       </a:t>
            </a:r>
            <a:r>
              <a:rPr lang="en-US" sz="1600" b="1" dirty="0">
                <a:latin typeface="Courier"/>
                <a:cs typeface="Courier"/>
              </a:rPr>
              <a:t>Font </a:t>
            </a:r>
            <a:r>
              <a:rPr lang="en-US" sz="1600" b="1" dirty="0" err="1">
                <a:latin typeface="Courier"/>
                <a:cs typeface="Courier"/>
              </a:rPr>
              <a:t>bigText</a:t>
            </a:r>
            <a:r>
              <a:rPr lang="en-US" sz="1600" b="1" dirty="0">
                <a:latin typeface="Courier"/>
                <a:cs typeface="Courier"/>
              </a:rPr>
              <a:t> = new Font("SansSerif",Font.BOLD,20)</a:t>
            </a:r>
            <a:r>
              <a:rPr lang="en-US" sz="1600" b="1" dirty="0" smtClean="0">
                <a:latin typeface="Courier"/>
                <a:cs typeface="Courier"/>
              </a:rPr>
              <a:t>;</a:t>
            </a:r>
            <a:endParaRPr lang="en-US" sz="1600" b="1" dirty="0">
              <a:latin typeface="Courier"/>
              <a:cs typeface="Courier"/>
            </a:endParaRPr>
          </a:p>
          <a:p>
            <a:pPr marL="0" indent="0">
              <a:buNone/>
            </a:pPr>
            <a:r>
              <a:rPr lang="en-US" sz="1600" b="1" dirty="0">
                <a:latin typeface="Courier"/>
                <a:cs typeface="Courier"/>
              </a:rPr>
              <a:t>        </a:t>
            </a:r>
            <a:r>
              <a:rPr lang="en-US" sz="1600" b="1" dirty="0" err="1">
                <a:latin typeface="Courier"/>
                <a:cs typeface="Courier"/>
              </a:rPr>
              <a:t>enterX.setFont</a:t>
            </a:r>
            <a:r>
              <a:rPr lang="en-US" sz="1600" b="1" dirty="0">
                <a:latin typeface="Courier"/>
                <a:cs typeface="Courier"/>
              </a:rPr>
              <a:t>(</a:t>
            </a:r>
            <a:r>
              <a:rPr lang="en-US" sz="1600" b="1" dirty="0" err="1">
                <a:latin typeface="Courier"/>
                <a:cs typeface="Courier"/>
              </a:rPr>
              <a:t>bigText</a:t>
            </a:r>
            <a:r>
              <a:rPr lang="en-US" sz="1600" b="1" dirty="0">
                <a:latin typeface="Courier"/>
                <a:cs typeface="Courier"/>
              </a:rPr>
              <a:t>)</a:t>
            </a:r>
            <a:r>
              <a:rPr lang="en-US" sz="1600" b="1" dirty="0" smtClean="0">
                <a:latin typeface="Courier"/>
                <a:cs typeface="Courier"/>
              </a:rPr>
              <a:t>;</a:t>
            </a:r>
          </a:p>
          <a:p>
            <a:pPr marL="0" indent="0">
              <a:buNone/>
            </a:pPr>
            <a:endParaRPr lang="en-US" sz="1600" b="1" dirty="0" smtClean="0">
              <a:latin typeface="Courier"/>
              <a:cs typeface="Courier"/>
            </a:endParaRPr>
          </a:p>
          <a:p>
            <a:pPr marL="0" indent="0">
              <a:buNone/>
            </a:pPr>
            <a:r>
              <a:rPr lang="en-US" sz="1600" b="1" dirty="0">
                <a:latin typeface="Courier"/>
                <a:cs typeface="Courier"/>
              </a:rPr>
              <a:t> </a:t>
            </a:r>
            <a:r>
              <a:rPr lang="en-US" sz="1600" b="1" dirty="0" smtClean="0">
                <a:latin typeface="Courier"/>
                <a:cs typeface="Courier"/>
              </a:rPr>
              <a:t>       </a:t>
            </a:r>
            <a:r>
              <a:rPr lang="en-US" sz="1600" b="1" dirty="0" err="1" smtClean="0">
                <a:latin typeface="Courier"/>
                <a:cs typeface="Courier"/>
              </a:rPr>
              <a:t>panelY</a:t>
            </a:r>
            <a:r>
              <a:rPr lang="en-US" sz="1600" b="1" dirty="0" smtClean="0">
                <a:latin typeface="Courier"/>
                <a:cs typeface="Courier"/>
              </a:rPr>
              <a:t> = new </a:t>
            </a:r>
            <a:r>
              <a:rPr lang="en-US" sz="1600" b="1" dirty="0" err="1" smtClean="0">
                <a:latin typeface="Courier"/>
                <a:cs typeface="Courier"/>
              </a:rPr>
              <a:t>JPanel</a:t>
            </a:r>
            <a:r>
              <a:rPr lang="en-US" sz="1600" b="1" dirty="0" smtClean="0">
                <a:latin typeface="Courier"/>
                <a:cs typeface="Courier"/>
              </a:rPr>
              <a:t>();</a:t>
            </a:r>
          </a:p>
          <a:p>
            <a:pPr marL="0" indent="0">
              <a:buNone/>
            </a:pPr>
            <a:r>
              <a:rPr lang="en-US" sz="1600" b="1" dirty="0" smtClean="0">
                <a:latin typeface="Courier"/>
                <a:cs typeface="Courier"/>
              </a:rPr>
              <a:t>        </a:t>
            </a:r>
            <a:r>
              <a:rPr lang="en-US" sz="1600" b="1" dirty="0" err="1" smtClean="0">
                <a:latin typeface="Courier"/>
                <a:cs typeface="Courier"/>
              </a:rPr>
              <a:t>panelY.setBackground</a:t>
            </a:r>
            <a:r>
              <a:rPr lang="en-US" sz="1600" b="1" dirty="0" smtClean="0">
                <a:latin typeface="Courier"/>
                <a:cs typeface="Courier"/>
              </a:rPr>
              <a:t>(</a:t>
            </a:r>
            <a:r>
              <a:rPr lang="en-US" sz="1600" b="1" dirty="0" err="1" smtClean="0">
                <a:latin typeface="Courier"/>
                <a:cs typeface="Courier"/>
              </a:rPr>
              <a:t>Color.GRAY</a:t>
            </a:r>
            <a:r>
              <a:rPr lang="en-US" sz="1600" b="1" dirty="0" smtClean="0">
                <a:latin typeface="Courier"/>
                <a:cs typeface="Courier"/>
              </a:rPr>
              <a:t>);</a:t>
            </a:r>
          </a:p>
          <a:p>
            <a:pPr marL="0" indent="0">
              <a:buNone/>
            </a:pPr>
            <a:r>
              <a:rPr lang="en-US" sz="1600" b="1" dirty="0" smtClean="0">
                <a:latin typeface="Courier"/>
                <a:cs typeface="Courier"/>
              </a:rPr>
              <a:t>        </a:t>
            </a:r>
            <a:r>
              <a:rPr lang="en-US" sz="1600" b="1" dirty="0" err="1">
                <a:latin typeface="Courier"/>
                <a:cs typeface="Courier"/>
              </a:rPr>
              <a:t>panelY.setLayout</a:t>
            </a:r>
            <a:r>
              <a:rPr lang="en-US" sz="1600" b="1" dirty="0">
                <a:latin typeface="Courier"/>
                <a:cs typeface="Courier"/>
              </a:rPr>
              <a:t>(new </a:t>
            </a:r>
            <a:r>
              <a:rPr lang="en-US" sz="1600" b="1" dirty="0" err="1">
                <a:latin typeface="Courier"/>
                <a:cs typeface="Courier"/>
              </a:rPr>
              <a:t>FlowLayout</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enterY</a:t>
            </a:r>
            <a:r>
              <a:rPr lang="en-US" sz="1600" b="1" dirty="0">
                <a:latin typeface="Courier"/>
                <a:cs typeface="Courier"/>
              </a:rPr>
              <a:t> = new </a:t>
            </a:r>
            <a:r>
              <a:rPr lang="en-US" sz="1600" b="1" dirty="0" err="1">
                <a:latin typeface="Courier"/>
                <a:cs typeface="Courier"/>
              </a:rPr>
              <a:t>JTextField</a:t>
            </a:r>
            <a:r>
              <a:rPr lang="en-US" sz="1600" b="1" dirty="0">
                <a:latin typeface="Courier"/>
                <a:cs typeface="Courier"/>
              </a:rPr>
              <a:t>("0", 10);</a:t>
            </a:r>
          </a:p>
          <a:p>
            <a:pPr marL="0" indent="0">
              <a:buNone/>
            </a:pPr>
            <a:r>
              <a:rPr lang="en-US" sz="1600" b="1" dirty="0">
                <a:latin typeface="Courier"/>
                <a:cs typeface="Courier"/>
              </a:rPr>
              <a:t>        </a:t>
            </a:r>
            <a:r>
              <a:rPr lang="en-US" sz="1600" b="1" dirty="0" err="1">
                <a:latin typeface="Courier"/>
                <a:cs typeface="Courier"/>
              </a:rPr>
              <a:t>enterY.setFont</a:t>
            </a:r>
            <a:r>
              <a:rPr lang="en-US" sz="1600" b="1" dirty="0">
                <a:latin typeface="Courier"/>
                <a:cs typeface="Courier"/>
              </a:rPr>
              <a:t>(</a:t>
            </a:r>
            <a:r>
              <a:rPr lang="en-US" sz="1600" b="1" dirty="0" err="1">
                <a:latin typeface="Courier"/>
                <a:cs typeface="Courier"/>
              </a:rPr>
              <a:t>bigText</a:t>
            </a:r>
            <a:r>
              <a:rPr lang="en-US" sz="1600" b="1" dirty="0">
                <a:latin typeface="Courier"/>
                <a:cs typeface="Courier"/>
              </a:rPr>
              <a:t>);</a:t>
            </a:r>
          </a:p>
          <a:p>
            <a:pPr marL="0" indent="0">
              <a:buNone/>
            </a:pPr>
            <a:r>
              <a:rPr lang="en-US" sz="1600" b="1" dirty="0">
                <a:latin typeface="Courier"/>
                <a:cs typeface="Courier"/>
              </a:rPr>
              <a:t>        </a:t>
            </a:r>
          </a:p>
          <a:p>
            <a:pPr marL="0" indent="0">
              <a:buNone/>
            </a:pPr>
            <a:r>
              <a:rPr lang="en-US" sz="1600" b="1" dirty="0">
                <a:latin typeface="Courier"/>
                <a:cs typeface="Courier"/>
              </a:rPr>
              <a:t>        </a:t>
            </a:r>
            <a:r>
              <a:rPr lang="en-US" sz="1600" b="1" dirty="0" smtClean="0">
                <a:latin typeface="Courier"/>
                <a:cs typeface="Courier"/>
              </a:rPr>
              <a:t>   </a:t>
            </a:r>
          </a:p>
          <a:p>
            <a:pPr marL="0" indent="0">
              <a:buNone/>
            </a:pPr>
            <a:endParaRPr lang="en-US" sz="2400" b="1" dirty="0">
              <a:latin typeface="Arial"/>
              <a:cs typeface="Arial"/>
            </a:endParaRPr>
          </a:p>
        </p:txBody>
      </p:sp>
      <p:sp>
        <p:nvSpPr>
          <p:cNvPr id="5" name="Rectangle 4"/>
          <p:cNvSpPr/>
          <p:nvPr/>
        </p:nvSpPr>
        <p:spPr bwMode="auto">
          <a:xfrm>
            <a:off x="381000" y="1447800"/>
            <a:ext cx="7924800" cy="3886200"/>
          </a:xfrm>
          <a:prstGeom prst="rect">
            <a:avLst/>
          </a:prstGeom>
          <a:noFill/>
          <a:ln w="9525" cap="flat" cmpd="sng" algn="ctr">
            <a:solidFill>
              <a:schemeClr val="tx1"/>
            </a:solidFill>
            <a:prstDash val="solid"/>
            <a:round/>
            <a:headEnd type="none" w="med" len="med"/>
            <a:tailEnd type="triangle" w="lg" len="lg"/>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Times" charset="0"/>
              <a:ea typeface="ＭＳ Ｐゴシック" charset="0"/>
            </a:endParaRPr>
          </a:p>
        </p:txBody>
      </p:sp>
    </p:spTree>
    <p:extLst>
      <p:ext uri="{BB962C8B-B14F-4D97-AF65-F5344CB8AC3E}">
        <p14:creationId xmlns:p14="http://schemas.microsoft.com/office/powerpoint/2010/main" val="31665933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7487B8-3D18-7F4A-8FD4-1DA92BDF1470}" type="slidenum">
              <a:rPr lang="en-US"/>
              <a:pPr>
                <a:defRPr/>
              </a:pPr>
              <a:t>22</a:t>
            </a:fld>
            <a:endParaRPr lang="en-US"/>
          </a:p>
        </p:txBody>
      </p:sp>
      <p:sp>
        <p:nvSpPr>
          <p:cNvPr id="7" name="Rectangle 2"/>
          <p:cNvSpPr>
            <a:spLocks noGrp="1" noChangeArrowheads="1"/>
          </p:cNvSpPr>
          <p:nvPr>
            <p:ph type="title"/>
          </p:nvPr>
        </p:nvSpPr>
        <p:spPr>
          <a:xfrm>
            <a:off x="685800" y="228600"/>
            <a:ext cx="7772400" cy="1143000"/>
          </a:xfrm>
        </p:spPr>
        <p:txBody>
          <a:bodyPr/>
          <a:lstStyle/>
          <a:p>
            <a:pPr algn="l" eaLnBrk="1" hangingPunct="1">
              <a:defRPr/>
            </a:pPr>
            <a:r>
              <a:rPr lang="en-US" b="1" dirty="0" smtClean="0">
                <a:solidFill>
                  <a:srgbClr val="B82A28"/>
                </a:solidFill>
                <a:cs typeface="+mj-cs"/>
              </a:rPr>
              <a:t>   </a:t>
            </a:r>
          </a:p>
        </p:txBody>
      </p:sp>
      <p:sp>
        <p:nvSpPr>
          <p:cNvPr id="10" name="Content Placeholder 2"/>
          <p:cNvSpPr>
            <a:spLocks noGrp="1"/>
          </p:cNvSpPr>
          <p:nvPr>
            <p:ph idx="1"/>
          </p:nvPr>
        </p:nvSpPr>
        <p:spPr>
          <a:xfrm>
            <a:off x="457200" y="381000"/>
            <a:ext cx="8077200" cy="4114800"/>
          </a:xfrm>
        </p:spPr>
        <p:txBody>
          <a:bodyPr/>
          <a:lstStyle/>
          <a:p>
            <a:pPr marL="0" indent="0">
              <a:buNone/>
            </a:pPr>
            <a:r>
              <a:rPr lang="en-US" sz="1800" dirty="0" err="1" smtClean="0">
                <a:latin typeface="Arial"/>
                <a:cs typeface="Arial"/>
              </a:rPr>
              <a:t>panelX</a:t>
            </a:r>
            <a:r>
              <a:rPr lang="en-US" sz="1800" dirty="0" smtClean="0">
                <a:latin typeface="Arial"/>
                <a:cs typeface="Arial"/>
              </a:rPr>
              <a:t> and </a:t>
            </a:r>
            <a:r>
              <a:rPr lang="en-US" sz="1800" dirty="0" err="1" smtClean="0">
                <a:latin typeface="Arial"/>
                <a:cs typeface="Arial"/>
              </a:rPr>
              <a:t>panelY</a:t>
            </a:r>
            <a:r>
              <a:rPr lang="en-US" sz="1800" dirty="0" smtClean="0">
                <a:latin typeface="Arial"/>
                <a:cs typeface="Arial"/>
              </a:rPr>
              <a:t> each contain a </a:t>
            </a:r>
            <a:r>
              <a:rPr lang="en-US" sz="1800" dirty="0" err="1" smtClean="0">
                <a:latin typeface="Arial"/>
                <a:cs typeface="Arial"/>
              </a:rPr>
              <a:t>JLabel</a:t>
            </a:r>
            <a:r>
              <a:rPr lang="en-US" sz="1800" dirty="0" smtClean="0">
                <a:latin typeface="Arial"/>
                <a:cs typeface="Arial"/>
              </a:rPr>
              <a:t> and a </a:t>
            </a:r>
            <a:r>
              <a:rPr lang="en-US" sz="1800" dirty="0" err="1" smtClean="0">
                <a:latin typeface="Arial"/>
                <a:cs typeface="Arial"/>
              </a:rPr>
              <a:t>JTextField</a:t>
            </a:r>
            <a:r>
              <a:rPr lang="en-US" sz="1800" dirty="0" smtClean="0">
                <a:latin typeface="Arial"/>
                <a:cs typeface="Arial"/>
              </a:rPr>
              <a:t> that are instantiated and added to each panel.</a:t>
            </a:r>
          </a:p>
          <a:p>
            <a:pPr marL="0" indent="0">
              <a:buNone/>
            </a:pPr>
            <a:r>
              <a:rPr lang="en-US" sz="1800" dirty="0" smtClean="0">
                <a:latin typeface="Arial"/>
                <a:cs typeface="Arial"/>
              </a:rPr>
              <a:t>	</a:t>
            </a:r>
            <a:r>
              <a:rPr lang="en-US" sz="1600" b="1" dirty="0" smtClean="0">
                <a:latin typeface="Courier"/>
                <a:cs typeface="Courier"/>
              </a:rPr>
              <a:t>        </a:t>
            </a:r>
            <a:endParaRPr lang="en-US" sz="1600" b="1" dirty="0">
              <a:latin typeface="Courier"/>
              <a:cs typeface="Courier"/>
            </a:endParaRPr>
          </a:p>
          <a:p>
            <a:pPr marL="0" indent="0">
              <a:buNone/>
            </a:pPr>
            <a:r>
              <a:rPr lang="en-US" sz="1600" b="1" dirty="0">
                <a:latin typeface="Courier"/>
                <a:cs typeface="Courier"/>
              </a:rPr>
              <a:t>        </a:t>
            </a:r>
            <a:r>
              <a:rPr lang="en-US" sz="1600" b="1" dirty="0" err="1" smtClean="0">
                <a:latin typeface="Courier"/>
                <a:cs typeface="Courier"/>
              </a:rPr>
              <a:t>xEqual</a:t>
            </a:r>
            <a:r>
              <a:rPr lang="en-US" sz="1600" b="1" dirty="0" smtClean="0">
                <a:latin typeface="Courier"/>
                <a:cs typeface="Courier"/>
              </a:rPr>
              <a:t> = new </a:t>
            </a:r>
            <a:r>
              <a:rPr lang="en-US" sz="1600" b="1" dirty="0" err="1" smtClean="0">
                <a:latin typeface="Courier"/>
                <a:cs typeface="Courier"/>
              </a:rPr>
              <a:t>JLabel</a:t>
            </a:r>
            <a:r>
              <a:rPr lang="en-US" sz="1600" b="1" dirty="0" smtClean="0">
                <a:latin typeface="Courier"/>
                <a:cs typeface="Courier"/>
              </a:rPr>
              <a:t>("x = ");</a:t>
            </a:r>
          </a:p>
          <a:p>
            <a:pPr marL="0" indent="0">
              <a:buNone/>
            </a:pPr>
            <a:r>
              <a:rPr lang="en-US" sz="1600" b="1" dirty="0" smtClean="0">
                <a:latin typeface="Courier"/>
                <a:cs typeface="Courier"/>
              </a:rPr>
              <a:t>        </a:t>
            </a:r>
            <a:r>
              <a:rPr lang="en-US" sz="1600" b="1" dirty="0" err="1" smtClean="0">
                <a:latin typeface="Courier"/>
                <a:cs typeface="Courier"/>
              </a:rPr>
              <a:t>xEqual.setFont</a:t>
            </a:r>
            <a:r>
              <a:rPr lang="en-US" sz="1600" b="1" dirty="0" smtClean="0">
                <a:latin typeface="Courier"/>
                <a:cs typeface="Courier"/>
              </a:rPr>
              <a:t>(</a:t>
            </a:r>
            <a:r>
              <a:rPr lang="en-US" sz="1600" b="1" dirty="0" err="1" smtClean="0">
                <a:latin typeface="Courier"/>
                <a:cs typeface="Courier"/>
              </a:rPr>
              <a:t>bigText</a:t>
            </a:r>
            <a:r>
              <a:rPr lang="en-US" sz="1600" b="1" dirty="0" smtClean="0">
                <a:latin typeface="Courier"/>
                <a:cs typeface="Courier"/>
              </a:rPr>
              <a:t>);</a:t>
            </a:r>
          </a:p>
          <a:p>
            <a:pPr marL="0" indent="0">
              <a:buNone/>
            </a:pPr>
            <a:r>
              <a:rPr lang="en-US" sz="1600" b="1" dirty="0" smtClean="0">
                <a:latin typeface="Courier"/>
                <a:cs typeface="Courier"/>
              </a:rPr>
              <a:t>        </a:t>
            </a:r>
            <a:r>
              <a:rPr lang="en-US" sz="1600" b="1" dirty="0" err="1" smtClean="0">
                <a:latin typeface="Courier"/>
                <a:cs typeface="Courier"/>
              </a:rPr>
              <a:t>yEqual</a:t>
            </a:r>
            <a:r>
              <a:rPr lang="en-US" sz="1600" b="1" dirty="0" smtClean="0">
                <a:latin typeface="Courier"/>
                <a:cs typeface="Courier"/>
              </a:rPr>
              <a:t> = new </a:t>
            </a:r>
            <a:r>
              <a:rPr lang="en-US" sz="1600" b="1" dirty="0" err="1" smtClean="0">
                <a:latin typeface="Courier"/>
                <a:cs typeface="Courier"/>
              </a:rPr>
              <a:t>JLabel</a:t>
            </a:r>
            <a:r>
              <a:rPr lang="en-US" sz="1600" b="1" dirty="0" smtClean="0">
                <a:latin typeface="Courier"/>
                <a:cs typeface="Courier"/>
              </a:rPr>
              <a:t>("y = ");</a:t>
            </a:r>
          </a:p>
          <a:p>
            <a:pPr marL="0" indent="0">
              <a:buNone/>
            </a:pPr>
            <a:r>
              <a:rPr lang="en-US" sz="1600" b="1" dirty="0" smtClean="0">
                <a:latin typeface="Courier"/>
                <a:cs typeface="Courier"/>
              </a:rPr>
              <a:t>        </a:t>
            </a:r>
            <a:r>
              <a:rPr lang="en-US" sz="1600" b="1" dirty="0" err="1" smtClean="0">
                <a:latin typeface="Courier"/>
                <a:cs typeface="Courier"/>
              </a:rPr>
              <a:t>yEqual.setFont</a:t>
            </a:r>
            <a:r>
              <a:rPr lang="en-US" sz="1600" b="1" dirty="0" smtClean="0">
                <a:latin typeface="Courier"/>
                <a:cs typeface="Courier"/>
              </a:rPr>
              <a:t>(</a:t>
            </a:r>
            <a:r>
              <a:rPr lang="en-US" sz="1600" b="1" dirty="0" err="1" smtClean="0">
                <a:latin typeface="Courier"/>
                <a:cs typeface="Courier"/>
              </a:rPr>
              <a:t>bigText</a:t>
            </a:r>
            <a:r>
              <a:rPr lang="en-US" sz="1600" b="1" dirty="0" smtClean="0">
                <a:latin typeface="Courier"/>
                <a:cs typeface="Courier"/>
              </a:rPr>
              <a:t>);</a:t>
            </a:r>
          </a:p>
          <a:p>
            <a:pPr marL="0" indent="0">
              <a:buNone/>
            </a:pPr>
            <a:r>
              <a:rPr lang="en-US" sz="1600" b="1" dirty="0" smtClean="0">
                <a:latin typeface="Courier"/>
                <a:cs typeface="Courier"/>
              </a:rPr>
              <a:t>        </a:t>
            </a:r>
            <a:r>
              <a:rPr lang="en-US" sz="1600" b="1" dirty="0" err="1" smtClean="0">
                <a:latin typeface="Courier"/>
                <a:cs typeface="Courier"/>
              </a:rPr>
              <a:t>panelX.add</a:t>
            </a:r>
            <a:r>
              <a:rPr lang="en-US" sz="1600" b="1" dirty="0" smtClean="0">
                <a:latin typeface="Courier"/>
                <a:cs typeface="Courier"/>
              </a:rPr>
              <a:t>(</a:t>
            </a:r>
            <a:r>
              <a:rPr lang="en-US" sz="1600" b="1" dirty="0" err="1" smtClean="0">
                <a:latin typeface="Courier"/>
                <a:cs typeface="Courier"/>
              </a:rPr>
              <a:t>xEqual</a:t>
            </a:r>
            <a:r>
              <a:rPr lang="en-US" sz="1600" b="1" dirty="0" smtClean="0">
                <a:latin typeface="Courier"/>
                <a:cs typeface="Courier"/>
              </a:rPr>
              <a:t>);</a:t>
            </a:r>
          </a:p>
          <a:p>
            <a:pPr marL="0" indent="0">
              <a:buNone/>
            </a:pPr>
            <a:r>
              <a:rPr lang="en-US" sz="1600" b="1" dirty="0" smtClean="0">
                <a:latin typeface="Courier"/>
                <a:cs typeface="Courier"/>
              </a:rPr>
              <a:t>        </a:t>
            </a:r>
            <a:r>
              <a:rPr lang="en-US" sz="1600" b="1" dirty="0" err="1" smtClean="0">
                <a:latin typeface="Courier"/>
                <a:cs typeface="Courier"/>
              </a:rPr>
              <a:t>panelX.add</a:t>
            </a:r>
            <a:r>
              <a:rPr lang="en-US" sz="1600" b="1" dirty="0" smtClean="0">
                <a:latin typeface="Courier"/>
                <a:cs typeface="Courier"/>
              </a:rPr>
              <a:t>(</a:t>
            </a:r>
            <a:r>
              <a:rPr lang="en-US" sz="1600" b="1" dirty="0" err="1" smtClean="0">
                <a:latin typeface="Courier"/>
                <a:cs typeface="Courier"/>
              </a:rPr>
              <a:t>enterX</a:t>
            </a:r>
            <a:r>
              <a:rPr lang="en-US" sz="1600" b="1" dirty="0" smtClean="0">
                <a:latin typeface="Courier"/>
                <a:cs typeface="Courier"/>
              </a:rPr>
              <a:t>);</a:t>
            </a:r>
          </a:p>
          <a:p>
            <a:pPr marL="0" indent="0">
              <a:buNone/>
            </a:pPr>
            <a:r>
              <a:rPr lang="en-US" sz="1600" b="1" dirty="0" smtClean="0">
                <a:latin typeface="Courier"/>
                <a:cs typeface="Courier"/>
              </a:rPr>
              <a:t>        </a:t>
            </a:r>
            <a:r>
              <a:rPr lang="en-US" sz="1600" b="1" dirty="0" err="1" smtClean="0">
                <a:latin typeface="Courier"/>
                <a:cs typeface="Courier"/>
              </a:rPr>
              <a:t>panelY.add</a:t>
            </a:r>
            <a:r>
              <a:rPr lang="en-US" sz="1600" b="1" dirty="0" smtClean="0">
                <a:latin typeface="Courier"/>
                <a:cs typeface="Courier"/>
              </a:rPr>
              <a:t>(</a:t>
            </a:r>
            <a:r>
              <a:rPr lang="en-US" sz="1600" b="1" dirty="0" err="1" smtClean="0">
                <a:latin typeface="Courier"/>
                <a:cs typeface="Courier"/>
              </a:rPr>
              <a:t>yEqual</a:t>
            </a:r>
            <a:r>
              <a:rPr lang="en-US" sz="1600" b="1" dirty="0" smtClean="0">
                <a:latin typeface="Courier"/>
                <a:cs typeface="Courier"/>
              </a:rPr>
              <a:t>);</a:t>
            </a:r>
          </a:p>
          <a:p>
            <a:pPr marL="0" indent="0">
              <a:buNone/>
            </a:pPr>
            <a:r>
              <a:rPr lang="en-US" sz="1600" b="1" dirty="0" smtClean="0">
                <a:latin typeface="Courier"/>
                <a:cs typeface="Courier"/>
              </a:rPr>
              <a:t>        </a:t>
            </a:r>
            <a:r>
              <a:rPr lang="en-US" sz="1600" b="1" dirty="0" err="1" smtClean="0">
                <a:latin typeface="Courier"/>
                <a:cs typeface="Courier"/>
              </a:rPr>
              <a:t>panelY.add</a:t>
            </a:r>
            <a:r>
              <a:rPr lang="en-US" sz="1600" b="1" dirty="0" smtClean="0">
                <a:latin typeface="Courier"/>
                <a:cs typeface="Courier"/>
              </a:rPr>
              <a:t>(</a:t>
            </a:r>
            <a:r>
              <a:rPr lang="en-US" sz="1600" b="1" dirty="0" err="1" smtClean="0">
                <a:latin typeface="Courier"/>
                <a:cs typeface="Courier"/>
              </a:rPr>
              <a:t>enterY</a:t>
            </a:r>
            <a:r>
              <a:rPr lang="en-US" sz="1600" b="1" dirty="0" smtClean="0">
                <a:latin typeface="Courier"/>
                <a:cs typeface="Courier"/>
              </a:rPr>
              <a:t>);</a:t>
            </a:r>
          </a:p>
          <a:p>
            <a:pPr marL="0" indent="0">
              <a:buNone/>
            </a:pPr>
            <a:r>
              <a:rPr lang="en-US" sz="1600" b="1" dirty="0" smtClean="0">
                <a:latin typeface="Courier"/>
                <a:cs typeface="Courier"/>
              </a:rPr>
              <a:t>        </a:t>
            </a:r>
          </a:p>
          <a:p>
            <a:pPr marL="0" indent="0">
              <a:buNone/>
            </a:pPr>
            <a:r>
              <a:rPr lang="en-US" sz="1600" b="1" dirty="0" smtClean="0">
                <a:latin typeface="Courier"/>
                <a:cs typeface="Courier"/>
              </a:rPr>
              <a:t>        </a:t>
            </a:r>
            <a:r>
              <a:rPr lang="en-US" sz="1600" b="1" dirty="0" err="1" smtClean="0">
                <a:latin typeface="Courier"/>
                <a:cs typeface="Courier"/>
              </a:rPr>
              <a:t>calcPanel.add</a:t>
            </a:r>
            <a:r>
              <a:rPr lang="en-US" sz="1600" b="1" dirty="0" smtClean="0">
                <a:latin typeface="Courier"/>
                <a:cs typeface="Courier"/>
              </a:rPr>
              <a:t>(</a:t>
            </a:r>
            <a:r>
              <a:rPr lang="en-US" sz="1600" b="1" dirty="0" err="1" smtClean="0">
                <a:latin typeface="Courier"/>
                <a:cs typeface="Courier"/>
              </a:rPr>
              <a:t>panelX</a:t>
            </a:r>
            <a:r>
              <a:rPr lang="en-US" sz="1600" b="1" dirty="0" smtClean="0">
                <a:latin typeface="Courier"/>
                <a:cs typeface="Courier"/>
              </a:rPr>
              <a:t>);</a:t>
            </a:r>
          </a:p>
          <a:p>
            <a:pPr marL="0" indent="0">
              <a:buNone/>
            </a:pPr>
            <a:r>
              <a:rPr lang="en-US" sz="1600" b="1" dirty="0" smtClean="0">
                <a:latin typeface="Courier"/>
                <a:cs typeface="Courier"/>
              </a:rPr>
              <a:t>        </a:t>
            </a:r>
            <a:r>
              <a:rPr lang="en-US" sz="1600" b="1" dirty="0" err="1" smtClean="0">
                <a:latin typeface="Courier"/>
                <a:cs typeface="Courier"/>
              </a:rPr>
              <a:t>calcPanel</a:t>
            </a:r>
            <a:r>
              <a:rPr lang="en-US" sz="1600" b="1" dirty="0" err="1" smtClean="0">
                <a:latin typeface="Courier"/>
                <a:cs typeface="Courier"/>
              </a:rPr>
              <a:t>.add</a:t>
            </a:r>
            <a:r>
              <a:rPr lang="en-US" sz="1600" b="1" dirty="0" smtClean="0">
                <a:latin typeface="Courier"/>
                <a:cs typeface="Courier"/>
              </a:rPr>
              <a:t>(</a:t>
            </a:r>
            <a:r>
              <a:rPr lang="en-US" sz="1600" b="1" dirty="0" err="1" smtClean="0">
                <a:latin typeface="Courier"/>
                <a:cs typeface="Courier"/>
              </a:rPr>
              <a:t>panelY</a:t>
            </a:r>
            <a:r>
              <a:rPr lang="en-US" sz="1600" b="1" dirty="0" smtClean="0">
                <a:latin typeface="Courier"/>
                <a:cs typeface="Courier"/>
              </a:rPr>
              <a:t>);</a:t>
            </a:r>
          </a:p>
          <a:p>
            <a:pPr marL="0" indent="0">
              <a:buNone/>
            </a:pPr>
            <a:r>
              <a:rPr lang="en-US" sz="1600" b="1" dirty="0" smtClean="0">
                <a:latin typeface="Courier"/>
                <a:cs typeface="Courier"/>
              </a:rPr>
              <a:t>        </a:t>
            </a:r>
          </a:p>
          <a:p>
            <a:pPr marL="0" indent="0">
              <a:buNone/>
            </a:pPr>
            <a:endParaRPr lang="en-US" sz="2400" b="1" dirty="0">
              <a:latin typeface="Arial"/>
              <a:cs typeface="Arial"/>
            </a:endParaRPr>
          </a:p>
        </p:txBody>
      </p:sp>
      <p:sp>
        <p:nvSpPr>
          <p:cNvPr id="5" name="Rectangle 4"/>
          <p:cNvSpPr/>
          <p:nvPr/>
        </p:nvSpPr>
        <p:spPr bwMode="auto">
          <a:xfrm>
            <a:off x="381000" y="1219200"/>
            <a:ext cx="7924800" cy="3962400"/>
          </a:xfrm>
          <a:prstGeom prst="rect">
            <a:avLst/>
          </a:prstGeom>
          <a:noFill/>
          <a:ln w="9525" cap="flat" cmpd="sng" algn="ctr">
            <a:solidFill>
              <a:schemeClr val="tx1"/>
            </a:solidFill>
            <a:prstDash val="solid"/>
            <a:round/>
            <a:headEnd type="none" w="med" len="med"/>
            <a:tailEnd type="triangle" w="lg" len="lg"/>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Times" charset="0"/>
              <a:ea typeface="ＭＳ Ｐゴシック" charset="0"/>
            </a:endParaRPr>
          </a:p>
        </p:txBody>
      </p:sp>
    </p:spTree>
    <p:extLst>
      <p:ext uri="{BB962C8B-B14F-4D97-AF65-F5344CB8AC3E}">
        <p14:creationId xmlns:p14="http://schemas.microsoft.com/office/powerpoint/2010/main" val="38946575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7487B8-3D18-7F4A-8FD4-1DA92BDF1470}" type="slidenum">
              <a:rPr lang="en-US"/>
              <a:pPr>
                <a:defRPr/>
              </a:pPr>
              <a:t>23</a:t>
            </a:fld>
            <a:endParaRPr lang="en-US"/>
          </a:p>
        </p:txBody>
      </p:sp>
      <p:sp>
        <p:nvSpPr>
          <p:cNvPr id="7" name="Rectangle 2"/>
          <p:cNvSpPr>
            <a:spLocks noGrp="1" noChangeArrowheads="1"/>
          </p:cNvSpPr>
          <p:nvPr>
            <p:ph type="title"/>
          </p:nvPr>
        </p:nvSpPr>
        <p:spPr>
          <a:xfrm>
            <a:off x="685800" y="228600"/>
            <a:ext cx="7772400" cy="1143000"/>
          </a:xfrm>
        </p:spPr>
        <p:txBody>
          <a:bodyPr/>
          <a:lstStyle/>
          <a:p>
            <a:pPr algn="l" eaLnBrk="1" hangingPunct="1">
              <a:defRPr/>
            </a:pPr>
            <a:r>
              <a:rPr lang="en-US" b="1" dirty="0" smtClean="0">
                <a:solidFill>
                  <a:srgbClr val="B82A28"/>
                </a:solidFill>
                <a:cs typeface="+mj-cs"/>
              </a:rPr>
              <a:t>   </a:t>
            </a:r>
          </a:p>
        </p:txBody>
      </p:sp>
      <p:sp>
        <p:nvSpPr>
          <p:cNvPr id="10" name="Content Placeholder 2"/>
          <p:cNvSpPr>
            <a:spLocks noGrp="1"/>
          </p:cNvSpPr>
          <p:nvPr>
            <p:ph idx="1"/>
          </p:nvPr>
        </p:nvSpPr>
        <p:spPr>
          <a:xfrm>
            <a:off x="457200" y="381000"/>
            <a:ext cx="8077200" cy="4114800"/>
          </a:xfrm>
        </p:spPr>
        <p:txBody>
          <a:bodyPr/>
          <a:lstStyle/>
          <a:p>
            <a:pPr marL="0" indent="0">
              <a:buNone/>
            </a:pPr>
            <a:r>
              <a:rPr lang="en-US" sz="1800" dirty="0" smtClean="0">
                <a:latin typeface="Arial"/>
                <a:cs typeface="Arial"/>
              </a:rPr>
              <a:t>Instantiate each </a:t>
            </a:r>
            <a:r>
              <a:rPr lang="en-US" sz="1800" dirty="0" err="1" smtClean="0">
                <a:latin typeface="Arial"/>
                <a:cs typeface="Arial"/>
              </a:rPr>
              <a:t>JButton</a:t>
            </a:r>
            <a:r>
              <a:rPr lang="en-US" sz="1800" dirty="0">
                <a:latin typeface="Arial"/>
                <a:cs typeface="Arial"/>
              </a:rPr>
              <a:t> </a:t>
            </a:r>
            <a:r>
              <a:rPr lang="en-US" sz="1800" dirty="0" smtClean="0">
                <a:latin typeface="Arial"/>
                <a:cs typeface="Arial"/>
              </a:rPr>
              <a:t>and add this class as the action listener </a:t>
            </a:r>
          </a:p>
          <a:p>
            <a:pPr marL="0" indent="0">
              <a:buNone/>
            </a:pPr>
            <a:r>
              <a:rPr lang="en-US" sz="1800" dirty="0" smtClean="0">
                <a:latin typeface="Arial"/>
                <a:cs typeface="Arial"/>
              </a:rPr>
              <a:t>	</a:t>
            </a:r>
            <a:r>
              <a:rPr lang="en-US" sz="1600" b="1" dirty="0" smtClean="0">
                <a:latin typeface="Courier"/>
                <a:cs typeface="Courier"/>
              </a:rPr>
              <a:t>        </a:t>
            </a:r>
            <a:endParaRPr lang="en-US" sz="1600" b="1" dirty="0">
              <a:latin typeface="Courier"/>
              <a:cs typeface="Courier"/>
            </a:endParaRPr>
          </a:p>
          <a:p>
            <a:pPr marL="0" indent="0">
              <a:buNone/>
            </a:pPr>
            <a:r>
              <a:rPr lang="en-US" sz="1600" b="1" dirty="0">
                <a:latin typeface="Courier"/>
                <a:cs typeface="Courier"/>
              </a:rPr>
              <a:t>        Font </a:t>
            </a:r>
            <a:r>
              <a:rPr lang="en-US" sz="1600" b="1" dirty="0" err="1">
                <a:latin typeface="Courier"/>
                <a:cs typeface="Courier"/>
              </a:rPr>
              <a:t>biggerText</a:t>
            </a:r>
            <a:r>
              <a:rPr lang="en-US" sz="1600" b="1" dirty="0">
                <a:latin typeface="Courier"/>
                <a:cs typeface="Courier"/>
              </a:rPr>
              <a:t> = new Font("SansSerif",Font.BOLD,36);</a:t>
            </a:r>
          </a:p>
          <a:p>
            <a:pPr marL="0" indent="0">
              <a:buNone/>
            </a:pPr>
            <a:r>
              <a:rPr lang="en-US" sz="1600" b="1" dirty="0">
                <a:latin typeface="Courier"/>
                <a:cs typeface="Courier"/>
              </a:rPr>
              <a:t>        plus = new </a:t>
            </a:r>
            <a:r>
              <a:rPr lang="en-US" sz="1600" b="1" dirty="0" err="1">
                <a:latin typeface="Courier"/>
                <a:cs typeface="Courier"/>
              </a:rPr>
              <a:t>JButton</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plus.setFont</a:t>
            </a:r>
            <a:r>
              <a:rPr lang="en-US" sz="1600" b="1" dirty="0">
                <a:latin typeface="Courier"/>
                <a:cs typeface="Courier"/>
              </a:rPr>
              <a:t>(</a:t>
            </a:r>
            <a:r>
              <a:rPr lang="en-US" sz="1600" b="1" dirty="0" err="1">
                <a:latin typeface="Courier"/>
                <a:cs typeface="Courier"/>
              </a:rPr>
              <a:t>biggerText</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plus.addActionListener</a:t>
            </a:r>
            <a:r>
              <a:rPr lang="en-US" sz="1600" b="1" dirty="0">
                <a:latin typeface="Courier"/>
                <a:cs typeface="Courier"/>
              </a:rPr>
              <a:t>(this);</a:t>
            </a:r>
          </a:p>
          <a:p>
            <a:pPr marL="0" indent="0">
              <a:buNone/>
            </a:pPr>
            <a:r>
              <a:rPr lang="en-US" sz="1600" b="1" dirty="0">
                <a:latin typeface="Courier"/>
                <a:cs typeface="Courier"/>
              </a:rPr>
              <a:t>        minus = new </a:t>
            </a:r>
            <a:r>
              <a:rPr lang="en-US" sz="1600" b="1" dirty="0" err="1">
                <a:latin typeface="Courier"/>
                <a:cs typeface="Courier"/>
              </a:rPr>
              <a:t>JButton</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minus.setFont</a:t>
            </a:r>
            <a:r>
              <a:rPr lang="en-US" sz="1600" b="1" dirty="0">
                <a:latin typeface="Courier"/>
                <a:cs typeface="Courier"/>
              </a:rPr>
              <a:t>(</a:t>
            </a:r>
            <a:r>
              <a:rPr lang="en-US" sz="1600" b="1" dirty="0" err="1">
                <a:latin typeface="Courier"/>
                <a:cs typeface="Courier"/>
              </a:rPr>
              <a:t>biggerText</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minus.addActionListener</a:t>
            </a:r>
            <a:r>
              <a:rPr lang="en-US" sz="1600" b="1" dirty="0">
                <a:latin typeface="Courier"/>
                <a:cs typeface="Courier"/>
              </a:rPr>
              <a:t>(this);</a:t>
            </a:r>
          </a:p>
          <a:p>
            <a:pPr marL="0" indent="0">
              <a:buNone/>
            </a:pPr>
            <a:r>
              <a:rPr lang="en-US" sz="1600" b="1" dirty="0">
                <a:latin typeface="Courier"/>
                <a:cs typeface="Courier"/>
              </a:rPr>
              <a:t>        </a:t>
            </a:r>
            <a:r>
              <a:rPr lang="en-US" sz="1600" b="1" dirty="0" err="1">
                <a:latin typeface="Courier"/>
                <a:cs typeface="Courier"/>
              </a:rPr>
              <a:t>mult</a:t>
            </a:r>
            <a:r>
              <a:rPr lang="en-US" sz="1600" b="1" dirty="0">
                <a:latin typeface="Courier"/>
                <a:cs typeface="Courier"/>
              </a:rPr>
              <a:t> = new </a:t>
            </a:r>
            <a:r>
              <a:rPr lang="en-US" sz="1600" b="1" dirty="0" err="1">
                <a:latin typeface="Courier"/>
                <a:cs typeface="Courier"/>
              </a:rPr>
              <a:t>JButton</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mult.setFont</a:t>
            </a:r>
            <a:r>
              <a:rPr lang="en-US" sz="1600" b="1" dirty="0">
                <a:latin typeface="Courier"/>
                <a:cs typeface="Courier"/>
              </a:rPr>
              <a:t>(</a:t>
            </a:r>
            <a:r>
              <a:rPr lang="en-US" sz="1600" b="1" dirty="0" err="1">
                <a:latin typeface="Courier"/>
                <a:cs typeface="Courier"/>
              </a:rPr>
              <a:t>biggerText</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mult.addActionListener</a:t>
            </a:r>
            <a:r>
              <a:rPr lang="en-US" sz="1600" b="1" dirty="0">
                <a:latin typeface="Courier"/>
                <a:cs typeface="Courier"/>
              </a:rPr>
              <a:t>(this);</a:t>
            </a:r>
          </a:p>
          <a:p>
            <a:pPr marL="0" indent="0">
              <a:buNone/>
            </a:pPr>
            <a:r>
              <a:rPr lang="en-US" sz="1600" b="1" dirty="0">
                <a:latin typeface="Courier"/>
                <a:cs typeface="Courier"/>
              </a:rPr>
              <a:t>        div = new </a:t>
            </a:r>
            <a:r>
              <a:rPr lang="en-US" sz="1600" b="1" dirty="0" err="1">
                <a:latin typeface="Courier"/>
                <a:cs typeface="Courier"/>
              </a:rPr>
              <a:t>JButton</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div.setFont</a:t>
            </a:r>
            <a:r>
              <a:rPr lang="en-US" sz="1600" b="1" dirty="0">
                <a:latin typeface="Courier"/>
                <a:cs typeface="Courier"/>
              </a:rPr>
              <a:t>(</a:t>
            </a:r>
            <a:r>
              <a:rPr lang="en-US" sz="1600" b="1" dirty="0" err="1">
                <a:latin typeface="Courier"/>
                <a:cs typeface="Courier"/>
              </a:rPr>
              <a:t>biggerText</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div.addActionListener</a:t>
            </a:r>
            <a:r>
              <a:rPr lang="en-US" sz="1600" b="1" dirty="0">
                <a:latin typeface="Courier"/>
                <a:cs typeface="Courier"/>
              </a:rPr>
              <a:t>(this);)</a:t>
            </a:r>
            <a:r>
              <a:rPr lang="en-US" sz="1600" b="1" dirty="0" smtClean="0">
                <a:latin typeface="Courier"/>
                <a:cs typeface="Courier"/>
              </a:rPr>
              <a:t>);   </a:t>
            </a:r>
          </a:p>
          <a:p>
            <a:pPr marL="0" indent="0">
              <a:buNone/>
            </a:pPr>
            <a:endParaRPr lang="en-US" sz="2400" b="1" dirty="0">
              <a:latin typeface="Arial"/>
              <a:cs typeface="Arial"/>
            </a:endParaRPr>
          </a:p>
        </p:txBody>
      </p:sp>
      <p:sp>
        <p:nvSpPr>
          <p:cNvPr id="5" name="Rectangle 4"/>
          <p:cNvSpPr/>
          <p:nvPr/>
        </p:nvSpPr>
        <p:spPr bwMode="auto">
          <a:xfrm>
            <a:off x="381000" y="914400"/>
            <a:ext cx="7924800" cy="4114800"/>
          </a:xfrm>
          <a:prstGeom prst="rect">
            <a:avLst/>
          </a:prstGeom>
          <a:noFill/>
          <a:ln w="9525" cap="flat" cmpd="sng" algn="ctr">
            <a:solidFill>
              <a:schemeClr val="tx1"/>
            </a:solidFill>
            <a:prstDash val="solid"/>
            <a:round/>
            <a:headEnd type="none" w="med" len="med"/>
            <a:tailEnd type="triangle" w="lg" len="lg"/>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Times" charset="0"/>
              <a:ea typeface="ＭＳ Ｐゴシック" charset="0"/>
            </a:endParaRPr>
          </a:p>
        </p:txBody>
      </p:sp>
    </p:spTree>
    <p:extLst>
      <p:ext uri="{BB962C8B-B14F-4D97-AF65-F5344CB8AC3E}">
        <p14:creationId xmlns:p14="http://schemas.microsoft.com/office/powerpoint/2010/main" val="93476074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7487B8-3D18-7F4A-8FD4-1DA92BDF1470}" type="slidenum">
              <a:rPr lang="en-US"/>
              <a:pPr>
                <a:defRPr/>
              </a:pPr>
              <a:t>24</a:t>
            </a:fld>
            <a:endParaRPr lang="en-US"/>
          </a:p>
        </p:txBody>
      </p:sp>
      <p:sp>
        <p:nvSpPr>
          <p:cNvPr id="7" name="Rectangle 2"/>
          <p:cNvSpPr>
            <a:spLocks noGrp="1" noChangeArrowheads="1"/>
          </p:cNvSpPr>
          <p:nvPr>
            <p:ph type="title"/>
          </p:nvPr>
        </p:nvSpPr>
        <p:spPr>
          <a:xfrm>
            <a:off x="685800" y="228600"/>
            <a:ext cx="7772400" cy="1143000"/>
          </a:xfrm>
        </p:spPr>
        <p:txBody>
          <a:bodyPr/>
          <a:lstStyle/>
          <a:p>
            <a:pPr algn="l" eaLnBrk="1" hangingPunct="1">
              <a:defRPr/>
            </a:pPr>
            <a:r>
              <a:rPr lang="en-US" b="1" dirty="0" smtClean="0">
                <a:solidFill>
                  <a:srgbClr val="B82A28"/>
                </a:solidFill>
                <a:cs typeface="+mj-cs"/>
              </a:rPr>
              <a:t>   </a:t>
            </a:r>
          </a:p>
        </p:txBody>
      </p:sp>
      <p:sp>
        <p:nvSpPr>
          <p:cNvPr id="10" name="Content Placeholder 2"/>
          <p:cNvSpPr>
            <a:spLocks noGrp="1"/>
          </p:cNvSpPr>
          <p:nvPr>
            <p:ph idx="1"/>
          </p:nvPr>
        </p:nvSpPr>
        <p:spPr>
          <a:xfrm>
            <a:off x="457200" y="381000"/>
            <a:ext cx="8077200" cy="4114800"/>
          </a:xfrm>
        </p:spPr>
        <p:txBody>
          <a:bodyPr/>
          <a:lstStyle/>
          <a:p>
            <a:pPr marL="0" indent="0">
              <a:buNone/>
            </a:pPr>
            <a:r>
              <a:rPr lang="en-US" sz="1800" dirty="0" smtClean="0">
                <a:latin typeface="Arial"/>
                <a:cs typeface="Arial"/>
              </a:rPr>
              <a:t>Finish the constructor:</a:t>
            </a:r>
            <a:endParaRPr lang="en-US" sz="1600" b="1" dirty="0">
              <a:latin typeface="Courier"/>
              <a:cs typeface="Courier"/>
            </a:endParaRPr>
          </a:p>
          <a:p>
            <a:pPr marL="0" indent="0">
              <a:buNone/>
            </a:pPr>
            <a:r>
              <a:rPr lang="en-US" sz="1600" b="1" dirty="0">
                <a:latin typeface="Courier"/>
                <a:cs typeface="Courier"/>
              </a:rPr>
              <a:t>        </a:t>
            </a:r>
            <a:r>
              <a:rPr lang="en-US" sz="1600" b="1" dirty="0" err="1">
                <a:latin typeface="Courier"/>
                <a:cs typeface="Courier"/>
              </a:rPr>
              <a:t>buttonPanel</a:t>
            </a:r>
            <a:r>
              <a:rPr lang="en-US" sz="1600" b="1" dirty="0">
                <a:latin typeface="Courier"/>
                <a:cs typeface="Courier"/>
              </a:rPr>
              <a:t> = new </a:t>
            </a:r>
            <a:r>
              <a:rPr lang="en-US" sz="1600" b="1" dirty="0" err="1">
                <a:latin typeface="Courier"/>
                <a:cs typeface="Courier"/>
              </a:rPr>
              <a:t>JPanel</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buttonPanel.setLayout</a:t>
            </a:r>
            <a:r>
              <a:rPr lang="en-US" sz="1600" b="1" dirty="0">
                <a:latin typeface="Courier"/>
                <a:cs typeface="Courier"/>
              </a:rPr>
              <a:t>(new </a:t>
            </a:r>
            <a:r>
              <a:rPr lang="en-US" sz="1600" b="1" dirty="0" err="1">
                <a:latin typeface="Courier"/>
                <a:cs typeface="Courier"/>
              </a:rPr>
              <a:t>GridLayout</a:t>
            </a:r>
            <a:r>
              <a:rPr lang="en-US" sz="1600" b="1" dirty="0">
                <a:latin typeface="Courier"/>
                <a:cs typeface="Courier"/>
              </a:rPr>
              <a:t>(1,1));</a:t>
            </a:r>
          </a:p>
          <a:p>
            <a:pPr marL="0" indent="0">
              <a:buNone/>
            </a:pPr>
            <a:r>
              <a:rPr lang="en-US" sz="1600" b="1" dirty="0">
                <a:latin typeface="Courier"/>
                <a:cs typeface="Courier"/>
              </a:rPr>
              <a:t>        </a:t>
            </a:r>
            <a:r>
              <a:rPr lang="en-US" sz="1600" b="1" dirty="0" err="1">
                <a:latin typeface="Courier"/>
                <a:cs typeface="Courier"/>
              </a:rPr>
              <a:t>buttonPanel.add</a:t>
            </a:r>
            <a:r>
              <a:rPr lang="en-US" sz="1600" b="1" dirty="0">
                <a:latin typeface="Courier"/>
                <a:cs typeface="Courier"/>
              </a:rPr>
              <a:t>(plus);</a:t>
            </a:r>
          </a:p>
          <a:p>
            <a:pPr marL="0" indent="0">
              <a:buNone/>
            </a:pPr>
            <a:r>
              <a:rPr lang="en-US" sz="1600" b="1" dirty="0">
                <a:latin typeface="Courier"/>
                <a:cs typeface="Courier"/>
              </a:rPr>
              <a:t>        </a:t>
            </a:r>
            <a:r>
              <a:rPr lang="en-US" sz="1600" b="1" dirty="0" err="1">
                <a:latin typeface="Courier"/>
                <a:cs typeface="Courier"/>
              </a:rPr>
              <a:t>buttonPanel.add</a:t>
            </a:r>
            <a:r>
              <a:rPr lang="en-US" sz="1600" b="1" dirty="0">
                <a:latin typeface="Courier"/>
                <a:cs typeface="Courier"/>
              </a:rPr>
              <a:t>(minus);</a:t>
            </a:r>
          </a:p>
          <a:p>
            <a:pPr marL="0" indent="0">
              <a:buNone/>
            </a:pPr>
            <a:r>
              <a:rPr lang="en-US" sz="1600" b="1" dirty="0">
                <a:latin typeface="Courier"/>
                <a:cs typeface="Courier"/>
              </a:rPr>
              <a:t>        </a:t>
            </a:r>
            <a:r>
              <a:rPr lang="en-US" sz="1600" b="1" dirty="0" err="1">
                <a:latin typeface="Courier"/>
                <a:cs typeface="Courier"/>
              </a:rPr>
              <a:t>buttonPanel.add</a:t>
            </a:r>
            <a:r>
              <a:rPr lang="en-US" sz="1600" b="1" dirty="0">
                <a:latin typeface="Courier"/>
                <a:cs typeface="Courier"/>
              </a:rPr>
              <a:t>(</a:t>
            </a:r>
            <a:r>
              <a:rPr lang="en-US" sz="1600" b="1" dirty="0" err="1">
                <a:latin typeface="Courier"/>
                <a:cs typeface="Courier"/>
              </a:rPr>
              <a:t>mult</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buttonPanel.add</a:t>
            </a:r>
            <a:r>
              <a:rPr lang="en-US" sz="1600" b="1" dirty="0">
                <a:latin typeface="Courier"/>
                <a:cs typeface="Courier"/>
              </a:rPr>
              <a:t>(div);</a:t>
            </a:r>
          </a:p>
          <a:p>
            <a:pPr marL="0" indent="0">
              <a:buNone/>
            </a:pPr>
            <a:r>
              <a:rPr lang="en-US" sz="1600" b="1" dirty="0">
                <a:latin typeface="Courier"/>
                <a:cs typeface="Courier"/>
              </a:rPr>
              <a:t>        </a:t>
            </a:r>
          </a:p>
          <a:p>
            <a:pPr marL="0" indent="0">
              <a:buNone/>
            </a:pPr>
            <a:r>
              <a:rPr lang="en-US" sz="1600" b="1" dirty="0">
                <a:latin typeface="Courier"/>
                <a:cs typeface="Courier"/>
              </a:rPr>
              <a:t>        </a:t>
            </a:r>
            <a:r>
              <a:rPr lang="en-US" sz="1600" b="1" dirty="0" err="1">
                <a:latin typeface="Courier"/>
                <a:cs typeface="Courier"/>
              </a:rPr>
              <a:t>bigPane.setPreferredSize</a:t>
            </a:r>
            <a:r>
              <a:rPr lang="en-US" sz="1600" b="1" dirty="0">
                <a:latin typeface="Courier"/>
                <a:cs typeface="Courier"/>
              </a:rPr>
              <a:t>(new Dimension(300,300));</a:t>
            </a:r>
          </a:p>
          <a:p>
            <a:pPr marL="0" indent="0">
              <a:buNone/>
            </a:pPr>
            <a:r>
              <a:rPr lang="en-US" sz="1600" b="1" dirty="0">
                <a:latin typeface="Courier"/>
                <a:cs typeface="Courier"/>
              </a:rPr>
              <a:t>        </a:t>
            </a:r>
            <a:r>
              <a:rPr lang="en-US" sz="1600" b="1" dirty="0" err="1" smtClean="0">
                <a:latin typeface="Courier"/>
                <a:cs typeface="Courier"/>
              </a:rPr>
              <a:t>calcPanel.add</a:t>
            </a:r>
            <a:r>
              <a:rPr lang="en-US" sz="1600" b="1" dirty="0" smtClean="0">
                <a:latin typeface="Courier"/>
                <a:cs typeface="Courier"/>
              </a:rPr>
              <a:t>(</a:t>
            </a:r>
            <a:r>
              <a:rPr lang="en-US" sz="1600" b="1" dirty="0" err="1">
                <a:latin typeface="Courier"/>
                <a:cs typeface="Courier"/>
              </a:rPr>
              <a:t>panelX</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calcPanel.add</a:t>
            </a:r>
            <a:r>
              <a:rPr lang="en-US" sz="1600" b="1" dirty="0">
                <a:latin typeface="Courier"/>
                <a:cs typeface="Courier"/>
              </a:rPr>
              <a:t>(</a:t>
            </a:r>
            <a:r>
              <a:rPr lang="en-US" sz="1600" b="1" dirty="0" err="1">
                <a:latin typeface="Courier"/>
                <a:cs typeface="Courier"/>
              </a:rPr>
              <a:t>panelY</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calcPanel.add</a:t>
            </a:r>
            <a:r>
              <a:rPr lang="en-US" sz="1600" b="1" dirty="0">
                <a:latin typeface="Courier"/>
                <a:cs typeface="Courier"/>
              </a:rPr>
              <a:t>(</a:t>
            </a:r>
            <a:r>
              <a:rPr lang="en-US" sz="1600" b="1" dirty="0" err="1">
                <a:latin typeface="Courier"/>
                <a:cs typeface="Courier"/>
              </a:rPr>
              <a:t>buttonPanel</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calcPanel.add</a:t>
            </a:r>
            <a:r>
              <a:rPr lang="en-US" sz="1600" b="1" dirty="0">
                <a:latin typeface="Courier"/>
                <a:cs typeface="Courier"/>
              </a:rPr>
              <a:t>(</a:t>
            </a:r>
            <a:r>
              <a:rPr lang="en-US" sz="1600" b="1" dirty="0" err="1">
                <a:latin typeface="Courier"/>
                <a:cs typeface="Courier"/>
              </a:rPr>
              <a:t>resultPanel</a:t>
            </a:r>
            <a:r>
              <a:rPr lang="en-US" sz="1600" b="1" dirty="0">
                <a:latin typeface="Courier"/>
                <a:cs typeface="Courier"/>
              </a:rPr>
              <a:t>);</a:t>
            </a:r>
          </a:p>
          <a:p>
            <a:pPr marL="0" indent="0">
              <a:buNone/>
            </a:pPr>
            <a:endParaRPr lang="en-US" sz="1600" b="1" dirty="0">
              <a:latin typeface="Courier"/>
              <a:cs typeface="Courier"/>
            </a:endParaRPr>
          </a:p>
          <a:p>
            <a:pPr marL="0" indent="0">
              <a:buNone/>
            </a:pPr>
            <a:r>
              <a:rPr lang="en-US" sz="1600" b="1" dirty="0">
                <a:latin typeface="Courier"/>
                <a:cs typeface="Courier"/>
              </a:rPr>
              <a:t>        </a:t>
            </a:r>
            <a:r>
              <a:rPr lang="en-US" sz="1600" b="1" dirty="0" err="1">
                <a:latin typeface="Courier"/>
                <a:cs typeface="Courier"/>
              </a:rPr>
              <a:t>bigPane.pack</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bigPane.setLocation</a:t>
            </a:r>
            <a:r>
              <a:rPr lang="en-US" sz="1600" b="1" dirty="0">
                <a:latin typeface="Courier"/>
                <a:cs typeface="Courier"/>
              </a:rPr>
              <a:t>(100,50);</a:t>
            </a:r>
          </a:p>
          <a:p>
            <a:pPr marL="0" indent="0">
              <a:buNone/>
            </a:pPr>
            <a:r>
              <a:rPr lang="en-US" sz="1600" b="1" dirty="0">
                <a:latin typeface="Courier"/>
                <a:cs typeface="Courier"/>
              </a:rPr>
              <a:t>        </a:t>
            </a:r>
            <a:r>
              <a:rPr lang="en-US" sz="1600" b="1" dirty="0" err="1">
                <a:latin typeface="Courier"/>
                <a:cs typeface="Courier"/>
              </a:rPr>
              <a:t>bigPane.setDefaultCloseOperation</a:t>
            </a:r>
            <a:r>
              <a:rPr lang="en-US" sz="1600" b="1" dirty="0">
                <a:latin typeface="Courier"/>
                <a:cs typeface="Courier"/>
              </a:rPr>
              <a:t>(</a:t>
            </a:r>
            <a:r>
              <a:rPr lang="en-US" sz="1600" b="1" dirty="0" err="1">
                <a:latin typeface="Courier"/>
                <a:cs typeface="Courier"/>
              </a:rPr>
              <a:t>JFrame.EXIT_ON_CLOSE</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bigPane.setResizable</a:t>
            </a:r>
            <a:r>
              <a:rPr lang="en-US" sz="1600" b="1" dirty="0">
                <a:latin typeface="Courier"/>
                <a:cs typeface="Courier"/>
              </a:rPr>
              <a:t>(false);</a:t>
            </a:r>
          </a:p>
          <a:p>
            <a:pPr marL="0" indent="0">
              <a:buNone/>
            </a:pPr>
            <a:r>
              <a:rPr lang="en-US" sz="1600" b="1" dirty="0">
                <a:latin typeface="Courier"/>
                <a:cs typeface="Courier"/>
              </a:rPr>
              <a:t>        </a:t>
            </a:r>
            <a:r>
              <a:rPr lang="en-US" sz="1600" b="1" dirty="0" err="1">
                <a:latin typeface="Courier"/>
                <a:cs typeface="Courier"/>
              </a:rPr>
              <a:t>bigPane.setVisible</a:t>
            </a:r>
            <a:r>
              <a:rPr lang="en-US" sz="1600" b="1" dirty="0">
                <a:latin typeface="Courier"/>
                <a:cs typeface="Courier"/>
              </a:rPr>
              <a:t>(true)</a:t>
            </a:r>
            <a:r>
              <a:rPr lang="en-US" sz="1600" b="1" dirty="0" smtClean="0">
                <a:latin typeface="Courier"/>
                <a:cs typeface="Courier"/>
              </a:rPr>
              <a:t>;</a:t>
            </a:r>
          </a:p>
          <a:p>
            <a:pPr marL="0" indent="0">
              <a:buNone/>
            </a:pPr>
            <a:r>
              <a:rPr lang="en-US" sz="1600" b="1" dirty="0">
                <a:latin typeface="Courier"/>
                <a:cs typeface="Courier"/>
              </a:rPr>
              <a:t> </a:t>
            </a:r>
            <a:r>
              <a:rPr lang="en-US" sz="1600" b="1" dirty="0" smtClean="0">
                <a:latin typeface="Courier"/>
                <a:cs typeface="Courier"/>
              </a:rPr>
              <a:t>  } // end constructor   </a:t>
            </a:r>
          </a:p>
          <a:p>
            <a:pPr marL="0" indent="0">
              <a:buNone/>
            </a:pPr>
            <a:endParaRPr lang="en-US" sz="2400" b="1" dirty="0">
              <a:latin typeface="Arial"/>
              <a:cs typeface="Arial"/>
            </a:endParaRPr>
          </a:p>
        </p:txBody>
      </p:sp>
      <p:sp>
        <p:nvSpPr>
          <p:cNvPr id="5" name="Rectangle 4"/>
          <p:cNvSpPr/>
          <p:nvPr/>
        </p:nvSpPr>
        <p:spPr bwMode="auto">
          <a:xfrm>
            <a:off x="381000" y="762000"/>
            <a:ext cx="7924800" cy="5562600"/>
          </a:xfrm>
          <a:prstGeom prst="rect">
            <a:avLst/>
          </a:prstGeom>
          <a:noFill/>
          <a:ln w="9525" cap="flat" cmpd="sng" algn="ctr">
            <a:solidFill>
              <a:schemeClr val="tx1"/>
            </a:solidFill>
            <a:prstDash val="solid"/>
            <a:round/>
            <a:headEnd type="none" w="med" len="med"/>
            <a:tailEnd type="triangle" w="lg" len="lg"/>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Times" charset="0"/>
              <a:ea typeface="ＭＳ Ｐゴシック" charset="0"/>
            </a:endParaRPr>
          </a:p>
        </p:txBody>
      </p:sp>
    </p:spTree>
    <p:extLst>
      <p:ext uri="{BB962C8B-B14F-4D97-AF65-F5344CB8AC3E}">
        <p14:creationId xmlns:p14="http://schemas.microsoft.com/office/powerpoint/2010/main" val="258767752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7487B8-3D18-7F4A-8FD4-1DA92BDF1470}" type="slidenum">
              <a:rPr lang="en-US"/>
              <a:pPr>
                <a:defRPr/>
              </a:pPr>
              <a:t>25</a:t>
            </a:fld>
            <a:endParaRPr lang="en-US"/>
          </a:p>
        </p:txBody>
      </p:sp>
      <p:sp>
        <p:nvSpPr>
          <p:cNvPr id="7" name="Rectangle 2"/>
          <p:cNvSpPr>
            <a:spLocks noGrp="1" noChangeArrowheads="1"/>
          </p:cNvSpPr>
          <p:nvPr>
            <p:ph type="title"/>
          </p:nvPr>
        </p:nvSpPr>
        <p:spPr>
          <a:xfrm>
            <a:off x="685800" y="228600"/>
            <a:ext cx="7772400" cy="1143000"/>
          </a:xfrm>
        </p:spPr>
        <p:txBody>
          <a:bodyPr/>
          <a:lstStyle/>
          <a:p>
            <a:pPr algn="l" eaLnBrk="1" hangingPunct="1">
              <a:defRPr/>
            </a:pPr>
            <a:r>
              <a:rPr lang="en-US" b="1" dirty="0" smtClean="0">
                <a:solidFill>
                  <a:srgbClr val="B82A28"/>
                </a:solidFill>
                <a:cs typeface="+mj-cs"/>
              </a:rPr>
              <a:t>   </a:t>
            </a:r>
          </a:p>
        </p:txBody>
      </p:sp>
      <p:sp>
        <p:nvSpPr>
          <p:cNvPr id="10" name="Content Placeholder 2"/>
          <p:cNvSpPr>
            <a:spLocks noGrp="1"/>
          </p:cNvSpPr>
          <p:nvPr>
            <p:ph idx="1"/>
          </p:nvPr>
        </p:nvSpPr>
        <p:spPr>
          <a:xfrm>
            <a:off x="457200" y="152400"/>
            <a:ext cx="8077200" cy="4114800"/>
          </a:xfrm>
        </p:spPr>
        <p:txBody>
          <a:bodyPr/>
          <a:lstStyle/>
          <a:p>
            <a:pPr marL="0" indent="0">
              <a:buNone/>
            </a:pPr>
            <a:r>
              <a:rPr lang="en-US" sz="1600" b="1" dirty="0" smtClean="0">
                <a:latin typeface="Courier"/>
                <a:cs typeface="Courier"/>
              </a:rPr>
              <a:t>   public </a:t>
            </a:r>
            <a:r>
              <a:rPr lang="en-US" sz="1600" b="1" dirty="0">
                <a:latin typeface="Courier"/>
                <a:cs typeface="Courier"/>
              </a:rPr>
              <a:t>void </a:t>
            </a:r>
            <a:r>
              <a:rPr lang="en-US" sz="1600" b="1" dirty="0" err="1">
                <a:latin typeface="Courier"/>
                <a:cs typeface="Courier"/>
              </a:rPr>
              <a:t>actionPerformed</a:t>
            </a:r>
            <a:r>
              <a:rPr lang="en-US" sz="1600" b="1" dirty="0">
                <a:latin typeface="Courier"/>
                <a:cs typeface="Courier"/>
              </a:rPr>
              <a:t>(</a:t>
            </a:r>
            <a:r>
              <a:rPr lang="en-US" sz="1600" b="1" dirty="0" err="1">
                <a:latin typeface="Courier"/>
                <a:cs typeface="Courier"/>
              </a:rPr>
              <a:t>ActionEvent</a:t>
            </a:r>
            <a:r>
              <a:rPr lang="en-US" sz="1600" b="1" dirty="0">
                <a:latin typeface="Courier"/>
                <a:cs typeface="Courier"/>
              </a:rPr>
              <a:t> </a:t>
            </a:r>
            <a:r>
              <a:rPr lang="en-US" sz="1600" b="1" dirty="0" err="1">
                <a:latin typeface="Courier"/>
                <a:cs typeface="Courier"/>
              </a:rPr>
              <a:t>evt</a:t>
            </a:r>
            <a:r>
              <a:rPr lang="en-US" sz="1600" b="1" dirty="0">
                <a:latin typeface="Courier"/>
                <a:cs typeface="Courier"/>
              </a:rPr>
              <a:t>){</a:t>
            </a:r>
          </a:p>
          <a:p>
            <a:pPr marL="0" indent="0">
              <a:buNone/>
            </a:pPr>
            <a:r>
              <a:rPr lang="en-US" sz="1600" b="1" dirty="0">
                <a:latin typeface="Courier"/>
                <a:cs typeface="Courier"/>
              </a:rPr>
              <a:t>        double x, y;</a:t>
            </a:r>
          </a:p>
          <a:p>
            <a:pPr marL="0" indent="0">
              <a:buNone/>
            </a:pPr>
            <a:r>
              <a:rPr lang="en-US" sz="1600" b="1" dirty="0">
                <a:latin typeface="Courier"/>
                <a:cs typeface="Courier"/>
              </a:rPr>
              <a:t>        String </a:t>
            </a:r>
            <a:r>
              <a:rPr lang="en-US" sz="1600" b="1" dirty="0" err="1">
                <a:latin typeface="Courier"/>
                <a:cs typeface="Courier"/>
              </a:rPr>
              <a:t>xStr</a:t>
            </a:r>
            <a:r>
              <a:rPr lang="en-US" sz="1600" b="1" dirty="0">
                <a:latin typeface="Courier"/>
                <a:cs typeface="Courier"/>
              </a:rPr>
              <a:t>, </a:t>
            </a:r>
            <a:r>
              <a:rPr lang="en-US" sz="1600" b="1" dirty="0" err="1">
                <a:latin typeface="Courier"/>
                <a:cs typeface="Courier"/>
              </a:rPr>
              <a:t>yStr</a:t>
            </a:r>
            <a:r>
              <a:rPr lang="en-US" sz="1600" b="1" dirty="0">
                <a:latin typeface="Courier"/>
                <a:cs typeface="Courier"/>
              </a:rPr>
              <a:t>;</a:t>
            </a:r>
          </a:p>
          <a:p>
            <a:pPr marL="0" indent="0">
              <a:buNone/>
            </a:pPr>
            <a:r>
              <a:rPr lang="en-US" sz="1600" b="1" dirty="0">
                <a:latin typeface="Courier"/>
                <a:cs typeface="Courier"/>
              </a:rPr>
              <a:t>        </a:t>
            </a:r>
            <a:r>
              <a:rPr lang="en-US" sz="1600" b="1" dirty="0" smtClean="0">
                <a:latin typeface="Courier"/>
                <a:cs typeface="Courier"/>
              </a:rPr>
              <a:t>// first, get the text from the </a:t>
            </a:r>
            <a:r>
              <a:rPr lang="en-US" sz="1600" b="1" dirty="0" err="1" smtClean="0">
                <a:latin typeface="Courier"/>
                <a:cs typeface="Courier"/>
              </a:rPr>
              <a:t>JTextFields</a:t>
            </a:r>
            <a:endParaRPr lang="en-US" sz="1600" b="1" dirty="0">
              <a:latin typeface="Courier"/>
              <a:cs typeface="Courier"/>
            </a:endParaRPr>
          </a:p>
          <a:p>
            <a:pPr marL="0" indent="0">
              <a:buNone/>
            </a:pPr>
            <a:r>
              <a:rPr lang="en-US" sz="1600" b="1" dirty="0">
                <a:latin typeface="Courier"/>
                <a:cs typeface="Courier"/>
              </a:rPr>
              <a:t>        try {</a:t>
            </a:r>
          </a:p>
          <a:p>
            <a:pPr marL="0" indent="0">
              <a:buNone/>
            </a:pPr>
            <a:r>
              <a:rPr lang="en-US" sz="1600" b="1" dirty="0">
                <a:latin typeface="Courier"/>
                <a:cs typeface="Courier"/>
              </a:rPr>
              <a:t>            </a:t>
            </a:r>
            <a:r>
              <a:rPr lang="en-US" sz="1600" b="1" dirty="0" err="1">
                <a:latin typeface="Courier"/>
                <a:cs typeface="Courier"/>
              </a:rPr>
              <a:t>xStr</a:t>
            </a:r>
            <a:r>
              <a:rPr lang="en-US" sz="1600" b="1" dirty="0">
                <a:latin typeface="Courier"/>
                <a:cs typeface="Courier"/>
              </a:rPr>
              <a:t> = </a:t>
            </a:r>
            <a:r>
              <a:rPr lang="en-US" sz="1600" b="1" dirty="0" err="1">
                <a:latin typeface="Courier"/>
                <a:cs typeface="Courier"/>
              </a:rPr>
              <a:t>enterX.getText</a:t>
            </a:r>
            <a:r>
              <a:rPr lang="en-US" sz="1600" b="1" dirty="0">
                <a:latin typeface="Courier"/>
                <a:cs typeface="Courier"/>
              </a:rPr>
              <a:t>();</a:t>
            </a:r>
          </a:p>
          <a:p>
            <a:pPr marL="0" indent="0">
              <a:buNone/>
            </a:pPr>
            <a:r>
              <a:rPr lang="en-US" sz="1600" b="1" dirty="0">
                <a:latin typeface="Courier"/>
                <a:cs typeface="Courier"/>
              </a:rPr>
              <a:t>            x = </a:t>
            </a:r>
            <a:r>
              <a:rPr lang="en-US" sz="1600" b="1" dirty="0" err="1">
                <a:latin typeface="Courier"/>
                <a:cs typeface="Courier"/>
              </a:rPr>
              <a:t>Double.parseDouble</a:t>
            </a:r>
            <a:r>
              <a:rPr lang="en-US" sz="1600" b="1" dirty="0">
                <a:latin typeface="Courier"/>
                <a:cs typeface="Courier"/>
              </a:rPr>
              <a:t>(</a:t>
            </a:r>
            <a:r>
              <a:rPr lang="en-US" sz="1600" b="1" dirty="0" err="1">
                <a:latin typeface="Courier"/>
                <a:cs typeface="Courier"/>
              </a:rPr>
              <a:t>xStr</a:t>
            </a:r>
            <a:r>
              <a:rPr lang="en-US" sz="1600" b="1" dirty="0">
                <a:latin typeface="Courier"/>
                <a:cs typeface="Courier"/>
              </a:rPr>
              <a:t>);</a:t>
            </a:r>
          </a:p>
          <a:p>
            <a:pPr marL="0" indent="0">
              <a:buNone/>
            </a:pPr>
            <a:r>
              <a:rPr lang="en-US" sz="1600" b="1" dirty="0">
                <a:latin typeface="Courier"/>
                <a:cs typeface="Courier"/>
              </a:rPr>
              <a:t>        }catch(</a:t>
            </a:r>
            <a:r>
              <a:rPr lang="en-US" sz="1600" b="1" dirty="0" err="1">
                <a:latin typeface="Courier"/>
                <a:cs typeface="Courier"/>
              </a:rPr>
              <a:t>NumberFormatException</a:t>
            </a:r>
            <a:r>
              <a:rPr lang="en-US" sz="1600" b="1" dirty="0">
                <a:latin typeface="Courier"/>
                <a:cs typeface="Courier"/>
              </a:rPr>
              <a:t> </a:t>
            </a:r>
            <a:r>
              <a:rPr lang="en-US" sz="1600" b="1" dirty="0" err="1">
                <a:latin typeface="Courier"/>
                <a:cs typeface="Courier"/>
              </a:rPr>
              <a:t>nfe</a:t>
            </a:r>
            <a:r>
              <a:rPr lang="en-US" sz="1600" b="1" dirty="0" smtClean="0">
                <a:latin typeface="Courier"/>
                <a:cs typeface="Courier"/>
              </a:rPr>
              <a:t>) {</a:t>
            </a:r>
            <a:endParaRPr lang="en-US" sz="1600" b="1" dirty="0">
              <a:latin typeface="Courier"/>
              <a:cs typeface="Courier"/>
            </a:endParaRPr>
          </a:p>
          <a:p>
            <a:pPr marL="0" indent="0">
              <a:buNone/>
            </a:pPr>
            <a:r>
              <a:rPr lang="en-US" sz="1600" b="1" dirty="0">
                <a:latin typeface="Courier"/>
                <a:cs typeface="Courier"/>
              </a:rPr>
              <a:t>            </a:t>
            </a:r>
            <a:r>
              <a:rPr lang="en-US" sz="1600" b="1" dirty="0" err="1">
                <a:latin typeface="Courier"/>
                <a:cs typeface="Courier"/>
              </a:rPr>
              <a:t>answer.setText</a:t>
            </a:r>
            <a:r>
              <a:rPr lang="en-US" sz="1600" b="1" dirty="0">
                <a:latin typeface="Courier"/>
                <a:cs typeface="Courier"/>
              </a:rPr>
              <a:t>("Illegal data for x.");</a:t>
            </a:r>
          </a:p>
          <a:p>
            <a:pPr marL="0" indent="0">
              <a:buNone/>
            </a:pPr>
            <a:r>
              <a:rPr lang="en-US" sz="1600" b="1" dirty="0">
                <a:latin typeface="Courier"/>
                <a:cs typeface="Courier"/>
              </a:rPr>
              <a:t>            </a:t>
            </a:r>
            <a:r>
              <a:rPr lang="en-US" sz="1600" b="1" dirty="0" err="1">
                <a:latin typeface="Courier"/>
                <a:cs typeface="Courier"/>
              </a:rPr>
              <a:t>enterX.requestFocusInWindow</a:t>
            </a:r>
            <a:r>
              <a:rPr lang="en-US" sz="1600" b="1" dirty="0">
                <a:latin typeface="Courier"/>
                <a:cs typeface="Courier"/>
              </a:rPr>
              <a:t>();</a:t>
            </a:r>
          </a:p>
          <a:p>
            <a:pPr marL="0" indent="0">
              <a:buNone/>
            </a:pPr>
            <a:r>
              <a:rPr lang="en-US" sz="1600" b="1" dirty="0">
                <a:latin typeface="Courier"/>
                <a:cs typeface="Courier"/>
              </a:rPr>
              <a:t>            return;</a:t>
            </a:r>
          </a:p>
          <a:p>
            <a:pPr marL="0" indent="0">
              <a:buNone/>
            </a:pPr>
            <a:r>
              <a:rPr lang="en-US" sz="1600" b="1" dirty="0">
                <a:latin typeface="Courier"/>
                <a:cs typeface="Courier"/>
              </a:rPr>
              <a:t>        }</a:t>
            </a:r>
          </a:p>
          <a:p>
            <a:pPr marL="0" indent="0">
              <a:buNone/>
            </a:pPr>
            <a:r>
              <a:rPr lang="en-US" sz="1600" b="1" dirty="0">
                <a:latin typeface="Courier"/>
                <a:cs typeface="Courier"/>
              </a:rPr>
              <a:t>        try {</a:t>
            </a:r>
          </a:p>
          <a:p>
            <a:pPr marL="0" indent="0">
              <a:buNone/>
            </a:pPr>
            <a:r>
              <a:rPr lang="en-US" sz="1600" b="1" dirty="0">
                <a:latin typeface="Courier"/>
                <a:cs typeface="Courier"/>
              </a:rPr>
              <a:t>            </a:t>
            </a:r>
            <a:r>
              <a:rPr lang="en-US" sz="1600" b="1" dirty="0" err="1">
                <a:latin typeface="Courier"/>
                <a:cs typeface="Courier"/>
              </a:rPr>
              <a:t>yStr</a:t>
            </a:r>
            <a:r>
              <a:rPr lang="en-US" sz="1600" b="1" dirty="0">
                <a:latin typeface="Courier"/>
                <a:cs typeface="Courier"/>
              </a:rPr>
              <a:t> = </a:t>
            </a:r>
            <a:r>
              <a:rPr lang="en-US" sz="1600" b="1" dirty="0" err="1">
                <a:latin typeface="Courier"/>
                <a:cs typeface="Courier"/>
              </a:rPr>
              <a:t>enterY.getText</a:t>
            </a:r>
            <a:r>
              <a:rPr lang="en-US" sz="1600" b="1" dirty="0">
                <a:latin typeface="Courier"/>
                <a:cs typeface="Courier"/>
              </a:rPr>
              <a:t>();</a:t>
            </a:r>
          </a:p>
          <a:p>
            <a:pPr marL="0" indent="0">
              <a:buNone/>
            </a:pPr>
            <a:r>
              <a:rPr lang="en-US" sz="1600" b="1" dirty="0">
                <a:latin typeface="Courier"/>
                <a:cs typeface="Courier"/>
              </a:rPr>
              <a:t>            y = </a:t>
            </a:r>
            <a:r>
              <a:rPr lang="en-US" sz="1600" b="1" dirty="0" err="1">
                <a:latin typeface="Courier"/>
                <a:cs typeface="Courier"/>
              </a:rPr>
              <a:t>Double.parseDouble</a:t>
            </a:r>
            <a:r>
              <a:rPr lang="en-US" sz="1600" b="1" dirty="0">
                <a:latin typeface="Courier"/>
                <a:cs typeface="Courier"/>
              </a:rPr>
              <a:t>(</a:t>
            </a:r>
            <a:r>
              <a:rPr lang="en-US" sz="1600" b="1" dirty="0" err="1">
                <a:latin typeface="Courier"/>
                <a:cs typeface="Courier"/>
              </a:rPr>
              <a:t>yStr</a:t>
            </a:r>
            <a:r>
              <a:rPr lang="en-US" sz="1600" b="1" dirty="0">
                <a:latin typeface="Courier"/>
                <a:cs typeface="Courier"/>
              </a:rPr>
              <a:t>);</a:t>
            </a:r>
          </a:p>
          <a:p>
            <a:pPr marL="0" indent="0">
              <a:buNone/>
            </a:pPr>
            <a:r>
              <a:rPr lang="en-US" sz="1600" b="1" dirty="0">
                <a:latin typeface="Courier"/>
                <a:cs typeface="Courier"/>
              </a:rPr>
              <a:t>        }catch(</a:t>
            </a:r>
            <a:r>
              <a:rPr lang="en-US" sz="1600" b="1" dirty="0" err="1">
                <a:latin typeface="Courier"/>
                <a:cs typeface="Courier"/>
              </a:rPr>
              <a:t>NumberFormatException</a:t>
            </a:r>
            <a:r>
              <a:rPr lang="en-US" sz="1600" b="1" dirty="0">
                <a:latin typeface="Courier"/>
                <a:cs typeface="Courier"/>
              </a:rPr>
              <a:t> </a:t>
            </a:r>
            <a:r>
              <a:rPr lang="en-US" sz="1600" b="1" dirty="0" err="1">
                <a:latin typeface="Courier"/>
                <a:cs typeface="Courier"/>
              </a:rPr>
              <a:t>nfe</a:t>
            </a:r>
            <a:r>
              <a:rPr lang="en-US" sz="1600" b="1" dirty="0">
                <a:latin typeface="Courier"/>
                <a:cs typeface="Courier"/>
              </a:rPr>
              <a:t>) {</a:t>
            </a:r>
          </a:p>
          <a:p>
            <a:pPr marL="0" indent="0">
              <a:buNone/>
            </a:pPr>
            <a:r>
              <a:rPr lang="en-US" sz="1600" b="1" dirty="0">
                <a:latin typeface="Courier"/>
                <a:cs typeface="Courier"/>
              </a:rPr>
              <a:t>            </a:t>
            </a:r>
            <a:r>
              <a:rPr lang="en-US" sz="1600" b="1" dirty="0" err="1">
                <a:latin typeface="Courier"/>
                <a:cs typeface="Courier"/>
              </a:rPr>
              <a:t>answer.setText</a:t>
            </a:r>
            <a:r>
              <a:rPr lang="en-US" sz="1600" b="1" dirty="0">
                <a:latin typeface="Courier"/>
                <a:cs typeface="Courier"/>
              </a:rPr>
              <a:t>("Illegal data for y.");</a:t>
            </a:r>
          </a:p>
          <a:p>
            <a:pPr marL="0" indent="0">
              <a:buNone/>
            </a:pPr>
            <a:r>
              <a:rPr lang="en-US" sz="1600" b="1" dirty="0">
                <a:latin typeface="Courier"/>
                <a:cs typeface="Courier"/>
              </a:rPr>
              <a:t>            </a:t>
            </a:r>
            <a:r>
              <a:rPr lang="en-US" sz="1600" b="1" dirty="0" err="1">
                <a:latin typeface="Courier"/>
                <a:cs typeface="Courier"/>
              </a:rPr>
              <a:t>enterY.requestFocusInWindow</a:t>
            </a:r>
            <a:r>
              <a:rPr lang="en-US" sz="1600" b="1" dirty="0">
                <a:latin typeface="Courier"/>
                <a:cs typeface="Courier"/>
              </a:rPr>
              <a:t>();</a:t>
            </a:r>
          </a:p>
          <a:p>
            <a:pPr marL="0" indent="0">
              <a:buNone/>
            </a:pPr>
            <a:r>
              <a:rPr lang="en-US" sz="1600" b="1" dirty="0">
                <a:latin typeface="Courier"/>
                <a:cs typeface="Courier"/>
              </a:rPr>
              <a:t>            return;</a:t>
            </a:r>
          </a:p>
          <a:p>
            <a:pPr marL="0" indent="0">
              <a:buNone/>
            </a:pPr>
            <a:r>
              <a:rPr lang="en-US" sz="1600" b="1" dirty="0">
                <a:latin typeface="Courier"/>
                <a:cs typeface="Courier"/>
              </a:rPr>
              <a:t>        }</a:t>
            </a:r>
            <a:endParaRPr lang="en-US" sz="1600" b="1" dirty="0" smtClean="0">
              <a:latin typeface="Courier"/>
              <a:cs typeface="Courier"/>
            </a:endParaRPr>
          </a:p>
          <a:p>
            <a:pPr marL="0" indent="0">
              <a:buNone/>
            </a:pPr>
            <a:r>
              <a:rPr lang="en-US" sz="1600" b="1" dirty="0">
                <a:latin typeface="Courier"/>
                <a:cs typeface="Courier"/>
              </a:rPr>
              <a:t> </a:t>
            </a:r>
            <a:r>
              <a:rPr lang="en-US" sz="1600" b="1" dirty="0" smtClean="0">
                <a:latin typeface="Courier"/>
                <a:cs typeface="Courier"/>
              </a:rPr>
              <a:t>     </a:t>
            </a:r>
          </a:p>
          <a:p>
            <a:pPr marL="0" indent="0">
              <a:buNone/>
            </a:pPr>
            <a:endParaRPr lang="en-US" sz="2400" b="1" dirty="0">
              <a:latin typeface="Arial"/>
              <a:cs typeface="Arial"/>
            </a:endParaRPr>
          </a:p>
        </p:txBody>
      </p:sp>
      <p:sp>
        <p:nvSpPr>
          <p:cNvPr id="5" name="Rectangle 4"/>
          <p:cNvSpPr/>
          <p:nvPr/>
        </p:nvSpPr>
        <p:spPr bwMode="auto">
          <a:xfrm>
            <a:off x="381000" y="152400"/>
            <a:ext cx="7924800" cy="5943600"/>
          </a:xfrm>
          <a:prstGeom prst="rect">
            <a:avLst/>
          </a:prstGeom>
          <a:noFill/>
          <a:ln w="9525" cap="flat" cmpd="sng" algn="ctr">
            <a:solidFill>
              <a:schemeClr val="tx1"/>
            </a:solidFill>
            <a:prstDash val="solid"/>
            <a:round/>
            <a:headEnd type="none" w="med" len="med"/>
            <a:tailEnd type="triangle" w="lg" len="lg"/>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Times" charset="0"/>
              <a:ea typeface="ＭＳ Ｐゴシック" charset="0"/>
            </a:endParaRPr>
          </a:p>
        </p:txBody>
      </p:sp>
    </p:spTree>
    <p:extLst>
      <p:ext uri="{BB962C8B-B14F-4D97-AF65-F5344CB8AC3E}">
        <p14:creationId xmlns:p14="http://schemas.microsoft.com/office/powerpoint/2010/main" val="193529298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7487B8-3D18-7F4A-8FD4-1DA92BDF1470}" type="slidenum">
              <a:rPr lang="en-US"/>
              <a:pPr>
                <a:defRPr/>
              </a:pPr>
              <a:t>26</a:t>
            </a:fld>
            <a:endParaRPr lang="en-US"/>
          </a:p>
        </p:txBody>
      </p:sp>
      <p:sp>
        <p:nvSpPr>
          <p:cNvPr id="7" name="Rectangle 2"/>
          <p:cNvSpPr>
            <a:spLocks noGrp="1" noChangeArrowheads="1"/>
          </p:cNvSpPr>
          <p:nvPr>
            <p:ph type="title"/>
          </p:nvPr>
        </p:nvSpPr>
        <p:spPr>
          <a:xfrm>
            <a:off x="685800" y="228600"/>
            <a:ext cx="7772400" cy="1143000"/>
          </a:xfrm>
        </p:spPr>
        <p:txBody>
          <a:bodyPr/>
          <a:lstStyle/>
          <a:p>
            <a:pPr algn="l" eaLnBrk="1" hangingPunct="1">
              <a:defRPr/>
            </a:pPr>
            <a:r>
              <a:rPr lang="en-US" b="1" dirty="0" smtClean="0">
                <a:solidFill>
                  <a:srgbClr val="B82A28"/>
                </a:solidFill>
                <a:cs typeface="+mj-cs"/>
              </a:rPr>
              <a:t>   </a:t>
            </a:r>
          </a:p>
        </p:txBody>
      </p:sp>
      <p:sp>
        <p:nvSpPr>
          <p:cNvPr id="10" name="Content Placeholder 2"/>
          <p:cNvSpPr>
            <a:spLocks noGrp="1"/>
          </p:cNvSpPr>
          <p:nvPr>
            <p:ph idx="1"/>
          </p:nvPr>
        </p:nvSpPr>
        <p:spPr>
          <a:xfrm>
            <a:off x="457200" y="381000"/>
            <a:ext cx="8077200" cy="4114800"/>
          </a:xfrm>
        </p:spPr>
        <p:txBody>
          <a:bodyPr/>
          <a:lstStyle/>
          <a:p>
            <a:pPr marL="0" indent="0">
              <a:buNone/>
            </a:pPr>
            <a:r>
              <a:rPr lang="en-US" sz="1600" b="1" dirty="0" smtClean="0">
                <a:latin typeface="Courier"/>
                <a:cs typeface="Courier"/>
              </a:rPr>
              <a:t>  </a:t>
            </a:r>
            <a:r>
              <a:rPr lang="en-US" sz="1600" b="1" dirty="0">
                <a:latin typeface="Courier"/>
                <a:cs typeface="Courier"/>
              </a:rPr>
              <a:t>   </a:t>
            </a:r>
            <a:r>
              <a:rPr lang="en-US" sz="1600" b="1" dirty="0" smtClean="0">
                <a:latin typeface="Courier"/>
                <a:cs typeface="Courier"/>
              </a:rPr>
              <a:t>   String </a:t>
            </a:r>
            <a:r>
              <a:rPr lang="en-US" sz="1600" b="1" dirty="0">
                <a:latin typeface="Courier"/>
                <a:cs typeface="Courier"/>
              </a:rPr>
              <a:t>op = </a:t>
            </a:r>
            <a:r>
              <a:rPr lang="en-US" sz="1600" b="1" dirty="0" err="1">
                <a:latin typeface="Courier"/>
                <a:cs typeface="Courier"/>
              </a:rPr>
              <a:t>evt.getActionCommand</a:t>
            </a:r>
            <a:r>
              <a:rPr lang="en-US" sz="1600" b="1" dirty="0">
                <a:latin typeface="Courier"/>
                <a:cs typeface="Courier"/>
              </a:rPr>
              <a:t>();</a:t>
            </a:r>
          </a:p>
          <a:p>
            <a:pPr marL="0" indent="0">
              <a:buNone/>
            </a:pPr>
            <a:r>
              <a:rPr lang="en-US" sz="1600" b="1" dirty="0">
                <a:latin typeface="Courier"/>
                <a:cs typeface="Courier"/>
              </a:rPr>
              <a:t>        if (</a:t>
            </a:r>
            <a:r>
              <a:rPr lang="en-US" sz="1600" b="1" dirty="0" err="1">
                <a:latin typeface="Courier"/>
                <a:cs typeface="Courier"/>
              </a:rPr>
              <a:t>op.equals</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answer.setText</a:t>
            </a:r>
            <a:r>
              <a:rPr lang="en-US" sz="1600" b="1" dirty="0">
                <a:latin typeface="Courier"/>
                <a:cs typeface="Courier"/>
              </a:rPr>
              <a:t>("x + y = " + (</a:t>
            </a:r>
            <a:r>
              <a:rPr lang="en-US" sz="1600" b="1" dirty="0" err="1">
                <a:latin typeface="Courier"/>
                <a:cs typeface="Courier"/>
              </a:rPr>
              <a:t>x+y</a:t>
            </a:r>
            <a:r>
              <a:rPr lang="en-US" sz="1600" b="1" dirty="0">
                <a:latin typeface="Courier"/>
                <a:cs typeface="Courier"/>
              </a:rPr>
              <a:t>));</a:t>
            </a:r>
          </a:p>
          <a:p>
            <a:pPr marL="0" indent="0">
              <a:buNone/>
            </a:pPr>
            <a:r>
              <a:rPr lang="en-US" sz="1600" b="1" dirty="0">
                <a:latin typeface="Courier"/>
                <a:cs typeface="Courier"/>
              </a:rPr>
              <a:t>        else if (</a:t>
            </a:r>
            <a:r>
              <a:rPr lang="en-US" sz="1600" b="1" dirty="0" err="1">
                <a:latin typeface="Courier"/>
                <a:cs typeface="Courier"/>
              </a:rPr>
              <a:t>op.equals</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answer.setText</a:t>
            </a:r>
            <a:r>
              <a:rPr lang="en-US" sz="1600" b="1" dirty="0">
                <a:latin typeface="Courier"/>
                <a:cs typeface="Courier"/>
              </a:rPr>
              <a:t>("x - y = " + (x-y));</a:t>
            </a:r>
          </a:p>
          <a:p>
            <a:pPr marL="0" indent="0">
              <a:buNone/>
            </a:pPr>
            <a:r>
              <a:rPr lang="en-US" sz="1600" b="1" dirty="0">
                <a:latin typeface="Courier"/>
                <a:cs typeface="Courier"/>
              </a:rPr>
              <a:t>        else if (</a:t>
            </a:r>
            <a:r>
              <a:rPr lang="en-US" sz="1600" b="1" dirty="0" err="1">
                <a:latin typeface="Courier"/>
                <a:cs typeface="Courier"/>
              </a:rPr>
              <a:t>op.equals</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answer.setText</a:t>
            </a:r>
            <a:r>
              <a:rPr lang="en-US" sz="1600" b="1" dirty="0">
                <a:latin typeface="Courier"/>
                <a:cs typeface="Courier"/>
              </a:rPr>
              <a:t>("x * y = " + (x*y));</a:t>
            </a:r>
          </a:p>
          <a:p>
            <a:pPr marL="0" indent="0">
              <a:buNone/>
            </a:pPr>
            <a:r>
              <a:rPr lang="en-US" sz="1600" b="1" dirty="0">
                <a:latin typeface="Courier"/>
                <a:cs typeface="Courier"/>
              </a:rPr>
              <a:t>        else if (</a:t>
            </a:r>
            <a:r>
              <a:rPr lang="en-US" sz="1600" b="1" dirty="0" err="1">
                <a:latin typeface="Courier"/>
                <a:cs typeface="Courier"/>
              </a:rPr>
              <a:t>op.equals</a:t>
            </a:r>
            <a:r>
              <a:rPr lang="en-US" sz="1600" b="1" dirty="0">
                <a:latin typeface="Courier"/>
                <a:cs typeface="Courier"/>
              </a:rPr>
              <a:t>("/")) {</a:t>
            </a:r>
          </a:p>
          <a:p>
            <a:pPr marL="0" indent="0">
              <a:buNone/>
            </a:pPr>
            <a:r>
              <a:rPr lang="en-US" sz="1600" b="1" dirty="0">
                <a:latin typeface="Courier"/>
                <a:cs typeface="Courier"/>
              </a:rPr>
              <a:t>            if (y == 0)</a:t>
            </a:r>
          </a:p>
          <a:p>
            <a:pPr marL="0" indent="0">
              <a:buNone/>
            </a:pPr>
            <a:r>
              <a:rPr lang="en-US" sz="1600" b="1" dirty="0">
                <a:latin typeface="Courier"/>
                <a:cs typeface="Courier"/>
              </a:rPr>
              <a:t>                </a:t>
            </a:r>
            <a:r>
              <a:rPr lang="en-US" sz="1600" b="1" dirty="0" err="1">
                <a:latin typeface="Courier"/>
                <a:cs typeface="Courier"/>
              </a:rPr>
              <a:t>answer.setText</a:t>
            </a:r>
            <a:r>
              <a:rPr lang="en-US" sz="1600" b="1" dirty="0">
                <a:latin typeface="Courier"/>
                <a:cs typeface="Courier"/>
              </a:rPr>
              <a:t>("Can't divide by zero.");</a:t>
            </a:r>
          </a:p>
          <a:p>
            <a:pPr marL="0" indent="0">
              <a:buNone/>
            </a:pPr>
            <a:r>
              <a:rPr lang="en-US" sz="1600" b="1" dirty="0">
                <a:latin typeface="Courier"/>
                <a:cs typeface="Courier"/>
              </a:rPr>
              <a:t>            else</a:t>
            </a:r>
          </a:p>
          <a:p>
            <a:pPr marL="0" indent="0">
              <a:buNone/>
            </a:pPr>
            <a:r>
              <a:rPr lang="en-US" sz="1600" b="1" dirty="0">
                <a:latin typeface="Courier"/>
                <a:cs typeface="Courier"/>
              </a:rPr>
              <a:t>                </a:t>
            </a:r>
            <a:r>
              <a:rPr lang="en-US" sz="1600" b="1" dirty="0" err="1">
                <a:latin typeface="Courier"/>
                <a:cs typeface="Courier"/>
              </a:rPr>
              <a:t>answer.setText</a:t>
            </a:r>
            <a:r>
              <a:rPr lang="en-US" sz="1600" b="1" dirty="0">
                <a:latin typeface="Courier"/>
                <a:cs typeface="Courier"/>
              </a:rPr>
              <a:t>("x / y = " + (x/y));</a:t>
            </a:r>
          </a:p>
          <a:p>
            <a:pPr marL="0" indent="0">
              <a:buNone/>
            </a:pPr>
            <a:r>
              <a:rPr lang="en-US" sz="1600" b="1" dirty="0">
                <a:latin typeface="Courier"/>
                <a:cs typeface="Courier"/>
              </a:rPr>
              <a:t>        } </a:t>
            </a:r>
            <a:r>
              <a:rPr lang="en-US" sz="1600" b="1" dirty="0" smtClean="0">
                <a:latin typeface="Courier"/>
                <a:cs typeface="Courier"/>
              </a:rPr>
              <a:t>// end if       </a:t>
            </a:r>
            <a:endParaRPr lang="en-US" sz="1600" b="1" dirty="0">
              <a:latin typeface="Courier"/>
              <a:cs typeface="Courier"/>
            </a:endParaRPr>
          </a:p>
          <a:p>
            <a:pPr marL="0" indent="0">
              <a:buNone/>
            </a:pPr>
            <a:r>
              <a:rPr lang="en-US" sz="1600" b="1" dirty="0">
                <a:latin typeface="Courier"/>
                <a:cs typeface="Courier"/>
              </a:rPr>
              <a:t>    } </a:t>
            </a:r>
            <a:r>
              <a:rPr lang="en-US" sz="1600" b="1" dirty="0" smtClean="0">
                <a:latin typeface="Courier"/>
                <a:cs typeface="Courier"/>
              </a:rPr>
              <a:t>// end </a:t>
            </a:r>
            <a:r>
              <a:rPr lang="en-US" sz="1600" b="1" dirty="0" err="1" smtClean="0">
                <a:latin typeface="Courier"/>
                <a:cs typeface="Courier"/>
              </a:rPr>
              <a:t>actionPerformed</a:t>
            </a:r>
            <a:endParaRPr lang="en-US" sz="1600" b="1" dirty="0" smtClean="0">
              <a:latin typeface="Courier"/>
              <a:cs typeface="Courier"/>
            </a:endParaRPr>
          </a:p>
          <a:p>
            <a:pPr marL="0" indent="0">
              <a:buNone/>
            </a:pPr>
            <a:r>
              <a:rPr lang="en-US" sz="1600" b="1" dirty="0" smtClean="0">
                <a:latin typeface="Courier"/>
                <a:cs typeface="Courier"/>
              </a:rPr>
              <a:t>} // end class</a:t>
            </a:r>
          </a:p>
          <a:p>
            <a:pPr marL="0" indent="0">
              <a:buNone/>
            </a:pPr>
            <a:endParaRPr lang="en-US" sz="2400" b="1" dirty="0">
              <a:latin typeface="Arial"/>
              <a:cs typeface="Arial"/>
            </a:endParaRPr>
          </a:p>
        </p:txBody>
      </p:sp>
      <p:sp>
        <p:nvSpPr>
          <p:cNvPr id="5" name="Rectangle 4"/>
          <p:cNvSpPr/>
          <p:nvPr/>
        </p:nvSpPr>
        <p:spPr bwMode="auto">
          <a:xfrm>
            <a:off x="381000" y="381000"/>
            <a:ext cx="7924800" cy="4495800"/>
          </a:xfrm>
          <a:prstGeom prst="rect">
            <a:avLst/>
          </a:prstGeom>
          <a:noFill/>
          <a:ln w="9525" cap="flat" cmpd="sng" algn="ctr">
            <a:solidFill>
              <a:schemeClr val="tx1"/>
            </a:solidFill>
            <a:prstDash val="solid"/>
            <a:round/>
            <a:headEnd type="none" w="med" len="med"/>
            <a:tailEnd type="triangle" w="lg" len="lg"/>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Times" charset="0"/>
              <a:ea typeface="ＭＳ Ｐゴシック" charset="0"/>
            </a:endParaRPr>
          </a:p>
        </p:txBody>
      </p:sp>
    </p:spTree>
    <p:extLst>
      <p:ext uri="{BB962C8B-B14F-4D97-AF65-F5344CB8AC3E}">
        <p14:creationId xmlns:p14="http://schemas.microsoft.com/office/powerpoint/2010/main" val="329604440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7487B8-3D18-7F4A-8FD4-1DA92BDF1470}" type="slidenum">
              <a:rPr lang="en-US"/>
              <a:pPr>
                <a:defRPr/>
              </a:pPr>
              <a:t>27</a:t>
            </a:fld>
            <a:endParaRPr lang="en-US"/>
          </a:p>
        </p:txBody>
      </p:sp>
      <p:sp>
        <p:nvSpPr>
          <p:cNvPr id="7" name="Rectangle 2"/>
          <p:cNvSpPr>
            <a:spLocks noGrp="1" noChangeArrowheads="1"/>
          </p:cNvSpPr>
          <p:nvPr>
            <p:ph type="title"/>
          </p:nvPr>
        </p:nvSpPr>
        <p:spPr>
          <a:xfrm>
            <a:off x="685800" y="228600"/>
            <a:ext cx="7772400" cy="1143000"/>
          </a:xfrm>
        </p:spPr>
        <p:txBody>
          <a:bodyPr/>
          <a:lstStyle/>
          <a:p>
            <a:pPr algn="l" eaLnBrk="1" hangingPunct="1">
              <a:defRPr/>
            </a:pPr>
            <a:r>
              <a:rPr lang="en-US" b="1" dirty="0" smtClean="0">
                <a:solidFill>
                  <a:srgbClr val="B82A28"/>
                </a:solidFill>
                <a:cs typeface="+mj-cs"/>
              </a:rPr>
              <a:t>   </a:t>
            </a:r>
          </a:p>
        </p:txBody>
      </p:sp>
      <p:sp>
        <p:nvSpPr>
          <p:cNvPr id="8" name="Rectangle 2"/>
          <p:cNvSpPr txBox="1">
            <a:spLocks noChangeArrowheads="1"/>
          </p:cNvSpPr>
          <p:nvPr/>
        </p:nvSpPr>
        <p:spPr bwMode="auto">
          <a:xfrm>
            <a:off x="838200"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charset="0"/>
                <a:ea typeface="ＭＳ Ｐゴシック" charset="0"/>
              </a:defRPr>
            </a:lvl6pPr>
            <a:lvl7pPr marL="914400" algn="ctr" rtl="0" fontAlgn="base">
              <a:spcBef>
                <a:spcPct val="0"/>
              </a:spcBef>
              <a:spcAft>
                <a:spcPct val="0"/>
              </a:spcAft>
              <a:defRPr sz="4400">
                <a:solidFill>
                  <a:schemeClr val="tx2"/>
                </a:solidFill>
                <a:latin typeface="Times" charset="0"/>
                <a:ea typeface="ＭＳ Ｐゴシック" charset="0"/>
              </a:defRPr>
            </a:lvl7pPr>
            <a:lvl8pPr marL="1371600" algn="ctr" rtl="0" fontAlgn="base">
              <a:spcBef>
                <a:spcPct val="0"/>
              </a:spcBef>
              <a:spcAft>
                <a:spcPct val="0"/>
              </a:spcAft>
              <a:defRPr sz="4400">
                <a:solidFill>
                  <a:schemeClr val="tx2"/>
                </a:solidFill>
                <a:latin typeface="Times" charset="0"/>
                <a:ea typeface="ＭＳ Ｐゴシック" charset="0"/>
              </a:defRPr>
            </a:lvl8pPr>
            <a:lvl9pPr marL="1828800" algn="ctr" rtl="0" fontAlgn="base">
              <a:spcBef>
                <a:spcPct val="0"/>
              </a:spcBef>
              <a:spcAft>
                <a:spcPct val="0"/>
              </a:spcAft>
              <a:defRPr sz="4400">
                <a:solidFill>
                  <a:schemeClr val="tx2"/>
                </a:solidFill>
                <a:latin typeface="Times" charset="0"/>
                <a:ea typeface="ＭＳ Ｐゴシック" charset="0"/>
              </a:defRPr>
            </a:lvl9pPr>
          </a:lstStyle>
          <a:p>
            <a:pPr algn="l" eaLnBrk="1" hangingPunct="1">
              <a:defRPr/>
            </a:pPr>
            <a:r>
              <a:rPr lang="en-US" sz="3600" b="1" dirty="0" smtClean="0">
                <a:solidFill>
                  <a:srgbClr val="B82A28"/>
                </a:solidFill>
                <a:cs typeface="+mj-cs"/>
              </a:rPr>
              <a:t>   </a:t>
            </a:r>
            <a:r>
              <a:rPr lang="en-US" sz="3600" b="1" dirty="0" smtClean="0">
                <a:solidFill>
                  <a:srgbClr val="B82A28"/>
                </a:solidFill>
                <a:latin typeface="Arial"/>
                <a:cs typeface="Arial"/>
              </a:rPr>
              <a:t>Main points in General GUI</a:t>
            </a:r>
          </a:p>
        </p:txBody>
      </p:sp>
      <p:sp>
        <p:nvSpPr>
          <p:cNvPr id="9" name="Content Placeholder 2"/>
          <p:cNvSpPr>
            <a:spLocks noGrp="1"/>
          </p:cNvSpPr>
          <p:nvPr>
            <p:ph idx="1"/>
          </p:nvPr>
        </p:nvSpPr>
        <p:spPr>
          <a:xfrm>
            <a:off x="609600" y="1295400"/>
            <a:ext cx="7772400" cy="4114800"/>
          </a:xfrm>
        </p:spPr>
        <p:txBody>
          <a:bodyPr/>
          <a:lstStyle/>
          <a:p>
            <a:pPr marL="514350" indent="-514350">
              <a:buFont typeface="+mj-lt"/>
              <a:buAutoNum type="arabicPeriod"/>
            </a:pPr>
            <a:r>
              <a:rPr lang="en-US" sz="2400" dirty="0" smtClean="0">
                <a:latin typeface="Arial"/>
                <a:cs typeface="Arial"/>
              </a:rPr>
              <a:t>Write class that implements all Listener interfaces needed.</a:t>
            </a:r>
          </a:p>
          <a:p>
            <a:pPr marL="514350" indent="-514350">
              <a:buFont typeface="+mj-lt"/>
              <a:buAutoNum type="arabicPeriod"/>
            </a:pPr>
            <a:r>
              <a:rPr lang="en-US" sz="2400" dirty="0" smtClean="0">
                <a:latin typeface="Arial"/>
                <a:cs typeface="Arial"/>
              </a:rPr>
              <a:t>Decide which </a:t>
            </a:r>
            <a:r>
              <a:rPr lang="en-US" sz="2400" dirty="0" err="1" smtClean="0">
                <a:latin typeface="Arial"/>
                <a:cs typeface="Arial"/>
              </a:rPr>
              <a:t>JComponents</a:t>
            </a:r>
            <a:r>
              <a:rPr lang="en-US" sz="2400" dirty="0" smtClean="0">
                <a:latin typeface="Arial"/>
                <a:cs typeface="Arial"/>
              </a:rPr>
              <a:t> you need and declare them as instance variables.</a:t>
            </a:r>
          </a:p>
          <a:p>
            <a:pPr marL="514350" indent="-514350">
              <a:buFont typeface="+mj-lt"/>
              <a:buAutoNum type="arabicPeriod"/>
            </a:pPr>
            <a:r>
              <a:rPr lang="en-US" sz="2400" dirty="0" smtClean="0">
                <a:latin typeface="Arial"/>
                <a:cs typeface="Arial"/>
              </a:rPr>
              <a:t>Write a main method that creates an object of its own type, calling a zero-parameter constructor.</a:t>
            </a:r>
          </a:p>
          <a:p>
            <a:pPr marL="514350" indent="-514350">
              <a:buFont typeface="+mj-lt"/>
              <a:buAutoNum type="arabicPeriod"/>
            </a:pPr>
            <a:r>
              <a:rPr lang="en-US" sz="2400" dirty="0" smtClean="0">
                <a:latin typeface="Arial"/>
                <a:cs typeface="Arial"/>
              </a:rPr>
              <a:t>Inside the constructor, create a </a:t>
            </a:r>
            <a:r>
              <a:rPr lang="en-US" sz="2400" dirty="0" err="1" smtClean="0">
                <a:latin typeface="Arial"/>
                <a:cs typeface="Arial"/>
              </a:rPr>
              <a:t>JFrame</a:t>
            </a:r>
            <a:r>
              <a:rPr lang="en-US" sz="2400" dirty="0" smtClean="0">
                <a:latin typeface="Arial"/>
                <a:cs typeface="Arial"/>
              </a:rPr>
              <a:t> to hold all </a:t>
            </a:r>
            <a:r>
              <a:rPr lang="en-US" sz="2400" dirty="0" err="1" smtClean="0">
                <a:latin typeface="Arial"/>
                <a:cs typeface="Arial"/>
              </a:rPr>
              <a:t>JComponents</a:t>
            </a:r>
            <a:r>
              <a:rPr lang="en-US" sz="2400" dirty="0" smtClean="0">
                <a:latin typeface="Arial"/>
                <a:cs typeface="Arial"/>
              </a:rPr>
              <a:t>. Instantiate all </a:t>
            </a:r>
            <a:r>
              <a:rPr lang="en-US" sz="2400" dirty="0" err="1" smtClean="0">
                <a:latin typeface="Arial"/>
                <a:cs typeface="Arial"/>
              </a:rPr>
              <a:t>JComponents</a:t>
            </a:r>
            <a:r>
              <a:rPr lang="en-US" sz="2400" dirty="0" smtClean="0">
                <a:latin typeface="Arial"/>
                <a:cs typeface="Arial"/>
              </a:rPr>
              <a:t> in constructor. Add a Listener to any </a:t>
            </a:r>
            <a:r>
              <a:rPr lang="en-US" sz="2400" dirty="0" err="1" smtClean="0">
                <a:latin typeface="Arial"/>
                <a:cs typeface="Arial"/>
              </a:rPr>
              <a:t>JComponent</a:t>
            </a:r>
            <a:r>
              <a:rPr lang="en-US" sz="2400" dirty="0" smtClean="0">
                <a:latin typeface="Arial"/>
                <a:cs typeface="Arial"/>
              </a:rPr>
              <a:t> that </a:t>
            </a:r>
            <a:r>
              <a:rPr lang="en-US" sz="2400" dirty="0">
                <a:latin typeface="Arial"/>
                <a:cs typeface="Arial"/>
              </a:rPr>
              <a:t>will generate an </a:t>
            </a:r>
            <a:r>
              <a:rPr lang="en-US" sz="2400" dirty="0" smtClean="0">
                <a:latin typeface="Arial"/>
                <a:cs typeface="Arial"/>
              </a:rPr>
              <a:t>Event. Add all </a:t>
            </a:r>
            <a:r>
              <a:rPr lang="en-US" sz="2400" dirty="0" err="1" smtClean="0">
                <a:latin typeface="Arial"/>
                <a:cs typeface="Arial"/>
              </a:rPr>
              <a:t>JComponents</a:t>
            </a:r>
            <a:r>
              <a:rPr lang="en-US" sz="2400" dirty="0" smtClean="0">
                <a:latin typeface="Arial"/>
                <a:cs typeface="Arial"/>
              </a:rPr>
              <a:t> to their appropriate </a:t>
            </a:r>
            <a:r>
              <a:rPr lang="en-US" sz="2400" dirty="0" smtClean="0">
                <a:latin typeface="Arial"/>
                <a:cs typeface="Arial"/>
              </a:rPr>
              <a:t>containers.</a:t>
            </a:r>
            <a:endParaRPr lang="en-US" sz="2400" dirty="0" smtClean="0">
              <a:latin typeface="Arial"/>
              <a:cs typeface="Arial"/>
            </a:endParaRPr>
          </a:p>
        </p:txBody>
      </p:sp>
    </p:spTree>
    <p:extLst>
      <p:ext uri="{BB962C8B-B14F-4D97-AF65-F5344CB8AC3E}">
        <p14:creationId xmlns:p14="http://schemas.microsoft.com/office/powerpoint/2010/main" val="281282236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7487B8-3D18-7F4A-8FD4-1DA92BDF1470}" type="slidenum">
              <a:rPr lang="en-US"/>
              <a:pPr>
                <a:defRPr/>
              </a:pPr>
              <a:t>28</a:t>
            </a:fld>
            <a:endParaRPr lang="en-US"/>
          </a:p>
        </p:txBody>
      </p:sp>
      <p:sp>
        <p:nvSpPr>
          <p:cNvPr id="7" name="Rectangle 2"/>
          <p:cNvSpPr>
            <a:spLocks noGrp="1" noChangeArrowheads="1"/>
          </p:cNvSpPr>
          <p:nvPr>
            <p:ph type="title"/>
          </p:nvPr>
        </p:nvSpPr>
        <p:spPr>
          <a:xfrm>
            <a:off x="685800" y="228600"/>
            <a:ext cx="7772400" cy="1143000"/>
          </a:xfrm>
        </p:spPr>
        <p:txBody>
          <a:bodyPr/>
          <a:lstStyle/>
          <a:p>
            <a:pPr algn="l" eaLnBrk="1" hangingPunct="1">
              <a:defRPr/>
            </a:pPr>
            <a:r>
              <a:rPr lang="en-US" b="1" dirty="0" smtClean="0">
                <a:solidFill>
                  <a:srgbClr val="B82A28"/>
                </a:solidFill>
                <a:cs typeface="+mj-cs"/>
              </a:rPr>
              <a:t>   </a:t>
            </a:r>
          </a:p>
        </p:txBody>
      </p:sp>
      <p:sp>
        <p:nvSpPr>
          <p:cNvPr id="8" name="Rectangle 2"/>
          <p:cNvSpPr txBox="1">
            <a:spLocks noChangeArrowheads="1"/>
          </p:cNvSpPr>
          <p:nvPr/>
        </p:nvSpPr>
        <p:spPr bwMode="auto">
          <a:xfrm>
            <a:off x="838200"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charset="0"/>
                <a:ea typeface="ＭＳ Ｐゴシック" charset="0"/>
              </a:defRPr>
            </a:lvl6pPr>
            <a:lvl7pPr marL="914400" algn="ctr" rtl="0" fontAlgn="base">
              <a:spcBef>
                <a:spcPct val="0"/>
              </a:spcBef>
              <a:spcAft>
                <a:spcPct val="0"/>
              </a:spcAft>
              <a:defRPr sz="4400">
                <a:solidFill>
                  <a:schemeClr val="tx2"/>
                </a:solidFill>
                <a:latin typeface="Times" charset="0"/>
                <a:ea typeface="ＭＳ Ｐゴシック" charset="0"/>
              </a:defRPr>
            </a:lvl7pPr>
            <a:lvl8pPr marL="1371600" algn="ctr" rtl="0" fontAlgn="base">
              <a:spcBef>
                <a:spcPct val="0"/>
              </a:spcBef>
              <a:spcAft>
                <a:spcPct val="0"/>
              </a:spcAft>
              <a:defRPr sz="4400">
                <a:solidFill>
                  <a:schemeClr val="tx2"/>
                </a:solidFill>
                <a:latin typeface="Times" charset="0"/>
                <a:ea typeface="ＭＳ Ｐゴシック" charset="0"/>
              </a:defRPr>
            </a:lvl8pPr>
            <a:lvl9pPr marL="1828800" algn="ctr" rtl="0" fontAlgn="base">
              <a:spcBef>
                <a:spcPct val="0"/>
              </a:spcBef>
              <a:spcAft>
                <a:spcPct val="0"/>
              </a:spcAft>
              <a:defRPr sz="4400">
                <a:solidFill>
                  <a:schemeClr val="tx2"/>
                </a:solidFill>
                <a:latin typeface="Times" charset="0"/>
                <a:ea typeface="ＭＳ Ｐゴシック" charset="0"/>
              </a:defRPr>
            </a:lvl9pPr>
          </a:lstStyle>
          <a:p>
            <a:pPr algn="l" eaLnBrk="1" hangingPunct="1">
              <a:defRPr/>
            </a:pPr>
            <a:r>
              <a:rPr lang="en-US" sz="3600" b="1" dirty="0" smtClean="0">
                <a:solidFill>
                  <a:srgbClr val="B82A28"/>
                </a:solidFill>
                <a:cs typeface="+mj-cs"/>
              </a:rPr>
              <a:t>   </a:t>
            </a:r>
            <a:r>
              <a:rPr lang="en-US" sz="3600" b="1" dirty="0" smtClean="0">
                <a:solidFill>
                  <a:srgbClr val="B82A28"/>
                </a:solidFill>
                <a:latin typeface="Arial"/>
                <a:cs typeface="Arial"/>
              </a:rPr>
              <a:t>Main points (cont.)</a:t>
            </a:r>
          </a:p>
        </p:txBody>
      </p:sp>
      <p:sp>
        <p:nvSpPr>
          <p:cNvPr id="9" name="Content Placeholder 2"/>
          <p:cNvSpPr>
            <a:spLocks noGrp="1"/>
          </p:cNvSpPr>
          <p:nvPr>
            <p:ph idx="1"/>
          </p:nvPr>
        </p:nvSpPr>
        <p:spPr>
          <a:xfrm>
            <a:off x="609600" y="1447800"/>
            <a:ext cx="7772400" cy="4114800"/>
          </a:xfrm>
        </p:spPr>
        <p:txBody>
          <a:bodyPr/>
          <a:lstStyle/>
          <a:p>
            <a:pPr marL="514350" indent="-514350">
              <a:buFont typeface="+mj-lt"/>
              <a:buAutoNum type="arabicPeriod" startAt="5"/>
            </a:pPr>
            <a:r>
              <a:rPr lang="en-US" sz="2400" dirty="0" smtClean="0">
                <a:latin typeface="Arial"/>
                <a:cs typeface="Arial"/>
              </a:rPr>
              <a:t>Write an </a:t>
            </a:r>
            <a:r>
              <a:rPr lang="en-US" sz="2400" dirty="0" err="1" smtClean="0">
                <a:latin typeface="Arial"/>
                <a:cs typeface="Arial"/>
              </a:rPr>
              <a:t>actionPerformed</a:t>
            </a:r>
            <a:r>
              <a:rPr lang="en-US" sz="2400" dirty="0" smtClean="0">
                <a:latin typeface="Arial"/>
                <a:cs typeface="Arial"/>
              </a:rPr>
              <a:t> method to respond to any Events generated (in this case, only the </a:t>
            </a:r>
            <a:r>
              <a:rPr lang="en-US" sz="2400" dirty="0" err="1" smtClean="0">
                <a:latin typeface="Arial"/>
                <a:cs typeface="Arial"/>
              </a:rPr>
              <a:t>JButtons</a:t>
            </a:r>
            <a:r>
              <a:rPr lang="en-US" sz="2400" dirty="0" smtClean="0">
                <a:latin typeface="Arial"/>
                <a:cs typeface="Arial"/>
              </a:rPr>
              <a:t> generate </a:t>
            </a:r>
            <a:r>
              <a:rPr lang="en-US" sz="2400" dirty="0" err="1" smtClean="0">
                <a:latin typeface="Arial"/>
                <a:cs typeface="Arial"/>
              </a:rPr>
              <a:t>ActionEvents</a:t>
            </a:r>
            <a:r>
              <a:rPr lang="en-US" sz="2400" dirty="0" smtClean="0">
                <a:latin typeface="Arial"/>
                <a:cs typeface="Arial"/>
              </a:rPr>
              <a:t>).</a:t>
            </a:r>
          </a:p>
        </p:txBody>
      </p:sp>
    </p:spTree>
    <p:extLst>
      <p:ext uri="{BB962C8B-B14F-4D97-AF65-F5344CB8AC3E}">
        <p14:creationId xmlns:p14="http://schemas.microsoft.com/office/powerpoint/2010/main" val="415172053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7487B8-3D18-7F4A-8FD4-1DA92BDF1470}" type="slidenum">
              <a:rPr lang="en-US"/>
              <a:pPr>
                <a:defRPr/>
              </a:pPr>
              <a:t>29</a:t>
            </a:fld>
            <a:endParaRPr lang="en-US"/>
          </a:p>
        </p:txBody>
      </p:sp>
      <p:sp>
        <p:nvSpPr>
          <p:cNvPr id="7" name="Rectangle 2"/>
          <p:cNvSpPr>
            <a:spLocks noGrp="1" noChangeArrowheads="1"/>
          </p:cNvSpPr>
          <p:nvPr>
            <p:ph type="title"/>
          </p:nvPr>
        </p:nvSpPr>
        <p:spPr>
          <a:xfrm>
            <a:off x="685800" y="228600"/>
            <a:ext cx="7772400" cy="1143000"/>
          </a:xfrm>
        </p:spPr>
        <p:txBody>
          <a:bodyPr/>
          <a:lstStyle/>
          <a:p>
            <a:pPr algn="l" eaLnBrk="1" hangingPunct="1">
              <a:defRPr/>
            </a:pPr>
            <a:r>
              <a:rPr lang="en-US" b="1" dirty="0" smtClean="0">
                <a:solidFill>
                  <a:srgbClr val="B82A28"/>
                </a:solidFill>
                <a:cs typeface="+mj-cs"/>
              </a:rPr>
              <a:t>   </a:t>
            </a:r>
          </a:p>
        </p:txBody>
      </p:sp>
      <p:sp>
        <p:nvSpPr>
          <p:cNvPr id="8" name="Rectangle 2"/>
          <p:cNvSpPr txBox="1">
            <a:spLocks noChangeArrowheads="1"/>
          </p:cNvSpPr>
          <p:nvPr/>
        </p:nvSpPr>
        <p:spPr bwMode="auto">
          <a:xfrm>
            <a:off x="838200"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charset="0"/>
                <a:ea typeface="ＭＳ Ｐゴシック" charset="0"/>
              </a:defRPr>
            </a:lvl6pPr>
            <a:lvl7pPr marL="914400" algn="ctr" rtl="0" fontAlgn="base">
              <a:spcBef>
                <a:spcPct val="0"/>
              </a:spcBef>
              <a:spcAft>
                <a:spcPct val="0"/>
              </a:spcAft>
              <a:defRPr sz="4400">
                <a:solidFill>
                  <a:schemeClr val="tx2"/>
                </a:solidFill>
                <a:latin typeface="Times" charset="0"/>
                <a:ea typeface="ＭＳ Ｐゴシック" charset="0"/>
              </a:defRPr>
            </a:lvl7pPr>
            <a:lvl8pPr marL="1371600" algn="ctr" rtl="0" fontAlgn="base">
              <a:spcBef>
                <a:spcPct val="0"/>
              </a:spcBef>
              <a:spcAft>
                <a:spcPct val="0"/>
              </a:spcAft>
              <a:defRPr sz="4400">
                <a:solidFill>
                  <a:schemeClr val="tx2"/>
                </a:solidFill>
                <a:latin typeface="Times" charset="0"/>
                <a:ea typeface="ＭＳ Ｐゴシック" charset="0"/>
              </a:defRPr>
            </a:lvl8pPr>
            <a:lvl9pPr marL="1828800" algn="ctr" rtl="0" fontAlgn="base">
              <a:spcBef>
                <a:spcPct val="0"/>
              </a:spcBef>
              <a:spcAft>
                <a:spcPct val="0"/>
              </a:spcAft>
              <a:defRPr sz="4400">
                <a:solidFill>
                  <a:schemeClr val="tx2"/>
                </a:solidFill>
                <a:latin typeface="Times" charset="0"/>
                <a:ea typeface="ＭＳ Ｐゴシック" charset="0"/>
              </a:defRPr>
            </a:lvl9pPr>
          </a:lstStyle>
          <a:p>
            <a:pPr algn="l" eaLnBrk="1" hangingPunct="1">
              <a:defRPr/>
            </a:pPr>
            <a:r>
              <a:rPr lang="en-US" b="1" dirty="0" smtClean="0">
                <a:solidFill>
                  <a:srgbClr val="B82A28"/>
                </a:solidFill>
                <a:cs typeface="+mj-cs"/>
              </a:rPr>
              <a:t>   </a:t>
            </a:r>
            <a:r>
              <a:rPr lang="en-US" b="1" dirty="0" smtClean="0">
                <a:solidFill>
                  <a:srgbClr val="B82A28"/>
                </a:solidFill>
                <a:latin typeface="Arial"/>
                <a:cs typeface="Arial"/>
              </a:rPr>
              <a:t>Writing </a:t>
            </a:r>
            <a:r>
              <a:rPr lang="en-US" b="1" dirty="0" err="1" smtClean="0">
                <a:solidFill>
                  <a:srgbClr val="B82A28"/>
                </a:solidFill>
                <a:latin typeface="Arial"/>
                <a:cs typeface="Arial"/>
              </a:rPr>
              <a:t>JPanels</a:t>
            </a:r>
            <a:r>
              <a:rPr lang="en-US" b="1" dirty="0" smtClean="0">
                <a:solidFill>
                  <a:srgbClr val="B82A28"/>
                </a:solidFill>
                <a:latin typeface="Arial"/>
                <a:cs typeface="Arial"/>
              </a:rPr>
              <a:t> to do both</a:t>
            </a:r>
          </a:p>
        </p:txBody>
      </p:sp>
      <p:sp>
        <p:nvSpPr>
          <p:cNvPr id="9" name="Content Placeholder 2"/>
          <p:cNvSpPr>
            <a:spLocks noGrp="1"/>
          </p:cNvSpPr>
          <p:nvPr>
            <p:ph idx="1"/>
          </p:nvPr>
        </p:nvSpPr>
        <p:spPr>
          <a:xfrm>
            <a:off x="609600" y="1524000"/>
            <a:ext cx="7772400" cy="4114800"/>
          </a:xfrm>
        </p:spPr>
        <p:txBody>
          <a:bodyPr/>
          <a:lstStyle/>
          <a:p>
            <a:pPr marL="0" indent="0">
              <a:buNone/>
            </a:pPr>
            <a:r>
              <a:rPr lang="en-US" sz="2800" dirty="0" smtClean="0">
                <a:latin typeface="Arial"/>
                <a:cs typeface="Arial"/>
              </a:rPr>
              <a:t>Uses for </a:t>
            </a:r>
            <a:r>
              <a:rPr lang="en-US" sz="2800" dirty="0" err="1" smtClean="0">
                <a:latin typeface="Arial"/>
                <a:cs typeface="Arial"/>
              </a:rPr>
              <a:t>JPanel</a:t>
            </a:r>
            <a:r>
              <a:rPr lang="en-US" sz="2800" dirty="0" smtClean="0">
                <a:latin typeface="Arial"/>
                <a:cs typeface="Arial"/>
              </a:rPr>
              <a:t>:</a:t>
            </a:r>
          </a:p>
          <a:p>
            <a:pPr marL="914400" lvl="1" indent="-514350">
              <a:buFont typeface="+mj-lt"/>
              <a:buAutoNum type="arabicPeriod"/>
            </a:pPr>
            <a:r>
              <a:rPr lang="en-US" sz="2400" b="1" dirty="0" smtClean="0">
                <a:latin typeface="Arial"/>
                <a:cs typeface="Arial"/>
              </a:rPr>
              <a:t>Can add other components.</a:t>
            </a:r>
          </a:p>
          <a:p>
            <a:pPr marL="914400" lvl="1" indent="-514350">
              <a:buFont typeface="+mj-lt"/>
              <a:buAutoNum type="arabicPeriod"/>
            </a:pPr>
            <a:r>
              <a:rPr lang="en-US" sz="2400" b="1" dirty="0" smtClean="0">
                <a:latin typeface="Arial"/>
                <a:cs typeface="Arial"/>
              </a:rPr>
              <a:t>Draw something.</a:t>
            </a:r>
          </a:p>
          <a:p>
            <a:pPr marL="0" indent="0">
              <a:buNone/>
            </a:pPr>
            <a:endParaRPr lang="en-US" sz="2000" dirty="0" smtClean="0">
              <a:latin typeface="Arial"/>
              <a:cs typeface="Arial"/>
            </a:endParaRPr>
          </a:p>
        </p:txBody>
      </p:sp>
    </p:spTree>
    <p:extLst>
      <p:ext uri="{BB962C8B-B14F-4D97-AF65-F5344CB8AC3E}">
        <p14:creationId xmlns:p14="http://schemas.microsoft.com/office/powerpoint/2010/main" val="419923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7487B8-3D18-7F4A-8FD4-1DA92BDF1470}" type="slidenum">
              <a:rPr lang="en-US"/>
              <a:pPr>
                <a:defRPr/>
              </a:pPr>
              <a:t>3</a:t>
            </a:fld>
            <a:endParaRPr lang="en-US"/>
          </a:p>
        </p:txBody>
      </p:sp>
      <p:sp>
        <p:nvSpPr>
          <p:cNvPr id="3" name="Content Placeholder 2"/>
          <p:cNvSpPr>
            <a:spLocks noGrp="1"/>
          </p:cNvSpPr>
          <p:nvPr>
            <p:ph idx="1"/>
          </p:nvPr>
        </p:nvSpPr>
        <p:spPr>
          <a:xfrm>
            <a:off x="609600" y="1524000"/>
            <a:ext cx="7772400" cy="4114800"/>
          </a:xfrm>
        </p:spPr>
        <p:txBody>
          <a:bodyPr/>
          <a:lstStyle/>
          <a:p>
            <a:pPr marL="0" indent="0">
              <a:buNone/>
            </a:pPr>
            <a:r>
              <a:rPr lang="en-US" sz="2800" dirty="0" smtClean="0">
                <a:latin typeface="Arial"/>
                <a:cs typeface="Arial"/>
              </a:rPr>
              <a:t>For ease of programming and readability, GUI programs use the following import statements:</a:t>
            </a:r>
          </a:p>
          <a:p>
            <a:pPr marL="0" indent="0">
              <a:buNone/>
            </a:pPr>
            <a:endParaRPr lang="en-US" sz="2800" dirty="0">
              <a:latin typeface="Arial"/>
              <a:cs typeface="Arial"/>
            </a:endParaRPr>
          </a:p>
          <a:p>
            <a:pPr marL="0" indent="0">
              <a:buNone/>
            </a:pPr>
            <a:r>
              <a:rPr lang="en-US" sz="2800" dirty="0" smtClean="0">
                <a:latin typeface="Arial"/>
                <a:cs typeface="Arial"/>
              </a:rPr>
              <a:t>	</a:t>
            </a:r>
            <a:r>
              <a:rPr lang="en-US" sz="2800" dirty="0" smtClean="0">
                <a:latin typeface="Courier"/>
                <a:cs typeface="Courier"/>
              </a:rPr>
              <a:t>import </a:t>
            </a:r>
            <a:r>
              <a:rPr lang="en-US" sz="2800" dirty="0" err="1" smtClean="0">
                <a:latin typeface="Courier"/>
                <a:cs typeface="Courier"/>
              </a:rPr>
              <a:t>java.awt</a:t>
            </a:r>
            <a:r>
              <a:rPr lang="en-US" sz="2800" dirty="0" smtClean="0">
                <a:latin typeface="Courier"/>
                <a:cs typeface="Courier"/>
              </a:rPr>
              <a:t>.*;</a:t>
            </a:r>
          </a:p>
          <a:p>
            <a:pPr marL="0" indent="0">
              <a:buNone/>
            </a:pPr>
            <a:r>
              <a:rPr lang="en-US" sz="2800" dirty="0">
                <a:latin typeface="Courier"/>
                <a:cs typeface="Courier"/>
              </a:rPr>
              <a:t>	</a:t>
            </a:r>
            <a:r>
              <a:rPr lang="en-US" sz="2800" dirty="0" smtClean="0">
                <a:latin typeface="Courier"/>
                <a:cs typeface="Courier"/>
              </a:rPr>
              <a:t>import </a:t>
            </a:r>
            <a:r>
              <a:rPr lang="en-US" sz="2800" dirty="0" err="1" smtClean="0">
                <a:latin typeface="Courier"/>
                <a:cs typeface="Courier"/>
              </a:rPr>
              <a:t>java.awt.event</a:t>
            </a:r>
            <a:r>
              <a:rPr lang="en-US" sz="2800" dirty="0" smtClean="0">
                <a:latin typeface="Courier"/>
                <a:cs typeface="Courier"/>
              </a:rPr>
              <a:t>.*;</a:t>
            </a:r>
          </a:p>
          <a:p>
            <a:pPr marL="0" indent="0">
              <a:buNone/>
            </a:pPr>
            <a:r>
              <a:rPr lang="en-US" sz="2800" dirty="0">
                <a:latin typeface="Courier"/>
                <a:cs typeface="Courier"/>
              </a:rPr>
              <a:t>	</a:t>
            </a:r>
            <a:r>
              <a:rPr lang="en-US" sz="2800" dirty="0" smtClean="0">
                <a:latin typeface="Courier"/>
                <a:cs typeface="Courier"/>
              </a:rPr>
              <a:t>import </a:t>
            </a:r>
            <a:r>
              <a:rPr lang="en-US" sz="2800" dirty="0" err="1" smtClean="0">
                <a:latin typeface="Courier"/>
                <a:cs typeface="Courier"/>
              </a:rPr>
              <a:t>javax.swing</a:t>
            </a:r>
            <a:r>
              <a:rPr lang="en-US" sz="2800" dirty="0" smtClean="0">
                <a:latin typeface="Courier"/>
                <a:cs typeface="Courier"/>
              </a:rPr>
              <a:t>.*;</a:t>
            </a:r>
            <a:endParaRPr lang="en-US" sz="2800" dirty="0">
              <a:latin typeface="Arial"/>
              <a:cs typeface="Arial"/>
            </a:endParaRPr>
          </a:p>
        </p:txBody>
      </p:sp>
      <p:sp>
        <p:nvSpPr>
          <p:cNvPr id="7" name="Rectangle 2"/>
          <p:cNvSpPr>
            <a:spLocks noGrp="1" noChangeArrowheads="1"/>
          </p:cNvSpPr>
          <p:nvPr>
            <p:ph type="title"/>
          </p:nvPr>
        </p:nvSpPr>
        <p:spPr>
          <a:xfrm>
            <a:off x="685800" y="228600"/>
            <a:ext cx="7772400" cy="1143000"/>
          </a:xfrm>
        </p:spPr>
        <p:txBody>
          <a:bodyPr/>
          <a:lstStyle/>
          <a:p>
            <a:pPr algn="l" eaLnBrk="1" hangingPunct="1">
              <a:defRPr/>
            </a:pPr>
            <a:r>
              <a:rPr lang="en-US" b="1" dirty="0" smtClean="0">
                <a:solidFill>
                  <a:srgbClr val="B82A28"/>
                </a:solidFill>
                <a:latin typeface="Arial"/>
                <a:cs typeface="Arial"/>
              </a:rPr>
              <a:t>   Imports</a:t>
            </a:r>
          </a:p>
        </p:txBody>
      </p:sp>
    </p:spTree>
    <p:extLst>
      <p:ext uri="{BB962C8B-B14F-4D97-AF65-F5344CB8AC3E}">
        <p14:creationId xmlns:p14="http://schemas.microsoft.com/office/powerpoint/2010/main" val="132291037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7487B8-3D18-7F4A-8FD4-1DA92BDF1470}" type="slidenum">
              <a:rPr lang="en-US"/>
              <a:pPr>
                <a:defRPr/>
              </a:pPr>
              <a:t>30</a:t>
            </a:fld>
            <a:endParaRPr lang="en-US"/>
          </a:p>
        </p:txBody>
      </p:sp>
      <p:sp>
        <p:nvSpPr>
          <p:cNvPr id="7" name="Rectangle 2"/>
          <p:cNvSpPr>
            <a:spLocks noGrp="1" noChangeArrowheads="1"/>
          </p:cNvSpPr>
          <p:nvPr>
            <p:ph type="title"/>
          </p:nvPr>
        </p:nvSpPr>
        <p:spPr>
          <a:xfrm>
            <a:off x="685800" y="228600"/>
            <a:ext cx="7772400" cy="1143000"/>
          </a:xfrm>
        </p:spPr>
        <p:txBody>
          <a:bodyPr/>
          <a:lstStyle/>
          <a:p>
            <a:pPr algn="l" eaLnBrk="1" hangingPunct="1">
              <a:defRPr/>
            </a:pPr>
            <a:r>
              <a:rPr lang="en-US" b="1" dirty="0" smtClean="0">
                <a:solidFill>
                  <a:srgbClr val="B82A28"/>
                </a:solidFill>
                <a:cs typeface="+mj-cs"/>
              </a:rPr>
              <a:t>   </a:t>
            </a:r>
          </a:p>
        </p:txBody>
      </p:sp>
      <p:sp>
        <p:nvSpPr>
          <p:cNvPr id="9" name="Content Placeholder 2"/>
          <p:cNvSpPr>
            <a:spLocks noGrp="1"/>
          </p:cNvSpPr>
          <p:nvPr>
            <p:ph idx="1"/>
          </p:nvPr>
        </p:nvSpPr>
        <p:spPr>
          <a:xfrm>
            <a:off x="685800" y="762000"/>
            <a:ext cx="7772400" cy="4114800"/>
          </a:xfrm>
        </p:spPr>
        <p:txBody>
          <a:bodyPr/>
          <a:lstStyle/>
          <a:p>
            <a:pPr marL="514350" indent="-514350">
              <a:buFont typeface="+mj-lt"/>
              <a:buAutoNum type="arabicPeriod"/>
            </a:pPr>
            <a:r>
              <a:rPr lang="en-US" sz="2400" dirty="0">
                <a:latin typeface="Arial"/>
                <a:cs typeface="Arial"/>
              </a:rPr>
              <a:t>Write class that extends </a:t>
            </a:r>
            <a:r>
              <a:rPr lang="en-US" sz="2400" dirty="0" err="1">
                <a:latin typeface="Arial"/>
                <a:cs typeface="Arial"/>
              </a:rPr>
              <a:t>JPanel</a:t>
            </a:r>
            <a:r>
              <a:rPr lang="en-US" sz="2400" dirty="0">
                <a:latin typeface="Arial"/>
                <a:cs typeface="Arial"/>
              </a:rPr>
              <a:t> and implements </a:t>
            </a:r>
            <a:r>
              <a:rPr lang="en-US" sz="2400" dirty="0" err="1">
                <a:latin typeface="Arial"/>
                <a:cs typeface="Arial"/>
              </a:rPr>
              <a:t>ActionListener</a:t>
            </a:r>
            <a:r>
              <a:rPr lang="en-US" sz="2400" dirty="0">
                <a:latin typeface="Arial"/>
                <a:cs typeface="Arial"/>
              </a:rPr>
              <a:t> interface</a:t>
            </a:r>
            <a:r>
              <a:rPr lang="en-US" sz="2400" dirty="0" smtClean="0">
                <a:latin typeface="Arial"/>
                <a:cs typeface="Arial"/>
              </a:rPr>
              <a:t>.</a:t>
            </a:r>
          </a:p>
          <a:p>
            <a:pPr marL="514350" indent="-514350">
              <a:buFont typeface="+mj-lt"/>
              <a:buAutoNum type="arabicPeriod"/>
            </a:pPr>
            <a:r>
              <a:rPr lang="en-US" sz="2400" dirty="0">
                <a:latin typeface="Arial"/>
                <a:cs typeface="Arial"/>
              </a:rPr>
              <a:t>Decide which </a:t>
            </a:r>
            <a:r>
              <a:rPr lang="en-US" sz="2400" dirty="0" err="1">
                <a:latin typeface="Arial"/>
                <a:cs typeface="Arial"/>
              </a:rPr>
              <a:t>JComponents</a:t>
            </a:r>
            <a:r>
              <a:rPr lang="en-US" sz="2400" dirty="0">
                <a:latin typeface="Arial"/>
                <a:cs typeface="Arial"/>
              </a:rPr>
              <a:t> you need and declare them as instance variables</a:t>
            </a:r>
            <a:r>
              <a:rPr lang="en-US" sz="2400" dirty="0" smtClean="0">
                <a:latin typeface="Arial"/>
                <a:cs typeface="Arial"/>
              </a:rPr>
              <a:t>.</a:t>
            </a:r>
          </a:p>
          <a:p>
            <a:pPr marL="514350" indent="-514350">
              <a:buFont typeface="+mj-lt"/>
              <a:buAutoNum type="arabicPeriod"/>
            </a:pPr>
            <a:r>
              <a:rPr lang="en-US" sz="2400" dirty="0">
                <a:latin typeface="Arial"/>
                <a:cs typeface="Arial"/>
              </a:rPr>
              <a:t>Write a main method that creates an </a:t>
            </a:r>
            <a:r>
              <a:rPr lang="en-US" sz="2400" dirty="0" smtClean="0">
                <a:latin typeface="Arial"/>
                <a:cs typeface="Arial"/>
              </a:rPr>
              <a:t>object x </a:t>
            </a:r>
            <a:r>
              <a:rPr lang="en-US" sz="2400" dirty="0">
                <a:latin typeface="Arial"/>
                <a:cs typeface="Arial"/>
              </a:rPr>
              <a:t>of its own </a:t>
            </a:r>
            <a:r>
              <a:rPr lang="en-US" sz="2400" dirty="0" smtClean="0">
                <a:latin typeface="Arial"/>
                <a:cs typeface="Arial"/>
              </a:rPr>
              <a:t>type. Instead of using the constructor to set up the window, call an instance method and pass x into the method.</a:t>
            </a:r>
            <a:endParaRPr lang="en-US" sz="2400" dirty="0">
              <a:latin typeface="Arial"/>
              <a:cs typeface="Arial"/>
            </a:endParaRPr>
          </a:p>
          <a:p>
            <a:pPr marL="514350" indent="-514350">
              <a:buFont typeface="+mj-lt"/>
              <a:buAutoNum type="arabicPeriod"/>
            </a:pPr>
            <a:r>
              <a:rPr lang="en-US" sz="2400" dirty="0">
                <a:latin typeface="Arial"/>
                <a:cs typeface="Arial"/>
              </a:rPr>
              <a:t>Inside the </a:t>
            </a:r>
            <a:r>
              <a:rPr lang="en-US" sz="2400" dirty="0" smtClean="0">
                <a:latin typeface="Arial"/>
                <a:cs typeface="Arial"/>
              </a:rPr>
              <a:t>instance method you created in step 3, </a:t>
            </a:r>
            <a:r>
              <a:rPr lang="en-US" sz="2400" dirty="0">
                <a:latin typeface="Arial"/>
                <a:cs typeface="Arial"/>
              </a:rPr>
              <a:t>create a </a:t>
            </a:r>
            <a:r>
              <a:rPr lang="en-US" sz="2400" dirty="0" err="1">
                <a:latin typeface="Arial"/>
                <a:cs typeface="Arial"/>
              </a:rPr>
              <a:t>JFrame</a:t>
            </a:r>
            <a:r>
              <a:rPr lang="en-US" sz="2400" dirty="0">
                <a:latin typeface="Arial"/>
                <a:cs typeface="Arial"/>
              </a:rPr>
              <a:t> to hold all </a:t>
            </a:r>
            <a:r>
              <a:rPr lang="en-US" sz="2400" dirty="0" err="1">
                <a:latin typeface="Arial"/>
                <a:cs typeface="Arial"/>
              </a:rPr>
              <a:t>JComponents</a:t>
            </a:r>
            <a:r>
              <a:rPr lang="en-US" sz="2400" dirty="0">
                <a:latin typeface="Arial"/>
                <a:cs typeface="Arial"/>
              </a:rPr>
              <a:t>. Instantiate and set up all </a:t>
            </a:r>
            <a:r>
              <a:rPr lang="en-US" sz="2400" dirty="0" err="1">
                <a:latin typeface="Arial"/>
                <a:cs typeface="Arial"/>
              </a:rPr>
              <a:t>JComponents</a:t>
            </a:r>
            <a:r>
              <a:rPr lang="en-US" sz="2400" dirty="0">
                <a:latin typeface="Arial"/>
                <a:cs typeface="Arial"/>
              </a:rPr>
              <a:t> in constructor. </a:t>
            </a:r>
            <a:r>
              <a:rPr lang="en-US" sz="2400" dirty="0" smtClean="0">
                <a:latin typeface="Arial"/>
                <a:cs typeface="Arial"/>
              </a:rPr>
              <a:t>Add </a:t>
            </a:r>
            <a:r>
              <a:rPr lang="en-US" sz="2400" dirty="0">
                <a:latin typeface="Arial"/>
                <a:cs typeface="Arial"/>
              </a:rPr>
              <a:t>all </a:t>
            </a:r>
            <a:r>
              <a:rPr lang="en-US" sz="2400" dirty="0" err="1">
                <a:latin typeface="Arial"/>
                <a:cs typeface="Arial"/>
              </a:rPr>
              <a:t>JComponents</a:t>
            </a:r>
            <a:r>
              <a:rPr lang="en-US" sz="2400" dirty="0">
                <a:latin typeface="Arial"/>
                <a:cs typeface="Arial"/>
              </a:rPr>
              <a:t> to their appropriate </a:t>
            </a:r>
            <a:r>
              <a:rPr lang="en-US" sz="2400" dirty="0" smtClean="0">
                <a:latin typeface="Arial"/>
                <a:cs typeface="Arial"/>
              </a:rPr>
              <a:t>containers.</a:t>
            </a:r>
            <a:endParaRPr lang="en-US" sz="2400" dirty="0">
              <a:latin typeface="Arial"/>
              <a:cs typeface="Arial"/>
            </a:endParaRPr>
          </a:p>
          <a:p>
            <a:pPr marL="514350" indent="-514350">
              <a:buFont typeface="+mj-lt"/>
              <a:buAutoNum type="arabicPeriod"/>
            </a:pPr>
            <a:endParaRPr lang="en-US" sz="2400" dirty="0" smtClean="0">
              <a:latin typeface="Arial"/>
              <a:cs typeface="Arial"/>
            </a:endParaRPr>
          </a:p>
          <a:p>
            <a:pPr marL="0" indent="0">
              <a:buNone/>
            </a:pPr>
            <a:endParaRPr lang="en-US" sz="2000" dirty="0" smtClean="0">
              <a:latin typeface="Arial"/>
              <a:cs typeface="Arial"/>
            </a:endParaRPr>
          </a:p>
        </p:txBody>
      </p:sp>
    </p:spTree>
    <p:extLst>
      <p:ext uri="{BB962C8B-B14F-4D97-AF65-F5344CB8AC3E}">
        <p14:creationId xmlns:p14="http://schemas.microsoft.com/office/powerpoint/2010/main" val="1719703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7487B8-3D18-7F4A-8FD4-1DA92BDF1470}" type="slidenum">
              <a:rPr lang="en-US"/>
              <a:pPr>
                <a:defRPr/>
              </a:pPr>
              <a:t>31</a:t>
            </a:fld>
            <a:endParaRPr lang="en-US"/>
          </a:p>
        </p:txBody>
      </p:sp>
      <p:sp>
        <p:nvSpPr>
          <p:cNvPr id="7" name="Rectangle 2"/>
          <p:cNvSpPr>
            <a:spLocks noGrp="1" noChangeArrowheads="1"/>
          </p:cNvSpPr>
          <p:nvPr>
            <p:ph type="title"/>
          </p:nvPr>
        </p:nvSpPr>
        <p:spPr>
          <a:xfrm>
            <a:off x="685800" y="228600"/>
            <a:ext cx="7772400" cy="1143000"/>
          </a:xfrm>
        </p:spPr>
        <p:txBody>
          <a:bodyPr/>
          <a:lstStyle/>
          <a:p>
            <a:pPr algn="l" eaLnBrk="1" hangingPunct="1">
              <a:defRPr/>
            </a:pPr>
            <a:r>
              <a:rPr lang="en-US" b="1" dirty="0" smtClean="0">
                <a:solidFill>
                  <a:srgbClr val="B82A28"/>
                </a:solidFill>
                <a:cs typeface="+mj-cs"/>
              </a:rPr>
              <a:t>   </a:t>
            </a:r>
          </a:p>
        </p:txBody>
      </p:sp>
      <p:sp>
        <p:nvSpPr>
          <p:cNvPr id="11" name="Content Placeholder 2"/>
          <p:cNvSpPr>
            <a:spLocks noGrp="1"/>
          </p:cNvSpPr>
          <p:nvPr>
            <p:ph idx="1"/>
          </p:nvPr>
        </p:nvSpPr>
        <p:spPr>
          <a:xfrm>
            <a:off x="609600" y="304800"/>
            <a:ext cx="7772400" cy="4114800"/>
          </a:xfrm>
        </p:spPr>
        <p:txBody>
          <a:bodyPr/>
          <a:lstStyle/>
          <a:p>
            <a:pPr marL="457200" indent="-457200">
              <a:buFont typeface="+mj-lt"/>
              <a:buAutoNum type="arabicPeriod" startAt="6"/>
            </a:pPr>
            <a:r>
              <a:rPr lang="en-US" sz="2400" dirty="0" smtClean="0">
                <a:latin typeface="Arial"/>
                <a:cs typeface="Arial"/>
              </a:rPr>
              <a:t>Add a Timer object to the method that sets up the window to generate </a:t>
            </a:r>
            <a:r>
              <a:rPr lang="en-US" sz="2400" dirty="0" err="1" smtClean="0">
                <a:latin typeface="Arial"/>
                <a:cs typeface="Arial"/>
              </a:rPr>
              <a:t>ActionEvents</a:t>
            </a:r>
            <a:r>
              <a:rPr lang="en-US" sz="2400" dirty="0" smtClean="0">
                <a:latin typeface="Arial"/>
                <a:cs typeface="Arial"/>
              </a:rPr>
              <a:t> for continuous motion: </a:t>
            </a:r>
            <a:br>
              <a:rPr lang="en-US" sz="2400" dirty="0" smtClean="0">
                <a:latin typeface="Arial"/>
                <a:cs typeface="Arial"/>
              </a:rPr>
            </a:br>
            <a:r>
              <a:rPr lang="en-US" sz="2400" dirty="0" smtClean="0">
                <a:latin typeface="Courier"/>
                <a:cs typeface="Courier"/>
              </a:rPr>
              <a:t>Timer </a:t>
            </a:r>
            <a:r>
              <a:rPr lang="en-US" sz="2400" dirty="0" err="1">
                <a:latin typeface="Courier"/>
                <a:cs typeface="Courier"/>
              </a:rPr>
              <a:t>frameTimer</a:t>
            </a:r>
            <a:r>
              <a:rPr lang="en-US" sz="2400" dirty="0">
                <a:latin typeface="Courier"/>
                <a:cs typeface="Courier"/>
              </a:rPr>
              <a:t> = new Timer(20, this);</a:t>
            </a:r>
            <a:br>
              <a:rPr lang="en-US" sz="2400" dirty="0">
                <a:latin typeface="Courier"/>
                <a:cs typeface="Courier"/>
              </a:rPr>
            </a:br>
            <a:r>
              <a:rPr lang="en-US" sz="2400" dirty="0" err="1">
                <a:latin typeface="Courier"/>
                <a:cs typeface="Courier"/>
              </a:rPr>
              <a:t>frameTimer.start</a:t>
            </a:r>
            <a:r>
              <a:rPr lang="en-US" sz="2400" dirty="0">
                <a:latin typeface="Courier"/>
                <a:cs typeface="Courier"/>
              </a:rPr>
              <a:t>();</a:t>
            </a:r>
            <a:endParaRPr lang="en-US" sz="2400" dirty="0" smtClean="0">
              <a:latin typeface="Courier"/>
              <a:cs typeface="Courier"/>
            </a:endParaRPr>
          </a:p>
          <a:p>
            <a:pPr marL="0" indent="0">
              <a:buNone/>
            </a:pPr>
            <a:endParaRPr lang="en-US" sz="2400" dirty="0">
              <a:latin typeface="Arial"/>
              <a:cs typeface="Arial"/>
            </a:endParaRPr>
          </a:p>
          <a:p>
            <a:pPr marL="457200" indent="-457200">
              <a:buFont typeface="+mj-lt"/>
              <a:buAutoNum type="arabicPeriod" startAt="6"/>
            </a:pPr>
            <a:r>
              <a:rPr lang="en-US" sz="2400" dirty="0" smtClean="0">
                <a:latin typeface="Arial"/>
                <a:cs typeface="Arial"/>
              </a:rPr>
              <a:t>override the method:</a:t>
            </a:r>
          </a:p>
          <a:p>
            <a:pPr marL="0" indent="0">
              <a:buNone/>
            </a:pPr>
            <a:r>
              <a:rPr lang="en-US" sz="2400" dirty="0" smtClean="0">
                <a:latin typeface="Courier"/>
                <a:cs typeface="Courier"/>
              </a:rPr>
              <a:t>public void </a:t>
            </a:r>
            <a:r>
              <a:rPr lang="en-US" sz="2400" dirty="0" err="1" smtClean="0">
                <a:latin typeface="Courier"/>
                <a:cs typeface="Courier"/>
              </a:rPr>
              <a:t>paintComponent</a:t>
            </a:r>
            <a:r>
              <a:rPr lang="en-US" sz="2400" dirty="0" smtClean="0">
                <a:latin typeface="Courier"/>
                <a:cs typeface="Courier"/>
              </a:rPr>
              <a:t>(Graphics g) {</a:t>
            </a:r>
          </a:p>
          <a:p>
            <a:pPr marL="0" indent="0">
              <a:buNone/>
            </a:pPr>
            <a:r>
              <a:rPr lang="en-US" sz="2400" dirty="0">
                <a:latin typeface="Courier"/>
                <a:cs typeface="Courier"/>
              </a:rPr>
              <a:t> </a:t>
            </a:r>
            <a:r>
              <a:rPr lang="en-US" sz="2400" dirty="0" smtClean="0">
                <a:latin typeface="Courier"/>
                <a:cs typeface="Courier"/>
              </a:rPr>
              <a:t>  </a:t>
            </a:r>
            <a:r>
              <a:rPr lang="en-US" sz="2400" dirty="0" err="1" smtClean="0">
                <a:latin typeface="Courier"/>
                <a:cs typeface="Courier"/>
              </a:rPr>
              <a:t>super.paintComponent</a:t>
            </a:r>
            <a:r>
              <a:rPr lang="en-US" sz="2400" dirty="0" smtClean="0">
                <a:latin typeface="Courier"/>
                <a:cs typeface="Courier"/>
              </a:rPr>
              <a:t>(g);</a:t>
            </a:r>
          </a:p>
          <a:p>
            <a:pPr marL="0" indent="0">
              <a:buNone/>
            </a:pPr>
            <a:r>
              <a:rPr lang="en-US" sz="2400" dirty="0">
                <a:latin typeface="Courier"/>
                <a:cs typeface="Courier"/>
              </a:rPr>
              <a:t> </a:t>
            </a:r>
            <a:r>
              <a:rPr lang="en-US" sz="2400" dirty="0" smtClean="0">
                <a:latin typeface="Courier"/>
                <a:cs typeface="Courier"/>
              </a:rPr>
              <a:t>  </a:t>
            </a:r>
            <a:r>
              <a:rPr lang="en-US" sz="2400" dirty="0" smtClean="0">
                <a:solidFill>
                  <a:srgbClr val="FF0000"/>
                </a:solidFill>
                <a:latin typeface="Courier"/>
                <a:cs typeface="Courier"/>
              </a:rPr>
              <a:t>(call drawing method, passing in g) </a:t>
            </a:r>
          </a:p>
          <a:p>
            <a:pPr marL="0" indent="0">
              <a:buNone/>
            </a:pPr>
            <a:r>
              <a:rPr lang="en-US" sz="2400" dirty="0" smtClean="0">
                <a:latin typeface="Courier"/>
                <a:cs typeface="Courier"/>
              </a:rPr>
              <a:t>} </a:t>
            </a:r>
            <a:endParaRPr lang="en-US" sz="2400" dirty="0">
              <a:latin typeface="Arial"/>
              <a:cs typeface="Arial"/>
            </a:endParaRPr>
          </a:p>
        </p:txBody>
      </p:sp>
    </p:spTree>
    <p:extLst>
      <p:ext uri="{BB962C8B-B14F-4D97-AF65-F5344CB8AC3E}">
        <p14:creationId xmlns:p14="http://schemas.microsoft.com/office/powerpoint/2010/main" val="1513119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7487B8-3D18-7F4A-8FD4-1DA92BDF1470}" type="slidenum">
              <a:rPr lang="en-US"/>
              <a:pPr>
                <a:defRPr/>
              </a:pPr>
              <a:t>32</a:t>
            </a:fld>
            <a:endParaRPr lang="en-US"/>
          </a:p>
        </p:txBody>
      </p:sp>
      <p:sp>
        <p:nvSpPr>
          <p:cNvPr id="7" name="Rectangle 2"/>
          <p:cNvSpPr>
            <a:spLocks noGrp="1" noChangeArrowheads="1"/>
          </p:cNvSpPr>
          <p:nvPr>
            <p:ph type="title"/>
          </p:nvPr>
        </p:nvSpPr>
        <p:spPr>
          <a:xfrm>
            <a:off x="685800" y="228600"/>
            <a:ext cx="7772400" cy="1143000"/>
          </a:xfrm>
        </p:spPr>
        <p:txBody>
          <a:bodyPr/>
          <a:lstStyle/>
          <a:p>
            <a:pPr algn="l" eaLnBrk="1" hangingPunct="1">
              <a:defRPr/>
            </a:pPr>
            <a:r>
              <a:rPr lang="en-US" b="1" dirty="0" smtClean="0">
                <a:solidFill>
                  <a:srgbClr val="B82A28"/>
                </a:solidFill>
                <a:cs typeface="+mj-cs"/>
              </a:rPr>
              <a:t>   </a:t>
            </a:r>
          </a:p>
        </p:txBody>
      </p:sp>
      <p:sp>
        <p:nvSpPr>
          <p:cNvPr id="11" name="Content Placeholder 2"/>
          <p:cNvSpPr>
            <a:spLocks noGrp="1"/>
          </p:cNvSpPr>
          <p:nvPr>
            <p:ph idx="1"/>
          </p:nvPr>
        </p:nvSpPr>
        <p:spPr>
          <a:xfrm>
            <a:off x="609600" y="609600"/>
            <a:ext cx="7772400" cy="4114800"/>
          </a:xfrm>
        </p:spPr>
        <p:txBody>
          <a:bodyPr/>
          <a:lstStyle/>
          <a:p>
            <a:pPr marL="457200" indent="-457200">
              <a:buFont typeface="+mj-lt"/>
              <a:buAutoNum type="arabicPeriod" startAt="8"/>
            </a:pPr>
            <a:r>
              <a:rPr lang="en-US" sz="2400" dirty="0" smtClean="0">
                <a:latin typeface="Arial"/>
                <a:cs typeface="Arial"/>
              </a:rPr>
              <a:t>Write an </a:t>
            </a:r>
            <a:r>
              <a:rPr lang="en-US" sz="2400" dirty="0" err="1" smtClean="0">
                <a:latin typeface="Arial"/>
                <a:cs typeface="Arial"/>
              </a:rPr>
              <a:t>actionPerformed</a:t>
            </a:r>
            <a:r>
              <a:rPr lang="en-US" sz="2400" dirty="0" smtClean="0">
                <a:latin typeface="Arial"/>
                <a:cs typeface="Arial"/>
              </a:rPr>
              <a:t> method that will be sent an </a:t>
            </a:r>
            <a:r>
              <a:rPr lang="en-US" sz="2400" dirty="0" err="1" smtClean="0">
                <a:latin typeface="Arial"/>
                <a:cs typeface="Arial"/>
              </a:rPr>
              <a:t>ActionEvent</a:t>
            </a:r>
            <a:r>
              <a:rPr lang="en-US" sz="2400" dirty="0" smtClean="0">
                <a:latin typeface="Arial"/>
                <a:cs typeface="Arial"/>
              </a:rPr>
              <a:t> for every clock tick.</a:t>
            </a:r>
            <a:br>
              <a:rPr lang="en-US" sz="2400" dirty="0" smtClean="0">
                <a:latin typeface="Arial"/>
                <a:cs typeface="Arial"/>
              </a:rPr>
            </a:br>
            <a:endParaRPr lang="en-US" sz="2400" dirty="0" smtClean="0">
              <a:latin typeface="Arial"/>
              <a:cs typeface="Arial"/>
            </a:endParaRPr>
          </a:p>
          <a:p>
            <a:pPr marL="457200" indent="-457200">
              <a:buFont typeface="+mj-lt"/>
              <a:buAutoNum type="arabicPeriod" startAt="8"/>
            </a:pPr>
            <a:r>
              <a:rPr lang="en-US" sz="2400" dirty="0" smtClean="0">
                <a:latin typeface="Arial"/>
                <a:cs typeface="Arial"/>
              </a:rPr>
              <a:t>Write a method that takes a Graphics object as an argument and uses it to create any shapes you need on the window.</a:t>
            </a:r>
            <a:br>
              <a:rPr lang="en-US" sz="2400" dirty="0" smtClean="0">
                <a:latin typeface="Arial"/>
                <a:cs typeface="Arial"/>
              </a:rPr>
            </a:br>
            <a:endParaRPr lang="en-US" sz="2400" dirty="0">
              <a:latin typeface="Courier"/>
              <a:cs typeface="Courier"/>
            </a:endParaRPr>
          </a:p>
          <a:p>
            <a:pPr marL="457200" indent="-457200">
              <a:buFont typeface="+mj-lt"/>
              <a:buAutoNum type="arabicPeriod" startAt="8"/>
            </a:pPr>
            <a:r>
              <a:rPr lang="en-US" sz="2400" dirty="0" smtClean="0">
                <a:latin typeface="Arial"/>
                <a:cs typeface="Arial"/>
              </a:rPr>
              <a:t>override the method:</a:t>
            </a:r>
          </a:p>
          <a:p>
            <a:pPr marL="0" indent="0">
              <a:buNone/>
            </a:pPr>
            <a:r>
              <a:rPr lang="en-US" sz="2400" dirty="0" smtClean="0">
                <a:latin typeface="Courier"/>
                <a:cs typeface="Courier"/>
              </a:rPr>
              <a:t>public void </a:t>
            </a:r>
            <a:r>
              <a:rPr lang="en-US" sz="2400" dirty="0" err="1" smtClean="0">
                <a:latin typeface="Courier"/>
                <a:cs typeface="Courier"/>
              </a:rPr>
              <a:t>paintComponent</a:t>
            </a:r>
            <a:r>
              <a:rPr lang="en-US" sz="2400" dirty="0" smtClean="0">
                <a:latin typeface="Courier"/>
                <a:cs typeface="Courier"/>
              </a:rPr>
              <a:t>(Graphics g) {</a:t>
            </a:r>
          </a:p>
          <a:p>
            <a:pPr marL="0" indent="0">
              <a:buNone/>
            </a:pPr>
            <a:r>
              <a:rPr lang="en-US" sz="2400" dirty="0">
                <a:latin typeface="Courier"/>
                <a:cs typeface="Courier"/>
              </a:rPr>
              <a:t> </a:t>
            </a:r>
            <a:r>
              <a:rPr lang="en-US" sz="2400" dirty="0" smtClean="0">
                <a:latin typeface="Courier"/>
                <a:cs typeface="Courier"/>
              </a:rPr>
              <a:t>  </a:t>
            </a:r>
            <a:r>
              <a:rPr lang="en-US" sz="2400" dirty="0" err="1" smtClean="0">
                <a:latin typeface="Courier"/>
                <a:cs typeface="Courier"/>
              </a:rPr>
              <a:t>super.paintComponent</a:t>
            </a:r>
            <a:r>
              <a:rPr lang="en-US" sz="2400" dirty="0" smtClean="0">
                <a:latin typeface="Courier"/>
                <a:cs typeface="Courier"/>
              </a:rPr>
              <a:t>(g);</a:t>
            </a:r>
          </a:p>
          <a:p>
            <a:pPr marL="0" indent="0">
              <a:buNone/>
            </a:pPr>
            <a:r>
              <a:rPr lang="en-US" sz="2400" dirty="0">
                <a:latin typeface="Courier"/>
                <a:cs typeface="Courier"/>
              </a:rPr>
              <a:t> </a:t>
            </a:r>
            <a:r>
              <a:rPr lang="en-US" sz="2400" dirty="0" smtClean="0">
                <a:latin typeface="Courier"/>
                <a:cs typeface="Courier"/>
              </a:rPr>
              <a:t>  </a:t>
            </a:r>
            <a:r>
              <a:rPr lang="en-US" sz="2400" dirty="0" smtClean="0">
                <a:solidFill>
                  <a:srgbClr val="FF0000"/>
                </a:solidFill>
                <a:latin typeface="Courier"/>
                <a:cs typeface="Courier"/>
              </a:rPr>
              <a:t>(call drawing method, passing in g) </a:t>
            </a:r>
          </a:p>
          <a:p>
            <a:pPr marL="0" indent="0">
              <a:buNone/>
            </a:pPr>
            <a:r>
              <a:rPr lang="en-US" sz="2400" dirty="0" smtClean="0">
                <a:latin typeface="Courier"/>
                <a:cs typeface="Courier"/>
              </a:rPr>
              <a:t>}</a:t>
            </a:r>
          </a:p>
          <a:p>
            <a:pPr marL="0" indent="0">
              <a:buNone/>
            </a:pPr>
            <a:r>
              <a:rPr lang="en-US" sz="2400" dirty="0" smtClean="0">
                <a:latin typeface="Courier"/>
                <a:cs typeface="Courier"/>
              </a:rPr>
              <a:t> </a:t>
            </a:r>
            <a:endParaRPr lang="en-US" sz="2400" dirty="0">
              <a:latin typeface="Arial"/>
              <a:cs typeface="Arial"/>
            </a:endParaRPr>
          </a:p>
        </p:txBody>
      </p:sp>
    </p:spTree>
    <p:extLst>
      <p:ext uri="{BB962C8B-B14F-4D97-AF65-F5344CB8AC3E}">
        <p14:creationId xmlns:p14="http://schemas.microsoft.com/office/powerpoint/2010/main" val="1472067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7487B8-3D18-7F4A-8FD4-1DA92BDF1470}" type="slidenum">
              <a:rPr lang="en-US"/>
              <a:pPr>
                <a:defRPr/>
              </a:pPr>
              <a:t>4</a:t>
            </a:fld>
            <a:endParaRPr lang="en-US"/>
          </a:p>
        </p:txBody>
      </p:sp>
      <p:sp>
        <p:nvSpPr>
          <p:cNvPr id="7" name="Rectangle 2"/>
          <p:cNvSpPr>
            <a:spLocks noGrp="1" noChangeArrowheads="1"/>
          </p:cNvSpPr>
          <p:nvPr>
            <p:ph type="title"/>
          </p:nvPr>
        </p:nvSpPr>
        <p:spPr>
          <a:xfrm>
            <a:off x="685800" y="228600"/>
            <a:ext cx="7772400" cy="1143000"/>
          </a:xfrm>
        </p:spPr>
        <p:txBody>
          <a:bodyPr/>
          <a:lstStyle/>
          <a:p>
            <a:pPr algn="l" eaLnBrk="1" hangingPunct="1">
              <a:defRPr/>
            </a:pPr>
            <a:r>
              <a:rPr lang="en-US" b="1" dirty="0" smtClean="0">
                <a:solidFill>
                  <a:srgbClr val="B82A28"/>
                </a:solidFill>
                <a:cs typeface="+mj-cs"/>
              </a:rPr>
              <a:t>   </a:t>
            </a:r>
          </a:p>
        </p:txBody>
      </p:sp>
      <p:sp>
        <p:nvSpPr>
          <p:cNvPr id="8" name="Rectangle 2"/>
          <p:cNvSpPr txBox="1">
            <a:spLocks noChangeArrowheads="1"/>
          </p:cNvSpPr>
          <p:nvPr/>
        </p:nvSpPr>
        <p:spPr bwMode="auto">
          <a:xfrm>
            <a:off x="838200"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charset="0"/>
                <a:ea typeface="ＭＳ Ｐゴシック" charset="0"/>
              </a:defRPr>
            </a:lvl6pPr>
            <a:lvl7pPr marL="914400" algn="ctr" rtl="0" fontAlgn="base">
              <a:spcBef>
                <a:spcPct val="0"/>
              </a:spcBef>
              <a:spcAft>
                <a:spcPct val="0"/>
              </a:spcAft>
              <a:defRPr sz="4400">
                <a:solidFill>
                  <a:schemeClr val="tx2"/>
                </a:solidFill>
                <a:latin typeface="Times" charset="0"/>
                <a:ea typeface="ＭＳ Ｐゴシック" charset="0"/>
              </a:defRPr>
            </a:lvl7pPr>
            <a:lvl8pPr marL="1371600" algn="ctr" rtl="0" fontAlgn="base">
              <a:spcBef>
                <a:spcPct val="0"/>
              </a:spcBef>
              <a:spcAft>
                <a:spcPct val="0"/>
              </a:spcAft>
              <a:defRPr sz="4400">
                <a:solidFill>
                  <a:schemeClr val="tx2"/>
                </a:solidFill>
                <a:latin typeface="Times" charset="0"/>
                <a:ea typeface="ＭＳ Ｐゴシック" charset="0"/>
              </a:defRPr>
            </a:lvl8pPr>
            <a:lvl9pPr marL="1828800" algn="ctr" rtl="0" fontAlgn="base">
              <a:spcBef>
                <a:spcPct val="0"/>
              </a:spcBef>
              <a:spcAft>
                <a:spcPct val="0"/>
              </a:spcAft>
              <a:defRPr sz="4400">
                <a:solidFill>
                  <a:schemeClr val="tx2"/>
                </a:solidFill>
                <a:latin typeface="Times" charset="0"/>
                <a:ea typeface="ＭＳ Ｐゴシック" charset="0"/>
              </a:defRPr>
            </a:lvl9pPr>
          </a:lstStyle>
          <a:p>
            <a:pPr algn="l" eaLnBrk="1" hangingPunct="1">
              <a:defRPr/>
            </a:pPr>
            <a:r>
              <a:rPr lang="en-US" b="1" dirty="0" smtClean="0">
                <a:solidFill>
                  <a:srgbClr val="B82A28"/>
                </a:solidFill>
                <a:cs typeface="+mj-cs"/>
              </a:rPr>
              <a:t>   </a:t>
            </a:r>
            <a:r>
              <a:rPr lang="en-US" b="1" dirty="0" err="1" smtClean="0">
                <a:solidFill>
                  <a:srgbClr val="B82A28"/>
                </a:solidFill>
                <a:latin typeface="Arial"/>
                <a:cs typeface="Arial"/>
              </a:rPr>
              <a:t>JFrame</a:t>
            </a:r>
            <a:endParaRPr lang="en-US" b="1" dirty="0" smtClean="0">
              <a:solidFill>
                <a:srgbClr val="B82A28"/>
              </a:solidFill>
              <a:latin typeface="Arial"/>
              <a:cs typeface="Arial"/>
            </a:endParaRPr>
          </a:p>
        </p:txBody>
      </p:sp>
      <p:sp>
        <p:nvSpPr>
          <p:cNvPr id="9" name="Content Placeholder 2"/>
          <p:cNvSpPr>
            <a:spLocks noGrp="1"/>
          </p:cNvSpPr>
          <p:nvPr>
            <p:ph idx="1"/>
          </p:nvPr>
        </p:nvSpPr>
        <p:spPr>
          <a:xfrm>
            <a:off x="609600" y="1524000"/>
            <a:ext cx="7772400" cy="4114800"/>
          </a:xfrm>
        </p:spPr>
        <p:txBody>
          <a:bodyPr/>
          <a:lstStyle/>
          <a:p>
            <a:pPr marL="0" indent="0">
              <a:buNone/>
            </a:pPr>
            <a:r>
              <a:rPr lang="en-US" sz="2800" dirty="0" smtClean="0">
                <a:latin typeface="Arial"/>
                <a:cs typeface="Arial"/>
              </a:rPr>
              <a:t>Fundamental component – a window.</a:t>
            </a:r>
            <a:endParaRPr lang="en-US" sz="2800" dirty="0">
              <a:latin typeface="Arial"/>
              <a:cs typeface="Arial"/>
            </a:endParaRPr>
          </a:p>
          <a:p>
            <a:r>
              <a:rPr lang="en-US" sz="2800" dirty="0" smtClean="0">
                <a:latin typeface="Arial"/>
                <a:cs typeface="Arial"/>
              </a:rPr>
              <a:t>Can be opened and closed and resized.</a:t>
            </a:r>
          </a:p>
          <a:p>
            <a:r>
              <a:rPr lang="en-US" sz="2800" dirty="0" smtClean="0">
                <a:latin typeface="Arial"/>
                <a:cs typeface="Arial"/>
              </a:rPr>
              <a:t>Has "title" displayed in top bar.</a:t>
            </a:r>
          </a:p>
          <a:p>
            <a:r>
              <a:rPr lang="en-US" sz="2800" dirty="0" smtClean="0">
                <a:latin typeface="Arial"/>
                <a:cs typeface="Arial"/>
              </a:rPr>
              <a:t>Doesn't have any content...you create content as shown in slides that follow.</a:t>
            </a:r>
            <a:br>
              <a:rPr lang="en-US" sz="2800" dirty="0" smtClean="0">
                <a:latin typeface="Arial"/>
                <a:cs typeface="Arial"/>
              </a:rPr>
            </a:br>
            <a:r>
              <a:rPr lang="en-US" sz="2800" dirty="0" smtClean="0">
                <a:latin typeface="Arial"/>
                <a:cs typeface="Arial"/>
              </a:rPr>
              <a:t/>
            </a:r>
            <a:br>
              <a:rPr lang="en-US" sz="2800" dirty="0" smtClean="0">
                <a:latin typeface="Arial"/>
                <a:cs typeface="Arial"/>
              </a:rPr>
            </a:br>
            <a:r>
              <a:rPr lang="en-US" sz="2400" dirty="0" err="1" smtClean="0">
                <a:latin typeface="Courier"/>
                <a:cs typeface="Courier"/>
              </a:rPr>
              <a:t>JFrame</a:t>
            </a:r>
            <a:r>
              <a:rPr lang="en-US" sz="2400" dirty="0" smtClean="0">
                <a:latin typeface="Courier"/>
                <a:cs typeface="Courier"/>
              </a:rPr>
              <a:t> window = new </a:t>
            </a:r>
            <a:r>
              <a:rPr lang="en-US" sz="2400" dirty="0" err="1" smtClean="0">
                <a:latin typeface="Courier"/>
                <a:cs typeface="Courier"/>
              </a:rPr>
              <a:t>JFrame</a:t>
            </a:r>
            <a:r>
              <a:rPr lang="en-US" sz="2400" dirty="0" smtClean="0">
                <a:latin typeface="Courier"/>
                <a:cs typeface="Courier"/>
              </a:rPr>
              <a:t>("title");</a:t>
            </a:r>
            <a:endParaRPr lang="en-US" sz="2400" dirty="0">
              <a:latin typeface="Arial"/>
              <a:cs typeface="Arial"/>
            </a:endParaRPr>
          </a:p>
          <a:p>
            <a:pPr marL="0" indent="0">
              <a:buNone/>
            </a:pPr>
            <a:r>
              <a:rPr lang="en-US" sz="2800" dirty="0" smtClean="0">
                <a:latin typeface="Arial"/>
                <a:cs typeface="Arial"/>
              </a:rPr>
              <a:t>	</a:t>
            </a:r>
            <a:endParaRPr lang="en-US" sz="2800" dirty="0">
              <a:latin typeface="Arial"/>
              <a:cs typeface="Arial"/>
            </a:endParaRPr>
          </a:p>
        </p:txBody>
      </p:sp>
    </p:spTree>
    <p:extLst>
      <p:ext uri="{BB962C8B-B14F-4D97-AF65-F5344CB8AC3E}">
        <p14:creationId xmlns:p14="http://schemas.microsoft.com/office/powerpoint/2010/main" val="260409609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7487B8-3D18-7F4A-8FD4-1DA92BDF1470}" type="slidenum">
              <a:rPr lang="en-US"/>
              <a:pPr>
                <a:defRPr/>
              </a:pPr>
              <a:t>5</a:t>
            </a:fld>
            <a:endParaRPr lang="en-US"/>
          </a:p>
        </p:txBody>
      </p:sp>
      <p:sp>
        <p:nvSpPr>
          <p:cNvPr id="7" name="Rectangle 2"/>
          <p:cNvSpPr>
            <a:spLocks noGrp="1" noChangeArrowheads="1"/>
          </p:cNvSpPr>
          <p:nvPr>
            <p:ph type="title"/>
          </p:nvPr>
        </p:nvSpPr>
        <p:spPr>
          <a:xfrm>
            <a:off x="685800" y="228600"/>
            <a:ext cx="7772400" cy="1143000"/>
          </a:xfrm>
        </p:spPr>
        <p:txBody>
          <a:bodyPr/>
          <a:lstStyle/>
          <a:p>
            <a:pPr algn="l" eaLnBrk="1" hangingPunct="1">
              <a:defRPr/>
            </a:pPr>
            <a:r>
              <a:rPr lang="en-US" b="1" dirty="0" smtClean="0">
                <a:solidFill>
                  <a:srgbClr val="B82A28"/>
                </a:solidFill>
                <a:cs typeface="+mj-cs"/>
              </a:rPr>
              <a:t>   </a:t>
            </a:r>
          </a:p>
        </p:txBody>
      </p:sp>
      <p:sp>
        <p:nvSpPr>
          <p:cNvPr id="9" name="Content Placeholder 2"/>
          <p:cNvSpPr>
            <a:spLocks noGrp="1"/>
          </p:cNvSpPr>
          <p:nvPr>
            <p:ph idx="1"/>
          </p:nvPr>
        </p:nvSpPr>
        <p:spPr>
          <a:xfrm>
            <a:off x="685800" y="381000"/>
            <a:ext cx="8001000" cy="4114800"/>
          </a:xfrm>
        </p:spPr>
        <p:txBody>
          <a:bodyPr/>
          <a:lstStyle/>
          <a:p>
            <a:pPr marL="0" indent="0">
              <a:buNone/>
            </a:pPr>
            <a:r>
              <a:rPr lang="en-US" sz="2800" dirty="0" smtClean="0">
                <a:latin typeface="Arial"/>
                <a:cs typeface="Arial"/>
              </a:rPr>
              <a:t>Some properties must be set before making the </a:t>
            </a:r>
            <a:r>
              <a:rPr lang="en-US" sz="2800" dirty="0" err="1" smtClean="0">
                <a:latin typeface="Arial"/>
                <a:cs typeface="Arial"/>
              </a:rPr>
              <a:t>JFrame</a:t>
            </a:r>
            <a:r>
              <a:rPr lang="en-US" sz="2800" dirty="0" smtClean="0">
                <a:latin typeface="Arial"/>
                <a:cs typeface="Arial"/>
              </a:rPr>
              <a:t> visible, inside either main, an instance method, or a constructor:	</a:t>
            </a:r>
          </a:p>
          <a:p>
            <a:pPr marL="400050" lvl="1" indent="0">
              <a:buNone/>
            </a:pPr>
            <a:r>
              <a:rPr lang="en-US" sz="2000" dirty="0" err="1" smtClean="0">
                <a:latin typeface="Courier"/>
                <a:cs typeface="Courier"/>
              </a:rPr>
              <a:t>window.setContentPane</a:t>
            </a:r>
            <a:r>
              <a:rPr lang="en-US" sz="2000" dirty="0" smtClean="0">
                <a:latin typeface="Courier"/>
                <a:cs typeface="Courier"/>
              </a:rPr>
              <a:t>(content);</a:t>
            </a:r>
          </a:p>
          <a:p>
            <a:pPr marL="400050" lvl="1" indent="0">
              <a:buNone/>
            </a:pPr>
            <a:r>
              <a:rPr lang="en-US" sz="2000" dirty="0" err="1" smtClean="0">
                <a:latin typeface="Courier"/>
                <a:cs typeface="Courier"/>
              </a:rPr>
              <a:t>window.setSize</a:t>
            </a:r>
            <a:r>
              <a:rPr lang="en-US" sz="2000" dirty="0" smtClean="0">
                <a:latin typeface="Courier"/>
                <a:cs typeface="Courier"/>
              </a:rPr>
              <a:t>(250,100);</a:t>
            </a:r>
          </a:p>
          <a:p>
            <a:pPr marL="400050" lvl="1" indent="0">
              <a:buNone/>
            </a:pPr>
            <a:r>
              <a:rPr lang="en-US" sz="2000" dirty="0" err="1" smtClean="0">
                <a:latin typeface="Courier"/>
                <a:cs typeface="Courier"/>
              </a:rPr>
              <a:t>window.setLocation</a:t>
            </a:r>
            <a:r>
              <a:rPr lang="en-US" sz="2000" dirty="0" smtClean="0">
                <a:latin typeface="Courier"/>
                <a:cs typeface="Courier"/>
              </a:rPr>
              <a:t>(100,100);</a:t>
            </a:r>
          </a:p>
          <a:p>
            <a:pPr marL="400050" lvl="1" indent="0">
              <a:buNone/>
            </a:pPr>
            <a:r>
              <a:rPr lang="en-US" sz="2000" dirty="0" err="1" smtClean="0">
                <a:latin typeface="Courier"/>
                <a:cs typeface="Courier"/>
              </a:rPr>
              <a:t>window.setDefaultCloseOperation</a:t>
            </a:r>
            <a:endParaRPr lang="en-US" sz="2000" dirty="0" smtClean="0">
              <a:latin typeface="Courier"/>
              <a:cs typeface="Courier"/>
            </a:endParaRPr>
          </a:p>
          <a:p>
            <a:pPr marL="400050" lvl="1" indent="0">
              <a:buNone/>
            </a:pPr>
            <a:r>
              <a:rPr lang="en-US" sz="2000" dirty="0">
                <a:latin typeface="Courier"/>
                <a:cs typeface="Courier"/>
              </a:rPr>
              <a:t> </a:t>
            </a:r>
            <a:r>
              <a:rPr lang="en-US" sz="2000" dirty="0" smtClean="0">
                <a:latin typeface="Courier"/>
                <a:cs typeface="Courier"/>
              </a:rPr>
              <a:t>                     (</a:t>
            </a:r>
            <a:r>
              <a:rPr lang="en-US" sz="2000" dirty="0" err="1">
                <a:latin typeface="Courier"/>
                <a:cs typeface="Courier"/>
              </a:rPr>
              <a:t>JFrame.EXIT_ON_CLOSE</a:t>
            </a:r>
            <a:r>
              <a:rPr lang="en-US" sz="2000" dirty="0">
                <a:latin typeface="Courier"/>
                <a:cs typeface="Courier"/>
              </a:rPr>
              <a:t>)</a:t>
            </a:r>
            <a:r>
              <a:rPr lang="en-US" sz="2000" dirty="0" smtClean="0">
                <a:latin typeface="Courier"/>
                <a:cs typeface="Courier"/>
              </a:rPr>
              <a:t>;</a:t>
            </a:r>
          </a:p>
          <a:p>
            <a:pPr marL="400050" lvl="1" indent="0">
              <a:buNone/>
            </a:pPr>
            <a:r>
              <a:rPr lang="en-US" sz="2000" dirty="0" err="1">
                <a:latin typeface="Courier"/>
                <a:cs typeface="Courier"/>
              </a:rPr>
              <a:t>window.setPreferredSize</a:t>
            </a:r>
            <a:r>
              <a:rPr lang="en-US" sz="2000" dirty="0">
                <a:latin typeface="Courier"/>
                <a:cs typeface="Courier"/>
              </a:rPr>
              <a:t>(</a:t>
            </a:r>
            <a:r>
              <a:rPr lang="en-US" sz="2000" dirty="0" smtClean="0">
                <a:latin typeface="Courier"/>
                <a:cs typeface="Courier"/>
              </a:rPr>
              <a:t>new Dimension</a:t>
            </a:r>
            <a:r>
              <a:rPr lang="en-US" sz="2000" dirty="0">
                <a:latin typeface="Courier"/>
                <a:cs typeface="Courier"/>
              </a:rPr>
              <a:t>(250,100));</a:t>
            </a:r>
            <a:endParaRPr lang="en-US" sz="2000" dirty="0" smtClean="0">
              <a:latin typeface="Courier"/>
              <a:cs typeface="Courier"/>
            </a:endParaRPr>
          </a:p>
          <a:p>
            <a:pPr marL="400050" lvl="1" indent="0">
              <a:buNone/>
            </a:pPr>
            <a:r>
              <a:rPr lang="en-US" sz="2000" dirty="0" err="1" smtClean="0">
                <a:latin typeface="Courier"/>
                <a:cs typeface="Courier"/>
              </a:rPr>
              <a:t>window.pack</a:t>
            </a:r>
            <a:r>
              <a:rPr lang="en-US" sz="2000" dirty="0" smtClean="0">
                <a:latin typeface="Courier"/>
                <a:cs typeface="Courier"/>
              </a:rPr>
              <a:t>();</a:t>
            </a:r>
          </a:p>
          <a:p>
            <a:pPr marL="400050" lvl="1" indent="0">
              <a:buNone/>
            </a:pPr>
            <a:r>
              <a:rPr lang="en-US" sz="2000" dirty="0" err="1" smtClean="0">
                <a:latin typeface="Courier"/>
                <a:cs typeface="Courier"/>
              </a:rPr>
              <a:t>window.setVisible</a:t>
            </a:r>
            <a:r>
              <a:rPr lang="en-US" sz="2000" dirty="0" smtClean="0">
                <a:latin typeface="Courier"/>
                <a:cs typeface="Courier"/>
              </a:rPr>
              <a:t>(true);</a:t>
            </a:r>
            <a:endParaRPr lang="en-US" dirty="0">
              <a:latin typeface="Arial"/>
              <a:cs typeface="Arial"/>
            </a:endParaRPr>
          </a:p>
          <a:p>
            <a:pPr marL="0" indent="0">
              <a:buNone/>
            </a:pPr>
            <a:endParaRPr lang="en-US" sz="800" dirty="0" smtClean="0">
              <a:latin typeface="Arial"/>
              <a:cs typeface="Arial"/>
            </a:endParaRPr>
          </a:p>
          <a:p>
            <a:pPr marL="0" indent="0">
              <a:buNone/>
            </a:pPr>
            <a:r>
              <a:rPr lang="en-US" sz="2800" dirty="0" smtClean="0">
                <a:latin typeface="Arial"/>
                <a:cs typeface="Arial"/>
              </a:rPr>
              <a:t>The content variable in the 1</a:t>
            </a:r>
            <a:r>
              <a:rPr lang="en-US" sz="2800" baseline="30000" dirty="0" smtClean="0">
                <a:latin typeface="Arial"/>
                <a:cs typeface="Arial"/>
              </a:rPr>
              <a:t>st</a:t>
            </a:r>
            <a:r>
              <a:rPr lang="en-US" sz="2800" dirty="0" smtClean="0">
                <a:latin typeface="Arial"/>
                <a:cs typeface="Arial"/>
              </a:rPr>
              <a:t> line is usually a </a:t>
            </a:r>
            <a:r>
              <a:rPr lang="en-US" sz="2800" dirty="0" err="1" smtClean="0">
                <a:latin typeface="Arial"/>
                <a:cs typeface="Arial"/>
              </a:rPr>
              <a:t>JPanel</a:t>
            </a:r>
            <a:r>
              <a:rPr lang="en-US" sz="2800" dirty="0" smtClean="0">
                <a:latin typeface="Arial"/>
                <a:cs typeface="Arial"/>
              </a:rPr>
              <a:t> that has components added before the 1</a:t>
            </a:r>
            <a:r>
              <a:rPr lang="en-US" sz="2800" baseline="30000" dirty="0" smtClean="0">
                <a:latin typeface="Arial"/>
                <a:cs typeface="Arial"/>
              </a:rPr>
              <a:t>st</a:t>
            </a:r>
            <a:r>
              <a:rPr lang="en-US" sz="2800" dirty="0" smtClean="0">
                <a:latin typeface="Arial"/>
                <a:cs typeface="Arial"/>
              </a:rPr>
              <a:t> line executes. </a:t>
            </a:r>
            <a:endParaRPr lang="en-US" sz="2800" dirty="0">
              <a:latin typeface="Arial"/>
              <a:cs typeface="Arial"/>
            </a:endParaRPr>
          </a:p>
        </p:txBody>
      </p:sp>
    </p:spTree>
    <p:extLst>
      <p:ext uri="{BB962C8B-B14F-4D97-AF65-F5344CB8AC3E}">
        <p14:creationId xmlns:p14="http://schemas.microsoft.com/office/powerpoint/2010/main" val="6437937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7487B8-3D18-7F4A-8FD4-1DA92BDF1470}" type="slidenum">
              <a:rPr lang="en-US"/>
              <a:pPr>
                <a:defRPr/>
              </a:pPr>
              <a:t>6</a:t>
            </a:fld>
            <a:endParaRPr lang="en-US"/>
          </a:p>
        </p:txBody>
      </p:sp>
      <p:sp>
        <p:nvSpPr>
          <p:cNvPr id="7" name="Rectangle 2"/>
          <p:cNvSpPr>
            <a:spLocks noGrp="1" noChangeArrowheads="1"/>
          </p:cNvSpPr>
          <p:nvPr>
            <p:ph type="title"/>
          </p:nvPr>
        </p:nvSpPr>
        <p:spPr>
          <a:xfrm>
            <a:off x="685800" y="228600"/>
            <a:ext cx="7772400" cy="1143000"/>
          </a:xfrm>
        </p:spPr>
        <p:txBody>
          <a:bodyPr/>
          <a:lstStyle/>
          <a:p>
            <a:pPr algn="l" eaLnBrk="1" hangingPunct="1">
              <a:defRPr/>
            </a:pPr>
            <a:r>
              <a:rPr lang="en-US" b="1" dirty="0" smtClean="0">
                <a:solidFill>
                  <a:srgbClr val="B82A28"/>
                </a:solidFill>
                <a:cs typeface="+mj-cs"/>
              </a:rPr>
              <a:t>   </a:t>
            </a:r>
          </a:p>
        </p:txBody>
      </p:sp>
      <p:sp>
        <p:nvSpPr>
          <p:cNvPr id="8" name="Rectangle 2"/>
          <p:cNvSpPr txBox="1">
            <a:spLocks noChangeArrowheads="1"/>
          </p:cNvSpPr>
          <p:nvPr/>
        </p:nvSpPr>
        <p:spPr bwMode="auto">
          <a:xfrm>
            <a:off x="838200"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charset="0"/>
                <a:ea typeface="ＭＳ Ｐゴシック" charset="0"/>
              </a:defRPr>
            </a:lvl6pPr>
            <a:lvl7pPr marL="914400" algn="ctr" rtl="0" fontAlgn="base">
              <a:spcBef>
                <a:spcPct val="0"/>
              </a:spcBef>
              <a:spcAft>
                <a:spcPct val="0"/>
              </a:spcAft>
              <a:defRPr sz="4400">
                <a:solidFill>
                  <a:schemeClr val="tx2"/>
                </a:solidFill>
                <a:latin typeface="Times" charset="0"/>
                <a:ea typeface="ＭＳ Ｐゴシック" charset="0"/>
              </a:defRPr>
            </a:lvl7pPr>
            <a:lvl8pPr marL="1371600" algn="ctr" rtl="0" fontAlgn="base">
              <a:spcBef>
                <a:spcPct val="0"/>
              </a:spcBef>
              <a:spcAft>
                <a:spcPct val="0"/>
              </a:spcAft>
              <a:defRPr sz="4400">
                <a:solidFill>
                  <a:schemeClr val="tx2"/>
                </a:solidFill>
                <a:latin typeface="Times" charset="0"/>
                <a:ea typeface="ＭＳ Ｐゴシック" charset="0"/>
              </a:defRPr>
            </a:lvl8pPr>
            <a:lvl9pPr marL="1828800" algn="ctr" rtl="0" fontAlgn="base">
              <a:spcBef>
                <a:spcPct val="0"/>
              </a:spcBef>
              <a:spcAft>
                <a:spcPct val="0"/>
              </a:spcAft>
              <a:defRPr sz="4400">
                <a:solidFill>
                  <a:schemeClr val="tx2"/>
                </a:solidFill>
                <a:latin typeface="Times" charset="0"/>
                <a:ea typeface="ＭＳ Ｐゴシック" charset="0"/>
              </a:defRPr>
            </a:lvl9pPr>
          </a:lstStyle>
          <a:p>
            <a:pPr algn="l" eaLnBrk="1" hangingPunct="1">
              <a:defRPr/>
            </a:pPr>
            <a:r>
              <a:rPr lang="en-US" b="1" dirty="0" smtClean="0">
                <a:solidFill>
                  <a:srgbClr val="B82A28"/>
                </a:solidFill>
                <a:cs typeface="+mj-cs"/>
              </a:rPr>
              <a:t>   </a:t>
            </a:r>
            <a:r>
              <a:rPr lang="en-US" b="1" dirty="0" err="1" smtClean="0">
                <a:solidFill>
                  <a:srgbClr val="B82A28"/>
                </a:solidFill>
                <a:latin typeface="Arial"/>
                <a:cs typeface="Arial"/>
              </a:rPr>
              <a:t>JPanel</a:t>
            </a:r>
            <a:endParaRPr lang="en-US" b="1" dirty="0" smtClean="0">
              <a:solidFill>
                <a:srgbClr val="B82A28"/>
              </a:solidFill>
              <a:latin typeface="Arial"/>
              <a:cs typeface="Arial"/>
            </a:endParaRPr>
          </a:p>
        </p:txBody>
      </p:sp>
      <p:sp>
        <p:nvSpPr>
          <p:cNvPr id="9" name="Content Placeholder 2"/>
          <p:cNvSpPr>
            <a:spLocks noGrp="1"/>
          </p:cNvSpPr>
          <p:nvPr>
            <p:ph idx="1"/>
          </p:nvPr>
        </p:nvSpPr>
        <p:spPr>
          <a:xfrm>
            <a:off x="685800" y="1524000"/>
            <a:ext cx="7772400" cy="4114800"/>
          </a:xfrm>
        </p:spPr>
        <p:txBody>
          <a:bodyPr/>
          <a:lstStyle/>
          <a:p>
            <a:pPr marL="0" indent="0">
              <a:buNone/>
            </a:pPr>
            <a:r>
              <a:rPr lang="en-US" sz="2800" dirty="0" smtClean="0">
                <a:latin typeface="Arial"/>
                <a:cs typeface="Arial"/>
              </a:rPr>
              <a:t>Uses for </a:t>
            </a:r>
            <a:r>
              <a:rPr lang="en-US" sz="2800" dirty="0" err="1" smtClean="0">
                <a:latin typeface="Arial"/>
                <a:cs typeface="Arial"/>
              </a:rPr>
              <a:t>JPanel</a:t>
            </a:r>
            <a:r>
              <a:rPr lang="en-US" sz="2800" dirty="0" smtClean="0">
                <a:latin typeface="Arial"/>
                <a:cs typeface="Arial"/>
              </a:rPr>
              <a:t>:</a:t>
            </a:r>
          </a:p>
          <a:p>
            <a:pPr marL="914400" lvl="1" indent="-514350">
              <a:buFont typeface="+mj-lt"/>
              <a:buAutoNum type="arabicPeriod"/>
            </a:pPr>
            <a:r>
              <a:rPr lang="en-US" sz="2400" b="1" dirty="0">
                <a:latin typeface="Arial"/>
                <a:cs typeface="Arial"/>
              </a:rPr>
              <a:t>Draw something</a:t>
            </a:r>
            <a:r>
              <a:rPr lang="en-US" sz="2400" dirty="0">
                <a:latin typeface="Arial"/>
                <a:cs typeface="Arial"/>
              </a:rPr>
              <a:t>.</a:t>
            </a:r>
          </a:p>
          <a:p>
            <a:pPr marL="914400" lvl="1" indent="-514350">
              <a:buFont typeface="+mj-lt"/>
              <a:buAutoNum type="arabicPeriod"/>
            </a:pPr>
            <a:r>
              <a:rPr lang="en-US" sz="2400" dirty="0" smtClean="0">
                <a:latin typeface="Arial"/>
                <a:cs typeface="Arial"/>
              </a:rPr>
              <a:t>Hold other components.</a:t>
            </a:r>
          </a:p>
          <a:p>
            <a:pPr marL="0" indent="0">
              <a:buNone/>
            </a:pPr>
            <a:r>
              <a:rPr lang="en-US" sz="2400" dirty="0" smtClean="0">
                <a:latin typeface="Arial"/>
                <a:cs typeface="Arial"/>
              </a:rPr>
              <a:t>     To make the entire class a </a:t>
            </a:r>
            <a:r>
              <a:rPr lang="en-US" sz="2400" dirty="0" err="1" smtClean="0">
                <a:latin typeface="Arial"/>
                <a:cs typeface="Arial"/>
              </a:rPr>
              <a:t>JPanel</a:t>
            </a:r>
            <a:r>
              <a:rPr lang="en-US" sz="2400" dirty="0" smtClean="0">
                <a:latin typeface="Arial"/>
                <a:cs typeface="Arial"/>
              </a:rPr>
              <a:t>, extend </a:t>
            </a:r>
            <a:r>
              <a:rPr lang="en-US" sz="2400" dirty="0" err="1" smtClean="0">
                <a:latin typeface="Arial"/>
                <a:cs typeface="Arial"/>
              </a:rPr>
              <a:t>JPanel</a:t>
            </a:r>
            <a:r>
              <a:rPr lang="en-US" sz="2400" dirty="0" smtClean="0">
                <a:latin typeface="Arial"/>
                <a:cs typeface="Arial"/>
              </a:rPr>
              <a:t> in the class signature or use an inner class that extends </a:t>
            </a:r>
            <a:r>
              <a:rPr lang="en-US" sz="2400" dirty="0" err="1" smtClean="0">
                <a:latin typeface="Arial"/>
                <a:cs typeface="Arial"/>
              </a:rPr>
              <a:t>JPanel</a:t>
            </a:r>
            <a:r>
              <a:rPr lang="en-US" sz="2400" dirty="0" smtClean="0">
                <a:latin typeface="Arial"/>
                <a:cs typeface="Arial"/>
              </a:rPr>
              <a:t>.</a:t>
            </a:r>
            <a:endParaRPr lang="en-US" sz="2000" dirty="0" smtClean="0">
              <a:latin typeface="Arial"/>
              <a:cs typeface="Arial"/>
            </a:endParaRPr>
          </a:p>
          <a:p>
            <a:pPr marL="0" indent="0">
              <a:buNone/>
            </a:pPr>
            <a:r>
              <a:rPr lang="en-US" sz="2400" dirty="0" smtClean="0">
                <a:latin typeface="Arial"/>
                <a:cs typeface="Arial"/>
              </a:rPr>
              <a:t>     If you are using a </a:t>
            </a:r>
            <a:r>
              <a:rPr lang="en-US" sz="2400" dirty="0" err="1" smtClean="0">
                <a:latin typeface="Arial"/>
                <a:cs typeface="Arial"/>
              </a:rPr>
              <a:t>JPanel</a:t>
            </a:r>
            <a:r>
              <a:rPr lang="en-US" sz="2400" dirty="0" smtClean="0">
                <a:latin typeface="Arial"/>
                <a:cs typeface="Arial"/>
              </a:rPr>
              <a:t> as a drawing window, you should override the </a:t>
            </a:r>
            <a:r>
              <a:rPr lang="en-US" sz="2400" dirty="0" err="1" smtClean="0">
                <a:latin typeface="Arial"/>
                <a:cs typeface="Arial"/>
              </a:rPr>
              <a:t>paintComponent</a:t>
            </a:r>
            <a:r>
              <a:rPr lang="en-US" sz="2400" dirty="0" smtClean="0">
                <a:latin typeface="Arial"/>
                <a:cs typeface="Arial"/>
              </a:rPr>
              <a:t> method:</a:t>
            </a:r>
          </a:p>
          <a:p>
            <a:pPr marL="0" indent="0">
              <a:buNone/>
            </a:pPr>
            <a:r>
              <a:rPr lang="en-US" sz="2400" b="1" dirty="0" smtClean="0">
                <a:latin typeface="Courier"/>
                <a:cs typeface="Courier"/>
              </a:rPr>
              <a:t>public void </a:t>
            </a:r>
            <a:r>
              <a:rPr lang="en-US" sz="2400" b="1" dirty="0" err="1" smtClean="0">
                <a:latin typeface="Courier"/>
                <a:cs typeface="Courier"/>
              </a:rPr>
              <a:t>paintComponent</a:t>
            </a:r>
            <a:r>
              <a:rPr lang="en-US" sz="2400" b="1" dirty="0" smtClean="0">
                <a:latin typeface="Courier"/>
                <a:cs typeface="Courier"/>
              </a:rPr>
              <a:t>(Graphics g) {</a:t>
            </a:r>
          </a:p>
          <a:p>
            <a:pPr marL="0" indent="0">
              <a:buNone/>
            </a:pPr>
            <a:r>
              <a:rPr lang="en-US" sz="2400" b="1" dirty="0">
                <a:latin typeface="Courier"/>
                <a:cs typeface="Courier"/>
              </a:rPr>
              <a:t> </a:t>
            </a:r>
            <a:r>
              <a:rPr lang="en-US" sz="2400" b="1" dirty="0" smtClean="0">
                <a:latin typeface="Courier"/>
                <a:cs typeface="Courier"/>
              </a:rPr>
              <a:t>  </a:t>
            </a:r>
            <a:r>
              <a:rPr lang="en-US" sz="2400" b="1" dirty="0" err="1" smtClean="0">
                <a:latin typeface="Courier"/>
                <a:cs typeface="Courier"/>
              </a:rPr>
              <a:t>super.paintComponent</a:t>
            </a:r>
            <a:r>
              <a:rPr lang="en-US" sz="2400" b="1" dirty="0" smtClean="0">
                <a:latin typeface="Courier"/>
                <a:cs typeface="Courier"/>
              </a:rPr>
              <a:t>(g);</a:t>
            </a:r>
          </a:p>
          <a:p>
            <a:pPr marL="0" indent="0">
              <a:buNone/>
            </a:pPr>
            <a:r>
              <a:rPr lang="en-US" sz="2400" b="1" dirty="0">
                <a:latin typeface="Courier"/>
                <a:cs typeface="Courier"/>
              </a:rPr>
              <a:t> </a:t>
            </a:r>
            <a:r>
              <a:rPr lang="en-US" sz="2400" b="1" dirty="0" smtClean="0">
                <a:latin typeface="Courier"/>
                <a:cs typeface="Courier"/>
              </a:rPr>
              <a:t>  </a:t>
            </a:r>
            <a:r>
              <a:rPr lang="en-US" sz="2400" b="1" dirty="0" smtClean="0">
                <a:solidFill>
                  <a:srgbClr val="FF0000"/>
                </a:solidFill>
                <a:latin typeface="Courier"/>
                <a:cs typeface="Courier"/>
              </a:rPr>
              <a:t>(drawing operations with g) </a:t>
            </a:r>
            <a:r>
              <a:rPr lang="en-US" sz="2400" b="1" dirty="0" smtClean="0">
                <a:latin typeface="Courier"/>
                <a:cs typeface="Courier"/>
              </a:rPr>
              <a:t>} </a:t>
            </a:r>
            <a:endParaRPr lang="en-US" sz="2400" b="1" dirty="0">
              <a:latin typeface="Arial"/>
              <a:cs typeface="Arial"/>
            </a:endParaRPr>
          </a:p>
        </p:txBody>
      </p:sp>
    </p:spTree>
    <p:extLst>
      <p:ext uri="{BB962C8B-B14F-4D97-AF65-F5344CB8AC3E}">
        <p14:creationId xmlns:p14="http://schemas.microsoft.com/office/powerpoint/2010/main" val="391317934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7487B8-3D18-7F4A-8FD4-1DA92BDF1470}" type="slidenum">
              <a:rPr lang="en-US"/>
              <a:pPr>
                <a:defRPr/>
              </a:pPr>
              <a:t>7</a:t>
            </a:fld>
            <a:endParaRPr lang="en-US"/>
          </a:p>
        </p:txBody>
      </p:sp>
      <p:sp>
        <p:nvSpPr>
          <p:cNvPr id="7" name="Rectangle 2"/>
          <p:cNvSpPr>
            <a:spLocks noGrp="1" noChangeArrowheads="1"/>
          </p:cNvSpPr>
          <p:nvPr>
            <p:ph type="title"/>
          </p:nvPr>
        </p:nvSpPr>
        <p:spPr>
          <a:xfrm>
            <a:off x="685800" y="228600"/>
            <a:ext cx="7772400" cy="1143000"/>
          </a:xfrm>
        </p:spPr>
        <p:txBody>
          <a:bodyPr/>
          <a:lstStyle/>
          <a:p>
            <a:pPr algn="l" eaLnBrk="1" hangingPunct="1">
              <a:defRPr/>
            </a:pPr>
            <a:r>
              <a:rPr lang="en-US" b="1" dirty="0" smtClean="0">
                <a:solidFill>
                  <a:srgbClr val="B82A28"/>
                </a:solidFill>
                <a:cs typeface="+mj-cs"/>
              </a:rPr>
              <a:t>   </a:t>
            </a:r>
          </a:p>
        </p:txBody>
      </p:sp>
      <p:sp>
        <p:nvSpPr>
          <p:cNvPr id="9" name="Content Placeholder 2"/>
          <p:cNvSpPr>
            <a:spLocks noGrp="1"/>
          </p:cNvSpPr>
          <p:nvPr>
            <p:ph idx="1"/>
          </p:nvPr>
        </p:nvSpPr>
        <p:spPr>
          <a:xfrm>
            <a:off x="685800" y="838200"/>
            <a:ext cx="7772400" cy="4114800"/>
          </a:xfrm>
        </p:spPr>
        <p:txBody>
          <a:bodyPr/>
          <a:lstStyle/>
          <a:p>
            <a:pPr marL="400050" lvl="1" indent="0">
              <a:buNone/>
            </a:pPr>
            <a:r>
              <a:rPr lang="en-US" sz="2800" dirty="0" smtClean="0">
                <a:latin typeface="Arial"/>
                <a:cs typeface="Arial"/>
              </a:rPr>
              <a:t>If the </a:t>
            </a:r>
            <a:r>
              <a:rPr lang="en-US" sz="2800" dirty="0" err="1" smtClean="0">
                <a:latin typeface="Arial"/>
                <a:cs typeface="Arial"/>
              </a:rPr>
              <a:t>JPanel</a:t>
            </a:r>
            <a:r>
              <a:rPr lang="en-US" sz="2800" dirty="0" smtClean="0">
                <a:latin typeface="Arial"/>
                <a:cs typeface="Arial"/>
              </a:rPr>
              <a:t> is </a:t>
            </a:r>
            <a:r>
              <a:rPr lang="en-US" sz="2800" dirty="0" smtClean="0">
                <a:latin typeface="Arial"/>
                <a:cs typeface="Arial"/>
              </a:rPr>
              <a:t>to </a:t>
            </a:r>
            <a:r>
              <a:rPr lang="en-US" sz="2800" dirty="0" smtClean="0">
                <a:latin typeface="Arial"/>
                <a:cs typeface="Arial"/>
              </a:rPr>
              <a:t>be used for drawing:</a:t>
            </a:r>
            <a:endParaRPr lang="en-US" dirty="0">
              <a:latin typeface="Arial"/>
              <a:cs typeface="Arial"/>
            </a:endParaRPr>
          </a:p>
          <a:p>
            <a:pPr marL="857250" lvl="1" indent="-457200">
              <a:buFont typeface="+mj-lt"/>
              <a:buAutoNum type="arabicPeriod"/>
            </a:pPr>
            <a:r>
              <a:rPr lang="en-US" sz="2400" dirty="0" smtClean="0">
                <a:latin typeface="Arial"/>
                <a:cs typeface="Arial"/>
              </a:rPr>
              <a:t>Write drawing method </a:t>
            </a:r>
            <a:r>
              <a:rPr lang="en-US" sz="2400" b="1" i="1" dirty="0" err="1" smtClean="0">
                <a:latin typeface="Arial"/>
                <a:cs typeface="Arial"/>
              </a:rPr>
              <a:t>paintComponent</a:t>
            </a:r>
            <a:r>
              <a:rPr lang="en-US" sz="2400" dirty="0" smtClean="0">
                <a:latin typeface="Arial"/>
                <a:cs typeface="Arial"/>
              </a:rPr>
              <a:t> that is passed a Graphics object by the system.</a:t>
            </a:r>
          </a:p>
          <a:p>
            <a:pPr marL="400050" lvl="1" indent="0">
              <a:buNone/>
            </a:pPr>
            <a:endParaRPr lang="en-US" sz="2400" dirty="0">
              <a:latin typeface="Arial"/>
              <a:cs typeface="Arial"/>
            </a:endParaRPr>
          </a:p>
          <a:p>
            <a:pPr marL="914400" lvl="1" indent="-514350">
              <a:buFont typeface="+mj-lt"/>
              <a:buAutoNum type="arabicPeriod"/>
            </a:pPr>
            <a:r>
              <a:rPr lang="en-US" sz="2400" dirty="0" smtClean="0">
                <a:latin typeface="Arial"/>
                <a:cs typeface="Arial"/>
              </a:rPr>
              <a:t>Pass the Graphics object to another method if any substantial coding need be done (e.g., drawing multiple shapes, using decisions, loops).</a:t>
            </a:r>
          </a:p>
          <a:p>
            <a:pPr marL="400050" lvl="1" indent="0">
              <a:buNone/>
            </a:pPr>
            <a:endParaRPr lang="en-US" sz="2400" dirty="0">
              <a:latin typeface="Arial"/>
              <a:cs typeface="Arial"/>
            </a:endParaRPr>
          </a:p>
          <a:p>
            <a:pPr marL="914400" lvl="1" indent="-514350">
              <a:buFont typeface="+mj-lt"/>
              <a:buAutoNum type="arabicPeriod"/>
            </a:pPr>
            <a:r>
              <a:rPr lang="en-US" sz="2400" dirty="0">
                <a:latin typeface="Arial"/>
                <a:cs typeface="Arial"/>
              </a:rPr>
              <a:t>R</a:t>
            </a:r>
            <a:r>
              <a:rPr lang="en-US" sz="2400" dirty="0" smtClean="0">
                <a:latin typeface="Arial"/>
                <a:cs typeface="Arial"/>
              </a:rPr>
              <a:t>e-call </a:t>
            </a:r>
            <a:r>
              <a:rPr lang="en-US" sz="2400" dirty="0" err="1" smtClean="0">
                <a:latin typeface="Arial"/>
                <a:cs typeface="Arial"/>
              </a:rPr>
              <a:t>paintComponent</a:t>
            </a:r>
            <a:r>
              <a:rPr lang="en-US" sz="2400" dirty="0" smtClean="0">
                <a:latin typeface="Arial"/>
                <a:cs typeface="Arial"/>
              </a:rPr>
              <a:t> by adding a call to repaint(). The repaint method is not written in the class you write...it is a call to the system's </a:t>
            </a:r>
            <a:r>
              <a:rPr lang="en-US" sz="2400" dirty="0" err="1" smtClean="0">
                <a:latin typeface="Arial"/>
                <a:cs typeface="Arial"/>
              </a:rPr>
              <a:t>paintComponent</a:t>
            </a:r>
            <a:r>
              <a:rPr lang="en-US" sz="2400" dirty="0" smtClean="0">
                <a:latin typeface="Arial"/>
                <a:cs typeface="Arial"/>
              </a:rPr>
              <a:t> method.</a:t>
            </a:r>
            <a:endParaRPr lang="en-US" sz="2000" dirty="0">
              <a:latin typeface="Arial"/>
              <a:cs typeface="Arial"/>
            </a:endParaRPr>
          </a:p>
          <a:p>
            <a:pPr marL="0" indent="0">
              <a:buNone/>
            </a:pPr>
            <a:endParaRPr lang="en-US" sz="2800" dirty="0" smtClean="0">
              <a:latin typeface="Arial"/>
              <a:cs typeface="Arial"/>
            </a:endParaRPr>
          </a:p>
        </p:txBody>
      </p:sp>
    </p:spTree>
    <p:extLst>
      <p:ext uri="{BB962C8B-B14F-4D97-AF65-F5344CB8AC3E}">
        <p14:creationId xmlns:p14="http://schemas.microsoft.com/office/powerpoint/2010/main" val="26349515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0"/>
            <a:ext cx="7772400" cy="4114800"/>
          </a:xfrm>
        </p:spPr>
        <p:txBody>
          <a:bodyPr/>
          <a:lstStyle/>
          <a:p>
            <a:pPr marL="0" indent="0">
              <a:buNone/>
            </a:pPr>
            <a:r>
              <a:rPr lang="en-US" sz="1600" b="1" dirty="0">
                <a:latin typeface="Courier"/>
                <a:cs typeface="Courier"/>
              </a:rPr>
              <a:t>import </a:t>
            </a:r>
            <a:r>
              <a:rPr lang="en-US" sz="1600" b="1" dirty="0" err="1">
                <a:latin typeface="Courier"/>
                <a:cs typeface="Courier"/>
              </a:rPr>
              <a:t>java.awt</a:t>
            </a:r>
            <a:r>
              <a:rPr lang="en-US" sz="1600" b="1" dirty="0">
                <a:latin typeface="Courier"/>
                <a:cs typeface="Courier"/>
              </a:rPr>
              <a:t>.*;</a:t>
            </a:r>
          </a:p>
          <a:p>
            <a:pPr marL="0" indent="0">
              <a:buNone/>
            </a:pPr>
            <a:r>
              <a:rPr lang="en-US" sz="1600" b="1" dirty="0">
                <a:latin typeface="Courier"/>
                <a:cs typeface="Courier"/>
              </a:rPr>
              <a:t>import </a:t>
            </a:r>
            <a:r>
              <a:rPr lang="en-US" sz="1600" b="1" dirty="0" err="1">
                <a:latin typeface="Courier"/>
                <a:cs typeface="Courier"/>
              </a:rPr>
              <a:t>java.awt.event</a:t>
            </a:r>
            <a:r>
              <a:rPr lang="en-US" sz="1600" b="1" dirty="0">
                <a:latin typeface="Courier"/>
                <a:cs typeface="Courier"/>
              </a:rPr>
              <a:t>.*;</a:t>
            </a:r>
          </a:p>
          <a:p>
            <a:pPr marL="0" indent="0">
              <a:buNone/>
            </a:pPr>
            <a:r>
              <a:rPr lang="en-US" sz="1600" b="1" dirty="0">
                <a:latin typeface="Courier"/>
                <a:cs typeface="Courier"/>
              </a:rPr>
              <a:t>import </a:t>
            </a:r>
            <a:r>
              <a:rPr lang="en-US" sz="1600" b="1" dirty="0" err="1">
                <a:latin typeface="Courier"/>
                <a:cs typeface="Courier"/>
              </a:rPr>
              <a:t>javax.swing</a:t>
            </a:r>
            <a:r>
              <a:rPr lang="en-US" sz="1600" b="1" dirty="0">
                <a:latin typeface="Courier"/>
                <a:cs typeface="Courier"/>
              </a:rPr>
              <a:t>.*;</a:t>
            </a:r>
          </a:p>
          <a:p>
            <a:pPr marL="0" indent="0">
              <a:buNone/>
            </a:pPr>
            <a:r>
              <a:rPr lang="en-US" sz="1600" b="1" dirty="0">
                <a:solidFill>
                  <a:schemeClr val="bg1">
                    <a:lumMod val="50000"/>
                  </a:schemeClr>
                </a:solidFill>
                <a:latin typeface="Courier"/>
                <a:cs typeface="Courier"/>
              </a:rPr>
              <a:t>/*</a:t>
            </a:r>
            <a:r>
              <a:rPr lang="en-US" sz="1600" b="1" dirty="0" smtClean="0">
                <a:solidFill>
                  <a:schemeClr val="bg1">
                    <a:lumMod val="50000"/>
                  </a:schemeClr>
                </a:solidFill>
                <a:latin typeface="Courier"/>
                <a:cs typeface="Courier"/>
              </a:rPr>
              <a:t>* </a:t>
            </a:r>
          </a:p>
          <a:p>
            <a:pPr marL="0" indent="0">
              <a:buNone/>
            </a:pPr>
            <a:r>
              <a:rPr lang="en-US" sz="1600" b="1" dirty="0">
                <a:solidFill>
                  <a:schemeClr val="bg1">
                    <a:lumMod val="50000"/>
                  </a:schemeClr>
                </a:solidFill>
                <a:latin typeface="Courier"/>
                <a:cs typeface="Courier"/>
              </a:rPr>
              <a:t> </a:t>
            </a:r>
            <a:r>
              <a:rPr lang="en-US" sz="1600" b="1" dirty="0" smtClean="0">
                <a:solidFill>
                  <a:schemeClr val="bg1">
                    <a:lumMod val="50000"/>
                  </a:schemeClr>
                </a:solidFill>
                <a:latin typeface="Courier"/>
                <a:cs typeface="Courier"/>
              </a:rPr>
              <a:t>*  </a:t>
            </a:r>
            <a:r>
              <a:rPr lang="en-US" sz="1600" b="1" dirty="0" err="1" smtClean="0">
                <a:solidFill>
                  <a:schemeClr val="bg1">
                    <a:lumMod val="50000"/>
                  </a:schemeClr>
                </a:solidFill>
                <a:latin typeface="Courier"/>
                <a:cs typeface="Courier"/>
              </a:rPr>
              <a:t>HelloWorldGUI</a:t>
            </a:r>
            <a:r>
              <a:rPr lang="en-US" sz="1600" b="1" dirty="0">
                <a:solidFill>
                  <a:schemeClr val="bg1">
                    <a:lumMod val="50000"/>
                  </a:schemeClr>
                </a:solidFill>
                <a:latin typeface="Courier"/>
                <a:cs typeface="Courier"/>
              </a:rPr>
              <a:t> </a:t>
            </a:r>
            <a:r>
              <a:rPr lang="en-US" sz="1600" b="1" dirty="0" smtClean="0">
                <a:solidFill>
                  <a:schemeClr val="bg1">
                    <a:lumMod val="50000"/>
                  </a:schemeClr>
                </a:solidFill>
                <a:latin typeface="Courier"/>
                <a:cs typeface="Courier"/>
              </a:rPr>
              <a:t>- This </a:t>
            </a:r>
            <a:r>
              <a:rPr lang="en-US" sz="1600" b="1" dirty="0">
                <a:solidFill>
                  <a:schemeClr val="bg1">
                    <a:lumMod val="50000"/>
                  </a:schemeClr>
                </a:solidFill>
                <a:latin typeface="Courier"/>
                <a:cs typeface="Courier"/>
              </a:rPr>
              <a:t>class </a:t>
            </a:r>
            <a:r>
              <a:rPr lang="en-US" sz="1600" b="1" dirty="0" smtClean="0">
                <a:solidFill>
                  <a:schemeClr val="bg1">
                    <a:lumMod val="50000"/>
                  </a:schemeClr>
                </a:solidFill>
                <a:latin typeface="Courier"/>
                <a:cs typeface="Courier"/>
              </a:rPr>
              <a:t>draws a greeting using Graphics </a:t>
            </a:r>
          </a:p>
          <a:p>
            <a:pPr marL="0" indent="0">
              <a:buNone/>
            </a:pPr>
            <a:r>
              <a:rPr lang="en-US" sz="1600" b="1" dirty="0" smtClean="0">
                <a:solidFill>
                  <a:schemeClr val="bg1">
                    <a:lumMod val="50000"/>
                  </a:schemeClr>
                </a:solidFill>
                <a:latin typeface="Courier"/>
                <a:cs typeface="Courier"/>
              </a:rPr>
              <a:t> */</a:t>
            </a:r>
          </a:p>
          <a:p>
            <a:pPr marL="0" indent="0">
              <a:buNone/>
            </a:pPr>
            <a:r>
              <a:rPr lang="en-US" sz="1600" b="1" dirty="0" smtClean="0">
                <a:latin typeface="Courier"/>
                <a:cs typeface="Courier"/>
              </a:rPr>
              <a:t>public </a:t>
            </a:r>
            <a:r>
              <a:rPr lang="en-US" sz="1600" b="1" dirty="0">
                <a:latin typeface="Courier"/>
                <a:cs typeface="Courier"/>
              </a:rPr>
              <a:t>class </a:t>
            </a:r>
            <a:r>
              <a:rPr lang="en-US" sz="1600" b="1" dirty="0" err="1" smtClean="0">
                <a:latin typeface="Courier"/>
                <a:cs typeface="Courier"/>
              </a:rPr>
              <a:t>HelloWorldGUI</a:t>
            </a:r>
            <a:r>
              <a:rPr lang="en-US" sz="1600" b="1" dirty="0" smtClean="0">
                <a:latin typeface="Courier"/>
                <a:cs typeface="Courier"/>
              </a:rPr>
              <a:t> extends </a:t>
            </a:r>
            <a:r>
              <a:rPr lang="en-US" sz="1600" b="1" dirty="0" err="1" smtClean="0">
                <a:latin typeface="Courier"/>
                <a:cs typeface="Courier"/>
              </a:rPr>
              <a:t>JPanel</a:t>
            </a:r>
            <a:r>
              <a:rPr lang="en-US" sz="1600" b="1" dirty="0" smtClean="0">
                <a:latin typeface="Courier"/>
                <a:cs typeface="Courier"/>
              </a:rPr>
              <a:t> {</a:t>
            </a:r>
          </a:p>
          <a:p>
            <a:pPr marL="0" indent="0">
              <a:buNone/>
            </a:pPr>
            <a:r>
              <a:rPr lang="en-US" sz="1600" b="1" dirty="0">
                <a:latin typeface="Courier"/>
                <a:cs typeface="Courier"/>
              </a:rPr>
              <a:t>    </a:t>
            </a:r>
            <a:r>
              <a:rPr lang="en-US" sz="1600" b="1" dirty="0" err="1">
                <a:latin typeface="Courier"/>
                <a:cs typeface="Courier"/>
              </a:rPr>
              <a:t>JPanel</a:t>
            </a:r>
            <a:r>
              <a:rPr lang="en-US" sz="1600" b="1" dirty="0">
                <a:latin typeface="Courier"/>
                <a:cs typeface="Courier"/>
              </a:rPr>
              <a:t> content</a:t>
            </a:r>
            <a:r>
              <a:rPr lang="en-US" sz="1600" b="1" dirty="0" smtClean="0">
                <a:latin typeface="Courier"/>
                <a:cs typeface="Courier"/>
              </a:rPr>
              <a:t>; </a:t>
            </a:r>
            <a:r>
              <a:rPr lang="en-US" sz="1600" b="1" dirty="0" smtClean="0">
                <a:solidFill>
                  <a:srgbClr val="7F7F7F"/>
                </a:solidFill>
                <a:latin typeface="Courier"/>
                <a:cs typeface="Courier"/>
              </a:rPr>
              <a:t>// </a:t>
            </a:r>
            <a:r>
              <a:rPr lang="en-US" sz="1600" b="1" dirty="0" err="1" smtClean="0">
                <a:solidFill>
                  <a:srgbClr val="7F7F7F"/>
                </a:solidFill>
                <a:latin typeface="Courier"/>
                <a:cs typeface="Courier"/>
              </a:rPr>
              <a:t>JPanel</a:t>
            </a:r>
            <a:r>
              <a:rPr lang="en-US" sz="1600" b="1" dirty="0" smtClean="0">
                <a:solidFill>
                  <a:srgbClr val="7F7F7F"/>
                </a:solidFill>
                <a:latin typeface="Courier"/>
                <a:cs typeface="Courier"/>
              </a:rPr>
              <a:t> to hold this drawing surface</a:t>
            </a:r>
          </a:p>
          <a:p>
            <a:pPr marL="0" indent="0">
              <a:buNone/>
            </a:pPr>
            <a:endParaRPr lang="en-US" sz="800" b="1" dirty="0">
              <a:latin typeface="Courier"/>
              <a:cs typeface="Courier"/>
            </a:endParaRPr>
          </a:p>
          <a:p>
            <a:pPr marL="0" indent="0">
              <a:buNone/>
            </a:pPr>
            <a:r>
              <a:rPr lang="en-US" sz="1600" b="1" dirty="0" smtClean="0">
                <a:latin typeface="Courier"/>
                <a:cs typeface="Courier"/>
              </a:rPr>
              <a:t>    public </a:t>
            </a:r>
            <a:r>
              <a:rPr lang="en-US" sz="1600" b="1" dirty="0">
                <a:latin typeface="Courier"/>
                <a:cs typeface="Courier"/>
              </a:rPr>
              <a:t>static void main(String[] </a:t>
            </a:r>
            <a:r>
              <a:rPr lang="en-US" sz="1600" b="1" dirty="0" err="1">
                <a:latin typeface="Courier"/>
                <a:cs typeface="Courier"/>
              </a:rPr>
              <a:t>args</a:t>
            </a:r>
            <a:r>
              <a:rPr lang="en-US" sz="1600" b="1" dirty="0">
                <a:latin typeface="Courier"/>
                <a:cs typeface="Courier"/>
              </a:rPr>
              <a:t>) {  </a:t>
            </a:r>
          </a:p>
          <a:p>
            <a:pPr marL="0" indent="0">
              <a:buNone/>
            </a:pPr>
            <a:r>
              <a:rPr lang="en-US" sz="1600" b="1" dirty="0">
                <a:latin typeface="Courier"/>
                <a:cs typeface="Courier"/>
              </a:rPr>
              <a:t>        </a:t>
            </a:r>
            <a:r>
              <a:rPr lang="en-US" sz="1600" b="1" dirty="0" err="1" smtClean="0">
                <a:latin typeface="Courier"/>
                <a:cs typeface="Courier"/>
              </a:rPr>
              <a:t>HelloWorldGUI</a:t>
            </a:r>
            <a:r>
              <a:rPr lang="en-US" sz="1600" b="1" dirty="0" smtClean="0">
                <a:latin typeface="Courier"/>
                <a:cs typeface="Courier"/>
              </a:rPr>
              <a:t> </a:t>
            </a:r>
            <a:r>
              <a:rPr lang="en-US" sz="1600" b="1" dirty="0" err="1">
                <a:latin typeface="Courier"/>
                <a:cs typeface="Courier"/>
              </a:rPr>
              <a:t>displayPanel</a:t>
            </a:r>
            <a:r>
              <a:rPr lang="en-US" sz="1600" b="1" dirty="0">
                <a:latin typeface="Courier"/>
                <a:cs typeface="Courier"/>
              </a:rPr>
              <a:t> = new </a:t>
            </a:r>
            <a:r>
              <a:rPr lang="en-US" sz="1600" b="1" dirty="0" err="1" smtClean="0">
                <a:latin typeface="Courier"/>
                <a:cs typeface="Courier"/>
              </a:rPr>
              <a:t>HelloWorldGUI</a:t>
            </a:r>
            <a:r>
              <a:rPr lang="en-US" sz="1600" b="1" dirty="0" smtClean="0">
                <a:latin typeface="Courier"/>
                <a:cs typeface="Courier"/>
              </a:rPr>
              <a:t>(</a:t>
            </a:r>
            <a:r>
              <a:rPr lang="en-US" sz="1600" b="1" dirty="0">
                <a:latin typeface="Courier"/>
                <a:cs typeface="Courier"/>
              </a:rPr>
              <a:t>);</a:t>
            </a:r>
          </a:p>
          <a:p>
            <a:pPr marL="0" indent="0">
              <a:buNone/>
            </a:pPr>
            <a:r>
              <a:rPr lang="en-US" sz="1600" b="1" dirty="0">
                <a:latin typeface="Courier"/>
                <a:cs typeface="Courier"/>
              </a:rPr>
              <a:t>    } </a:t>
            </a:r>
            <a:r>
              <a:rPr lang="en-US" sz="1600" b="1" dirty="0">
                <a:solidFill>
                  <a:srgbClr val="7F7F7F"/>
                </a:solidFill>
                <a:latin typeface="Courier"/>
                <a:cs typeface="Courier"/>
              </a:rPr>
              <a:t>// end </a:t>
            </a:r>
            <a:r>
              <a:rPr lang="en-US" sz="1600" b="1" dirty="0" smtClean="0">
                <a:solidFill>
                  <a:srgbClr val="7F7F7F"/>
                </a:solidFill>
                <a:latin typeface="Courier"/>
                <a:cs typeface="Courier"/>
              </a:rPr>
              <a:t>main</a:t>
            </a:r>
          </a:p>
          <a:p>
            <a:pPr marL="0" indent="0">
              <a:buNone/>
            </a:pPr>
            <a:endParaRPr lang="en-US" sz="800" b="1" dirty="0">
              <a:latin typeface="Courier"/>
              <a:cs typeface="Courier"/>
            </a:endParaRPr>
          </a:p>
          <a:p>
            <a:pPr marL="0" indent="0">
              <a:buNone/>
            </a:pPr>
            <a:r>
              <a:rPr lang="en-US" sz="2000" dirty="0" smtClean="0">
                <a:latin typeface="Courier"/>
                <a:cs typeface="Courier"/>
              </a:rPr>
              <a:t> </a:t>
            </a:r>
            <a:r>
              <a:rPr lang="en-US" sz="1600" b="1" dirty="0" smtClean="0">
                <a:latin typeface="Courier"/>
                <a:cs typeface="Courier"/>
              </a:rPr>
              <a:t>   public </a:t>
            </a:r>
            <a:r>
              <a:rPr lang="en-US" sz="1600" b="1" dirty="0">
                <a:latin typeface="Courier"/>
                <a:cs typeface="Courier"/>
              </a:rPr>
              <a:t>void </a:t>
            </a:r>
            <a:r>
              <a:rPr lang="en-US" sz="1600" b="1" dirty="0" err="1">
                <a:latin typeface="Courier"/>
                <a:cs typeface="Courier"/>
              </a:rPr>
              <a:t>paintComponent</a:t>
            </a:r>
            <a:r>
              <a:rPr lang="en-US" sz="1600" b="1" dirty="0">
                <a:latin typeface="Courier"/>
                <a:cs typeface="Courier"/>
              </a:rPr>
              <a:t>(Graphics g) {</a:t>
            </a:r>
          </a:p>
          <a:p>
            <a:pPr marL="0" indent="0">
              <a:buNone/>
            </a:pPr>
            <a:r>
              <a:rPr lang="en-US" sz="1600" b="1" dirty="0">
                <a:latin typeface="Courier"/>
                <a:cs typeface="Courier"/>
              </a:rPr>
              <a:t>        </a:t>
            </a:r>
            <a:r>
              <a:rPr lang="en-US" sz="1600" b="1" dirty="0" err="1">
                <a:latin typeface="Courier"/>
                <a:cs typeface="Courier"/>
              </a:rPr>
              <a:t>super.paintComponent</a:t>
            </a:r>
            <a:r>
              <a:rPr lang="en-US" sz="1600" b="1" dirty="0">
                <a:latin typeface="Courier"/>
                <a:cs typeface="Courier"/>
              </a:rPr>
              <a:t>(g)</a:t>
            </a:r>
            <a:r>
              <a:rPr lang="en-US" sz="1600" b="1" dirty="0" smtClean="0">
                <a:latin typeface="Courier"/>
                <a:cs typeface="Courier"/>
              </a:rPr>
              <a:t>; // overrides parent's method</a:t>
            </a:r>
            <a:endParaRPr lang="en-US" sz="1600" b="1" dirty="0">
              <a:latin typeface="Courier"/>
              <a:cs typeface="Courier"/>
            </a:endParaRPr>
          </a:p>
          <a:p>
            <a:pPr marL="0" indent="0">
              <a:buNone/>
            </a:pPr>
            <a:r>
              <a:rPr lang="en-US" sz="1600" b="1" dirty="0">
                <a:latin typeface="Courier"/>
                <a:cs typeface="Courier"/>
              </a:rPr>
              <a:t>        </a:t>
            </a:r>
            <a:r>
              <a:rPr lang="en-US" sz="1600" b="1" dirty="0" err="1">
                <a:latin typeface="Courier"/>
                <a:cs typeface="Courier"/>
              </a:rPr>
              <a:t>g.drawString</a:t>
            </a:r>
            <a:r>
              <a:rPr lang="en-US" sz="1600" b="1" dirty="0">
                <a:latin typeface="Courier"/>
                <a:cs typeface="Courier"/>
              </a:rPr>
              <a:t>( "Hello World!", 20, 30);</a:t>
            </a:r>
          </a:p>
          <a:p>
            <a:pPr marL="0" indent="0">
              <a:buNone/>
            </a:pPr>
            <a:r>
              <a:rPr lang="en-US" sz="1600" b="1" dirty="0">
                <a:latin typeface="Courier"/>
                <a:cs typeface="Courier"/>
              </a:rPr>
              <a:t>    </a:t>
            </a:r>
            <a:r>
              <a:rPr lang="en-US" sz="1600" b="1" dirty="0" smtClean="0">
                <a:latin typeface="Courier"/>
                <a:cs typeface="Courier"/>
              </a:rPr>
              <a:t>} </a:t>
            </a:r>
            <a:r>
              <a:rPr lang="en-US" sz="1600" b="1" dirty="0" smtClean="0">
                <a:solidFill>
                  <a:srgbClr val="7F7F7F"/>
                </a:solidFill>
                <a:latin typeface="Courier"/>
                <a:cs typeface="Courier"/>
              </a:rPr>
              <a:t>// end </a:t>
            </a:r>
            <a:r>
              <a:rPr lang="en-US" sz="1600" b="1" dirty="0" err="1" smtClean="0">
                <a:solidFill>
                  <a:srgbClr val="7F7F7F"/>
                </a:solidFill>
                <a:latin typeface="Courier"/>
                <a:cs typeface="Courier"/>
              </a:rPr>
              <a:t>paintComponent</a:t>
            </a:r>
            <a:endParaRPr lang="en-US" sz="1600" b="1" dirty="0" smtClean="0">
              <a:solidFill>
                <a:srgbClr val="7F7F7F"/>
              </a:solidFill>
              <a:latin typeface="Courier"/>
              <a:cs typeface="Courier"/>
            </a:endParaRPr>
          </a:p>
          <a:p>
            <a:pPr marL="0" indent="0">
              <a:buNone/>
            </a:pPr>
            <a:endParaRPr lang="en-US" sz="2400" dirty="0"/>
          </a:p>
        </p:txBody>
      </p:sp>
      <p:sp>
        <p:nvSpPr>
          <p:cNvPr id="4" name="Slide Number Placeholder 3"/>
          <p:cNvSpPr>
            <a:spLocks noGrp="1"/>
          </p:cNvSpPr>
          <p:nvPr>
            <p:ph type="sldNum" sz="quarter" idx="12"/>
          </p:nvPr>
        </p:nvSpPr>
        <p:spPr/>
        <p:txBody>
          <a:bodyPr/>
          <a:lstStyle/>
          <a:p>
            <a:pPr>
              <a:defRPr/>
            </a:pPr>
            <a:fld id="{C8E213FE-FD05-9D42-B1B2-59FB00D133A5}" type="slidenum">
              <a:rPr lang="en-US" smtClean="0"/>
              <a:pPr>
                <a:defRPr/>
              </a:pPr>
              <a:t>8</a:t>
            </a:fld>
            <a:endParaRPr lang="en-US"/>
          </a:p>
        </p:txBody>
      </p:sp>
      <p:sp>
        <p:nvSpPr>
          <p:cNvPr id="5" name="Rectangle 2"/>
          <p:cNvSpPr txBox="1">
            <a:spLocks noChangeArrowheads="1"/>
          </p:cNvSpPr>
          <p:nvPr/>
        </p:nvSpPr>
        <p:spPr bwMode="auto">
          <a:xfrm>
            <a:off x="762000" y="228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charset="0"/>
                <a:ea typeface="ＭＳ Ｐゴシック" charset="0"/>
              </a:defRPr>
            </a:lvl6pPr>
            <a:lvl7pPr marL="914400" algn="ctr" rtl="0" fontAlgn="base">
              <a:spcBef>
                <a:spcPct val="0"/>
              </a:spcBef>
              <a:spcAft>
                <a:spcPct val="0"/>
              </a:spcAft>
              <a:defRPr sz="4400">
                <a:solidFill>
                  <a:schemeClr val="tx2"/>
                </a:solidFill>
                <a:latin typeface="Times" charset="0"/>
                <a:ea typeface="ＭＳ Ｐゴシック" charset="0"/>
              </a:defRPr>
            </a:lvl7pPr>
            <a:lvl8pPr marL="1371600" algn="ctr" rtl="0" fontAlgn="base">
              <a:spcBef>
                <a:spcPct val="0"/>
              </a:spcBef>
              <a:spcAft>
                <a:spcPct val="0"/>
              </a:spcAft>
              <a:defRPr sz="4400">
                <a:solidFill>
                  <a:schemeClr val="tx2"/>
                </a:solidFill>
                <a:latin typeface="Times" charset="0"/>
                <a:ea typeface="ＭＳ Ｐゴシック" charset="0"/>
              </a:defRPr>
            </a:lvl8pPr>
            <a:lvl9pPr marL="1828800" algn="ctr" rtl="0" fontAlgn="base">
              <a:spcBef>
                <a:spcPct val="0"/>
              </a:spcBef>
              <a:spcAft>
                <a:spcPct val="0"/>
              </a:spcAft>
              <a:defRPr sz="4400">
                <a:solidFill>
                  <a:schemeClr val="tx2"/>
                </a:solidFill>
                <a:latin typeface="Times" charset="0"/>
                <a:ea typeface="ＭＳ Ｐゴシック" charset="0"/>
              </a:defRPr>
            </a:lvl9pPr>
          </a:lstStyle>
          <a:p>
            <a:pPr algn="l" eaLnBrk="1" hangingPunct="1">
              <a:defRPr/>
            </a:pPr>
            <a:r>
              <a:rPr lang="en-US" b="1" dirty="0" smtClean="0">
                <a:solidFill>
                  <a:srgbClr val="B82A28"/>
                </a:solidFill>
                <a:cs typeface="+mj-cs"/>
              </a:rPr>
              <a:t>   </a:t>
            </a:r>
            <a:r>
              <a:rPr lang="en-US" b="1" dirty="0" smtClean="0">
                <a:solidFill>
                  <a:srgbClr val="B82A28"/>
                </a:solidFill>
                <a:latin typeface="Arial"/>
                <a:cs typeface="Arial"/>
              </a:rPr>
              <a:t>Simple "drawing" GUI</a:t>
            </a:r>
          </a:p>
        </p:txBody>
      </p:sp>
    </p:spTree>
    <p:extLst>
      <p:ext uri="{BB962C8B-B14F-4D97-AF65-F5344CB8AC3E}">
        <p14:creationId xmlns:p14="http://schemas.microsoft.com/office/powerpoint/2010/main" val="403374100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
            <a:ext cx="7772400" cy="4114800"/>
          </a:xfrm>
        </p:spPr>
        <p:txBody>
          <a:bodyPr/>
          <a:lstStyle/>
          <a:p>
            <a:pPr marL="0" indent="0">
              <a:buNone/>
            </a:pPr>
            <a:r>
              <a:rPr lang="en-US" sz="1600" b="1" dirty="0" smtClean="0">
                <a:latin typeface="Courier"/>
                <a:cs typeface="Courier"/>
              </a:rPr>
              <a:t>    </a:t>
            </a:r>
            <a:r>
              <a:rPr lang="en-US" sz="1600" b="1" dirty="0" smtClean="0">
                <a:solidFill>
                  <a:srgbClr val="7F7F7F"/>
                </a:solidFill>
                <a:latin typeface="Courier"/>
                <a:cs typeface="Courier"/>
              </a:rPr>
              <a:t>/</a:t>
            </a:r>
            <a:r>
              <a:rPr lang="en-US" sz="1600" b="1" dirty="0">
                <a:solidFill>
                  <a:srgbClr val="7F7F7F"/>
                </a:solidFill>
                <a:latin typeface="Courier"/>
                <a:cs typeface="Courier"/>
              </a:rPr>
              <a:t>**</a:t>
            </a:r>
          </a:p>
          <a:p>
            <a:pPr marL="0" indent="0">
              <a:buNone/>
            </a:pPr>
            <a:r>
              <a:rPr lang="en-US" sz="1600" b="1" dirty="0">
                <a:solidFill>
                  <a:srgbClr val="7F7F7F"/>
                </a:solidFill>
                <a:latin typeface="Courier"/>
                <a:cs typeface="Courier"/>
              </a:rPr>
              <a:t>     * Physical layout of GUI is </a:t>
            </a:r>
            <a:r>
              <a:rPr lang="en-US" sz="1600" b="1" dirty="0" smtClean="0">
                <a:solidFill>
                  <a:srgbClr val="7F7F7F"/>
                </a:solidFill>
                <a:latin typeface="Courier"/>
                <a:cs typeface="Courier"/>
              </a:rPr>
              <a:t>set up </a:t>
            </a:r>
            <a:r>
              <a:rPr lang="en-US" sz="1600" b="1" dirty="0">
                <a:solidFill>
                  <a:srgbClr val="7F7F7F"/>
                </a:solidFill>
                <a:latin typeface="Courier"/>
                <a:cs typeface="Courier"/>
              </a:rPr>
              <a:t>in </a:t>
            </a:r>
            <a:r>
              <a:rPr lang="en-US" sz="1600" b="1" dirty="0" smtClean="0">
                <a:solidFill>
                  <a:srgbClr val="7F7F7F"/>
                </a:solidFill>
                <a:latin typeface="Courier"/>
                <a:cs typeface="Courier"/>
              </a:rPr>
              <a:t>constructor   </a:t>
            </a:r>
          </a:p>
          <a:p>
            <a:pPr marL="0" indent="0">
              <a:buNone/>
            </a:pPr>
            <a:r>
              <a:rPr lang="en-US" sz="1600" b="1" dirty="0">
                <a:solidFill>
                  <a:srgbClr val="7F7F7F"/>
                </a:solidFill>
                <a:latin typeface="Courier"/>
                <a:cs typeface="Courier"/>
              </a:rPr>
              <a:t> </a:t>
            </a:r>
            <a:r>
              <a:rPr lang="en-US" sz="1600" b="1" dirty="0" smtClean="0">
                <a:solidFill>
                  <a:srgbClr val="7F7F7F"/>
                </a:solidFill>
                <a:latin typeface="Courier"/>
                <a:cs typeface="Courier"/>
              </a:rPr>
              <a:t>    * or an instance method.</a:t>
            </a:r>
            <a:endParaRPr lang="en-US" sz="1600" b="1" dirty="0">
              <a:solidFill>
                <a:srgbClr val="7F7F7F"/>
              </a:solidFill>
              <a:latin typeface="Courier"/>
              <a:cs typeface="Courier"/>
            </a:endParaRPr>
          </a:p>
          <a:p>
            <a:pPr marL="0" indent="0">
              <a:buNone/>
            </a:pPr>
            <a:r>
              <a:rPr lang="en-US" sz="1600" b="1" dirty="0">
                <a:solidFill>
                  <a:srgbClr val="7F7F7F"/>
                </a:solidFill>
                <a:latin typeface="Courier"/>
                <a:cs typeface="Courier"/>
              </a:rPr>
              <a:t>     */</a:t>
            </a:r>
          </a:p>
          <a:p>
            <a:pPr marL="0" indent="0">
              <a:buNone/>
            </a:pPr>
            <a:r>
              <a:rPr lang="en-US" sz="1600" b="1" dirty="0">
                <a:latin typeface="Courier"/>
                <a:cs typeface="Courier"/>
              </a:rPr>
              <a:t>    public </a:t>
            </a:r>
            <a:r>
              <a:rPr lang="en-US" sz="1600" b="1" dirty="0" err="1" smtClean="0">
                <a:latin typeface="Courier"/>
                <a:cs typeface="Courier"/>
              </a:rPr>
              <a:t>HelloWorldGUI</a:t>
            </a:r>
            <a:r>
              <a:rPr lang="en-US" sz="1600" b="1" dirty="0" smtClean="0">
                <a:latin typeface="Courier"/>
                <a:cs typeface="Courier"/>
              </a:rPr>
              <a:t>(</a:t>
            </a:r>
            <a:r>
              <a:rPr lang="en-US" sz="1600" b="1" dirty="0">
                <a:latin typeface="Courier"/>
                <a:cs typeface="Courier"/>
              </a:rPr>
              <a:t>) {</a:t>
            </a:r>
          </a:p>
          <a:p>
            <a:pPr marL="0" indent="0">
              <a:buNone/>
            </a:pPr>
            <a:r>
              <a:rPr lang="en-US" sz="1600" b="1" dirty="0">
                <a:latin typeface="Courier"/>
                <a:cs typeface="Courier"/>
              </a:rPr>
              <a:t>        </a:t>
            </a:r>
            <a:r>
              <a:rPr lang="en-US" sz="1600" b="1" dirty="0" smtClean="0">
                <a:latin typeface="Courier"/>
                <a:cs typeface="Courier"/>
              </a:rPr>
              <a:t>content </a:t>
            </a:r>
            <a:r>
              <a:rPr lang="en-US" sz="1600" b="1" dirty="0">
                <a:latin typeface="Courier"/>
                <a:cs typeface="Courier"/>
              </a:rPr>
              <a:t>= new </a:t>
            </a:r>
            <a:r>
              <a:rPr lang="en-US" sz="1600" b="1" dirty="0" err="1">
                <a:latin typeface="Courier"/>
                <a:cs typeface="Courier"/>
              </a:rPr>
              <a:t>JPanel</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content.setSize</a:t>
            </a:r>
            <a:r>
              <a:rPr lang="en-US" sz="1600" b="1" dirty="0">
                <a:latin typeface="Courier"/>
                <a:cs typeface="Courier"/>
              </a:rPr>
              <a:t>(250,100);</a:t>
            </a:r>
          </a:p>
          <a:p>
            <a:pPr marL="0" indent="0">
              <a:buNone/>
            </a:pPr>
            <a:r>
              <a:rPr lang="en-US" sz="1600" b="1" dirty="0">
                <a:latin typeface="Courier"/>
                <a:cs typeface="Courier"/>
              </a:rPr>
              <a:t>        </a:t>
            </a:r>
            <a:r>
              <a:rPr lang="en-US" sz="1600" b="1" dirty="0" err="1">
                <a:latin typeface="Courier"/>
                <a:cs typeface="Courier"/>
              </a:rPr>
              <a:t>content.setLayout</a:t>
            </a:r>
            <a:r>
              <a:rPr lang="en-US" sz="1600" b="1" dirty="0">
                <a:latin typeface="Courier"/>
                <a:cs typeface="Courier"/>
              </a:rPr>
              <a:t>(new </a:t>
            </a:r>
            <a:r>
              <a:rPr lang="en-US" sz="1600" b="1" dirty="0" err="1">
                <a:latin typeface="Courier"/>
                <a:cs typeface="Courier"/>
              </a:rPr>
              <a:t>BorderLayout</a:t>
            </a:r>
            <a:r>
              <a:rPr lang="en-US" sz="1600" b="1" dirty="0">
                <a:latin typeface="Courier"/>
                <a:cs typeface="Courier"/>
              </a:rPr>
              <a:t>())</a:t>
            </a:r>
            <a:r>
              <a:rPr lang="en-US" sz="1600" b="1" dirty="0" smtClean="0">
                <a:latin typeface="Courier"/>
                <a:cs typeface="Courier"/>
              </a:rPr>
              <a:t>;</a:t>
            </a:r>
            <a:endParaRPr lang="en-US" sz="1600" b="1" dirty="0">
              <a:latin typeface="Courier"/>
              <a:cs typeface="Courier"/>
            </a:endParaRPr>
          </a:p>
          <a:p>
            <a:pPr marL="0" indent="0">
              <a:buNone/>
            </a:pPr>
            <a:r>
              <a:rPr lang="en-US" sz="1600" b="1" dirty="0">
                <a:latin typeface="Courier"/>
                <a:cs typeface="Courier"/>
              </a:rPr>
              <a:t>        </a:t>
            </a:r>
            <a:r>
              <a:rPr lang="en-US" sz="1600" b="1" dirty="0">
                <a:solidFill>
                  <a:srgbClr val="7F7F7F"/>
                </a:solidFill>
                <a:latin typeface="Courier"/>
                <a:cs typeface="Courier"/>
              </a:rPr>
              <a:t>// </a:t>
            </a:r>
            <a:r>
              <a:rPr lang="en-US" sz="1600" b="1" dirty="0" smtClean="0">
                <a:solidFill>
                  <a:srgbClr val="7F7F7F"/>
                </a:solidFill>
                <a:latin typeface="Courier"/>
                <a:cs typeface="Courier"/>
              </a:rPr>
              <a:t>'this' </a:t>
            </a:r>
            <a:r>
              <a:rPr lang="en-US" sz="1600" b="1" dirty="0">
                <a:solidFill>
                  <a:srgbClr val="7F7F7F"/>
                </a:solidFill>
                <a:latin typeface="Courier"/>
                <a:cs typeface="Courier"/>
              </a:rPr>
              <a:t>is a </a:t>
            </a:r>
            <a:r>
              <a:rPr lang="en-US" sz="1600" b="1" dirty="0" err="1" smtClean="0">
                <a:solidFill>
                  <a:srgbClr val="7F7F7F"/>
                </a:solidFill>
                <a:latin typeface="Courier"/>
                <a:cs typeface="Courier"/>
              </a:rPr>
              <a:t>HelloWorldGUI</a:t>
            </a:r>
            <a:r>
              <a:rPr lang="en-US" sz="1600" b="1" dirty="0" smtClean="0">
                <a:solidFill>
                  <a:srgbClr val="7F7F7F"/>
                </a:solidFill>
                <a:latin typeface="Courier"/>
                <a:cs typeface="Courier"/>
              </a:rPr>
              <a:t> </a:t>
            </a:r>
            <a:r>
              <a:rPr lang="en-US" sz="1600" b="1" dirty="0">
                <a:solidFill>
                  <a:srgbClr val="7F7F7F"/>
                </a:solidFill>
                <a:latin typeface="Courier"/>
                <a:cs typeface="Courier"/>
              </a:rPr>
              <a:t>object</a:t>
            </a:r>
          </a:p>
          <a:p>
            <a:pPr marL="0" indent="0">
              <a:buNone/>
            </a:pPr>
            <a:r>
              <a:rPr lang="en-US" sz="1600" b="1" dirty="0">
                <a:latin typeface="Courier"/>
                <a:cs typeface="Courier"/>
              </a:rPr>
              <a:t>        </a:t>
            </a:r>
            <a:r>
              <a:rPr lang="en-US" sz="1600" b="1" dirty="0" err="1">
                <a:latin typeface="Courier"/>
                <a:cs typeface="Courier"/>
              </a:rPr>
              <a:t>content.add</a:t>
            </a:r>
            <a:r>
              <a:rPr lang="en-US" sz="1600" b="1" dirty="0">
                <a:latin typeface="Courier"/>
                <a:cs typeface="Courier"/>
              </a:rPr>
              <a:t>(this, </a:t>
            </a:r>
            <a:r>
              <a:rPr lang="en-US" sz="1600" b="1" dirty="0" err="1">
                <a:latin typeface="Courier"/>
                <a:cs typeface="Courier"/>
              </a:rPr>
              <a:t>BorderLayout.CENTER</a:t>
            </a:r>
            <a:r>
              <a:rPr lang="en-US" sz="1600" b="1" dirty="0">
                <a:latin typeface="Courier"/>
                <a:cs typeface="Courier"/>
              </a:rPr>
              <a:t>);</a:t>
            </a:r>
          </a:p>
          <a:p>
            <a:pPr marL="0" indent="0">
              <a:buNone/>
            </a:pPr>
            <a:r>
              <a:rPr lang="en-US" sz="1600" b="1" dirty="0">
                <a:latin typeface="Courier"/>
                <a:cs typeface="Courier"/>
              </a:rPr>
              <a:t>        </a:t>
            </a:r>
          </a:p>
          <a:p>
            <a:pPr marL="0" indent="0">
              <a:buNone/>
            </a:pPr>
            <a:r>
              <a:rPr lang="en-US" sz="1600" b="1" dirty="0">
                <a:latin typeface="Courier"/>
                <a:cs typeface="Courier"/>
              </a:rPr>
              <a:t>        </a:t>
            </a:r>
            <a:r>
              <a:rPr lang="en-US" sz="1600" b="1" dirty="0" err="1">
                <a:latin typeface="Courier"/>
                <a:cs typeface="Courier"/>
              </a:rPr>
              <a:t>JFrame</a:t>
            </a:r>
            <a:r>
              <a:rPr lang="en-US" sz="1600" b="1" dirty="0">
                <a:latin typeface="Courier"/>
                <a:cs typeface="Courier"/>
              </a:rPr>
              <a:t> window = new </a:t>
            </a:r>
            <a:r>
              <a:rPr lang="en-US" sz="1600" b="1" dirty="0" err="1">
                <a:latin typeface="Courier"/>
                <a:cs typeface="Courier"/>
              </a:rPr>
              <a:t>JFrame</a:t>
            </a:r>
            <a:r>
              <a:rPr lang="en-US" sz="1600" b="1" dirty="0">
                <a:latin typeface="Courier"/>
                <a:cs typeface="Courier"/>
              </a:rPr>
              <a:t>("GUI Test");</a:t>
            </a:r>
          </a:p>
          <a:p>
            <a:pPr marL="0" indent="0">
              <a:buNone/>
            </a:pPr>
            <a:r>
              <a:rPr lang="en-US" sz="1600" b="1" dirty="0">
                <a:latin typeface="Courier"/>
                <a:cs typeface="Courier"/>
              </a:rPr>
              <a:t>        </a:t>
            </a:r>
            <a:r>
              <a:rPr lang="en-US" sz="1600" b="1" dirty="0" err="1">
                <a:latin typeface="Courier"/>
                <a:cs typeface="Courier"/>
              </a:rPr>
              <a:t>window.setBackground</a:t>
            </a:r>
            <a:r>
              <a:rPr lang="en-US" sz="1600" b="1" dirty="0">
                <a:latin typeface="Courier"/>
                <a:cs typeface="Courier"/>
              </a:rPr>
              <a:t>(</a:t>
            </a:r>
            <a:r>
              <a:rPr lang="en-US" sz="1600" b="1" dirty="0" err="1">
                <a:latin typeface="Courier"/>
                <a:cs typeface="Courier"/>
              </a:rPr>
              <a:t>Color.PINK</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window.setContentPane</a:t>
            </a:r>
            <a:r>
              <a:rPr lang="en-US" sz="1600" b="1" dirty="0">
                <a:latin typeface="Courier"/>
                <a:cs typeface="Courier"/>
              </a:rPr>
              <a:t>(content);</a:t>
            </a:r>
          </a:p>
          <a:p>
            <a:pPr marL="0" indent="0">
              <a:buNone/>
            </a:pPr>
            <a:r>
              <a:rPr lang="en-US" sz="1600" b="1" dirty="0">
                <a:latin typeface="Courier"/>
                <a:cs typeface="Courier"/>
              </a:rPr>
              <a:t>        </a:t>
            </a:r>
            <a:r>
              <a:rPr lang="en-US" sz="1600" b="1" dirty="0" err="1">
                <a:latin typeface="Courier"/>
                <a:cs typeface="Courier"/>
              </a:rPr>
              <a:t>window.setLocation</a:t>
            </a:r>
            <a:r>
              <a:rPr lang="en-US" sz="1600" b="1" dirty="0">
                <a:latin typeface="Courier"/>
                <a:cs typeface="Courier"/>
              </a:rPr>
              <a:t>(100,100);</a:t>
            </a:r>
          </a:p>
          <a:p>
            <a:pPr marL="0" indent="0">
              <a:buNone/>
            </a:pPr>
            <a:r>
              <a:rPr lang="en-US" sz="1600" b="1" dirty="0">
                <a:latin typeface="Courier"/>
                <a:cs typeface="Courier"/>
              </a:rPr>
              <a:t>        </a:t>
            </a:r>
            <a:r>
              <a:rPr lang="en-US" sz="1600" b="1" dirty="0" err="1">
                <a:latin typeface="Courier"/>
                <a:cs typeface="Courier"/>
              </a:rPr>
              <a:t>window.setPreferredSize</a:t>
            </a:r>
            <a:r>
              <a:rPr lang="en-US" sz="1600" b="1" dirty="0">
                <a:latin typeface="Courier"/>
                <a:cs typeface="Courier"/>
              </a:rPr>
              <a:t>(new Dimension(250,100))</a:t>
            </a:r>
            <a:r>
              <a:rPr lang="en-US" sz="1600" b="1" dirty="0" smtClean="0">
                <a:latin typeface="Courier"/>
                <a:cs typeface="Courier"/>
              </a:rPr>
              <a:t>;</a:t>
            </a:r>
          </a:p>
          <a:p>
            <a:pPr marL="0" indent="0">
              <a:buNone/>
            </a:pPr>
            <a:r>
              <a:rPr lang="en-US" sz="1600" b="1" dirty="0">
                <a:latin typeface="Courier"/>
                <a:cs typeface="Courier"/>
              </a:rPr>
              <a:t> </a:t>
            </a:r>
            <a:r>
              <a:rPr lang="en-US" sz="1600" b="1" dirty="0" smtClean="0">
                <a:latin typeface="Courier"/>
                <a:cs typeface="Courier"/>
              </a:rPr>
              <a:t>       </a:t>
            </a:r>
            <a:r>
              <a:rPr lang="en-US" sz="1600" b="1" dirty="0" err="1">
                <a:latin typeface="Courier"/>
                <a:cs typeface="Courier"/>
              </a:rPr>
              <a:t>window.pack</a:t>
            </a:r>
            <a:r>
              <a:rPr lang="en-US" sz="1600" b="1" dirty="0">
                <a:latin typeface="Courier"/>
                <a:cs typeface="Courier"/>
              </a:rPr>
              <a:t>();</a:t>
            </a:r>
          </a:p>
          <a:p>
            <a:pPr marL="0" indent="0">
              <a:buNone/>
            </a:pPr>
            <a:r>
              <a:rPr lang="en-US" sz="1600" b="1" dirty="0">
                <a:latin typeface="Courier"/>
                <a:cs typeface="Courier"/>
              </a:rPr>
              <a:t>        </a:t>
            </a:r>
            <a:r>
              <a:rPr lang="en-US" sz="1600" b="1" dirty="0" err="1">
                <a:latin typeface="Courier"/>
                <a:cs typeface="Courier"/>
              </a:rPr>
              <a:t>window.setVisible</a:t>
            </a:r>
            <a:r>
              <a:rPr lang="en-US" sz="1600" b="1" dirty="0">
                <a:latin typeface="Courier"/>
                <a:cs typeface="Courier"/>
              </a:rPr>
              <a:t>(</a:t>
            </a:r>
            <a:r>
              <a:rPr lang="en-US" sz="1600" b="1" dirty="0" smtClean="0">
                <a:latin typeface="Courier"/>
                <a:cs typeface="Courier"/>
              </a:rPr>
              <a:t>true);</a:t>
            </a:r>
          </a:p>
          <a:p>
            <a:pPr marL="0" indent="0">
              <a:buNone/>
            </a:pPr>
            <a:r>
              <a:rPr lang="en-US" sz="1600" b="1" dirty="0" smtClean="0">
                <a:latin typeface="Courier"/>
                <a:cs typeface="Courier"/>
              </a:rPr>
              <a:t>    } </a:t>
            </a:r>
            <a:r>
              <a:rPr lang="en-US" sz="1600" b="1" dirty="0" smtClean="0">
                <a:solidFill>
                  <a:srgbClr val="7F7F7F"/>
                </a:solidFill>
                <a:latin typeface="Courier"/>
                <a:cs typeface="Courier"/>
              </a:rPr>
              <a:t>// end of constructor</a:t>
            </a:r>
          </a:p>
          <a:p>
            <a:pPr marL="0" indent="0">
              <a:buNone/>
            </a:pPr>
            <a:r>
              <a:rPr lang="en-US" sz="1600" b="1" dirty="0" smtClean="0">
                <a:latin typeface="Courier"/>
                <a:cs typeface="Courier"/>
              </a:rPr>
              <a:t>} </a:t>
            </a:r>
            <a:r>
              <a:rPr lang="en-US" sz="1600" b="1" dirty="0" smtClean="0">
                <a:solidFill>
                  <a:srgbClr val="7F7F7F"/>
                </a:solidFill>
                <a:latin typeface="Courier"/>
                <a:cs typeface="Courier"/>
              </a:rPr>
              <a:t>// end of class</a:t>
            </a:r>
            <a:endParaRPr lang="en-US" sz="2400" dirty="0">
              <a:solidFill>
                <a:srgbClr val="7F7F7F"/>
              </a:solidFill>
            </a:endParaRPr>
          </a:p>
        </p:txBody>
      </p:sp>
      <p:sp>
        <p:nvSpPr>
          <p:cNvPr id="4" name="Slide Number Placeholder 3"/>
          <p:cNvSpPr>
            <a:spLocks noGrp="1"/>
          </p:cNvSpPr>
          <p:nvPr>
            <p:ph type="sldNum" sz="quarter" idx="12"/>
          </p:nvPr>
        </p:nvSpPr>
        <p:spPr/>
        <p:txBody>
          <a:bodyPr/>
          <a:lstStyle/>
          <a:p>
            <a:pPr>
              <a:defRPr/>
            </a:pPr>
            <a:fld id="{C8E213FE-FD05-9D42-B1B2-59FB00D133A5}" type="slidenum">
              <a:rPr lang="en-US" smtClean="0"/>
              <a:pPr>
                <a:defRPr/>
              </a:pPr>
              <a:t>9</a:t>
            </a:fld>
            <a:endParaRPr lang="en-US"/>
          </a:p>
        </p:txBody>
      </p:sp>
    </p:spTree>
    <p:extLst>
      <p:ext uri="{BB962C8B-B14F-4D97-AF65-F5344CB8AC3E}">
        <p14:creationId xmlns:p14="http://schemas.microsoft.com/office/powerpoint/2010/main" val="1965545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ＭＳ Ｐゴシック"/>
        <a:cs typeface=""/>
      </a:majorFont>
      <a:minorFont>
        <a:latin typeface="Time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ＭＳ Ｐゴシック"/>
        <a:cs typeface=""/>
      </a:majorFont>
      <a:minorFont>
        <a:latin typeface="Time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16661</TotalTime>
  <Words>2977</Words>
  <Application>Microsoft Macintosh PowerPoint</Application>
  <PresentationFormat>Letter Paper (8.5x11 in)</PresentationFormat>
  <Paragraphs>499</Paragraphs>
  <Slides>32</Slides>
  <Notes>31</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Blank</vt:lpstr>
      <vt:lpstr>2_Blank</vt:lpstr>
      <vt:lpstr>CS102  Introduction to  data structures, algorithms, and object-oriented programming  March 27, 2017  </vt:lpstr>
      <vt:lpstr>   Intro to GUI Programming</vt:lpstr>
      <vt:lpstr>   Imports</vt:lpstr>
      <vt:lpstr>   </vt:lpstr>
      <vt:lpstr>   </vt:lpstr>
      <vt:lpstr>   </vt:lpstr>
      <vt:lpstr>   </vt:lpstr>
      <vt:lpstr>PowerPoint Presentation</vt:lpstr>
      <vt:lpstr>PowerPoint Presentation</vt:lpstr>
      <vt:lpstr>PowerPoint Presentation</vt:lpstr>
      <vt:lpstr>   </vt:lpstr>
      <vt:lpstr>   </vt:lpstr>
      <vt:lpstr>   </vt:lpstr>
      <vt:lpstr>   </vt:lpstr>
      <vt:lpstr>   </vt:lpstr>
      <vt:lpstr>PowerPoint Presentation</vt:lpstr>
      <vt:lpstr>PowerPoint Presentation</vt:lpstr>
      <vt:lpstr>   </vt:lpstr>
      <vt:lpstr>   </vt:lpstr>
      <vt:lpstr>   </vt:lpstr>
      <vt:lpstr>   </vt:lpstr>
      <vt:lpstr>   </vt:lpstr>
      <vt:lpstr>   </vt:lpstr>
      <vt:lpstr>   </vt:lpstr>
      <vt:lpstr>   </vt:lpstr>
      <vt:lpstr>   </vt:lpstr>
      <vt:lpstr>   </vt:lpstr>
      <vt:lpstr>   </vt:lpstr>
      <vt:lpstr>   </vt:lpstr>
      <vt:lpstr>   </vt:lpstr>
      <vt:lpstr>   </vt:lpstr>
      <vt:lpstr>   </vt:lpstr>
    </vt:vector>
  </TitlesOfParts>
  <Company>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CS102 Introduction to Object-Oriented Programming</dc:title>
  <dc:creator>Vassar</dc:creator>
  <cp:lastModifiedBy>Jenny</cp:lastModifiedBy>
  <cp:revision>656</cp:revision>
  <cp:lastPrinted>2017-03-22T15:52:08Z</cp:lastPrinted>
  <dcterms:created xsi:type="dcterms:W3CDTF">2002-01-15T18:21:20Z</dcterms:created>
  <dcterms:modified xsi:type="dcterms:W3CDTF">2017-03-26T20:12:17Z</dcterms:modified>
</cp:coreProperties>
</file>