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tiff" ContentType="image/tif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13" r:id="rId1"/>
  </p:sldMasterIdLst>
  <p:notesMasterIdLst>
    <p:notesMasterId r:id="rId19"/>
  </p:notesMasterIdLst>
  <p:handoutMasterIdLst>
    <p:handoutMasterId r:id="rId20"/>
  </p:handoutMasterIdLst>
  <p:sldIdLst>
    <p:sldId id="256" r:id="rId2"/>
    <p:sldId id="513" r:id="rId3"/>
    <p:sldId id="1251" r:id="rId4"/>
    <p:sldId id="1242" r:id="rId5"/>
    <p:sldId id="1254" r:id="rId6"/>
    <p:sldId id="1255" r:id="rId7"/>
    <p:sldId id="441" r:id="rId8"/>
    <p:sldId id="443" r:id="rId9"/>
    <p:sldId id="1243" r:id="rId10"/>
    <p:sldId id="1244" r:id="rId11"/>
    <p:sldId id="518" r:id="rId12"/>
    <p:sldId id="434" r:id="rId13"/>
    <p:sldId id="401" r:id="rId14"/>
    <p:sldId id="1247" r:id="rId15"/>
    <p:sldId id="1245" r:id="rId16"/>
    <p:sldId id="1248" r:id="rId17"/>
    <p:sldId id="1249" r:id="rId18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Main" id="{D27C4571-87B6-6548-B2CD-7FBE1E0DE51C}">
          <p14:sldIdLst>
            <p14:sldId id="256"/>
            <p14:sldId id="513"/>
            <p14:sldId id="1242"/>
            <p14:sldId id="441"/>
            <p14:sldId id="443"/>
            <p14:sldId id="1243"/>
            <p14:sldId id="1244"/>
            <p14:sldId id="518"/>
            <p14:sldId id="434"/>
            <p14:sldId id="401"/>
            <p14:sldId id="1247"/>
            <p14:sldId id="1245"/>
            <p14:sldId id="1248"/>
            <p14:sldId id="124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meirele" initials="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F0000"/>
    <a:srgbClr val="00B0D2"/>
    <a:srgbClr val="000000"/>
    <a:srgbClr val="00FF00"/>
    <a:srgbClr val="33FFFF"/>
    <a:srgbClr val="F2F2FF"/>
    <a:srgbClr val="E7F7F9"/>
    <a:srgbClr val="792C05"/>
    <a:srgbClr val="89898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69" autoAdjust="0"/>
    <p:restoredTop sz="91271" autoAdjust="0"/>
  </p:normalViewPr>
  <p:slideViewPr>
    <p:cSldViewPr snapToGrid="0" snapToObjects="1">
      <p:cViewPr varScale="1">
        <p:scale>
          <a:sx n="94" d="100"/>
          <a:sy n="94" d="100"/>
        </p:scale>
        <p:origin x="-163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49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3" d="100"/>
        <a:sy n="193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3487B-4185-2F45-995A-99FF6D2BB2C2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2611F-AA68-7241-930E-C3F418D587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8036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C213F-B8C6-D740-9A78-9477DE0A91E7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DF5D1-D212-7349-81D0-381AE2BE47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48197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0296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657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5183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7453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5080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Curiosity: there are some actual physical processors capable of </a:t>
            </a:r>
            <a:r>
              <a:rPr lang="en-US"/>
              <a:t>running Java natively</a:t>
            </a:r>
            <a:r>
              <a:rPr lang="en-US" dirty="0"/>
              <a:t>. Check 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Java_processor</a:t>
            </a:r>
            <a:r>
              <a:rPr lang="en-US" dirty="0"/>
              <a:t> if curious.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8843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85186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70889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6659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4730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8853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only means by which you can access data in a class is via these actions (methods/functions/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8853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Consider a Light Switch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8853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Consider a Light Switch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8853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184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531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0122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112115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520837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489947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73410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15240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154424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658958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01252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00537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91608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036468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" y="6549295"/>
            <a:ext cx="9179613" cy="308706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-10687"/>
            <a:ext cx="9179613" cy="852592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8888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96503" y="6514012"/>
            <a:ext cx="8915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15C4CBD-465D-5140-995F-3EAE479E548F}" type="slidenum">
              <a:rPr lang="en-US" sz="1600" smtClean="0">
                <a:solidFill>
                  <a:schemeClr val="bg1"/>
                </a:solidFill>
              </a:rPr>
              <a:pPr/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092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760264"/>
            <a:ext cx="9143999" cy="1645199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CMPU-102-51 Spring 2020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Data Structures and Algorithms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8534" y="5273029"/>
            <a:ext cx="6958341" cy="1272201"/>
          </a:xfrm>
        </p:spPr>
        <p:txBody>
          <a:bodyPr>
            <a:noAutofit/>
          </a:bodyPr>
          <a:lstStyle/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Rui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Meireles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Peter Lemieszewski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7918" y="6573904"/>
            <a:ext cx="634942" cy="300808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" y="2774390"/>
            <a:ext cx="9143999" cy="1645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Lab #0: Introduction to </a:t>
            </a:r>
          </a:p>
          <a:p>
            <a:r>
              <a:rPr lang="en-US" sz="4000" b="1" dirty="0"/>
              <a:t>Object-Oriented Programming and Java</a:t>
            </a:r>
          </a:p>
        </p:txBody>
      </p:sp>
    </p:spTree>
    <p:extLst>
      <p:ext uri="{BB962C8B-B14F-4D97-AF65-F5344CB8AC3E}">
        <p14:creationId xmlns:p14="http://schemas.microsoft.com/office/powerpoint/2010/main" xmlns="" val="2515568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/>
              <a:t>Exercise: OOP modeling (solution)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6BDCA24-8E11-8E47-8E3D-CC56960CB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750" y="1809750"/>
            <a:ext cx="42545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857681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11493"/>
            <a:ext cx="9179205" cy="604650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1000"/>
            <a:ext cx="8229600" cy="2285085"/>
          </a:xfrm>
        </p:spPr>
        <p:txBody>
          <a:bodyPr>
            <a:normAutofit/>
          </a:bodyPr>
          <a:lstStyle/>
          <a:p>
            <a:r>
              <a:rPr lang="en-US" dirty="0"/>
              <a:t>Introduction to Java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(IPUJ 2.1-2.3)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6516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/>
              <a:t>The Java programming language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222470" y="1095233"/>
            <a:ext cx="8761715" cy="5417327"/>
          </a:xfrm>
        </p:spPr>
        <p:txBody>
          <a:bodyPr>
            <a:noAutofit/>
          </a:bodyPr>
          <a:lstStyle/>
          <a:p>
            <a:r>
              <a:rPr lang="en-US" sz="2400" dirty="0"/>
              <a:t>Released in 1995 by Sun Microsystems</a:t>
            </a:r>
          </a:p>
          <a:p>
            <a:pPr lvl="1"/>
            <a:r>
              <a:rPr lang="en-US" sz="2000" dirty="0"/>
              <a:t>Named after Java coffee</a:t>
            </a:r>
          </a:p>
          <a:p>
            <a:r>
              <a:rPr lang="en-US" sz="2400" dirty="0"/>
              <a:t>Used in everything from web servers to mobile apps</a:t>
            </a:r>
          </a:p>
          <a:p>
            <a:pPr lvl="1"/>
            <a:r>
              <a:rPr lang="en-US" sz="2000" dirty="0"/>
              <a:t>Notable example: Android OS apps</a:t>
            </a:r>
          </a:p>
          <a:p>
            <a:r>
              <a:rPr lang="en-US" sz="2400" dirty="0"/>
              <a:t>Why Java?</a:t>
            </a:r>
          </a:p>
          <a:p>
            <a:pPr lvl="1"/>
            <a:r>
              <a:rPr lang="en-US" sz="2000" dirty="0"/>
              <a:t>Clean OOP implementation</a:t>
            </a:r>
          </a:p>
          <a:p>
            <a:pPr lvl="1"/>
            <a:r>
              <a:rPr lang="en-US" sz="2000" dirty="0"/>
              <a:t>Ease of use:</a:t>
            </a:r>
            <a:endParaRPr lang="en-US" sz="1600" dirty="0"/>
          </a:p>
          <a:p>
            <a:pPr lvl="2"/>
            <a:r>
              <a:rPr lang="en-US" sz="1800" dirty="0"/>
              <a:t>Clear, consistent syntax</a:t>
            </a:r>
          </a:p>
          <a:p>
            <a:pPr lvl="2"/>
            <a:r>
              <a:rPr lang="en-US" sz="1800" dirty="0"/>
              <a:t>Great built-in libraries</a:t>
            </a:r>
          </a:p>
          <a:p>
            <a:pPr lvl="2"/>
            <a:r>
              <a:rPr lang="en-US" sz="1800" dirty="0"/>
              <a:t>Great documentation</a:t>
            </a:r>
          </a:p>
          <a:p>
            <a:pPr lvl="2"/>
            <a:r>
              <a:rPr lang="en-US" sz="1800" dirty="0" smtClean="0"/>
              <a:t>Platform-independent</a:t>
            </a:r>
          </a:p>
          <a:p>
            <a:pPr lvl="1"/>
            <a:r>
              <a:rPr lang="en-US" sz="2200" dirty="0" smtClean="0"/>
              <a:t>It became popular as the nascent internet itself became popular</a:t>
            </a:r>
            <a:endParaRPr lang="en-US" sz="2200" dirty="0"/>
          </a:p>
          <a:p>
            <a:pPr lvl="1"/>
            <a:r>
              <a:rPr lang="en-US" sz="2000" dirty="0"/>
              <a:t>Popularity: #1 in TIOBE index January 2019</a:t>
            </a:r>
          </a:p>
          <a:p>
            <a:pPr lvl="2"/>
            <a:r>
              <a:rPr lang="en-US" sz="1800" dirty="0" smtClean="0"/>
              <a:t>For you, it means </a:t>
            </a:r>
            <a:r>
              <a:rPr lang="en-US" sz="1800" dirty="0"/>
              <a:t>lots of resources </a:t>
            </a:r>
            <a:r>
              <a:rPr lang="en-US" sz="1800" dirty="0" smtClean="0"/>
              <a:t>available!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8064" y="2622108"/>
            <a:ext cx="1379958" cy="252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0256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/>
              <a:t>A Java "Hello world"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76850" y="1037194"/>
            <a:ext cx="8790298" cy="3245540"/>
          </a:xfrm>
        </p:spPr>
        <p:txBody>
          <a:bodyPr>
            <a:noAutofit/>
          </a:bodyPr>
          <a:lstStyle/>
          <a:p>
            <a:pPr marL="457200" marR="0" lvl="1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/*</a:t>
            </a:r>
          </a:p>
          <a:p>
            <a:pPr marL="457200" marR="0" lvl="1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 * this is a multiline comment</a:t>
            </a:r>
          </a:p>
          <a:p>
            <a:pPr marL="457200" marR="0" lvl="1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 */</a:t>
            </a:r>
          </a:p>
          <a:p>
            <a:pPr marL="457200" marR="0" lvl="1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1800" dirty="0">
              <a:latin typeface="Courier" pitchFamily="2" charset="0"/>
              <a:ea typeface="Courier New" charset="0"/>
              <a:cs typeface="Courier New" charset="0"/>
            </a:endParaRPr>
          </a:p>
          <a:p>
            <a:pPr marL="457200" marR="0" lvl="1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// this is a single line comment</a:t>
            </a:r>
          </a:p>
          <a:p>
            <a:pPr marL="457200" marR="0" lvl="1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1800" dirty="0">
              <a:latin typeface="Courier" pitchFamily="2" charset="0"/>
              <a:ea typeface="Courier New" charset="0"/>
              <a:cs typeface="Courier New" charset="0"/>
            </a:endParaRPr>
          </a:p>
          <a:p>
            <a:pPr marL="457200" marR="0" lvl="1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800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class</a:t>
            </a: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HelloWorld</a:t>
            </a: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{ // class definition</a:t>
            </a:r>
          </a:p>
          <a:p>
            <a:pPr marL="457200" lvl="1" indent="-457200" defTabSz="914400">
              <a:spcBef>
                <a:spcPts val="0"/>
              </a:spcBef>
              <a:buNone/>
            </a:pP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  </a:t>
            </a:r>
            <a:r>
              <a:rPr lang="en-US" sz="1800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public</a:t>
            </a: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static void</a:t>
            </a: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main</a:t>
            </a: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(</a:t>
            </a:r>
            <a:r>
              <a:rPr lang="en-US" sz="18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String[] </a:t>
            </a:r>
            <a:r>
              <a:rPr lang="en-US" sz="1800" dirty="0" err="1">
                <a:latin typeface="Courier" pitchFamily="2" charset="0"/>
                <a:ea typeface="Courier New" charset="0"/>
                <a:cs typeface="Courier New" charset="0"/>
              </a:rPr>
              <a:t>args</a:t>
            </a: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){ // exec. starts here</a:t>
            </a:r>
            <a:endParaRPr lang="en-US" sz="1800" u="sng" dirty="0">
              <a:latin typeface="Courier" pitchFamily="2" charset="0"/>
              <a:ea typeface="Courier New" charset="0"/>
              <a:cs typeface="Courier New" charset="0"/>
            </a:endParaRPr>
          </a:p>
          <a:p>
            <a:pPr marL="457200" lvl="1" indent="-457200" defTabSz="914400">
              <a:spcBef>
                <a:spcPts val="0"/>
              </a:spcBef>
              <a:buNone/>
              <a:defRPr/>
            </a:pP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    </a:t>
            </a:r>
            <a:r>
              <a:rPr lang="en-US" sz="18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System</a:t>
            </a:r>
            <a:r>
              <a:rPr lang="en-US" sz="1800" dirty="0" err="1">
                <a:latin typeface="Courier" pitchFamily="2" charset="0"/>
                <a:ea typeface="Courier New" charset="0"/>
                <a:cs typeface="Courier New" charset="0"/>
              </a:rPr>
              <a:t>.out.println</a:t>
            </a: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("Hello world!"); // call print </a:t>
            </a:r>
          </a:p>
          <a:p>
            <a:pPr marL="457200" lvl="1" indent="-457200" defTabSz="914400">
              <a:spcBef>
                <a:spcPts val="0"/>
              </a:spcBef>
              <a:buNone/>
              <a:defRPr/>
            </a:pP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  }</a:t>
            </a:r>
          </a:p>
          <a:p>
            <a:pPr marL="457200" marR="0" lvl="1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xmlns="" id="{67EE8B0B-0D6B-F549-97C7-1B2638AC9070}"/>
              </a:ext>
            </a:extLst>
          </p:cNvPr>
          <p:cNvSpPr txBox="1">
            <a:spLocks/>
          </p:cNvSpPr>
          <p:nvPr/>
        </p:nvSpPr>
        <p:spPr>
          <a:xfrm>
            <a:off x="253385" y="4365813"/>
            <a:ext cx="8637229" cy="1764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All Java code is written in the context of a class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Strongly encourages object-oriented design</a:t>
            </a:r>
          </a:p>
          <a:p>
            <a:r>
              <a:rPr lang="en-US" sz="24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Execution begins at a special method called </a:t>
            </a:r>
            <a:r>
              <a:rPr lang="en-US" sz="24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alibri" panose="020F0502020204030204" pitchFamily="34" charset="0"/>
              </a:rPr>
              <a:t>main</a:t>
            </a:r>
            <a:endParaRPr lang="en-US" sz="24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Please don't worry about the details at this point!</a:t>
            </a:r>
          </a:p>
        </p:txBody>
      </p:sp>
    </p:spTree>
    <p:extLst>
      <p:ext uri="{BB962C8B-B14F-4D97-AF65-F5344CB8AC3E}">
        <p14:creationId xmlns:p14="http://schemas.microsoft.com/office/powerpoint/2010/main" xmlns="" val="566967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/>
              <a:t>Running Java programs (1/2)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65908" y="1095233"/>
            <a:ext cx="8817835" cy="5126751"/>
          </a:xfrm>
        </p:spPr>
        <p:txBody>
          <a:bodyPr>
            <a:noAutofit/>
          </a:bodyPr>
          <a:lstStyle/>
          <a:p>
            <a:r>
              <a:rPr lang="en-US" sz="2400" dirty="0"/>
              <a:t>Java needs to be translated into machine code before it's executed</a:t>
            </a:r>
          </a:p>
          <a:p>
            <a:r>
              <a:rPr lang="en-US" sz="2400" dirty="0"/>
              <a:t>Traditionally, there are 2 possible strategies:</a:t>
            </a:r>
          </a:p>
          <a:p>
            <a:pPr lvl="1"/>
            <a:r>
              <a:rPr lang="en-US" sz="2000" b="1" dirty="0"/>
              <a:t>Compilation</a:t>
            </a:r>
            <a:r>
              <a:rPr lang="en-US" sz="2000" dirty="0"/>
              <a:t>: translation performed prior to execution</a:t>
            </a:r>
          </a:p>
          <a:p>
            <a:pPr lvl="2"/>
            <a:r>
              <a:rPr lang="en-US" sz="1600" dirty="0"/>
              <a:t>Good: fast execution; bad: resulting program can only be executed in one type of computer</a:t>
            </a:r>
          </a:p>
          <a:p>
            <a:pPr lvl="1"/>
            <a:r>
              <a:rPr lang="en-US" sz="2000" b="1" dirty="0"/>
              <a:t>Interpretation</a:t>
            </a:r>
            <a:r>
              <a:rPr lang="en-US" sz="2000" dirty="0"/>
              <a:t>: translation performed on-the-fly as program runs</a:t>
            </a:r>
          </a:p>
          <a:p>
            <a:pPr lvl="2"/>
            <a:r>
              <a:rPr lang="en-US" sz="1600" dirty="0"/>
              <a:t>Good: any computer for which there is an interpreter can run the program; bad: slow</a:t>
            </a:r>
          </a:p>
          <a:p>
            <a:r>
              <a:rPr lang="en-US" sz="2400" dirty="0"/>
              <a:t>Java wanted both speed and platform independence so its designers opted for a hybrid approach:</a:t>
            </a:r>
          </a:p>
          <a:p>
            <a:pPr lvl="1"/>
            <a:r>
              <a:rPr lang="en-US" sz="2000" dirty="0"/>
              <a:t>They designed a custom Java ISA that is lower level than Java, but higher level than typical machine code</a:t>
            </a:r>
          </a:p>
          <a:p>
            <a:pPr lvl="2"/>
            <a:r>
              <a:rPr lang="en-US" sz="1600" dirty="0"/>
              <a:t>Java machine code is also known as Java byte code</a:t>
            </a:r>
          </a:p>
          <a:p>
            <a:pPr lvl="2"/>
            <a:r>
              <a:rPr lang="en-US" sz="1600" dirty="0"/>
              <a:t>Java source code is compiled into Java byte code before it is executed</a:t>
            </a:r>
          </a:p>
          <a:p>
            <a:pPr lvl="1"/>
            <a:r>
              <a:rPr lang="en-US" sz="2000" dirty="0"/>
              <a:t>Then, an interpreter translates Java byte code into machine code on-the-fly</a:t>
            </a:r>
          </a:p>
          <a:p>
            <a:pPr lvl="2"/>
            <a:r>
              <a:rPr lang="en-US" sz="1600" dirty="0"/>
              <a:t>Interpreter is known as a </a:t>
            </a:r>
            <a:r>
              <a:rPr lang="en-US" sz="1600" b="1" dirty="0"/>
              <a:t>Java Virtual Machine</a:t>
            </a:r>
          </a:p>
        </p:txBody>
      </p:sp>
    </p:spTree>
    <p:extLst>
      <p:ext uri="{BB962C8B-B14F-4D97-AF65-F5344CB8AC3E}">
        <p14:creationId xmlns:p14="http://schemas.microsoft.com/office/powerpoint/2010/main" xmlns="" val="330328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/>
              <a:t>Running Java programs (2/2) 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xmlns="" id="{67EE8B0B-0D6B-F549-97C7-1B2638AC9070}"/>
              </a:ext>
            </a:extLst>
          </p:cNvPr>
          <p:cNvSpPr txBox="1">
            <a:spLocks/>
          </p:cNvSpPr>
          <p:nvPr/>
        </p:nvSpPr>
        <p:spPr>
          <a:xfrm>
            <a:off x="0" y="3803955"/>
            <a:ext cx="9127425" cy="2931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Let's now try our hello world: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Create a </a:t>
            </a:r>
            <a:r>
              <a:rPr lang="en-US" sz="1800" dirty="0" err="1">
                <a:latin typeface="Courier" pitchFamily="2" charset="0"/>
                <a:ea typeface="Courier New" charset="0"/>
                <a:cs typeface="Calibri" panose="020F0502020204030204" pitchFamily="34" charset="0"/>
              </a:rPr>
              <a:t>HelloWorld.java</a:t>
            </a:r>
            <a:r>
              <a:rPr lang="en-US" sz="18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 file with the contents of slide 10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Compile the file by running </a:t>
            </a:r>
            <a:r>
              <a:rPr lang="en-US" sz="1800" dirty="0" err="1">
                <a:latin typeface="Courier" pitchFamily="2" charset="0"/>
                <a:ea typeface="Courier New" charset="0"/>
                <a:cs typeface="Calibri" panose="020F0502020204030204" pitchFamily="34" charset="0"/>
              </a:rPr>
              <a:t>javac</a:t>
            </a:r>
            <a:r>
              <a:rPr lang="en-US" sz="1800" dirty="0">
                <a:latin typeface="Courier" pitchFamily="2" charset="0"/>
                <a:ea typeface="Courier New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ourier" pitchFamily="2" charset="0"/>
                <a:ea typeface="Courier New" charset="0"/>
                <a:cs typeface="Calibri" panose="020F0502020204030204" pitchFamily="34" charset="0"/>
              </a:rPr>
              <a:t>HelloWorld.java</a:t>
            </a:r>
            <a:r>
              <a:rPr lang="en-US" sz="18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 on the shell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A </a:t>
            </a:r>
            <a:r>
              <a:rPr lang="en-US" sz="1800" dirty="0" err="1">
                <a:latin typeface="Courier" pitchFamily="2" charset="0"/>
                <a:ea typeface="Courier New" charset="0"/>
                <a:cs typeface="Calibri" panose="020F0502020204030204" pitchFamily="34" charset="0"/>
              </a:rPr>
              <a:t>HelloWorld.class</a:t>
            </a:r>
            <a:r>
              <a:rPr lang="en-US" sz="18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 file has  been created, containing the byte code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Inspect the byte code by running </a:t>
            </a:r>
            <a:r>
              <a:rPr lang="en-US" sz="1800" dirty="0" err="1">
                <a:latin typeface="Courier" pitchFamily="2" charset="0"/>
                <a:ea typeface="Courier New" charset="0"/>
                <a:cs typeface="Calibri" panose="020F0502020204030204" pitchFamily="34" charset="0"/>
              </a:rPr>
              <a:t>javap</a:t>
            </a:r>
            <a:r>
              <a:rPr lang="en-US" sz="1800" dirty="0">
                <a:latin typeface="Courier" pitchFamily="2" charset="0"/>
                <a:ea typeface="Courier New" charset="0"/>
                <a:cs typeface="Calibri" panose="020F0502020204030204" pitchFamily="34" charset="0"/>
              </a:rPr>
              <a:t> -verbose </a:t>
            </a:r>
            <a:r>
              <a:rPr lang="en-US" sz="1800" dirty="0" err="1">
                <a:latin typeface="Courier" pitchFamily="2" charset="0"/>
                <a:ea typeface="Courier New" charset="0"/>
                <a:cs typeface="Calibri" panose="020F0502020204030204" pitchFamily="34" charset="0"/>
              </a:rPr>
              <a:t>HelloWorld.class</a:t>
            </a:r>
            <a:endParaRPr lang="en-US" sz="1800" dirty="0">
              <a:latin typeface="Courier" pitchFamily="2" charset="0"/>
              <a:ea typeface="Courier New" charset="0"/>
              <a:cs typeface="Calibri" panose="020F050202020403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Finally, run the program with "</a:t>
            </a:r>
            <a:r>
              <a:rPr lang="en-US" sz="1800" dirty="0">
                <a:latin typeface="Courier" pitchFamily="2" charset="0"/>
                <a:ea typeface="Courier New" charset="0"/>
                <a:cs typeface="Calibri" panose="020F0502020204030204" pitchFamily="34" charset="0"/>
              </a:rPr>
              <a:t>java HelloWorld"</a:t>
            </a:r>
            <a:r>
              <a:rPr lang="en-US" sz="18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. The </a:t>
            </a:r>
            <a:r>
              <a:rPr lang="en-US" sz="1800" dirty="0">
                <a:latin typeface="Courier" pitchFamily="2" charset="0"/>
                <a:ea typeface="Courier New" charset="0"/>
                <a:cs typeface="Calibri" panose="020F0502020204030204" pitchFamily="34" charset="0"/>
              </a:rPr>
              <a:t>java</a:t>
            </a:r>
            <a:r>
              <a:rPr lang="en-US" sz="18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 command will execute the main method of the specified class.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Don't forget that you can always compile and run Java programs from the shell!</a:t>
            </a:r>
          </a:p>
          <a:p>
            <a:pPr marL="914400" lvl="1" indent="-457200">
              <a:buFont typeface="+mj-lt"/>
              <a:buAutoNum type="arabicPeriod"/>
            </a:pPr>
            <a:endParaRPr lang="en-US" sz="18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7E5D7C0-BD0E-5E48-92C1-F8702B876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868" y="1397178"/>
            <a:ext cx="7128695" cy="2284228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xmlns="" id="{3EC814F1-C21C-B34D-B3FB-4100FC5FF903}"/>
              </a:ext>
            </a:extLst>
          </p:cNvPr>
          <p:cNvSpPr txBox="1">
            <a:spLocks/>
          </p:cNvSpPr>
          <p:nvPr/>
        </p:nvSpPr>
        <p:spPr>
          <a:xfrm>
            <a:off x="98934" y="949204"/>
            <a:ext cx="9127425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Java programs: compile once; run in "any" machine!</a:t>
            </a:r>
          </a:p>
        </p:txBody>
      </p:sp>
    </p:spTree>
    <p:extLst>
      <p:ext uri="{BB962C8B-B14F-4D97-AF65-F5344CB8AC3E}">
        <p14:creationId xmlns:p14="http://schemas.microsoft.com/office/powerpoint/2010/main" xmlns="" val="36541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BlueJ</a:t>
            </a:r>
            <a:r>
              <a:rPr lang="en-US" dirty="0"/>
              <a:t> IDE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65908" y="1057525"/>
            <a:ext cx="8817835" cy="5126751"/>
          </a:xfrm>
        </p:spPr>
        <p:txBody>
          <a:bodyPr>
            <a:noAutofit/>
          </a:bodyPr>
          <a:lstStyle/>
          <a:p>
            <a:r>
              <a:rPr lang="en-US" sz="2400" dirty="0"/>
              <a:t>An Integrated Development Environment (IDE) is a program designed to make software development easy and fun</a:t>
            </a:r>
          </a:p>
          <a:p>
            <a:r>
              <a:rPr lang="en-US" sz="2400" dirty="0" err="1"/>
              <a:t>BlueJ</a:t>
            </a:r>
            <a:r>
              <a:rPr lang="en-US" sz="2400" dirty="0"/>
              <a:t> is a minimalistic Java IDE designed for education</a:t>
            </a:r>
          </a:p>
          <a:p>
            <a:pPr lvl="1"/>
            <a:r>
              <a:rPr lang="en-US" sz="2000" dirty="0"/>
              <a:t>Features automated class diagrams, syntax highlighting, and a debugger </a:t>
            </a:r>
          </a:p>
          <a:p>
            <a:pPr lvl="1"/>
            <a:r>
              <a:rPr lang="en-US" sz="2000" dirty="0"/>
              <a:t>Written in Java, runs on all common computer systems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180D73E-FC02-5C4D-967B-0C1ACE39F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7" y="3117087"/>
            <a:ext cx="4949825" cy="35923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EE50DC6-0042-CD46-98C1-B8C9E2D66F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6892" y="3429000"/>
            <a:ext cx="3800835" cy="292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4456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BlueJ</a:t>
            </a:r>
            <a:r>
              <a:rPr lang="en-US" dirty="0"/>
              <a:t> IDE: exercise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65908" y="991536"/>
            <a:ext cx="8817835" cy="5126751"/>
          </a:xfrm>
        </p:spPr>
        <p:txBody>
          <a:bodyPr>
            <a:noAutofit/>
          </a:bodyPr>
          <a:lstStyle/>
          <a:p>
            <a:r>
              <a:rPr lang="en-US" sz="2400" dirty="0"/>
              <a:t>Instructions: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Launch </a:t>
            </a:r>
            <a:r>
              <a:rPr lang="en-US" sz="2000" dirty="0" err="1"/>
              <a:t>BlueJ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Create a new project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Create a new class called </a:t>
            </a:r>
            <a:r>
              <a:rPr lang="en-US" sz="2000" dirty="0">
                <a:latin typeface="Courier" pitchFamily="2" charset="0"/>
              </a:rPr>
              <a:t>HelloWorld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Click on the new class's icon to open up the text editor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Replace the class's stub code with the code we had before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Press the compile button (or use the keyboard shortcut Ctrl-K)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Right click on the class's icon and choose void main(String[] </a:t>
            </a:r>
            <a:r>
              <a:rPr lang="en-US" sz="2000" dirty="0" err="1"/>
              <a:t>args</a:t>
            </a:r>
            <a:r>
              <a:rPr lang="en-US" sz="2000" dirty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Press OK in the dialog that pops ups (it is used to pass arguments to the program, but ours doesn't have any)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1F94527-5248-6240-AF34-DCDD46060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106" y="4793248"/>
            <a:ext cx="3643787" cy="169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0659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11493"/>
            <a:ext cx="9179205" cy="604650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2480"/>
            <a:ext cx="8229600" cy="2285085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Introduction to Object-Oriented Programming</a:t>
            </a:r>
            <a:br>
              <a:rPr lang="en-US" sz="4900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700" dirty="0" smtClean="0"/>
              <a:t>(</a:t>
            </a:r>
            <a:r>
              <a:rPr lang="en-US" sz="2700" dirty="0" smtClean="0"/>
              <a:t>Eck</a:t>
            </a:r>
            <a:r>
              <a:rPr lang="en-US" sz="2700" dirty="0" smtClean="0"/>
              <a:t> </a:t>
            </a:r>
            <a:r>
              <a:rPr lang="en-US" sz="2700" dirty="0"/>
              <a:t>1.1, 1.5)</a:t>
            </a:r>
            <a:br>
              <a:rPr lang="en-US" sz="2700" dirty="0"/>
            </a:b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xmlns="" val="329955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/>
              <a:t>Object-Oriented Programming (OOP)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58765" y="1115552"/>
            <a:ext cx="8826485" cy="5212095"/>
          </a:xfrm>
        </p:spPr>
        <p:txBody>
          <a:bodyPr>
            <a:normAutofit/>
          </a:bodyPr>
          <a:lstStyle/>
          <a:p>
            <a:r>
              <a:rPr lang="en-US" sz="2400" dirty="0"/>
              <a:t>Programs as models of the real world </a:t>
            </a:r>
          </a:p>
          <a:p>
            <a:pPr lvl="1"/>
            <a:r>
              <a:rPr lang="en-US" sz="2000" dirty="0"/>
              <a:t>Send messages between objects to simulate the temporal evolution of a set of real world phenomena</a:t>
            </a:r>
          </a:p>
          <a:p>
            <a:r>
              <a:rPr lang="en-US" sz="2400" b="1" dirty="0"/>
              <a:t>Objects</a:t>
            </a:r>
            <a:r>
              <a:rPr lang="en-US" sz="2400" dirty="0"/>
              <a:t> are the model building blocks (i.e. Lego pieces)</a:t>
            </a:r>
          </a:p>
          <a:p>
            <a:pPr lvl="1"/>
            <a:r>
              <a:rPr lang="en-US" sz="2000" dirty="0"/>
              <a:t>Combine data/state and behavior, are composed of:</a:t>
            </a:r>
          </a:p>
          <a:p>
            <a:pPr lvl="2"/>
            <a:r>
              <a:rPr lang="en-US" sz="1800" b="1" dirty="0"/>
              <a:t>Fields</a:t>
            </a:r>
            <a:r>
              <a:rPr lang="en-US" sz="1800" dirty="0"/>
              <a:t>: object-specific data</a:t>
            </a:r>
          </a:p>
          <a:p>
            <a:pPr lvl="2"/>
            <a:r>
              <a:rPr lang="en-US" sz="1800" b="1" dirty="0"/>
              <a:t>Methods</a:t>
            </a:r>
            <a:r>
              <a:rPr lang="en-US" sz="1800" dirty="0"/>
              <a:t>: procedures that act upon the fields</a:t>
            </a:r>
          </a:p>
          <a:p>
            <a:r>
              <a:rPr lang="en-US" sz="2800" dirty="0"/>
              <a:t>3 main pillars:</a:t>
            </a:r>
          </a:p>
          <a:p>
            <a:pPr lvl="1"/>
            <a:r>
              <a:rPr lang="en-US" sz="2000" b="1" dirty="0"/>
              <a:t>Encapsulation</a:t>
            </a:r>
            <a:r>
              <a:rPr lang="en-US" sz="2000" dirty="0"/>
              <a:t>: state and behavior bottled inside objects</a:t>
            </a:r>
          </a:p>
          <a:p>
            <a:pPr lvl="1"/>
            <a:r>
              <a:rPr lang="en-US" sz="2000" b="1" dirty="0"/>
              <a:t>Inheritance</a:t>
            </a:r>
            <a:r>
              <a:rPr lang="en-US" sz="2000" dirty="0"/>
              <a:t>: specialized types share general type's state and behavior</a:t>
            </a:r>
          </a:p>
          <a:p>
            <a:pPr lvl="1"/>
            <a:r>
              <a:rPr lang="en-US" sz="2000" b="1" dirty="0"/>
              <a:t>Polymorphism</a:t>
            </a:r>
            <a:r>
              <a:rPr lang="en-US" sz="2000" dirty="0"/>
              <a:t>: a method may be implemented differently by different </a:t>
            </a:r>
            <a:r>
              <a:rPr lang="en-US" sz="2000" dirty="0" smtClean="0"/>
              <a:t>subclasses (or the same class)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7B8001D-A0CA-C447-8189-9EE1C189B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997" y="2913296"/>
            <a:ext cx="1915362" cy="7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015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OOP Pillars 1/3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58765" y="1115552"/>
            <a:ext cx="8826485" cy="5212095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r>
              <a:rPr lang="en-US" sz="2800" dirty="0"/>
              <a:t>3 main pillars:</a:t>
            </a:r>
          </a:p>
          <a:p>
            <a:pPr lvl="1"/>
            <a:r>
              <a:rPr lang="en-US" sz="2000" b="1" dirty="0"/>
              <a:t>Encapsulation</a:t>
            </a:r>
            <a:r>
              <a:rPr lang="en-US" sz="2000" dirty="0"/>
              <a:t>: state and behavior bottled inside objects</a:t>
            </a:r>
          </a:p>
          <a:p>
            <a:pPr lvl="1"/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Inheritance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: specialized types share general type's state and behavior</a:t>
            </a:r>
          </a:p>
          <a:p>
            <a:pPr lvl="1"/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Polymorphism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: a method may be implemented differently by different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subclasses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(or the same class)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dirty="0" smtClean="0"/>
              <a:t>data and possible actions on that data within a class definition</a:t>
            </a:r>
          </a:p>
          <a:p>
            <a:pPr lvl="1"/>
            <a:r>
              <a:rPr lang="en-US" sz="2000" dirty="0" smtClean="0"/>
              <a:t>An abstraction of a real world “thing”</a:t>
            </a:r>
          </a:p>
          <a:p>
            <a:pPr lvl="1"/>
            <a:r>
              <a:rPr lang="en-US" sz="2000" dirty="0" smtClean="0"/>
              <a:t>A kind of blueprint that contains the specifications for a class</a:t>
            </a:r>
          </a:p>
          <a:p>
            <a:pPr lvl="2"/>
            <a:r>
              <a:rPr lang="en-US" sz="1600" dirty="0" smtClean="0"/>
              <a:t>No data exists outside/beyond what is in the blueprint</a:t>
            </a:r>
          </a:p>
          <a:p>
            <a:pPr lvl="2"/>
            <a:r>
              <a:rPr lang="en-US" sz="1600" dirty="0" smtClean="0"/>
              <a:t>No access to data beyond what actions are allowed in the </a:t>
            </a:r>
            <a:r>
              <a:rPr lang="en-US" sz="1600" dirty="0" smtClean="0"/>
              <a:t>blueprint</a:t>
            </a:r>
          </a:p>
          <a:p>
            <a:pPr lvl="2"/>
            <a:r>
              <a:rPr lang="en-US" sz="1600" dirty="0" smtClean="0"/>
              <a:t>… all within the confines of that class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70015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OOP Pillars </a:t>
            </a:r>
            <a:r>
              <a:rPr lang="en-US" dirty="0" smtClean="0"/>
              <a:t>2/3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58765" y="1115552"/>
            <a:ext cx="8826485" cy="5212095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r>
              <a:rPr lang="en-US" sz="2800" dirty="0"/>
              <a:t>3 main pillars:</a:t>
            </a:r>
          </a:p>
          <a:p>
            <a:pPr lvl="1"/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Encapsulation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: state and behavior bottled inside objects</a:t>
            </a:r>
          </a:p>
          <a:p>
            <a:pPr lvl="1"/>
            <a:r>
              <a:rPr lang="en-US" sz="2000" b="1" dirty="0"/>
              <a:t>Inheritance</a:t>
            </a:r>
            <a:r>
              <a:rPr lang="en-US" sz="2000" dirty="0"/>
              <a:t>: specialized </a:t>
            </a:r>
            <a:r>
              <a:rPr lang="en-US" sz="2000" dirty="0" smtClean="0"/>
              <a:t>classes </a:t>
            </a:r>
            <a:r>
              <a:rPr lang="en-US" sz="2000" dirty="0"/>
              <a:t>share general </a:t>
            </a:r>
            <a:r>
              <a:rPr lang="en-US" sz="2000" dirty="0" smtClean="0"/>
              <a:t>class's </a:t>
            </a:r>
            <a:r>
              <a:rPr lang="en-US" sz="2000" dirty="0"/>
              <a:t>state and behavior</a:t>
            </a:r>
          </a:p>
          <a:p>
            <a:pPr lvl="1"/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Polymorphism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: a method may be implemented differently by different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subclasses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(or the same class)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dirty="0" smtClean="0"/>
              <a:t>A hierarchy of classifications</a:t>
            </a:r>
          </a:p>
          <a:p>
            <a:pPr lvl="1"/>
            <a:r>
              <a:rPr lang="en-US" sz="2000" dirty="0" smtClean="0"/>
              <a:t>Also known as class derivation</a:t>
            </a:r>
          </a:p>
          <a:p>
            <a:pPr lvl="1"/>
            <a:r>
              <a:rPr lang="en-US" sz="2000" dirty="0" smtClean="0"/>
              <a:t>Similar concept to taxonomy ranks in biology</a:t>
            </a:r>
          </a:p>
          <a:p>
            <a:pPr lvl="1"/>
            <a:r>
              <a:rPr lang="en-US" sz="2000" dirty="0" smtClean="0"/>
              <a:t>Define a general class, </a:t>
            </a:r>
            <a:r>
              <a:rPr lang="en-US" sz="2000" i="1" dirty="0" smtClean="0"/>
              <a:t>dog</a:t>
            </a:r>
          </a:p>
          <a:p>
            <a:pPr lvl="2"/>
            <a:r>
              <a:rPr lang="en-US" sz="1600" dirty="0" smtClean="0"/>
              <a:t>A specialized class could be </a:t>
            </a:r>
            <a:r>
              <a:rPr lang="en-US" sz="1600" i="1" dirty="0" smtClean="0"/>
              <a:t>pug</a:t>
            </a:r>
          </a:p>
          <a:p>
            <a:pPr lvl="2"/>
            <a:r>
              <a:rPr lang="en-US" sz="1600" dirty="0" smtClean="0"/>
              <a:t>Dogs and pugs share generalized state and behavior</a:t>
            </a:r>
          </a:p>
          <a:p>
            <a:pPr lvl="2"/>
            <a:r>
              <a:rPr lang="en-US" sz="1600" dirty="0" smtClean="0"/>
              <a:t>But pugs  (for example) have that a short, curly tail and the cutest short-muzzled face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70015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OOP Pillars </a:t>
            </a:r>
            <a:r>
              <a:rPr lang="en-US" dirty="0" smtClean="0"/>
              <a:t>3/3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58765" y="1115552"/>
            <a:ext cx="8826485" cy="5212095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r>
              <a:rPr lang="en-US" sz="2800" dirty="0"/>
              <a:t>3 main pillars:</a:t>
            </a:r>
          </a:p>
          <a:p>
            <a:pPr lvl="1"/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Encapsulation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: state and behavior bottled inside objects</a:t>
            </a:r>
          </a:p>
          <a:p>
            <a:pPr lvl="1"/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Inheritance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: specialized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classes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share general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class's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state and behavior</a:t>
            </a:r>
          </a:p>
          <a:p>
            <a:pPr lvl="1"/>
            <a:r>
              <a:rPr lang="en-US" sz="2000" b="1" dirty="0"/>
              <a:t>Polymorphism</a:t>
            </a:r>
            <a:r>
              <a:rPr lang="en-US" sz="2000" dirty="0"/>
              <a:t>: a method may be implemented differently by different </a:t>
            </a:r>
            <a:r>
              <a:rPr lang="en-US" sz="2000" dirty="0" smtClean="0"/>
              <a:t>subclasses (or the same class)</a:t>
            </a:r>
            <a:endParaRPr lang="en-US" sz="2000" dirty="0" smtClean="0"/>
          </a:p>
          <a:p>
            <a:r>
              <a:rPr lang="en-US" sz="2400" dirty="0" smtClean="0"/>
              <a:t>The same method name can be </a:t>
            </a:r>
            <a:r>
              <a:rPr lang="en-US" sz="2400" dirty="0" smtClean="0"/>
              <a:t>implemented differently by different subclasses</a:t>
            </a:r>
            <a:endParaRPr lang="en-US" sz="2400" dirty="0" smtClean="0"/>
          </a:p>
          <a:p>
            <a:pPr lvl="1"/>
            <a:r>
              <a:rPr lang="en-US" sz="2000" dirty="0" smtClean="0"/>
              <a:t>Also known as virtual functions</a:t>
            </a:r>
          </a:p>
          <a:p>
            <a:r>
              <a:rPr lang="en-US" sz="2400" dirty="0" smtClean="0"/>
              <a:t>The same name can be used to define different actions based on different data</a:t>
            </a:r>
          </a:p>
          <a:p>
            <a:pPr lvl="1"/>
            <a:r>
              <a:rPr lang="en-US" sz="2000" dirty="0" smtClean="0"/>
              <a:t>aka </a:t>
            </a:r>
            <a:r>
              <a:rPr lang="en-US" sz="2000" dirty="0" smtClean="0"/>
              <a:t>function </a:t>
            </a:r>
            <a:r>
              <a:rPr lang="en-US" sz="2000" dirty="0" smtClean="0"/>
              <a:t>overloading, depends on different </a:t>
            </a:r>
            <a:r>
              <a:rPr lang="en-US" sz="2000" i="1" u="sng" dirty="0" smtClean="0"/>
              <a:t>kinds</a:t>
            </a:r>
            <a:r>
              <a:rPr lang="en-US" sz="2000" dirty="0" smtClean="0"/>
              <a:t> of input data</a:t>
            </a:r>
            <a:endParaRPr lang="en-US" sz="2000" dirty="0" smtClean="0"/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70015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/>
              <a:t>Class diagrams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117" y="2287164"/>
            <a:ext cx="4114800" cy="3632200"/>
          </a:xfrm>
          <a:prstGeom prst="rect">
            <a:avLst/>
          </a:prstGeom>
        </p:spPr>
      </p:pic>
      <p:sp>
        <p:nvSpPr>
          <p:cNvPr id="18" name="Content Placeholder 4"/>
          <p:cNvSpPr>
            <a:spLocks noGrp="1"/>
          </p:cNvSpPr>
          <p:nvPr>
            <p:ph idx="1"/>
          </p:nvPr>
        </p:nvSpPr>
        <p:spPr>
          <a:xfrm>
            <a:off x="295840" y="993500"/>
            <a:ext cx="8552312" cy="1467990"/>
          </a:xfrm>
        </p:spPr>
        <p:txBody>
          <a:bodyPr>
            <a:normAutofit/>
          </a:bodyPr>
          <a:lstStyle/>
          <a:p>
            <a:r>
              <a:rPr lang="en-US" sz="2400" dirty="0"/>
              <a:t>UML (Unified Modeling Language) class diagrams give us a simple notation to document/communicate our designs</a:t>
            </a:r>
            <a:endParaRPr lang="en-US" sz="2400" b="1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7A10F1A0-3214-9242-9008-B54D64026C43}"/>
              </a:ext>
            </a:extLst>
          </p:cNvPr>
          <p:cNvCxnSpPr>
            <a:cxnSpLocks/>
          </p:cNvCxnSpPr>
          <p:nvPr/>
        </p:nvCxnSpPr>
        <p:spPr>
          <a:xfrm flipH="1">
            <a:off x="5358384" y="2461490"/>
            <a:ext cx="58521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59ED3634-7732-5142-AFBE-292198EF9566}"/>
              </a:ext>
            </a:extLst>
          </p:cNvPr>
          <p:cNvCxnSpPr>
            <a:cxnSpLocks/>
          </p:cNvCxnSpPr>
          <p:nvPr/>
        </p:nvCxnSpPr>
        <p:spPr>
          <a:xfrm>
            <a:off x="3154680" y="2732762"/>
            <a:ext cx="53035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6DAFBF2F-8541-2746-AB8D-3BEC02F2F01C}"/>
              </a:ext>
            </a:extLst>
          </p:cNvPr>
          <p:cNvCxnSpPr>
            <a:cxnSpLocks/>
          </p:cNvCxnSpPr>
          <p:nvPr/>
        </p:nvCxnSpPr>
        <p:spPr>
          <a:xfrm>
            <a:off x="3154680" y="3223490"/>
            <a:ext cx="53035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027117CF-C2EE-244E-84CF-8539DB2625B6}"/>
              </a:ext>
            </a:extLst>
          </p:cNvPr>
          <p:cNvCxnSpPr>
            <a:cxnSpLocks/>
          </p:cNvCxnSpPr>
          <p:nvPr/>
        </p:nvCxnSpPr>
        <p:spPr>
          <a:xfrm>
            <a:off x="3124200" y="3973298"/>
            <a:ext cx="53035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ACBEC04-D2B4-494F-A744-03A92BC12C80}"/>
              </a:ext>
            </a:extLst>
          </p:cNvPr>
          <p:cNvSpPr txBox="1"/>
          <p:nvPr/>
        </p:nvSpPr>
        <p:spPr>
          <a:xfrm>
            <a:off x="5962799" y="2287164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Class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6E3A50-BD28-F04A-9A86-4C3C60D36C9A}"/>
              </a:ext>
            </a:extLst>
          </p:cNvPr>
          <p:cNvSpPr txBox="1"/>
          <p:nvPr/>
        </p:nvSpPr>
        <p:spPr>
          <a:xfrm>
            <a:off x="2429541" y="2560189"/>
            <a:ext cx="723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Fields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A4B151A-00EF-9E41-8578-54A8BE9201A3}"/>
              </a:ext>
            </a:extLst>
          </p:cNvPr>
          <p:cNvSpPr txBox="1"/>
          <p:nvPr/>
        </p:nvSpPr>
        <p:spPr>
          <a:xfrm>
            <a:off x="2159198" y="3035253"/>
            <a:ext cx="1028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Methods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882FB32-DA4D-AD41-BB24-B1A0ABF700D3}"/>
              </a:ext>
            </a:extLst>
          </p:cNvPr>
          <p:cNvSpPr txBox="1"/>
          <p:nvPr/>
        </p:nvSpPr>
        <p:spPr>
          <a:xfrm>
            <a:off x="1816901" y="3670499"/>
            <a:ext cx="1298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Inheritance</a:t>
            </a:r>
          </a:p>
          <a:p>
            <a:pPr algn="r"/>
            <a:r>
              <a:rPr lang="en-US" dirty="0"/>
              <a:t>relationship</a:t>
            </a:r>
          </a:p>
        </p:txBody>
      </p:sp>
    </p:spTree>
    <p:extLst>
      <p:ext uri="{BB962C8B-B14F-4D97-AF65-F5344CB8AC3E}">
        <p14:creationId xmlns:p14="http://schemas.microsoft.com/office/powerpoint/2010/main" xmlns="" val="680913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/>
              <a:t>Exercise: OOP modeling (1/2)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57755" y="1157438"/>
                <a:ext cx="9148364" cy="5147109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Design a program to implement some simple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 functions</a:t>
                </a:r>
              </a:p>
              <a:p>
                <a:r>
                  <a:rPr lang="en-US" sz="2400" dirty="0"/>
                  <a:t>It should contain the following concepts:</a:t>
                </a:r>
              </a:p>
              <a:p>
                <a:pPr lvl="1"/>
                <a:r>
                  <a:rPr lang="en-US" sz="2000" dirty="0"/>
                  <a:t>A generic function (</a:t>
                </a:r>
                <a:r>
                  <a:rPr lang="en-US" sz="2000" dirty="0">
                    <a:solidFill>
                      <a:srgbClr val="00B050"/>
                    </a:solidFill>
                    <a:latin typeface="Courier" pitchFamily="2" charset="0"/>
                  </a:rPr>
                  <a:t>Function</a:t>
                </a:r>
                <a:r>
                  <a:rPr lang="en-US" sz="2000" dirty="0"/>
                  <a:t>)</a:t>
                </a:r>
              </a:p>
              <a:p>
                <a:pPr lvl="2"/>
                <a:r>
                  <a:rPr lang="en-US" sz="1800" dirty="0"/>
                  <a:t>Has no fields</a:t>
                </a:r>
              </a:p>
              <a:p>
                <a:pPr lvl="2"/>
                <a:r>
                  <a:rPr lang="en-US" sz="1800" dirty="0"/>
                  <a:t>Defines an </a:t>
                </a:r>
                <a:r>
                  <a:rPr lang="en-US" sz="1800" dirty="0" err="1">
                    <a:latin typeface="Courier" pitchFamily="2" charset="0"/>
                  </a:rPr>
                  <a:t>imageOf</a:t>
                </a:r>
                <a:r>
                  <a:rPr lang="en-US" sz="1800" dirty="0">
                    <a:latin typeface="Courier" pitchFamily="2" charset="0"/>
                  </a:rPr>
                  <a:t>(x)</a:t>
                </a:r>
                <a:r>
                  <a:rPr lang="en-US" sz="1800" dirty="0"/>
                  <a:t> method that computes the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800" dirty="0"/>
                  <a:t> corresponding to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1800" dirty="0"/>
              </a:p>
              <a:p>
                <a:pPr lvl="2"/>
                <a:r>
                  <a:rPr lang="en-US" sz="1800" dirty="0"/>
                  <a:t>Defines a </a:t>
                </a:r>
                <a:r>
                  <a:rPr lang="en-US" sz="1800" dirty="0">
                    <a:latin typeface="Courier" pitchFamily="2" charset="0"/>
                  </a:rPr>
                  <a:t>root()</a:t>
                </a:r>
                <a:r>
                  <a:rPr lang="en-US" sz="1800" dirty="0"/>
                  <a:t> method that computes a value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/>
                  <a:t> such that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1800" dirty="0"/>
              </a:p>
              <a:p>
                <a:pPr lvl="1"/>
                <a:r>
                  <a:rPr lang="en-US" sz="2000" dirty="0"/>
                  <a:t>A linear function (</a:t>
                </a:r>
                <a:r>
                  <a:rPr lang="en-US" sz="2000" dirty="0" err="1">
                    <a:solidFill>
                      <a:srgbClr val="00B050"/>
                    </a:solidFill>
                    <a:latin typeface="Courier" pitchFamily="2" charset="0"/>
                  </a:rPr>
                  <a:t>LinearFunction</a:t>
                </a:r>
                <a:r>
                  <a:rPr lang="en-US" sz="2000" dirty="0"/>
                  <a:t>) implementing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𝑚𝑥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000" dirty="0"/>
              </a:p>
              <a:p>
                <a:pPr lvl="2"/>
                <a:r>
                  <a:rPr lang="en-US" sz="1800" dirty="0"/>
                  <a:t>Contains the necessary fields according to the linear equation</a:t>
                </a:r>
              </a:p>
              <a:p>
                <a:pPr lvl="2"/>
                <a:r>
                  <a:rPr lang="en-US" sz="1800" dirty="0"/>
                  <a:t>Implements </a:t>
                </a:r>
                <a:r>
                  <a:rPr lang="en-US" sz="1800" dirty="0" err="1">
                    <a:latin typeface="Courier" pitchFamily="2" charset="0"/>
                  </a:rPr>
                  <a:t>imageOf</a:t>
                </a:r>
                <a:r>
                  <a:rPr lang="en-US" sz="1800" dirty="0">
                    <a:latin typeface="Courier" pitchFamily="2" charset="0"/>
                  </a:rPr>
                  <a:t>(x)</a:t>
                </a:r>
                <a:r>
                  <a:rPr lang="en-US" sz="1800" dirty="0"/>
                  <a:t> according to the linear equation</a:t>
                </a:r>
              </a:p>
              <a:p>
                <a:pPr lvl="2"/>
                <a:r>
                  <a:rPr lang="en-US" sz="1800" dirty="0"/>
                  <a:t>Implements </a:t>
                </a:r>
                <a:r>
                  <a:rPr lang="en-US" sz="1800" dirty="0">
                    <a:latin typeface="Courier" pitchFamily="2" charset="0"/>
                  </a:rPr>
                  <a:t>root()</a:t>
                </a:r>
                <a:r>
                  <a:rPr lang="en-US" sz="1800" dirty="0"/>
                  <a:t> according to the linear equation</a:t>
                </a:r>
              </a:p>
              <a:p>
                <a:pPr lvl="1"/>
                <a:r>
                  <a:rPr lang="en-US" sz="2000" dirty="0"/>
                  <a:t>A quadratic function (</a:t>
                </a:r>
                <a:r>
                  <a:rPr lang="en-US" sz="1800" dirty="0" err="1">
                    <a:solidFill>
                      <a:srgbClr val="00B050"/>
                    </a:solidFill>
                    <a:latin typeface="Courier" pitchFamily="2" charset="0"/>
                  </a:rPr>
                  <a:t>QuadraticFunction</a:t>
                </a:r>
                <a:r>
                  <a:rPr lang="en-US" sz="2000" dirty="0"/>
                  <a:t>) implementing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2000" dirty="0"/>
              </a:p>
              <a:p>
                <a:pPr lvl="2"/>
                <a:r>
                  <a:rPr lang="en-US" sz="1800" dirty="0"/>
                  <a:t>Contains the necessary fields according to the quadratic equation</a:t>
                </a:r>
              </a:p>
              <a:p>
                <a:pPr lvl="2"/>
                <a:r>
                  <a:rPr lang="en-US" sz="1800" dirty="0"/>
                  <a:t>Implements </a:t>
                </a:r>
                <a:r>
                  <a:rPr lang="en-US" sz="1800" dirty="0" err="1">
                    <a:latin typeface="Courier" pitchFamily="2" charset="0"/>
                  </a:rPr>
                  <a:t>imageOf</a:t>
                </a:r>
                <a:r>
                  <a:rPr lang="en-US" sz="1800" dirty="0">
                    <a:latin typeface="Courier" pitchFamily="2" charset="0"/>
                  </a:rPr>
                  <a:t>(x)</a:t>
                </a:r>
                <a:r>
                  <a:rPr lang="en-US" sz="1800" dirty="0"/>
                  <a:t> according to the quadratic equation</a:t>
                </a:r>
              </a:p>
              <a:p>
                <a:pPr lvl="2"/>
                <a:r>
                  <a:rPr lang="en-US" sz="1800" dirty="0"/>
                  <a:t>Implements </a:t>
                </a:r>
                <a:r>
                  <a:rPr lang="en-US" sz="1800" dirty="0">
                    <a:latin typeface="Courier" pitchFamily="2" charset="0"/>
                  </a:rPr>
                  <a:t>root()</a:t>
                </a:r>
                <a:r>
                  <a:rPr lang="en-US" sz="1800" dirty="0"/>
                  <a:t> according to the quadratic formula</a:t>
                </a:r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755" y="1157438"/>
                <a:ext cx="9148364" cy="5147109"/>
              </a:xfrm>
              <a:blipFill>
                <a:blip r:embed="rId3"/>
                <a:stretch>
                  <a:fillRect l="-693" t="-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95638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/>
              <a:t>Exercise: OOP modeling (2/2)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6255" y="1099688"/>
            <a:ext cx="8951491" cy="5147109"/>
          </a:xfrm>
        </p:spPr>
        <p:txBody>
          <a:bodyPr>
            <a:normAutofit/>
          </a:bodyPr>
          <a:lstStyle/>
          <a:p>
            <a:r>
              <a:rPr lang="en-US" sz="2400" dirty="0"/>
              <a:t>You are to: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/>
              <a:t>Draw a class diagram for the problem here described.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/>
              <a:t>Identify the use of each the 3 OOP pillars in your design.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/>
              <a:t>If we were to add a new type of function, say an exponential, would your design need to be scrapped? How would you proceed?</a:t>
            </a:r>
            <a:endParaRPr lang="en-US" sz="14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121884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55190</TotalTime>
  <Words>1138</Words>
  <Application>Microsoft Macintosh PowerPoint</Application>
  <PresentationFormat>On-screen Show (4:3)</PresentationFormat>
  <Paragraphs>157</Paragraphs>
  <Slides>17</Slides>
  <Notes>17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CMPU-102-51 Spring 2020 Data Structures and Algorithms</vt:lpstr>
      <vt:lpstr>Introduction to Object-Oriented Programming  (Eck 1.1, 1.5) </vt:lpstr>
      <vt:lpstr>Object-Oriented Programming (OOP)</vt:lpstr>
      <vt:lpstr>OOP Pillars 1/3</vt:lpstr>
      <vt:lpstr>OOP Pillars 2/3</vt:lpstr>
      <vt:lpstr>OOP Pillars 3/3</vt:lpstr>
      <vt:lpstr>Class diagrams</vt:lpstr>
      <vt:lpstr>Exercise: OOP modeling (1/2)</vt:lpstr>
      <vt:lpstr>Exercise: OOP modeling (2/2)</vt:lpstr>
      <vt:lpstr>Exercise: OOP modeling (solution)</vt:lpstr>
      <vt:lpstr>Introduction to Java  (IPUJ 2.1-2.3)</vt:lpstr>
      <vt:lpstr>The Java programming language</vt:lpstr>
      <vt:lpstr>A Java "Hello world"</vt:lpstr>
      <vt:lpstr>Running Java programs (1/2)</vt:lpstr>
      <vt:lpstr>Running Java programs (2/2) </vt:lpstr>
      <vt:lpstr>The BlueJ IDE</vt:lpstr>
      <vt:lpstr>The BlueJ IDE: exercise</vt:lpstr>
    </vt:vector>
  </TitlesOfParts>
  <Company>Universidade do Porto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Context-Aware Routing for Vehicular Ad-hoc Networks</dc:title>
  <dc:creator>Rui Meireles</dc:creator>
  <cp:lastModifiedBy>lemieszewski</cp:lastModifiedBy>
  <cp:revision>1702</cp:revision>
  <cp:lastPrinted>2018-09-05T14:10:51Z</cp:lastPrinted>
  <dcterms:created xsi:type="dcterms:W3CDTF">2011-11-22T14:51:59Z</dcterms:created>
  <dcterms:modified xsi:type="dcterms:W3CDTF">2020-01-22T03:16:51Z</dcterms:modified>
</cp:coreProperties>
</file>