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13" r:id="rId1"/>
  </p:sldMasterIdLst>
  <p:notesMasterIdLst>
    <p:notesMasterId r:id="rId17"/>
  </p:notesMasterIdLst>
  <p:handoutMasterIdLst>
    <p:handoutMasterId r:id="rId18"/>
  </p:handoutMasterIdLst>
  <p:sldIdLst>
    <p:sldId id="557" r:id="rId2"/>
    <p:sldId id="518" r:id="rId3"/>
    <p:sldId id="556" r:id="rId4"/>
    <p:sldId id="463" r:id="rId5"/>
    <p:sldId id="522" r:id="rId6"/>
    <p:sldId id="523" r:id="rId7"/>
    <p:sldId id="455" r:id="rId8"/>
    <p:sldId id="451" r:id="rId9"/>
    <p:sldId id="446" r:id="rId10"/>
    <p:sldId id="447" r:id="rId11"/>
    <p:sldId id="456" r:id="rId12"/>
    <p:sldId id="487" r:id="rId13"/>
    <p:sldId id="552" r:id="rId14"/>
    <p:sldId id="560" r:id="rId15"/>
    <p:sldId id="561" r:id="rId16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Main" id="{D27C4571-87B6-6548-B2CD-7FBE1E0DE51C}">
          <p14:sldIdLst>
            <p14:sldId id="557"/>
            <p14:sldId id="558"/>
            <p14:sldId id="518"/>
            <p14:sldId id="556"/>
            <p14:sldId id="463"/>
            <p14:sldId id="522"/>
            <p14:sldId id="523"/>
            <p14:sldId id="455"/>
            <p14:sldId id="451"/>
            <p14:sldId id="446"/>
            <p14:sldId id="447"/>
            <p14:sldId id="456"/>
            <p14:sldId id="487"/>
            <p14:sldId id="552"/>
            <p14:sldId id="560"/>
            <p14:sldId id="561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meirele" initials="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FF0000"/>
    <a:srgbClr val="00B0D2"/>
    <a:srgbClr val="000000"/>
    <a:srgbClr val="00FF00"/>
    <a:srgbClr val="33FFFF"/>
    <a:srgbClr val="F2F2FF"/>
    <a:srgbClr val="E7F7F9"/>
    <a:srgbClr val="792C05"/>
    <a:srgbClr val="89898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779" autoAdjust="0"/>
    <p:restoredTop sz="91202" autoAdjust="0"/>
  </p:normalViewPr>
  <p:slideViewPr>
    <p:cSldViewPr snapToGrid="0" snapToObjects="1">
      <p:cViewPr varScale="1">
        <p:scale>
          <a:sx n="94" d="100"/>
          <a:sy n="94" d="100"/>
        </p:scale>
        <p:origin x="-189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8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93" d="100"/>
        <a:sy n="193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43487B-4185-2F45-995A-99FF6D2BB2C2}" type="datetimeFigureOut">
              <a:rPr lang="en-US" smtClean="0"/>
              <a:pPr/>
              <a:t>1/25/2020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2611F-AA68-7241-930E-C3F418D587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80365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C213F-B8C6-D740-9A78-9477DE0A91E7}" type="datetimeFigureOut">
              <a:rPr lang="en-US" smtClean="0"/>
              <a:pPr/>
              <a:t>1/25/2020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DF5D1-D212-7349-81D0-381AE2BE47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48197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6181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40125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Why classes can’t be be protected:</a:t>
            </a:r>
          </a:p>
          <a:p>
            <a:pPr fontAlgn="base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https://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stackoverflow.com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/questions/3869556/why-can-a-class-not-be-defined-as-protected</a:t>
            </a:r>
          </a:p>
          <a:p>
            <a:pPr fontAlgn="base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 you know default is for package level access and protected is for package level plus non-package classes but which extends this class (Point to be noted here is you can extend the class only if it is visible!). Let's put it in this way: </a:t>
            </a:r>
          </a:p>
          <a:p>
            <a:pPr fontAlgn="base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protected top-level class would be visible to classes in its package. </a:t>
            </a:r>
          </a:p>
          <a:p>
            <a:pPr fontAlgn="base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now making it visible outside the package (subclasses) is bit confusing and tricky. Which classes should be allowed to inherit our protected class? </a:t>
            </a:r>
          </a:p>
          <a:p>
            <a:pPr fontAlgn="base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all the classes are allowed to subclass then it will be similar to public access specifier. </a:t>
            </a:r>
          </a:p>
          <a:p>
            <a:pPr fontAlgn="base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none then it is similar to default. </a:t>
            </a:r>
          </a:p>
          <a:p>
            <a:pPr fontAlgn="base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Since there is no way to restrict this class being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subclassed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 only few classes (we cannot restrict class being inherited by only few classes out of all the available classes in a package/outside of a package), there is no use of protected access specifiers for top level classes. Hence it is not allowed.</a:t>
            </a:r>
          </a:p>
          <a:p>
            <a:pPr fontAlgn="base"/>
            <a:endParaRPr lang="en-US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16768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Matthew Vassar’s birthdate is April 29, 1792.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90576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703786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804412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68855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5183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86276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264416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010618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71290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36220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81103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2965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112115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520837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1489947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73410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915240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15442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658958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01252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800537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89160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03646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6549295"/>
            <a:ext cx="9179613" cy="308706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" y="-10687"/>
            <a:ext cx="9179613" cy="852592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18888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96503" y="6514012"/>
            <a:ext cx="891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15C4CBD-465D-5140-995F-3EAE479E548F}" type="slidenum">
              <a:rPr lang="en-US" sz="1600" smtClean="0">
                <a:solidFill>
                  <a:schemeClr val="bg1"/>
                </a:solidFill>
              </a:rPr>
              <a:pPr/>
              <a:t>‹#›</a:t>
            </a:fld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0926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760264"/>
            <a:ext cx="9143999" cy="1645199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CMPU-102-51 Spring 2020</a:t>
            </a: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Data Structures and 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8534" y="5273029"/>
            <a:ext cx="6958341" cy="1272201"/>
          </a:xfrm>
        </p:spPr>
        <p:txBody>
          <a:bodyPr>
            <a:noAutofit/>
          </a:bodyPr>
          <a:lstStyle/>
          <a:p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Rui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Meireles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Peter Lem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ieszewski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7918" y="6573904"/>
            <a:ext cx="634942" cy="300808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" y="2774390"/>
            <a:ext cx="9143999" cy="16451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/>
              <a:t>Lecture #3: Java static, packages, expressions</a:t>
            </a:r>
          </a:p>
        </p:txBody>
      </p:sp>
    </p:spTree>
    <p:extLst>
      <p:ext uri="{BB962C8B-B14F-4D97-AF65-F5344CB8AC3E}">
        <p14:creationId xmlns:p14="http://schemas.microsoft.com/office/powerpoint/2010/main" xmlns="" val="13333424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Import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92" y="954115"/>
            <a:ext cx="8793480" cy="5678333"/>
          </a:xfrm>
        </p:spPr>
        <p:txBody>
          <a:bodyPr>
            <a:normAutofit/>
          </a:bodyPr>
          <a:lstStyle/>
          <a:p>
            <a:pPr marL="457200" lvl="1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Must import out-of-package classes to use their shorthand names</a:t>
            </a:r>
          </a:p>
          <a:p>
            <a:pPr marL="857250" lvl="2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2000" dirty="0"/>
              <a:t>E.g.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</a:rPr>
              <a:t>String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vs 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</a:rPr>
              <a:t>java.lang.String</a:t>
            </a:r>
            <a:endParaRPr lang="en-US" sz="1600" dirty="0"/>
          </a:p>
          <a:p>
            <a:pPr marL="457200" lvl="1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Import statements placed at the top of the source file, after the package declaration</a:t>
            </a:r>
          </a:p>
          <a:p>
            <a:pPr marL="457200" lvl="1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Format: </a:t>
            </a:r>
            <a:r>
              <a:rPr lang="en-US" sz="23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import</a:t>
            </a:r>
            <a:r>
              <a:rPr lang="en-US" sz="2300" dirty="0">
                <a:latin typeface="Courier Regular" pitchFamily="2" charset="0"/>
                <a:ea typeface="Courier New" charset="0"/>
                <a:cs typeface="Courier New" charset="0"/>
              </a:rPr>
              <a:t> &lt;</a:t>
            </a:r>
            <a:r>
              <a:rPr lang="en-US" sz="2300" dirty="0" err="1">
                <a:latin typeface="Courier Regular" pitchFamily="2" charset="0"/>
                <a:ea typeface="Courier New" charset="0"/>
                <a:cs typeface="Courier New" charset="0"/>
              </a:rPr>
              <a:t>packageName.className</a:t>
            </a:r>
            <a:r>
              <a:rPr lang="en-US" sz="2300" dirty="0">
                <a:latin typeface="Courier Regular" pitchFamily="2" charset="0"/>
                <a:ea typeface="Courier New" charset="0"/>
                <a:cs typeface="Courier New" charset="0"/>
              </a:rPr>
              <a:t>&gt;;</a:t>
            </a:r>
            <a:r>
              <a:rPr lang="en-US" sz="2300" dirty="0"/>
              <a:t> </a:t>
            </a:r>
          </a:p>
          <a:p>
            <a:pPr marL="857250" lvl="2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E.g. </a:t>
            </a:r>
            <a:r>
              <a:rPr lang="en-US" sz="19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import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9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java.lang.String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1314450" lvl="3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18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Imports class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8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 from package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java.lang</a:t>
            </a: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457200" lvl="1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Can use wildcards (*) to import entire packages</a:t>
            </a:r>
          </a:p>
          <a:p>
            <a:pPr marL="857250" lvl="2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2000" dirty="0"/>
              <a:t>E.g.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import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java.lang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.*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  <a:endParaRPr lang="en-US" sz="2000" dirty="0"/>
          </a:p>
          <a:p>
            <a:pPr marL="457200" lvl="1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23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import</a:t>
            </a:r>
            <a:r>
              <a:rPr lang="en-US" sz="23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3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java.lang</a:t>
            </a:r>
            <a:r>
              <a:rPr lang="en-US" sz="23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.*</a:t>
            </a:r>
            <a:r>
              <a:rPr lang="en-US" sz="23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  <a:r>
              <a:rPr lang="en-US" sz="2400" dirty="0"/>
              <a:t> is implicit in every file</a:t>
            </a:r>
          </a:p>
          <a:p>
            <a:pPr marL="857250" lvl="2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2000" dirty="0"/>
              <a:t>Contains the most commonly used classes, e.g.:</a:t>
            </a:r>
          </a:p>
          <a:p>
            <a:pPr marL="1314450" lvl="3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1800" dirty="0">
                <a:solidFill>
                  <a:srgbClr val="00B050"/>
                </a:solidFill>
                <a:latin typeface="Courier" pitchFamily="2" charset="0"/>
              </a:rPr>
              <a:t>System</a:t>
            </a:r>
            <a:r>
              <a:rPr lang="en-US" sz="1800" dirty="0"/>
              <a:t>, </a:t>
            </a:r>
            <a:r>
              <a:rPr lang="en-US" sz="1800" dirty="0">
                <a:solidFill>
                  <a:srgbClr val="00B050"/>
                </a:solidFill>
                <a:latin typeface="Courier" pitchFamily="2" charset="0"/>
              </a:rPr>
              <a:t>String</a:t>
            </a:r>
            <a:r>
              <a:rPr lang="en-US" sz="1800" dirty="0"/>
              <a:t>, </a:t>
            </a:r>
            <a:r>
              <a:rPr lang="en-US" sz="1800" dirty="0">
                <a:solidFill>
                  <a:srgbClr val="00B050"/>
                </a:solidFill>
                <a:latin typeface="Courier" pitchFamily="2" charset="0"/>
              </a:rPr>
              <a:t>Object</a:t>
            </a:r>
            <a:r>
              <a:rPr lang="en-US" sz="1800" dirty="0"/>
              <a:t> (root of Java’s class hierarchy)</a:t>
            </a:r>
          </a:p>
          <a:p>
            <a:pPr marL="457200" lvl="1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Find info about all standard library classes at:</a:t>
            </a:r>
          </a:p>
          <a:p>
            <a:pPr marL="857250" lvl="2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2000" dirty="0"/>
              <a:t>https://</a:t>
            </a:r>
            <a:r>
              <a:rPr lang="en-US" sz="2000" dirty="0" err="1"/>
              <a:t>docs.oracle.com</a:t>
            </a:r>
            <a:r>
              <a:rPr lang="en-US" sz="2000" dirty="0"/>
              <a:t>/</a:t>
            </a:r>
            <a:r>
              <a:rPr lang="en-US" sz="2000" dirty="0" err="1"/>
              <a:t>javase</a:t>
            </a:r>
            <a:r>
              <a:rPr lang="en-US" sz="2000" dirty="0"/>
              <a:t>/10/docs/</a:t>
            </a:r>
            <a:r>
              <a:rPr lang="en-US" sz="2000" dirty="0" err="1"/>
              <a:t>api</a:t>
            </a:r>
            <a:r>
              <a:rPr lang="en-US" sz="2000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xmlns="" val="1961155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Access prefixes in Java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90085" y="986070"/>
            <a:ext cx="8826485" cy="2391404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Specifies where the member can be accessed from</a:t>
            </a:r>
          </a:p>
          <a:p>
            <a:pPr lvl="1"/>
            <a:r>
              <a:rPr lang="en-US" sz="2000" dirty="0"/>
              <a:t>Used for </a:t>
            </a:r>
            <a:r>
              <a:rPr lang="en-US" sz="2000" b="1" dirty="0"/>
              <a:t>classes</a:t>
            </a:r>
            <a:r>
              <a:rPr lang="en-US" sz="2000" dirty="0"/>
              <a:t>, </a:t>
            </a:r>
            <a:r>
              <a:rPr lang="en-US" sz="2000" b="1" dirty="0"/>
              <a:t>fields</a:t>
            </a:r>
            <a:r>
              <a:rPr lang="en-US" sz="2000" dirty="0"/>
              <a:t> and </a:t>
            </a:r>
            <a:r>
              <a:rPr lang="en-US" sz="2000" b="1" dirty="0"/>
              <a:t>methods</a:t>
            </a:r>
          </a:p>
          <a:p>
            <a:r>
              <a:rPr lang="en-US" sz="2400" dirty="0"/>
              <a:t>Optional prefix in member declaration</a:t>
            </a:r>
          </a:p>
          <a:p>
            <a:r>
              <a:rPr lang="en-US" sz="2400" dirty="0"/>
              <a:t>E.g.: </a:t>
            </a:r>
            <a:r>
              <a:rPr lang="en-US" sz="23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private</a:t>
            </a:r>
            <a:r>
              <a:rPr lang="en-US" sz="23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3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300" dirty="0">
                <a:latin typeface="Courier Regular" pitchFamily="2" charset="0"/>
                <a:ea typeface="Courier New" charset="0"/>
                <a:cs typeface="Courier New" charset="0"/>
              </a:rPr>
              <a:t> id</a:t>
            </a:r>
            <a:r>
              <a:rPr lang="en-US" sz="2300" dirty="0"/>
              <a:t>;</a:t>
            </a:r>
          </a:p>
          <a:p>
            <a:pPr marL="0" indent="0">
              <a:buNone/>
            </a:pPr>
            <a:r>
              <a:rPr lang="en-US" sz="2000" dirty="0"/>
              <a:t>               </a:t>
            </a:r>
            <a:r>
              <a:rPr lang="en-US" sz="2300" dirty="0"/>
              <a:t> </a:t>
            </a:r>
            <a:r>
              <a:rPr lang="en-US" sz="23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</a:t>
            </a:r>
            <a:r>
              <a:rPr lang="en-US" sz="23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3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3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3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300" dirty="0">
                <a:latin typeface="Courier Regular" pitchFamily="2" charset="0"/>
                <a:ea typeface="Courier New" charset="0"/>
                <a:cs typeface="Courier New" charset="0"/>
              </a:rPr>
              <a:t> age);</a:t>
            </a:r>
          </a:p>
          <a:p>
            <a:r>
              <a:rPr lang="en-US" sz="2400" dirty="0"/>
              <a:t>Summary table: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21152425"/>
              </p:ext>
            </p:extLst>
          </p:nvPr>
        </p:nvGraphicFramePr>
        <p:xfrm>
          <a:off x="1145751" y="3541478"/>
          <a:ext cx="6915151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92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786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074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9114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9834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Modifier/Accessible from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Class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Package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Subclass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World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8341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Courier Regular" pitchFamily="2" charset="0"/>
                          <a:ea typeface="Courier New" charset="0"/>
                          <a:cs typeface="Courier New" charset="0"/>
                        </a:rPr>
                        <a:t>public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8341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Courier Regular" pitchFamily="2" charset="0"/>
                          <a:ea typeface="Courier New" charset="0"/>
                          <a:cs typeface="Courier New" charset="0"/>
                        </a:rPr>
                        <a:t>protected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✗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834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 modifier (package </a:t>
                      </a:r>
                      <a:r>
                        <a:rPr lang="en-US" dirty="0" err="1"/>
                        <a:t>priv</a:t>
                      </a:r>
                      <a:r>
                        <a:rPr lang="en-US" dirty="0"/>
                        <a:t>)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✗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✗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8341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latin typeface="Courier Regular" pitchFamily="2" charset="0"/>
                          <a:ea typeface="Courier New" charset="0"/>
                          <a:cs typeface="Courier New" charset="0"/>
                        </a:rPr>
                        <a:t>private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✓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✗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✗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✗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C4CA7EAB-C6A1-BF4E-AE6D-5DDEFE2D3BC8}"/>
              </a:ext>
            </a:extLst>
          </p:cNvPr>
          <p:cNvSpPr txBox="1">
            <a:spLocks/>
          </p:cNvSpPr>
          <p:nvPr/>
        </p:nvSpPr>
        <p:spPr>
          <a:xfrm>
            <a:off x="190084" y="5631818"/>
            <a:ext cx="8953916" cy="1226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Note: In what concerns classes, </a:t>
            </a:r>
            <a:r>
              <a:rPr lang="en-US" sz="2000" dirty="0">
                <a:solidFill>
                  <a:srgbClr val="0000FF"/>
                </a:solidFill>
                <a:latin typeface="Courier" pitchFamily="2" charset="0"/>
              </a:rPr>
              <a:t>private</a:t>
            </a:r>
            <a:r>
              <a:rPr lang="en-US" sz="2000" dirty="0"/>
              <a:t> and </a:t>
            </a:r>
            <a:r>
              <a:rPr lang="en-US" sz="2000" dirty="0">
                <a:solidFill>
                  <a:srgbClr val="0000FF"/>
                </a:solidFill>
                <a:latin typeface="Courier" pitchFamily="2" charset="0"/>
              </a:rPr>
              <a:t>protected</a:t>
            </a:r>
            <a:r>
              <a:rPr lang="en-US" sz="2000" dirty="0"/>
              <a:t> modifiers can only be used with inner classes (classes defined inside another class, ignore for now)</a:t>
            </a:r>
          </a:p>
        </p:txBody>
      </p:sp>
    </p:spTree>
    <p:extLst>
      <p:ext uri="{BB962C8B-B14F-4D97-AF65-F5344CB8AC3E}">
        <p14:creationId xmlns:p14="http://schemas.microsoft.com/office/powerpoint/2010/main" xmlns="" val="13463382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A Java program with access specifiers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410688" y="1131190"/>
            <a:ext cx="8385280" cy="5586602"/>
          </a:xfrm>
        </p:spPr>
        <p:txBody>
          <a:bodyPr>
            <a:normAutofit fontScale="92500" lnSpcReduction="20000"/>
          </a:bodyPr>
          <a:lstStyle/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package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edu.vassar.cmpu.102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lvl="1" indent="0" defTabSz="914400">
              <a:spcBef>
                <a:spcPts val="0"/>
              </a:spcBef>
              <a:buNone/>
            </a:pPr>
            <a:endParaRPr lang="en-US" sz="1800" dirty="0">
              <a:solidFill>
                <a:srgbClr val="0000FF"/>
              </a:solidFill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import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java.lang.String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; // not really needed because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import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java.lang.System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; // import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java.lang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.*; is implicit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 class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{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private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name;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private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age;</a:t>
            </a:r>
          </a:p>
          <a:p>
            <a:pPr marL="0" lvl="1" indent="0" defTabSz="914400">
              <a:spcBef>
                <a:spcPts val="0"/>
              </a:spcBef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name,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age){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8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this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.name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= name;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8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this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.age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= age;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}</a:t>
            </a:r>
          </a:p>
          <a:p>
            <a:pPr marL="0" lvl="1" indent="0" defTabSz="914400">
              <a:spcBef>
                <a:spcPts val="0"/>
              </a:spcBef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getName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(){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name; }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getAge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(){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age; }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static void 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main(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[]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args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){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mv =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800" dirty="0">
                <a:solidFill>
                  <a:srgbClr val="FF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"Matthew Vassar"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, 226);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mv.getName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());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mv.getAge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());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}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xmlns="" val="12889260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11493"/>
            <a:ext cx="9179205" cy="604650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1000"/>
            <a:ext cx="8229600" cy="2285085"/>
          </a:xfrm>
        </p:spPr>
        <p:txBody>
          <a:bodyPr>
            <a:normAutofit/>
          </a:bodyPr>
          <a:lstStyle/>
          <a:p>
            <a:r>
              <a:rPr lang="en-US" dirty="0"/>
              <a:t>Java expressions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(IPUJ 2.5)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141930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Java expressions</a:t>
            </a:r>
            <a:endParaRPr lang="en-US" dirty="0">
              <a:latin typeface="Courier" pitchFamily="2" charset="0"/>
            </a:endParaRP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925540"/>
            <a:ext cx="8826485" cy="5461924"/>
          </a:xfrm>
        </p:spPr>
        <p:txBody>
          <a:bodyPr>
            <a:noAutofit/>
          </a:bodyPr>
          <a:lstStyle/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400" dirty="0"/>
              <a:t>An expression is a piece of code that evaluates to a value of a certain type</a:t>
            </a:r>
          </a:p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400" dirty="0"/>
              <a:t>The simplest expressions are: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/>
              <a:t>A literal, e.g.:  </a:t>
            </a:r>
            <a:r>
              <a:rPr lang="en-US" sz="2000" dirty="0">
                <a:latin typeface="Courier" pitchFamily="2" charset="0"/>
              </a:rPr>
              <a:t>3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>
                <a:latin typeface="Courier" pitchFamily="2" charset="0"/>
              </a:rPr>
              <a:t>8.2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>
                <a:latin typeface="Courier" pitchFamily="2" charset="0"/>
              </a:rPr>
              <a:t>'c'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>
                <a:latin typeface="Courier" pitchFamily="2" charset="0"/>
              </a:rPr>
              <a:t>"a string literal"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>
                <a:latin typeface="Courier" pitchFamily="2" charset="0"/>
              </a:rPr>
              <a:t>true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/>
              <a:t>A variable, e.g. (assuming we have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</a:rPr>
              <a:t>String</a:t>
            </a:r>
            <a:r>
              <a:rPr lang="en-US" sz="2000" dirty="0">
                <a:latin typeface="Courier" pitchFamily="2" charset="0"/>
              </a:rPr>
              <a:t> s = "a string";</a:t>
            </a:r>
            <a:r>
              <a:rPr lang="en-US" sz="2000" dirty="0"/>
              <a:t>): </a:t>
            </a:r>
            <a:r>
              <a:rPr lang="en-US" sz="2000" dirty="0">
                <a:latin typeface="Courier" pitchFamily="2" charset="0"/>
              </a:rPr>
              <a:t>s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/>
              <a:t>A method call, e.g.: </a:t>
            </a:r>
            <a:r>
              <a:rPr lang="en-US" sz="2000" dirty="0" err="1">
                <a:latin typeface="Courier" pitchFamily="2" charset="0"/>
              </a:rPr>
              <a:t>s.length</a:t>
            </a:r>
            <a:r>
              <a:rPr lang="en-US" sz="2000" dirty="0">
                <a:latin typeface="Courier" pitchFamily="2" charset="0"/>
              </a:rPr>
              <a:t>()</a:t>
            </a:r>
          </a:p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400" dirty="0"/>
              <a:t>Expressions can be combined into using operators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/>
              <a:t>Builds complexity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/>
              <a:t>Applicable operators depend on data type</a:t>
            </a:r>
          </a:p>
          <a:p>
            <a:pPr marL="1314450" lvl="3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1800" dirty="0"/>
              <a:t>E.g. we can multiply two integers, but not two </a:t>
            </a:r>
            <a:r>
              <a:rPr lang="en-US" sz="1800" dirty="0">
                <a:solidFill>
                  <a:srgbClr val="00B050"/>
                </a:solidFill>
                <a:latin typeface="Courier" pitchFamily="2" charset="0"/>
              </a:rPr>
              <a:t>String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objects</a:t>
            </a:r>
          </a:p>
        </p:txBody>
      </p:sp>
    </p:spTree>
    <p:extLst>
      <p:ext uri="{BB962C8B-B14F-4D97-AF65-F5344CB8AC3E}">
        <p14:creationId xmlns:p14="http://schemas.microsoft.com/office/powerpoint/2010/main" xmlns="" val="1306285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Arithmetic operators</a:t>
            </a:r>
            <a:endParaRPr lang="en-US" dirty="0">
              <a:latin typeface="Courier" pitchFamily="2" charset="0"/>
            </a:endParaRP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970879"/>
            <a:ext cx="8866907" cy="5132361"/>
          </a:xfrm>
        </p:spPr>
        <p:txBody>
          <a:bodyPr>
            <a:noAutofit/>
          </a:bodyPr>
          <a:lstStyle/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400" dirty="0">
                <a:latin typeface="Courier" pitchFamily="2" charset="0"/>
              </a:rPr>
              <a:t>+</a:t>
            </a:r>
            <a:r>
              <a:rPr lang="en-US" sz="2400" dirty="0"/>
              <a:t>, </a:t>
            </a:r>
            <a:r>
              <a:rPr lang="en-US" sz="2400" dirty="0">
                <a:latin typeface="Courier" pitchFamily="2" charset="0"/>
              </a:rPr>
              <a:t>-</a:t>
            </a:r>
            <a:r>
              <a:rPr lang="en-US" sz="2400" dirty="0"/>
              <a:t>, </a:t>
            </a:r>
            <a:r>
              <a:rPr lang="en-US" sz="2400" dirty="0">
                <a:latin typeface="Courier" pitchFamily="2" charset="0"/>
              </a:rPr>
              <a:t>*</a:t>
            </a:r>
            <a:r>
              <a:rPr lang="en-US" sz="2400" dirty="0"/>
              <a:t>, </a:t>
            </a:r>
            <a:r>
              <a:rPr lang="en-US" sz="2400" dirty="0">
                <a:latin typeface="Courier" pitchFamily="2" charset="0"/>
              </a:rPr>
              <a:t>/</a:t>
            </a:r>
            <a:r>
              <a:rPr lang="en-US" sz="2400" dirty="0"/>
              <a:t>, </a:t>
            </a:r>
            <a:r>
              <a:rPr lang="en-US" sz="2400" dirty="0">
                <a:latin typeface="Courier" pitchFamily="2" charset="0"/>
              </a:rPr>
              <a:t>%</a:t>
            </a:r>
          </a:p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400" dirty="0"/>
              <a:t>They're all binary operators applicable to numeric types (e.g. </a:t>
            </a:r>
            <a:r>
              <a:rPr lang="en-US" sz="2400" dirty="0" err="1">
                <a:solidFill>
                  <a:srgbClr val="00B050"/>
                </a:solidFill>
                <a:latin typeface="Courier" pitchFamily="2" charset="0"/>
              </a:rPr>
              <a:t>int</a:t>
            </a:r>
            <a:r>
              <a:rPr lang="en-US" sz="2400" dirty="0"/>
              <a:t>)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/>
              <a:t>Exception for the unary minus, which is equivalent to multiplying by -1</a:t>
            </a:r>
          </a:p>
          <a:p>
            <a:pPr marL="1314450" lvl="3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1800" dirty="0"/>
              <a:t>E.g. </a:t>
            </a:r>
            <a:r>
              <a:rPr lang="en-US" sz="1800" dirty="0" err="1">
                <a:solidFill>
                  <a:srgbClr val="00B050"/>
                </a:solidFill>
                <a:latin typeface="Courier" pitchFamily="2" charset="0"/>
              </a:rPr>
              <a:t>int</a:t>
            </a:r>
            <a:r>
              <a:rPr lang="en-US" sz="1800" dirty="0">
                <a:latin typeface="Courier" pitchFamily="2" charset="0"/>
              </a:rPr>
              <a:t> a = 3; -a; // evaluates to -3</a:t>
            </a:r>
          </a:p>
          <a:p>
            <a:pPr marL="1314450" lvl="3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Java also has a unary plus, but it has no effect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/>
              <a:t>Note that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</a:rPr>
              <a:t>char</a:t>
            </a:r>
            <a:r>
              <a:rPr lang="en-US" sz="2000" dirty="0"/>
              <a:t> is considered a numeric type so we can do things like:</a:t>
            </a:r>
          </a:p>
          <a:p>
            <a:pPr marL="857250" lvl="3" indent="0" defTabSz="914400">
              <a:spcBef>
                <a:spcPts val="576"/>
              </a:spcBef>
              <a:buNone/>
            </a:pPr>
            <a:r>
              <a:rPr lang="en-US" sz="1600" dirty="0">
                <a:solidFill>
                  <a:srgbClr val="00B050"/>
                </a:solidFill>
                <a:latin typeface="Courier" pitchFamily="2" charset="0"/>
              </a:rPr>
              <a:t>char</a:t>
            </a:r>
            <a:r>
              <a:rPr lang="en-US" sz="1600" dirty="0">
                <a:latin typeface="Courier" pitchFamily="2" charset="0"/>
              </a:rPr>
              <a:t> a = 'a'; </a:t>
            </a:r>
          </a:p>
          <a:p>
            <a:pPr marL="857250" lvl="3" indent="0" defTabSz="914400">
              <a:spcBef>
                <a:spcPts val="576"/>
              </a:spcBef>
              <a:buNone/>
            </a:pPr>
            <a:r>
              <a:rPr lang="en-US" sz="1600" dirty="0">
                <a:solidFill>
                  <a:srgbClr val="00B050"/>
                </a:solidFill>
                <a:latin typeface="Courier" pitchFamily="2" charset="0"/>
              </a:rPr>
              <a:t>char</a:t>
            </a:r>
            <a:r>
              <a:rPr lang="en-US" sz="1600" dirty="0">
                <a:latin typeface="Courier" pitchFamily="2" charset="0"/>
              </a:rPr>
              <a:t> b = 'b';</a:t>
            </a:r>
          </a:p>
          <a:p>
            <a:pPr marL="857250" lvl="3" indent="0" defTabSz="914400">
              <a:spcBef>
                <a:spcPts val="576"/>
              </a:spcBef>
              <a:buNone/>
            </a:pPr>
            <a:r>
              <a:rPr lang="en-US" sz="1600" dirty="0">
                <a:latin typeface="Courier" pitchFamily="2" charset="0"/>
              </a:rPr>
              <a:t>b - a // evaluates to 1</a:t>
            </a: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400" dirty="0">
                <a:latin typeface="Courier" pitchFamily="2" charset="0"/>
              </a:rPr>
              <a:t>a % b</a:t>
            </a:r>
            <a:r>
              <a:rPr lang="en-US" sz="2400" dirty="0"/>
              <a:t> is the remainder of the integer division of </a:t>
            </a:r>
            <a:r>
              <a:rPr lang="en-US" sz="2400" dirty="0">
                <a:latin typeface="Courier" pitchFamily="2" charset="0"/>
              </a:rPr>
              <a:t>a</a:t>
            </a:r>
            <a:r>
              <a:rPr lang="en-US" sz="2400" dirty="0"/>
              <a:t> by </a:t>
            </a:r>
            <a:r>
              <a:rPr lang="en-US" sz="2400" dirty="0">
                <a:latin typeface="Courier" pitchFamily="2" charset="0"/>
              </a:rPr>
              <a:t>b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/>
              <a:t>E.g. </a:t>
            </a:r>
            <a:r>
              <a:rPr lang="en-US" sz="2000" dirty="0">
                <a:latin typeface="Courier" pitchFamily="2" charset="0"/>
              </a:rPr>
              <a:t>5 % 2 // evaluates to 1 since 2*2+1=5</a:t>
            </a:r>
          </a:p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400" dirty="0"/>
              <a:t>Precedence rules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/>
              <a:t>Multiplication and division take precedence over addition and subtraction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/>
              <a:t>Unary minus and plus take precedence over all</a:t>
            </a:r>
          </a:p>
        </p:txBody>
      </p:sp>
    </p:spTree>
    <p:extLst>
      <p:ext uri="{BB962C8B-B14F-4D97-AF65-F5344CB8AC3E}">
        <p14:creationId xmlns:p14="http://schemas.microsoft.com/office/powerpoint/2010/main" xmlns="" val="1319282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11493"/>
            <a:ext cx="9179205" cy="604650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1000"/>
            <a:ext cx="8229600" cy="2285085"/>
          </a:xfrm>
        </p:spPr>
        <p:txBody>
          <a:bodyPr>
            <a:normAutofit/>
          </a:bodyPr>
          <a:lstStyle/>
          <a:p>
            <a:r>
              <a:rPr lang="en-US" dirty="0"/>
              <a:t>Introduction to Java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(IPUJ 2.1-2.3)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86516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When last we looked at lecture notes</a:t>
            </a:r>
            <a:endParaRPr lang="en-US" dirty="0"/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325012" y="1085219"/>
            <a:ext cx="8556625" cy="2881534"/>
          </a:xfrm>
        </p:spPr>
        <p:txBody>
          <a:bodyPr>
            <a:normAutofit/>
          </a:bodyPr>
          <a:lstStyle/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sz="2000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class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{ // </a:t>
            </a:r>
            <a:r>
              <a:rPr lang="en-US" sz="2000" u="sng" dirty="0">
                <a:latin typeface="Courier" pitchFamily="2" charset="0"/>
                <a:ea typeface="Courier New" charset="0"/>
                <a:cs typeface="Courier New" charset="0"/>
              </a:rPr>
              <a:t>class definition</a:t>
            </a:r>
          </a:p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sz="2000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457200" lvl="1" indent="-457200" defTabSz="914400">
              <a:spcBef>
                <a:spcPts val="0"/>
              </a:spcBef>
              <a:buNone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age; // class </a:t>
            </a:r>
            <a:r>
              <a:rPr lang="en-US" sz="2000" u="sng" dirty="0">
                <a:latin typeface="Courier" pitchFamily="2" charset="0"/>
                <a:ea typeface="Courier New" charset="0"/>
                <a:cs typeface="Courier New" charset="0"/>
              </a:rPr>
              <a:t>field</a:t>
            </a:r>
          </a:p>
          <a:p>
            <a:pPr marL="457200" lvl="1" indent="-457200" defTabSz="914400">
              <a:spcBef>
                <a:spcPts val="0"/>
              </a:spcBef>
              <a:buNone/>
            </a:pPr>
            <a:endParaRPr lang="en-US" sz="2000" u="sng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457200" lvl="1" indent="-457200" defTabSz="914400">
              <a:spcBef>
                <a:spcPts val="0"/>
              </a:spcBef>
              <a:buNone/>
              <a:defRPr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getAge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(){ // class method</a:t>
            </a:r>
          </a:p>
          <a:p>
            <a:pPr marL="457200" lvl="1" indent="-457200" defTabSz="914400">
              <a:spcBef>
                <a:spcPts val="0"/>
              </a:spcBef>
              <a:buNone/>
              <a:defRPr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age;</a:t>
            </a:r>
          </a:p>
          <a:p>
            <a:pPr marL="457200" lvl="1" indent="-457200" defTabSz="914400">
              <a:spcBef>
                <a:spcPts val="0"/>
              </a:spcBef>
              <a:buNone/>
              <a:defRPr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 }</a:t>
            </a:r>
          </a:p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D5EAD1C0-BE3C-4841-A9EE-739858319912}"/>
              </a:ext>
            </a:extLst>
          </p:cNvPr>
          <p:cNvSpPr txBox="1">
            <a:spLocks/>
          </p:cNvSpPr>
          <p:nvPr/>
        </p:nvSpPr>
        <p:spPr>
          <a:xfrm>
            <a:off x="190083" y="3966753"/>
            <a:ext cx="8826485" cy="17927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ea typeface="Courier New" charset="0"/>
                <a:cs typeface="Courier New" charset="0"/>
              </a:rPr>
              <a:t>We're still missing </a:t>
            </a:r>
            <a:r>
              <a:rPr lang="en-US" sz="2400" dirty="0" smtClean="0">
                <a:ea typeface="Courier New" charset="0"/>
                <a:cs typeface="Courier New" charset="0"/>
              </a:rPr>
              <a:t>a few things: </a:t>
            </a:r>
          </a:p>
          <a:p>
            <a:pPr lvl="1"/>
            <a:r>
              <a:rPr lang="en-US" sz="2000" dirty="0" smtClean="0">
                <a:ea typeface="Courier New" charset="0"/>
                <a:cs typeface="Courier New" charset="0"/>
              </a:rPr>
              <a:t>how </a:t>
            </a:r>
            <a:r>
              <a:rPr lang="en-US" sz="2000" dirty="0">
                <a:ea typeface="Courier New" charset="0"/>
                <a:cs typeface="Courier New" charset="0"/>
              </a:rPr>
              <a:t>do we create </a:t>
            </a:r>
            <a:r>
              <a:rPr lang="en-US" sz="19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 </a:t>
            </a:r>
            <a:r>
              <a:rPr lang="en-US" sz="2000" dirty="0">
                <a:ea typeface="Courier New" charset="0"/>
                <a:cs typeface="Courier New" charset="0"/>
              </a:rPr>
              <a:t>objects</a:t>
            </a:r>
            <a:r>
              <a:rPr lang="en-US" sz="2000" dirty="0" smtClean="0">
                <a:ea typeface="Courier New" charset="0"/>
                <a:cs typeface="Courier New" charset="0"/>
              </a:rPr>
              <a:t>?</a:t>
            </a:r>
          </a:p>
          <a:p>
            <a:pPr lvl="2"/>
            <a:r>
              <a:rPr lang="en-US" sz="1600" dirty="0" smtClean="0">
                <a:ea typeface="Courier New" charset="0"/>
                <a:cs typeface="Courier New" charset="0"/>
              </a:rPr>
              <a:t>… an instance of the class!</a:t>
            </a:r>
            <a:r>
              <a:rPr lang="en-US" sz="1600" dirty="0" smtClean="0">
                <a:ea typeface="Courier New" charset="0"/>
                <a:cs typeface="Courier New" charset="0"/>
              </a:rPr>
              <a:t> </a:t>
            </a:r>
          </a:p>
          <a:p>
            <a:pPr lvl="1"/>
            <a:r>
              <a:rPr lang="en-US" sz="2000" dirty="0" smtClean="0">
                <a:ea typeface="Courier New" charset="0"/>
                <a:cs typeface="Courier New" charset="0"/>
              </a:rPr>
              <a:t>How do we initialize age? </a:t>
            </a:r>
          </a:p>
        </p:txBody>
      </p:sp>
    </p:spTree>
    <p:extLst>
      <p:ext uri="{BB962C8B-B14F-4D97-AF65-F5344CB8AC3E}">
        <p14:creationId xmlns:p14="http://schemas.microsoft.com/office/powerpoint/2010/main" xmlns="" val="2203725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Answer: Constructor </a:t>
            </a:r>
            <a:r>
              <a:rPr lang="en-US" dirty="0"/>
              <a:t>methods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908289"/>
            <a:ext cx="8826485" cy="3444255"/>
          </a:xfrm>
        </p:spPr>
        <p:txBody>
          <a:bodyPr>
            <a:normAutofit/>
          </a:bodyPr>
          <a:lstStyle/>
          <a:p>
            <a:pPr marL="457200" lvl="1" indent="-457200" defTabSz="914400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Used to initialize fields of class instance (i.e. object)</a:t>
            </a:r>
          </a:p>
          <a:p>
            <a:pPr marL="457200" lvl="1" indent="-457200" defTabSz="914400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400" dirty="0" smtClean="0"/>
              <a:t>Method Signature</a:t>
            </a:r>
            <a:r>
              <a:rPr lang="en-US" sz="2400" dirty="0"/>
              <a:t>:</a:t>
            </a:r>
          </a:p>
          <a:p>
            <a:pPr marL="857250" lvl="2" indent="-457200" defTabSz="914400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000" dirty="0"/>
              <a:t>Always same name as class</a:t>
            </a:r>
          </a:p>
          <a:p>
            <a:pPr marL="857250" lvl="2" indent="-457200" defTabSz="914400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000" dirty="0"/>
              <a:t>No return type (implicit return type is class where it’s defined)</a:t>
            </a:r>
          </a:p>
          <a:p>
            <a:pPr marL="457200" lvl="1" indent="-457200" defTabSz="914400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Keyword </a:t>
            </a:r>
            <a:r>
              <a:rPr lang="en-US" sz="24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this</a:t>
            </a:r>
            <a:r>
              <a:rPr lang="en-US" sz="2400" dirty="0"/>
              <a:t> used to </a:t>
            </a:r>
            <a:r>
              <a:rPr lang="en-US" sz="2400" dirty="0" smtClean="0"/>
              <a:t>distinguish between </a:t>
            </a:r>
            <a:r>
              <a:rPr lang="en-US" sz="2400" dirty="0"/>
              <a:t>arguments and fields of the same name</a:t>
            </a:r>
          </a:p>
          <a:p>
            <a:pPr marL="857250" lvl="2" indent="-457200" defTabSz="914400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000" dirty="0"/>
              <a:t>It refers to the current object (currently being constructed)</a:t>
            </a:r>
          </a:p>
          <a:p>
            <a:pPr marL="857250" lvl="2" indent="-457200" defTabSz="914400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000" dirty="0"/>
              <a:t>We can also use different names if we want to though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endParaRPr lang="en-US" sz="2000" dirty="0"/>
          </a:p>
          <a:p>
            <a:pPr marL="457200" lvl="1" indent="-457200" defTabSz="914400">
              <a:spcBef>
                <a:spcPts val="0"/>
              </a:spcBef>
              <a:buFont typeface="Arial" charset="0"/>
              <a:buChar char="•"/>
            </a:pPr>
            <a:endParaRPr lang="en-US" sz="2400" dirty="0"/>
          </a:p>
          <a:p>
            <a:pPr marL="457200" lvl="1" indent="-457200" defTabSz="914400">
              <a:spcBef>
                <a:spcPts val="0"/>
              </a:spcBef>
              <a:buFont typeface="Arial" charset="0"/>
              <a:buChar char="•"/>
            </a:pPr>
            <a:endParaRPr lang="en-US" sz="24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8AB6501B-CB7F-114F-9595-160415256DC9}"/>
              </a:ext>
            </a:extLst>
          </p:cNvPr>
          <p:cNvSpPr/>
          <p:nvPr/>
        </p:nvSpPr>
        <p:spPr>
          <a:xfrm>
            <a:off x="750641" y="4238524"/>
            <a:ext cx="355396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 defTabSz="914400"/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class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{</a:t>
            </a:r>
          </a:p>
          <a:p>
            <a:pPr lvl="1" indent="-457200" defTabSz="914400"/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age;</a:t>
            </a:r>
          </a:p>
          <a:p>
            <a:pPr lvl="1" indent="-457200" defTabSz="914400"/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lvl="1" indent="-457200" defTabSz="914400"/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page){</a:t>
            </a:r>
            <a:endParaRPr lang="en-US" sz="2000" u="sng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lvl="1" indent="-457200" defTabSz="914400">
              <a:defRPr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age = page;</a:t>
            </a:r>
          </a:p>
          <a:p>
            <a:pPr lvl="1" indent="-457200" defTabSz="914400">
              <a:defRPr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}</a:t>
            </a:r>
          </a:p>
          <a:p>
            <a:pPr lvl="1" indent="-457200" defTabSz="914400">
              <a:defRPr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ED307012-C13C-0C45-930C-525616F75C3F}"/>
              </a:ext>
            </a:extLst>
          </p:cNvPr>
          <p:cNvSpPr/>
          <p:nvPr/>
        </p:nvSpPr>
        <p:spPr>
          <a:xfrm>
            <a:off x="4896485" y="4229546"/>
            <a:ext cx="347167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 defTabSz="914400"/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class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{</a:t>
            </a:r>
          </a:p>
          <a:p>
            <a:pPr lvl="1" indent="-457200" defTabSz="914400"/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age;</a:t>
            </a:r>
          </a:p>
          <a:p>
            <a:pPr lvl="1" indent="-457200" defTabSz="914400"/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lvl="1" indent="-457200" defTabSz="914400"/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age){</a:t>
            </a:r>
            <a:endParaRPr lang="en-US" sz="2000" u="sng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lvl="1" indent="-457200" defTabSz="914400">
              <a:defRPr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this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.age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= age;</a:t>
            </a:r>
          </a:p>
          <a:p>
            <a:pPr lvl="1" indent="-457200" defTabSz="914400">
              <a:defRPr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}</a:t>
            </a:r>
          </a:p>
          <a:p>
            <a:pPr lvl="1" indent="-457200" defTabSz="914400">
              <a:defRPr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xmlns="" val="2825545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We’re getting there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613317" y="1705704"/>
            <a:ext cx="8268320" cy="4131215"/>
          </a:xfrm>
        </p:spPr>
        <p:txBody>
          <a:bodyPr>
            <a:normAutofit/>
          </a:bodyPr>
          <a:lstStyle/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class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{ // </a:t>
            </a:r>
            <a:r>
              <a:rPr lang="en-US" sz="2000" u="sng" dirty="0">
                <a:latin typeface="Courier" pitchFamily="2" charset="0"/>
                <a:ea typeface="Courier New" charset="0"/>
                <a:cs typeface="Courier New" charset="0"/>
              </a:rPr>
              <a:t>class definition</a:t>
            </a:r>
          </a:p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sz="2000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457200" lvl="1" indent="-457200" defTabSz="914400">
              <a:spcBef>
                <a:spcPts val="0"/>
              </a:spcBef>
              <a:buNone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age; // class </a:t>
            </a:r>
            <a:r>
              <a:rPr lang="en-US" sz="2000" u="sng" dirty="0">
                <a:latin typeface="Courier" pitchFamily="2" charset="0"/>
                <a:ea typeface="Courier New" charset="0"/>
                <a:cs typeface="Courier New" charset="0"/>
              </a:rPr>
              <a:t>field</a:t>
            </a:r>
          </a:p>
          <a:p>
            <a:pPr marL="457200" lvl="1" indent="-457200" defTabSz="914400">
              <a:spcBef>
                <a:spcPts val="0"/>
              </a:spcBef>
              <a:buNone/>
            </a:pPr>
            <a:endParaRPr lang="en-US" sz="2000" u="sng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457200" lvl="1" indent="-457200" defTabSz="914400">
              <a:spcBef>
                <a:spcPts val="0"/>
              </a:spcBef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age){</a:t>
            </a:r>
            <a:endParaRPr lang="en-US" sz="2000" u="sng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457200" lvl="1" indent="-457200" defTabSz="914400">
              <a:spcBef>
                <a:spcPts val="0"/>
              </a:spcBef>
              <a:buNone/>
              <a:defRPr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this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.age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= age;</a:t>
            </a:r>
          </a:p>
          <a:p>
            <a:pPr marL="457200" lvl="1" indent="-457200" defTabSz="914400">
              <a:spcBef>
                <a:spcPts val="0"/>
              </a:spcBef>
              <a:buNone/>
              <a:defRPr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}</a:t>
            </a:r>
            <a:endParaRPr lang="en-US" sz="2000" u="sng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457200" lvl="1" indent="-457200" defTabSz="914400">
              <a:spcBef>
                <a:spcPts val="0"/>
              </a:spcBef>
              <a:buNone/>
            </a:pPr>
            <a:endParaRPr lang="en-US" sz="2000" u="sng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457200" lvl="1" indent="-457200" defTabSz="914400">
              <a:spcBef>
                <a:spcPts val="0"/>
              </a:spcBef>
              <a:buNone/>
              <a:defRPr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getAge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(){ // class method</a:t>
            </a:r>
          </a:p>
          <a:p>
            <a:pPr marL="457200" lvl="1" indent="-457200" defTabSz="914400">
              <a:spcBef>
                <a:spcPts val="0"/>
              </a:spcBef>
              <a:buNone/>
              <a:defRPr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age;</a:t>
            </a:r>
          </a:p>
          <a:p>
            <a:pPr marL="457200" lvl="1" indent="-457200" defTabSz="914400">
              <a:spcBef>
                <a:spcPts val="0"/>
              </a:spcBef>
              <a:buNone/>
              <a:defRPr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 }</a:t>
            </a:r>
          </a:p>
          <a:p>
            <a:pPr marL="457200" marR="0" lvl="1" indent="-4572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xmlns="" id="{D5EAD1C0-BE3C-4841-A9EE-739858319912}"/>
              </a:ext>
            </a:extLst>
          </p:cNvPr>
          <p:cNvSpPr txBox="1">
            <a:spLocks/>
          </p:cNvSpPr>
          <p:nvPr/>
        </p:nvSpPr>
        <p:spPr>
          <a:xfrm>
            <a:off x="190083" y="5714999"/>
            <a:ext cx="8826485" cy="1289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ea typeface="Courier New" charset="0"/>
                <a:cs typeface="Courier New" charset="0"/>
              </a:rPr>
              <a:t>But how do we make use of it? We need to bootstrap the process!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B0E9B6D4-7519-604B-B414-335AFA8ACF94}"/>
              </a:ext>
            </a:extLst>
          </p:cNvPr>
          <p:cNvSpPr txBox="1">
            <a:spLocks/>
          </p:cNvSpPr>
          <p:nvPr/>
        </p:nvSpPr>
        <p:spPr>
          <a:xfrm>
            <a:off x="190083" y="1064491"/>
            <a:ext cx="8826485" cy="1289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ea typeface="Courier New" charset="0"/>
                <a:cs typeface="Courier New" charset="0"/>
              </a:rPr>
              <a:t>We now have a complete class:</a:t>
            </a:r>
          </a:p>
        </p:txBody>
      </p:sp>
    </p:spTree>
    <p:extLst>
      <p:ext uri="{BB962C8B-B14F-4D97-AF65-F5344CB8AC3E}">
        <p14:creationId xmlns:p14="http://schemas.microsoft.com/office/powerpoint/2010/main" xmlns="" val="704776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The main method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895503"/>
            <a:ext cx="8826485" cy="6107464"/>
          </a:xfrm>
        </p:spPr>
        <p:txBody>
          <a:bodyPr>
            <a:normAutofit fontScale="92500" lnSpcReduction="20000"/>
          </a:bodyPr>
          <a:lstStyle/>
          <a:p>
            <a:pPr marL="457200" lvl="1" indent="-457200" defTabSz="914400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600" dirty="0"/>
              <a:t>By convention, a Java program starts executing code at a method with the following signature:</a:t>
            </a:r>
          </a:p>
          <a:p>
            <a:pPr marL="0" lvl="1" indent="0" defTabSz="91440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22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2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static void 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main(</a:t>
            </a:r>
            <a:r>
              <a:rPr lang="en-US" sz="22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[] 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args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){…}</a:t>
            </a:r>
            <a:endParaRPr lang="en-US" dirty="0"/>
          </a:p>
          <a:p>
            <a:pPr marL="457200" lvl="1" indent="-457200" defTabSz="914400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600" dirty="0"/>
              <a:t>Interesting characteristics:</a:t>
            </a:r>
          </a:p>
          <a:p>
            <a:pPr marL="857250" lvl="2" indent="-457200" defTabSz="914400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200" dirty="0"/>
              <a:t>Has public access: can be called from everywhere</a:t>
            </a:r>
          </a:p>
          <a:p>
            <a:pPr marL="857250" lvl="2" indent="-457200" defTabSz="914400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200" dirty="0"/>
              <a:t>Is marked as </a:t>
            </a:r>
            <a:r>
              <a:rPr lang="en-US" sz="2100" dirty="0">
                <a:solidFill>
                  <a:srgbClr val="0000FF"/>
                </a:solidFill>
                <a:latin typeface="Courier" pitchFamily="2" charset="0"/>
              </a:rPr>
              <a:t>static</a:t>
            </a:r>
            <a:r>
              <a:rPr lang="en-US" sz="2200" dirty="0"/>
              <a:t>, which means it can be called without an object</a:t>
            </a:r>
          </a:p>
          <a:p>
            <a:pPr marL="857250" lvl="2" indent="-457200" defTabSz="914400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200" dirty="0"/>
              <a:t>Has no return type, i.e. it is a </a:t>
            </a:r>
            <a:r>
              <a:rPr lang="en-US" sz="2200" dirty="0">
                <a:solidFill>
                  <a:srgbClr val="0000FF"/>
                </a:solidFill>
                <a:latin typeface="Courier" pitchFamily="2" charset="0"/>
              </a:rPr>
              <a:t>void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 method</a:t>
            </a:r>
          </a:p>
          <a:p>
            <a:pPr marL="857250" lvl="2" indent="-457200" defTabSz="914400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200" dirty="0"/>
              <a:t>Receives an array of </a:t>
            </a:r>
            <a:r>
              <a:rPr lang="en-US" sz="2200" dirty="0">
                <a:solidFill>
                  <a:srgbClr val="00B050"/>
                </a:solidFill>
              </a:rPr>
              <a:t>String</a:t>
            </a:r>
            <a:r>
              <a:rPr lang="en-US" sz="2200" dirty="0"/>
              <a:t>s as its single argument</a:t>
            </a:r>
          </a:p>
          <a:p>
            <a:pPr marL="1314450" lvl="3" indent="-457200" defTabSz="914400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1900" dirty="0"/>
              <a:t>This array represents the input provided from the command line, with the items separated by spaces</a:t>
            </a:r>
          </a:p>
          <a:p>
            <a:pPr marL="1314450" lvl="3" indent="-457200" defTabSz="914400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1900" dirty="0" smtClean="0"/>
              <a:t>Don’t worry about </a:t>
            </a:r>
            <a:r>
              <a:rPr lang="en-US" sz="1900" dirty="0"/>
              <a:t>details for now, as we'll cover arrays later</a:t>
            </a:r>
          </a:p>
          <a:p>
            <a:pPr marL="457200" lvl="1" indent="-457200" defTabSz="914400">
              <a:lnSpc>
                <a:spcPct val="12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600" dirty="0"/>
              <a:t>Example method that creates a </a:t>
            </a:r>
            <a:r>
              <a:rPr lang="en-US" sz="2500" dirty="0">
                <a:solidFill>
                  <a:srgbClr val="00B050"/>
                </a:solidFill>
                <a:latin typeface="Courier" pitchFamily="2" charset="0"/>
              </a:rPr>
              <a:t>Person</a:t>
            </a:r>
            <a:r>
              <a:rPr lang="en-US" sz="2600" dirty="0"/>
              <a:t> object and prints its age:</a:t>
            </a:r>
          </a:p>
          <a:p>
            <a:pPr marL="0" marR="0" lvl="1" indent="0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1" indent="0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1" indent="0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1" indent="0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 </a:t>
            </a:r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xmlns="" id="{54992D2E-5040-CA45-9938-AED8E1415687}"/>
              </a:ext>
            </a:extLst>
          </p:cNvPr>
          <p:cNvSpPr txBox="1">
            <a:spLocks/>
          </p:cNvSpPr>
          <p:nvPr/>
        </p:nvSpPr>
        <p:spPr>
          <a:xfrm>
            <a:off x="1329489" y="5062930"/>
            <a:ext cx="6168591" cy="154974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defTabSz="914400">
              <a:spcBef>
                <a:spcPts val="0"/>
              </a:spcBef>
              <a:buFont typeface="Arial"/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lvl="1" indent="0" defTabSz="914400">
              <a:spcBef>
                <a:spcPts val="0"/>
              </a:spcBef>
              <a:buFont typeface="Arial"/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static void 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main(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[]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args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){</a:t>
            </a:r>
          </a:p>
          <a:p>
            <a:pPr marL="0" lvl="1" indent="0" defTabSz="914400">
              <a:spcBef>
                <a:spcPts val="0"/>
              </a:spcBef>
              <a:buFont typeface="Arial"/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p =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800" dirty="0">
                <a:solidFill>
                  <a:srgbClr val="FF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23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);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a =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p.getAge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System.out.println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(a);  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xmlns="" val="1874054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Putting it all together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427589" y="954115"/>
            <a:ext cx="6351478" cy="3639328"/>
          </a:xfrm>
        </p:spPr>
        <p:txBody>
          <a:bodyPr>
            <a:noAutofit/>
          </a:bodyPr>
          <a:lstStyle/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class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{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age;</a:t>
            </a:r>
          </a:p>
          <a:p>
            <a:pPr marL="0" lvl="1" indent="0" defTabSz="914400">
              <a:spcBef>
                <a:spcPts val="0"/>
              </a:spcBef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age){ </a:t>
            </a:r>
            <a:r>
              <a:rPr lang="en-US" sz="1800" dirty="0" err="1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this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.age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= age; }</a:t>
            </a:r>
          </a:p>
          <a:p>
            <a:pPr marL="0" lvl="1" indent="0" defTabSz="914400">
              <a:spcBef>
                <a:spcPts val="0"/>
              </a:spcBef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getAge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(){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age; }</a:t>
            </a:r>
          </a:p>
          <a:p>
            <a:pPr marL="0" lvl="1" indent="0" defTabSz="914400">
              <a:spcBef>
                <a:spcPts val="0"/>
              </a:spcBef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static void 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main(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[]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args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){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p =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Person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800" dirty="0">
                <a:solidFill>
                  <a:srgbClr val="FF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23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);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a =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p.getAge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System.out.println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(a);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}</a:t>
            </a:r>
          </a:p>
          <a:p>
            <a:pPr marL="0" lvl="1" indent="0" defTabSz="914400">
              <a:spcBef>
                <a:spcPts val="0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  <a:p>
            <a:pPr marL="0" lvl="1" indent="0" defTabSz="914400">
              <a:spcBef>
                <a:spcPts val="0"/>
              </a:spcBef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xmlns="" id="{1C0BACB9-FBD0-674C-B7E9-94AB065B6F64}"/>
              </a:ext>
            </a:extLst>
          </p:cNvPr>
          <p:cNvSpPr txBox="1">
            <a:spLocks/>
          </p:cNvSpPr>
          <p:nvPr/>
        </p:nvSpPr>
        <p:spPr>
          <a:xfrm>
            <a:off x="250376" y="4958657"/>
            <a:ext cx="4504504" cy="128985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ea typeface="Courier New" charset="0"/>
                <a:cs typeface="Courier New" charset="0"/>
              </a:rPr>
              <a:t>Running from command line: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ea typeface="Courier New" charset="0"/>
                <a:cs typeface="Courier New" charset="0"/>
              </a:rPr>
              <a:t>Save source to file </a:t>
            </a:r>
            <a:r>
              <a:rPr lang="en-US" sz="2000" dirty="0" err="1">
                <a:ea typeface="Courier New" charset="0"/>
                <a:cs typeface="Courier New" charset="0"/>
              </a:rPr>
              <a:t>Person.java</a:t>
            </a:r>
            <a:endParaRPr lang="en-US" sz="2000" dirty="0">
              <a:ea typeface="Courier New" charset="0"/>
              <a:cs typeface="Courier New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ea typeface="Courier New" charset="0"/>
                <a:cs typeface="Courier New" charset="0"/>
              </a:rPr>
              <a:t>Compile with 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javac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" pitchFamily="2" charset="0"/>
                <a:ea typeface="Courier New" charset="0"/>
                <a:cs typeface="Courier New" charset="0"/>
              </a:rPr>
              <a:t>Person.java</a:t>
            </a:r>
            <a:endParaRPr lang="en-US" sz="2000" dirty="0">
              <a:latin typeface="Courier" pitchFamily="2" charset="0"/>
              <a:ea typeface="Courier New" charset="0"/>
              <a:cs typeface="Courier New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ea typeface="Courier New" charset="0"/>
                <a:cs typeface="Courier New" charset="0"/>
              </a:rPr>
              <a:t>Execute with </a:t>
            </a:r>
            <a:r>
              <a:rPr lang="en-US" sz="2000" dirty="0">
                <a:latin typeface="Courier" pitchFamily="2" charset="0"/>
                <a:ea typeface="Courier New" charset="0"/>
                <a:cs typeface="Courier New" charset="0"/>
              </a:rPr>
              <a:t>java Person</a:t>
            </a:r>
          </a:p>
        </p:txBody>
      </p:sp>
    </p:spTree>
    <p:extLst>
      <p:ext uri="{BB962C8B-B14F-4D97-AF65-F5344CB8AC3E}">
        <p14:creationId xmlns:p14="http://schemas.microsoft.com/office/powerpoint/2010/main" xmlns="" val="3303186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Static class members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21921" y="1024113"/>
            <a:ext cx="8788399" cy="5023570"/>
          </a:xfrm>
        </p:spPr>
        <p:txBody>
          <a:bodyPr>
            <a:noAutofit/>
          </a:bodyPr>
          <a:lstStyle/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/>
              <a:t>We  just saw the method used for bootstrapping execution:</a:t>
            </a:r>
          </a:p>
          <a:p>
            <a:pPr marL="400050" lvl="2" indent="0" defTabSz="914400">
              <a:spcBef>
                <a:spcPts val="576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static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void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main(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[]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args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){</a:t>
            </a:r>
            <a:r>
              <a:rPr lang="mr-IN" sz="18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  <a:endParaRPr lang="en-US" sz="1800" dirty="0"/>
          </a:p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b="1" dirty="0"/>
              <a:t>Static class members are shared by all instances of a given class, and they can be accessed without an object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1800" dirty="0"/>
              <a:t>Valid for both field and method members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1800" dirty="0"/>
              <a:t>Specified by optional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static</a:t>
            </a:r>
            <a:r>
              <a:rPr lang="en-US" sz="1800" dirty="0"/>
              <a:t> prefix after access prefix and before return type</a:t>
            </a: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>
                <a:ea typeface="Courier New" charset="0"/>
                <a:cs typeface="Courier New" charset="0"/>
              </a:rPr>
              <a:t>Accessed by applying dot operator to class name, e.g.:</a:t>
            </a:r>
          </a:p>
          <a:p>
            <a:pPr marL="857250" lvl="2" indent="-457200" defTabSz="914400">
              <a:spcBef>
                <a:spcPts val="576"/>
              </a:spcBef>
              <a:buFont typeface=".AppleSystemUIFont" charset="-120"/>
              <a:buChar char="-"/>
            </a:pP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Math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.sqrt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(4);</a:t>
            </a:r>
            <a:endParaRPr lang="en-US" sz="1800" dirty="0">
              <a:solidFill>
                <a:srgbClr val="00B050"/>
              </a:solidFill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857250" lvl="2" indent="-457200" defTabSz="914400">
              <a:spcBef>
                <a:spcPts val="576"/>
              </a:spcBef>
              <a:buFont typeface=".AppleSystemUIFont" charset="-120"/>
              <a:buChar char="-"/>
            </a:pP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("Hello world!");</a:t>
            </a:r>
          </a:p>
          <a:p>
            <a:pPr marL="1314450" lvl="3" indent="-457200" defTabSz="914400">
              <a:spcBef>
                <a:spcPts val="576"/>
              </a:spcBef>
              <a:buFont typeface=".AppleSystemUIFont" charset="-120"/>
              <a:buChar char="-"/>
            </a:pPr>
            <a:r>
              <a:rPr lang="en-US" sz="14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Explanation: we're accessing the </a:t>
            </a:r>
            <a:r>
              <a:rPr lang="en-US" sz="1400" dirty="0" err="1">
                <a:latin typeface="Courier" pitchFamily="2" charset="0"/>
                <a:ea typeface="Courier New" charset="0"/>
                <a:cs typeface="Calibri" panose="020F0502020204030204" pitchFamily="34" charset="0"/>
              </a:rPr>
              <a:t>println</a:t>
            </a:r>
            <a:r>
              <a:rPr lang="en-US" sz="1400" dirty="0">
                <a:latin typeface="Courier" pitchFamily="2" charset="0"/>
                <a:ea typeface="Courier New" charset="0"/>
                <a:cs typeface="Calibri" panose="020F0502020204030204" pitchFamily="34" charset="0"/>
              </a:rPr>
              <a:t>()</a:t>
            </a:r>
            <a:r>
              <a:rPr lang="en-US" sz="14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 method of the static field </a:t>
            </a:r>
            <a:r>
              <a:rPr lang="en-US" sz="1400" dirty="0">
                <a:latin typeface="Courier" pitchFamily="2" charset="0"/>
                <a:ea typeface="Courier New" charset="0"/>
                <a:cs typeface="Calibri" panose="020F0502020204030204" pitchFamily="34" charset="0"/>
              </a:rPr>
              <a:t>out</a:t>
            </a:r>
            <a:r>
              <a:rPr lang="en-US" sz="14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, part of class </a:t>
            </a:r>
            <a:r>
              <a:rPr lang="en-US" sz="14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alibri" panose="020F0502020204030204" pitchFamily="34" charset="0"/>
              </a:rPr>
              <a:t>System</a:t>
            </a:r>
            <a:endParaRPr lang="en-US" sz="1400" dirty="0">
              <a:solidFill>
                <a:srgbClr val="00B050"/>
              </a:solidFill>
              <a:latin typeface="Courier" pitchFamily="2" charset="0"/>
              <a:ea typeface="Courier New" charset="0"/>
              <a:cs typeface="Courier New" charset="0"/>
            </a:endParaRPr>
          </a:p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>
                <a:ea typeface="Courier New" charset="0"/>
                <a:cs typeface="Courier New" charset="0"/>
              </a:rPr>
              <a:t>It's also a way to implement “global” constants/variables, e.g.:</a:t>
            </a:r>
          </a:p>
          <a:p>
            <a:pPr marL="857250" lvl="2" indent="-457200" defTabSz="914400">
              <a:spcBef>
                <a:spcPts val="576"/>
              </a:spcBef>
              <a:buFont typeface=".AppleSystemUIFont" charset="-120"/>
              <a:buChar char="-"/>
            </a:pP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Declare, in class </a:t>
            </a:r>
            <a:r>
              <a:rPr lang="en-US" sz="1800" dirty="0">
                <a:solidFill>
                  <a:srgbClr val="00B050"/>
                </a:solidFill>
                <a:latin typeface="Courier" pitchFamily="2" charset="0"/>
                <a:ea typeface="Calibri" charset="0"/>
                <a:cs typeface="Calibri" charset="0"/>
              </a:rPr>
              <a:t>Math</a:t>
            </a: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:</a:t>
            </a: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857250" lvl="3" indent="0" defTabSz="914400">
              <a:spcBef>
                <a:spcPts val="576"/>
              </a:spcBef>
              <a:buNone/>
            </a:pPr>
            <a:r>
              <a:rPr lang="en-US" sz="1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 static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6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double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 PI = 3.141592653589</a:t>
            </a:r>
            <a:r>
              <a:rPr lang="mr-IN" sz="16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r>
              <a:rPr lang="en-US" sz="16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  <a:endParaRPr lang="en-US" sz="1600" dirty="0">
              <a:latin typeface="Calibri" charset="0"/>
              <a:ea typeface="Calibri" charset="0"/>
              <a:cs typeface="Calibri" charset="0"/>
            </a:endParaRPr>
          </a:p>
          <a:p>
            <a:pPr marL="857250" lvl="2" indent="-457200" defTabSz="914400">
              <a:spcBef>
                <a:spcPts val="576"/>
              </a:spcBef>
              <a:buFont typeface=".AppleSystemUIFont" charset="-120"/>
              <a:buChar char="-"/>
            </a:pP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Use as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Math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.PI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  <a:r>
              <a:rPr lang="en-US" sz="2000" dirty="0"/>
              <a:t> </a:t>
            </a:r>
            <a:endParaRPr lang="en-US" sz="2000" dirty="0" smtClean="0"/>
          </a:p>
          <a:p>
            <a:pPr marL="457200" lvl="1" indent="-457200" defTabSz="914400">
              <a:spcBef>
                <a:spcPts val="576"/>
              </a:spcBef>
              <a:buFont typeface=".AppleSystemUIFont" charset="-120"/>
              <a:buChar char="-"/>
            </a:pPr>
            <a:r>
              <a:rPr lang="en-US" dirty="0" smtClean="0"/>
              <a:t>LAB: BREAK.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32945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Java packages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008" y="1082040"/>
            <a:ext cx="9013566" cy="5330483"/>
          </a:xfrm>
        </p:spPr>
        <p:txBody>
          <a:bodyPr>
            <a:noAutofit/>
          </a:bodyPr>
          <a:lstStyle/>
          <a:p>
            <a:pPr marL="457200" lvl="1" indent="-45720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Used to group classes into functional or logical sets</a:t>
            </a:r>
          </a:p>
          <a:p>
            <a:pPr marL="457200" lvl="1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Defines namespace for classes</a:t>
            </a:r>
          </a:p>
          <a:p>
            <a:pPr marL="857250" lvl="2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2000" dirty="0"/>
              <a:t>Prevents naming conflicts (same name in different packages OK)</a:t>
            </a:r>
          </a:p>
          <a:p>
            <a:pPr marL="457200" lvl="1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Each source file belongs to a package, specified at the top</a:t>
            </a:r>
          </a:p>
          <a:p>
            <a:pPr marL="457200" lvl="1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Format: </a:t>
            </a:r>
            <a:r>
              <a:rPr lang="en-US" sz="2400" dirty="0">
                <a:solidFill>
                  <a:srgbClr val="0000FF"/>
                </a:solidFill>
                <a:latin typeface="Courier" pitchFamily="2" charset="0"/>
              </a:rPr>
              <a:t>package</a:t>
            </a:r>
            <a:r>
              <a:rPr lang="en-US" sz="2400" dirty="0">
                <a:latin typeface="Courier" pitchFamily="2" charset="0"/>
              </a:rPr>
              <a:t> &lt;name&gt;;</a:t>
            </a:r>
          </a:p>
          <a:p>
            <a:pPr marL="857250" lvl="2" indent="-457200" defTabSz="914400">
              <a:spcBef>
                <a:spcPts val="0"/>
              </a:spcBef>
              <a:buFont typeface="System Font Regular"/>
              <a:buChar char="-"/>
            </a:pPr>
            <a:r>
              <a:rPr lang="en-US" sz="2000" dirty="0"/>
              <a:t>E.g.: </a:t>
            </a:r>
            <a:r>
              <a:rPr lang="en-US" sz="2000" dirty="0">
                <a:solidFill>
                  <a:srgbClr val="0000FF"/>
                </a:solidFill>
                <a:latin typeface="Courier" pitchFamily="2" charset="0"/>
              </a:rPr>
              <a:t>package</a:t>
            </a:r>
            <a:r>
              <a:rPr lang="en-US" sz="2000" dirty="0">
                <a:latin typeface="Courier" pitchFamily="2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</a:rPr>
              <a:t>edu.vassar.cs.102.f19</a:t>
            </a:r>
            <a:r>
              <a:rPr lang="en-US" sz="2000" dirty="0">
                <a:latin typeface="Courier" pitchFamily="2" charset="0"/>
              </a:rPr>
              <a:t>;</a:t>
            </a:r>
          </a:p>
          <a:p>
            <a:pPr marL="457200" lvl="1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Naming convention</a:t>
            </a:r>
          </a:p>
          <a:p>
            <a:pPr marL="857250" lvl="2" indent="-457200" defTabSz="914400">
              <a:spcBef>
                <a:spcPts val="0"/>
              </a:spcBef>
              <a:buFont typeface=".AppleSystemUIFont" charset="-120"/>
              <a:buChar char="-"/>
            </a:pPr>
            <a:r>
              <a:rPr lang="en-US" sz="2000" dirty="0"/>
              <a:t>All lowercase (prevents conflicts with class names)</a:t>
            </a:r>
          </a:p>
          <a:p>
            <a:pPr marL="857250" lvl="2" indent="-457200" defTabSz="914400">
              <a:spcBef>
                <a:spcPts val="0"/>
              </a:spcBef>
              <a:buFont typeface=".AppleSystemUIFont" charset="-120"/>
              <a:buChar char="-"/>
            </a:pPr>
            <a:r>
              <a:rPr lang="en-US" sz="2000" dirty="0"/>
              <a:t>Dot separated, from more general to more specific, e.g.:</a:t>
            </a:r>
          </a:p>
          <a:p>
            <a:pPr marL="1314450" lvl="3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edu.vassar.cs.102.f19</a:t>
            </a:r>
          </a:p>
          <a:p>
            <a:pPr marL="457200" lvl="1" indent="-457200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/>
              <a:t>Dots translate into folder separators in the file system, e.g.:</a:t>
            </a:r>
          </a:p>
          <a:p>
            <a:pPr marL="857250" lvl="2" indent="-457200" defTabSz="914400">
              <a:spcBef>
                <a:spcPts val="0"/>
              </a:spcBef>
              <a:buFont typeface=".AppleSystemUIFont" charset="-120"/>
              <a:buChar char="-"/>
            </a:pP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edu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/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vassar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/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cs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/102/f19</a:t>
            </a:r>
          </a:p>
          <a:p>
            <a:pPr marL="457200" lvl="1" indent="-457200" defTabSz="914400">
              <a:spcBef>
                <a:spcPts val="0"/>
              </a:spcBef>
              <a:buFont typeface=".AppleSystemUIFont" charset="-120"/>
              <a:buChar char="-"/>
            </a:pPr>
            <a:r>
              <a:rPr lang="en-US" sz="2400" dirty="0"/>
              <a:t>A fully-qualified class name includes package as prefix</a:t>
            </a:r>
          </a:p>
          <a:p>
            <a:pPr marL="857250" lvl="2" indent="-457200" defTabSz="914400">
              <a:spcBef>
                <a:spcPts val="0"/>
              </a:spcBef>
              <a:buFont typeface=".AppleSystemUIFont" charset="-120"/>
              <a:buChar char="-"/>
            </a:pPr>
            <a:r>
              <a:rPr lang="en-US" sz="2000" dirty="0"/>
              <a:t>E.g. 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</a:rPr>
              <a:t>java.lang.String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</a:rPr>
              <a:t>java.io.File</a:t>
            </a:r>
            <a:endParaRPr lang="en-US" sz="2000" dirty="0">
              <a:solidFill>
                <a:srgbClr val="00B050"/>
              </a:solidFill>
              <a:latin typeface="Courier" pitchFamily="2" charset="0"/>
            </a:endParaRPr>
          </a:p>
          <a:p>
            <a:pPr marL="400050" lvl="2" indent="0" defTabSz="914400">
              <a:spcBef>
                <a:spcPts val="0"/>
              </a:spcBef>
              <a:buNone/>
            </a:pPr>
            <a:endParaRPr lang="en-US" sz="2000" dirty="0">
              <a:solidFill>
                <a:srgbClr val="00B050"/>
              </a:solidFill>
              <a:latin typeface="Courier" pitchFamily="2" charset="0"/>
            </a:endParaRPr>
          </a:p>
          <a:p>
            <a:pPr marL="457200" lvl="1" indent="-457200" defTabSz="914400">
              <a:spcBef>
                <a:spcPts val="0"/>
              </a:spcBef>
              <a:buFont typeface=".AppleSystemUIFont" charset="-120"/>
              <a:buChar char="-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926592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58356</TotalTime>
  <Words>1112</Words>
  <Application>Microsoft Macintosh PowerPoint</Application>
  <PresentationFormat>On-screen Show (4:3)</PresentationFormat>
  <Paragraphs>249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CMPU-102-51 Spring 2020 Data Structures and Algorithms</vt:lpstr>
      <vt:lpstr>Introduction to Java  (IPUJ 2.1-2.3)</vt:lpstr>
      <vt:lpstr>When last we looked at lecture notes</vt:lpstr>
      <vt:lpstr>Answer: Constructor methods</vt:lpstr>
      <vt:lpstr>We’re getting there</vt:lpstr>
      <vt:lpstr>The main method</vt:lpstr>
      <vt:lpstr>Putting it all together</vt:lpstr>
      <vt:lpstr>Static class members</vt:lpstr>
      <vt:lpstr>Java packages</vt:lpstr>
      <vt:lpstr>Import statements</vt:lpstr>
      <vt:lpstr>Access prefixes in Java</vt:lpstr>
      <vt:lpstr>A Java program with access specifiers</vt:lpstr>
      <vt:lpstr>Java expressions  (IPUJ 2.5)</vt:lpstr>
      <vt:lpstr>Java expressions</vt:lpstr>
      <vt:lpstr>Arithmetic operators</vt:lpstr>
    </vt:vector>
  </TitlesOfParts>
  <Company>Universidade do Porto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Lecture Slides</dc:title>
  <dc:creator>Rui Meireles;Lemieszewski, Peter</dc:creator>
  <cp:lastModifiedBy>lemieszewski</cp:lastModifiedBy>
  <cp:revision>1722</cp:revision>
  <cp:lastPrinted>2019-09-10T17:47:06Z</cp:lastPrinted>
  <dcterms:created xsi:type="dcterms:W3CDTF">2011-11-22T14:51:59Z</dcterms:created>
  <dcterms:modified xsi:type="dcterms:W3CDTF">2020-01-29T03:30:36Z</dcterms:modified>
</cp:coreProperties>
</file>