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3"/>
  </p:notesMasterIdLst>
  <p:handoutMasterIdLst>
    <p:handoutMasterId r:id="rId24"/>
  </p:handoutMasterIdLst>
  <p:sldIdLst>
    <p:sldId id="595" r:id="rId2"/>
    <p:sldId id="1166" r:id="rId3"/>
    <p:sldId id="471" r:id="rId4"/>
    <p:sldId id="1170" r:id="rId5"/>
    <p:sldId id="473" r:id="rId6"/>
    <p:sldId id="1169" r:id="rId7"/>
    <p:sldId id="475" r:id="rId8"/>
    <p:sldId id="474" r:id="rId9"/>
    <p:sldId id="482" r:id="rId10"/>
    <p:sldId id="504" r:id="rId11"/>
    <p:sldId id="505" r:id="rId12"/>
    <p:sldId id="481" r:id="rId13"/>
    <p:sldId id="507" r:id="rId14"/>
    <p:sldId id="508" r:id="rId15"/>
    <p:sldId id="484" r:id="rId16"/>
    <p:sldId id="485" r:id="rId17"/>
    <p:sldId id="495" r:id="rId18"/>
    <p:sldId id="496" r:id="rId19"/>
    <p:sldId id="486" r:id="rId20"/>
    <p:sldId id="534" r:id="rId21"/>
    <p:sldId id="535" r:id="rId2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595"/>
            <p14:sldId id="1166"/>
            <p14:sldId id="471"/>
            <p14:sldId id="1170"/>
            <p14:sldId id="473"/>
            <p14:sldId id="1169"/>
            <p14:sldId id="475"/>
            <p14:sldId id="474"/>
            <p14:sldId id="482"/>
            <p14:sldId id="504"/>
            <p14:sldId id="505"/>
            <p14:sldId id="481"/>
            <p14:sldId id="507"/>
            <p14:sldId id="508"/>
            <p14:sldId id="484"/>
            <p14:sldId id="485"/>
            <p14:sldId id="495"/>
            <p14:sldId id="496"/>
            <p14:sldId id="486"/>
            <p14:sldId id="534"/>
            <p14:sldId id="53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286" autoAdjust="0"/>
    <p:restoredTop sz="95982" autoAdjust="0"/>
  </p:normalViewPr>
  <p:slideViewPr>
    <p:cSldViewPr snapToGrid="0" snapToObjects="1">
      <p:cViewPr varScale="1">
        <p:scale>
          <a:sx n="104" d="100"/>
          <a:sy n="104" d="100"/>
        </p:scale>
        <p:origin x="-16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0817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7264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860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6669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2492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2698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9547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3973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34132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36713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8826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28465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28515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1133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1369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2272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1564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0028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8980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937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8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#5: Java control flow</a:t>
            </a:r>
          </a:p>
        </p:txBody>
      </p:sp>
    </p:spTree>
    <p:extLst>
      <p:ext uri="{BB962C8B-B14F-4D97-AF65-F5344CB8AC3E}">
        <p14:creationId xmlns:p14="http://schemas.microsoft.com/office/powerpoint/2010/main" xmlns="" val="1887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Switch-case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3884" y="1025365"/>
            <a:ext cx="3601229" cy="51902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(&lt;expression&gt;){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v1: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v2: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default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3624296" y="1491783"/>
            <a:ext cx="5480896" cy="5023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 more elegant type of multiway branching</a:t>
            </a:r>
          </a:p>
          <a:p>
            <a:r>
              <a:rPr lang="en-US" sz="2400" dirty="0"/>
              <a:t>Execution begins at the 1</a:t>
            </a:r>
            <a:r>
              <a:rPr lang="en-US" sz="2400" baseline="30000" dirty="0"/>
              <a:t>st</a:t>
            </a:r>
            <a:r>
              <a:rPr lang="en-US" sz="2400" dirty="0"/>
              <a:t> block where </a:t>
            </a:r>
            <a:r>
              <a:rPr lang="en-US" sz="2400" dirty="0">
                <a:latin typeface="Courier" pitchFamily="2" charset="0"/>
              </a:rPr>
              <a:t>expression</a:t>
            </a:r>
            <a:r>
              <a:rPr lang="en-US" sz="2400" dirty="0"/>
              <a:t> == case value</a:t>
            </a:r>
          </a:p>
          <a:p>
            <a:r>
              <a:rPr lang="en-US" sz="2400" dirty="0"/>
              <a:t>Expression type</a:t>
            </a:r>
          </a:p>
          <a:p>
            <a:pPr lvl="1"/>
            <a:r>
              <a:rPr lang="en-US" sz="1800" dirty="0"/>
              <a:t>Can be a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byte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short</a:t>
            </a:r>
            <a:r>
              <a:rPr lang="en-US" sz="1800" dirty="0"/>
              <a:t>,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/>
              <a:t>or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</a:p>
          <a:p>
            <a:pPr lvl="1"/>
            <a:r>
              <a:rPr lang="en-US" sz="1800" u="sng" dirty="0"/>
              <a:t>Can’t</a:t>
            </a:r>
            <a:r>
              <a:rPr lang="en-US" sz="1800" dirty="0"/>
              <a:t> be a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boolean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long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float</a:t>
            </a:r>
            <a:r>
              <a:rPr lang="en-US" sz="1800" dirty="0"/>
              <a:t> or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double</a:t>
            </a:r>
          </a:p>
          <a:p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break</a:t>
            </a:r>
            <a:r>
              <a:rPr lang="en-US" sz="2400" dirty="0"/>
              <a:t> precludes subsequent cases from being evaluated</a:t>
            </a:r>
          </a:p>
          <a:p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default</a:t>
            </a:r>
            <a:r>
              <a:rPr lang="en-US" sz="2400" dirty="0"/>
              <a:t> case matches everything</a:t>
            </a:r>
          </a:p>
        </p:txBody>
      </p:sp>
    </p:spTree>
    <p:extLst>
      <p:ext uri="{BB962C8B-B14F-4D97-AF65-F5344CB8AC3E}">
        <p14:creationId xmlns:p14="http://schemas.microsoft.com/office/powerpoint/2010/main" xmlns="" val="400535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Switch-case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246911" y="797144"/>
            <a:ext cx="6794325" cy="5819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char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grade;</a:t>
            </a:r>
          </a:p>
          <a:p>
            <a:pPr marL="0" indent="0">
              <a:buNone/>
            </a:pPr>
            <a:r>
              <a:rPr lang="mr-IN" sz="15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// assign grade somehow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(grade){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'A':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("Great job!");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'B':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("Good!"); </a:t>
            </a:r>
          </a:p>
          <a:p>
            <a:pPr marL="0" indent="0">
              <a:buNone/>
              <a:defRPr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'C':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("Not bad"); 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'D':     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("Could be better");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'F':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("You need a break");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default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(grade + " is not a valid grade");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841587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While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526899" y="1026102"/>
            <a:ext cx="4995125" cy="5487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booleanExpr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&lt;while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While block is repeated as long as the condition remains true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While block must eventually affect the expression’s truth value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Otherwise stuck in infinite loop!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Example: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=1, sum=0;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&lt;= 100){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sum +=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Loops can be nested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9724" y="1339356"/>
            <a:ext cx="2679700" cy="45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0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Recursion vs iteration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7325" y="1020553"/>
            <a:ext cx="9114729" cy="5023570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b="1" dirty="0"/>
              <a:t>Recursion and iteration are functionally equivalent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Functional programming favors recursion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For example, let’s climb some stairs: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climbStairs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Stairs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stairs){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(!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stairs.atTopOf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()){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stairs.takeStep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climbStairs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(stairs);   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}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  <a:endParaRPr lang="en-US" sz="2800" dirty="0"/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In Java, iteration is often preferred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More efficient because due to lack of expensive method calls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In-class exercise: write an iterative version of </a:t>
            </a:r>
            <a:r>
              <a:rPr lang="en-US" sz="2300" dirty="0" err="1">
                <a:latin typeface="Courier" pitchFamily="2" charset="0"/>
              </a:rPr>
              <a:t>climbStairs</a:t>
            </a:r>
            <a:r>
              <a:rPr lang="en-US" sz="2300" dirty="0">
                <a:latin typeface="Courier" pitchFamily="2" charset="0"/>
              </a:rPr>
              <a:t>()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dirty="0"/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629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In-class exercise: climbing stairs, iteratively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3200" dirty="0"/>
              <a:t>Using a while loop: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void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climbStairs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Stairs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stairs){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(!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stairs.atTopOf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())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 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stairs.takeStep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562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Do-while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77515" y="1115553"/>
            <a:ext cx="6037560" cy="5487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do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&lt;do-while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booleanExpr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&gt;);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do-while block always executed at least once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Example:</a:t>
            </a:r>
            <a:endParaRPr lang="en-US" sz="20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do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Chess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.makeMove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Chess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.isKingAlive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Exists purely for convenience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Functionally equivalent to while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Exercise: write a while to replace do-while above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328" y="1474354"/>
            <a:ext cx="1841500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31647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For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65639" y="1115553"/>
            <a:ext cx="6092827" cy="5487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init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&gt;; &lt;condition&gt;; &lt;update&gt;){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&lt;for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Works like a while with additional initialization and update statements. E.g.: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sum = 0;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&lt;= 100;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sum +=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Initialization and update can affect multiple variables, e.g.:</a:t>
            </a:r>
          </a:p>
          <a:p>
            <a:pPr marL="742950" lvl="2" indent="-342900"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Initialization: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=0, j=4 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(same type only)</a:t>
            </a:r>
          </a:p>
          <a:p>
            <a:pPr marL="742950" lvl="2" indent="-342900"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Update: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++, j--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020" y="1115553"/>
            <a:ext cx="2743308" cy="494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1093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Breaking out of a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628975" cy="5178369"/>
          </a:xfrm>
        </p:spPr>
        <p:txBody>
          <a:bodyPr>
            <a:noAutofit/>
          </a:bodyPr>
          <a:lstStyle/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keyword can be used to end a loop early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Often used to handle extraordinary 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situations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Think of it as an off ramp in an oval racetrack or highway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Example, handling user commands until user quits: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(true){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c 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scanner.next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().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charAt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(0);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(c == 'q' || c == 'Q'){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}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mr-IN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// execute command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  <a:defRPr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u="sng" dirty="0">
                <a:latin typeface="Calibri" charset="0"/>
                <a:ea typeface="Calibri" charset="0"/>
                <a:cs typeface="Calibri" charset="0"/>
              </a:rPr>
              <a:t>Applies to all loops: while, do-while and for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372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Skipping part of the loop body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628975" cy="5178369"/>
          </a:xfrm>
        </p:spPr>
        <p:txBody>
          <a:bodyPr>
            <a:noAutofit/>
          </a:bodyPr>
          <a:lstStyle/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continue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keyword can be used to skip ahead to the next iteration of the loop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Example, calculate the sum of all prime numbers &lt; n: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sum = 0;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&lt; n;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(!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isPrime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))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continue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sum +=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  <a:defRPr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u="sng" dirty="0">
                <a:latin typeface="Calibri" charset="0"/>
                <a:ea typeface="Calibri" charset="0"/>
                <a:cs typeface="Calibri" charset="0"/>
              </a:rPr>
              <a:t>Applies to all loops: while, do-while and for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10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loops </a:t>
            </a:r>
            <a:r>
              <a:rPr lang="en-US" dirty="0"/>
              <a:t>and conditionals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677761" y="2572128"/>
            <a:ext cx="4306749" cy="37574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 &lt;= 1) // base cases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// general case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fnminus1=0, fnminus2=0,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=1;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=2;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&lt;= n;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fnminus2 = fnminus1;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fnminus1 =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= fnminus1 + fnminus2;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7D28C287-CFC7-DA45-AF48-D3FB31BDA282}"/>
              </a:ext>
            </a:extLst>
          </p:cNvPr>
          <p:cNvSpPr txBox="1">
            <a:spLocks/>
          </p:cNvSpPr>
          <p:nvPr/>
        </p:nvSpPr>
        <p:spPr>
          <a:xfrm>
            <a:off x="195525" y="3240722"/>
            <a:ext cx="4248881" cy="27176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 &lt;= 1) // base cases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n;</a:t>
            </a:r>
          </a:p>
          <a:p>
            <a:pPr marL="0" indent="0">
              <a:buFont typeface="Arial"/>
              <a:buNone/>
            </a:pPr>
            <a:endParaRPr lang="en-US" sz="15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// general case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fnminus1 =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(n-1);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fnminus2 =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(n-2);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fnminus1 + fnminus2;	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endParaRPr lang="en-US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17320" y="1481328"/>
            <a:ext cx="5852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Recursion                         VS                          Iteration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277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When Last We Met…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2328" y="1415266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We Started On Java Control Flow</a:t>
            </a:r>
            <a:endParaRPr lang="en-US" dirty="0"/>
          </a:p>
          <a:p>
            <a:pPr lvl="1"/>
            <a:r>
              <a:rPr lang="en-US" dirty="0" smtClean="0"/>
              <a:t>i.e. ways to change the direction/flow of a program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Statements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Code “blocks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Conditional Expressions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smtClean="0"/>
              <a:t>Loop controls: while() loops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5357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In-class exercise: coin </a:t>
            </a:r>
            <a:r>
              <a:rPr lang="en-US" dirty="0" err="1"/>
              <a:t>tosser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773313" y="3171825"/>
            <a:ext cx="8142087" cy="3028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tossCoins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&lt;your code here&gt;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44383" y="1115552"/>
            <a:ext cx="8571017" cy="2056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Write a method to toss </a:t>
            </a:r>
            <a:r>
              <a:rPr lang="en-US" sz="2400" dirty="0" smtClean="0"/>
              <a:t>a single coin </a:t>
            </a:r>
            <a:r>
              <a:rPr lang="en-US" sz="2400" dirty="0" smtClean="0">
                <a:latin typeface="Courier" pitchFamily="2" charset="0"/>
              </a:rPr>
              <a:t>n</a:t>
            </a:r>
            <a:r>
              <a:rPr lang="en-US" sz="2400" dirty="0" smtClean="0"/>
              <a:t> times </a:t>
            </a:r>
            <a:r>
              <a:rPr lang="en-US" sz="2400" dirty="0"/>
              <a:t>and return the number of </a:t>
            </a:r>
            <a:r>
              <a:rPr lang="en-US" sz="2400" dirty="0" smtClean="0"/>
              <a:t>times “heads” appeared.</a:t>
            </a:r>
            <a:endParaRPr lang="en-US" sz="2400" dirty="0"/>
          </a:p>
          <a:p>
            <a:r>
              <a:rPr lang="en-US" sz="2400" dirty="0" smtClean="0"/>
              <a:t>Heads/tails </a:t>
            </a:r>
            <a:r>
              <a:rPr lang="en-US" sz="2400" dirty="0"/>
              <a:t>probabilities should be the </a:t>
            </a:r>
            <a:r>
              <a:rPr lang="en-US" sz="2400" dirty="0" smtClean="0"/>
              <a:t>same </a:t>
            </a:r>
            <a:r>
              <a:rPr lang="en-US" sz="2000" dirty="0" smtClean="0"/>
              <a:t>(see cmpu-145 if not)</a:t>
            </a:r>
            <a:endParaRPr lang="en-US" sz="2400" dirty="0"/>
          </a:p>
          <a:p>
            <a:r>
              <a:rPr lang="en-US" sz="2400" dirty="0"/>
              <a:t>Useful method: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400" dirty="0"/>
              <a:t>returns a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double</a:t>
            </a:r>
            <a:r>
              <a:rPr lang="en-US" sz="2400" dirty="0"/>
              <a:t> chosen uniformly at random from the interval </a:t>
            </a:r>
            <a:r>
              <a:rPr lang="en-US" sz="2400" dirty="0" smtClean="0"/>
              <a:t>(0,1</a:t>
            </a:r>
            <a:r>
              <a:rPr lang="en-US" sz="2400" dirty="0"/>
              <a:t>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1892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Coin </a:t>
            </a:r>
            <a:r>
              <a:rPr lang="en-US" dirty="0" err="1"/>
              <a:t>tosser</a:t>
            </a:r>
            <a:r>
              <a:rPr lang="en-US" dirty="0"/>
              <a:t> solution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24716" y="3128961"/>
            <a:ext cx="7557224" cy="33597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tossCoins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&lt; n;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 &lt; 0.5)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++;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51F69E6C-9040-B441-B7E0-D46B0AE2AB62}"/>
              </a:ext>
            </a:extLst>
          </p:cNvPr>
          <p:cNvSpPr txBox="1">
            <a:spLocks/>
          </p:cNvSpPr>
          <p:nvPr/>
        </p:nvSpPr>
        <p:spPr>
          <a:xfrm>
            <a:off x="315807" y="1086976"/>
            <a:ext cx="8571017" cy="2056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Write a method to toss a single coin </a:t>
            </a:r>
            <a:r>
              <a:rPr lang="en-US" sz="2400" dirty="0" smtClean="0">
                <a:latin typeface="Courier" pitchFamily="2" charset="0"/>
              </a:rPr>
              <a:t>n</a:t>
            </a:r>
            <a:r>
              <a:rPr lang="en-US" sz="2400" dirty="0" smtClean="0"/>
              <a:t> times and return the number of times “heads” appeared </a:t>
            </a:r>
            <a:endParaRPr lang="en-US" sz="2400" dirty="0" smtClean="0"/>
          </a:p>
          <a:p>
            <a:r>
              <a:rPr lang="en-US" sz="2400" dirty="0" smtClean="0"/>
              <a:t>Heads/tails probabilities should be the same </a:t>
            </a:r>
            <a:r>
              <a:rPr lang="en-US" sz="2000" dirty="0" smtClean="0"/>
              <a:t>(see </a:t>
            </a:r>
            <a:r>
              <a:rPr lang="en-US" sz="2000" dirty="0" smtClean="0"/>
              <a:t>cmpu-145 if not)</a:t>
            </a:r>
            <a:endParaRPr lang="en-US" sz="2400" dirty="0" smtClean="0"/>
          </a:p>
          <a:p>
            <a:r>
              <a:rPr lang="en-US" sz="2400" dirty="0" smtClean="0"/>
              <a:t>Useful </a:t>
            </a:r>
            <a:r>
              <a:rPr lang="en-US" sz="2400" dirty="0"/>
              <a:t>method: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400" dirty="0"/>
              <a:t>returns a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double</a:t>
            </a:r>
            <a:r>
              <a:rPr lang="en-US" sz="2400" dirty="0"/>
              <a:t> chosen uniformly at random from the interval [0,1)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50841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 control flow structures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3.1, 3.3)</a:t>
            </a:r>
          </a:p>
        </p:txBody>
      </p:sp>
    </p:spTree>
    <p:extLst>
      <p:ext uri="{BB962C8B-B14F-4D97-AF65-F5344CB8AC3E}">
        <p14:creationId xmlns:p14="http://schemas.microsoft.com/office/powerpoint/2010/main" xmlns="" val="5948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Statements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/>
          </a:bodyPr>
          <a:lstStyle/>
          <a:p>
            <a:r>
              <a:rPr lang="en-US" sz="2400" dirty="0"/>
              <a:t>Statements are the fundamental units of Java code</a:t>
            </a:r>
          </a:p>
          <a:p>
            <a:pPr lvl="1"/>
            <a:r>
              <a:rPr lang="en-US" sz="2000" dirty="0"/>
              <a:t>Can be a declaration (variable, class, method)</a:t>
            </a:r>
          </a:p>
          <a:p>
            <a:pPr lvl="1"/>
            <a:r>
              <a:rPr lang="en-US" sz="2000" dirty="0"/>
              <a:t>Can be an assignment</a:t>
            </a:r>
          </a:p>
          <a:p>
            <a:pPr lvl="1"/>
            <a:r>
              <a:rPr lang="en-US" sz="2000" dirty="0"/>
              <a:t>Can be a control statement</a:t>
            </a:r>
          </a:p>
          <a:p>
            <a:r>
              <a:rPr lang="en-US" sz="2400" dirty="0"/>
              <a:t>Can contain one or more expressions</a:t>
            </a:r>
            <a:endParaRPr lang="en-US" sz="2000" dirty="0"/>
          </a:p>
          <a:p>
            <a:r>
              <a:rPr lang="en-US" sz="2400" dirty="0"/>
              <a:t>Examples: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	class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MyClass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void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myMethod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 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	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pi = 3.14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;   //this one doesn’t do </a:t>
            </a:r>
            <a:r>
              <a:rPr lang="en-US" sz="1800" strike="sngStrike" dirty="0" smtClean="0">
                <a:latin typeface="Courier Regular" pitchFamily="2" charset="0"/>
                <a:ea typeface="Courier New" charset="0"/>
                <a:cs typeface="Courier New" charset="0"/>
              </a:rPr>
              <a:t>very much</a:t>
            </a:r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 anything… or does it?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172796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Code block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code block is a piece of code enclosed in curly braces { }</a:t>
            </a:r>
          </a:p>
          <a:p>
            <a:pPr lvl="1"/>
            <a:r>
              <a:rPr lang="en-US" sz="2000" dirty="0"/>
              <a:t>Can have any non-negative integer number of statements</a:t>
            </a:r>
          </a:p>
          <a:p>
            <a:pPr lvl="1"/>
            <a:r>
              <a:rPr lang="en-US" sz="2000" dirty="0"/>
              <a:t>Brackets can often be omitted if the block has at most one statement</a:t>
            </a:r>
          </a:p>
          <a:p>
            <a:pPr lvl="2"/>
            <a:r>
              <a:rPr lang="en-US" sz="1800" dirty="0"/>
              <a:t>But not for classes or methods!</a:t>
            </a:r>
          </a:p>
          <a:p>
            <a:pPr lvl="1"/>
            <a:r>
              <a:rPr lang="en-US" sz="2000" dirty="0"/>
              <a:t>A block can be nested inside another block</a:t>
            </a:r>
          </a:p>
          <a:p>
            <a:r>
              <a:rPr lang="en-US" sz="2400" dirty="0"/>
              <a:t>Good coding practices:</a:t>
            </a:r>
          </a:p>
          <a:p>
            <a:pPr lvl="1"/>
            <a:r>
              <a:rPr lang="en-US" sz="2000" dirty="0"/>
              <a:t>One statement per line</a:t>
            </a:r>
          </a:p>
          <a:p>
            <a:pPr lvl="1"/>
            <a:r>
              <a:rPr lang="en-US" sz="2000" dirty="0"/>
              <a:t>One indentation level (e.g. tab) per nesting level</a:t>
            </a:r>
          </a:p>
          <a:p>
            <a:pPr lvl="1"/>
            <a:r>
              <a:rPr lang="en-US" sz="2000" dirty="0"/>
              <a:t>Leave appropriate amount of blank space between code blocks</a:t>
            </a:r>
          </a:p>
          <a:p>
            <a:r>
              <a:rPr lang="en-US" sz="2400" dirty="0"/>
              <a:t>Example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	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pi = 3.14;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e = 2.87;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pie = pi * e;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  <a:endParaRPr lang="en-US" sz="1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BD7EC81-4BFB-F348-A119-08273D796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6164" y="5108077"/>
            <a:ext cx="4545853" cy="55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9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Control flow structures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/>
          </a:bodyPr>
          <a:lstStyle/>
          <a:p>
            <a:r>
              <a:rPr lang="en-US" sz="2400" dirty="0"/>
              <a:t>Control flow statements let us shape program behavior</a:t>
            </a:r>
          </a:p>
          <a:p>
            <a:r>
              <a:rPr lang="en-US" sz="2400" dirty="0"/>
              <a:t>Conditionals</a:t>
            </a:r>
          </a:p>
          <a:p>
            <a:pPr lvl="1"/>
            <a:r>
              <a:rPr lang="en-US" sz="2000" dirty="0"/>
              <a:t>Execute different code blocks depending on an expression’s truth value</a:t>
            </a:r>
            <a:endParaRPr lang="en-US" sz="2000" b="1" dirty="0"/>
          </a:p>
          <a:p>
            <a:pPr lvl="2"/>
            <a:r>
              <a:rPr lang="en-US" sz="1800" dirty="0"/>
              <a:t>E.g. Assign a different letter grade to a paper based on a percentage score</a:t>
            </a:r>
          </a:p>
          <a:p>
            <a:pPr lvl="1"/>
            <a:r>
              <a:rPr lang="en-US" sz="1800" dirty="0"/>
              <a:t>Ternary operator, if-else, switch-case</a:t>
            </a:r>
            <a:endParaRPr lang="en-US" sz="1800" b="1" dirty="0"/>
          </a:p>
          <a:p>
            <a:r>
              <a:rPr lang="en-US" sz="2400" dirty="0"/>
              <a:t>Loops</a:t>
            </a:r>
          </a:p>
          <a:p>
            <a:pPr lvl="1"/>
            <a:r>
              <a:rPr lang="en-US" sz="2000" dirty="0"/>
              <a:t>Execute same code block multiple times</a:t>
            </a:r>
          </a:p>
          <a:p>
            <a:pPr lvl="2"/>
            <a:r>
              <a:rPr lang="en-US" sz="1600" dirty="0"/>
              <a:t>E.g. exponentiate a number </a:t>
            </a:r>
            <a:r>
              <a:rPr lang="en-US" sz="1600" dirty="0" smtClean="0"/>
              <a:t>by repeatedly multiplying..</a:t>
            </a:r>
            <a:endParaRPr lang="en-US" sz="1600" dirty="0"/>
          </a:p>
          <a:p>
            <a:pPr lvl="1"/>
            <a:r>
              <a:rPr lang="en-US" sz="2000" dirty="0"/>
              <a:t>Today </a:t>
            </a:r>
            <a:r>
              <a:rPr lang="en-US" sz="2000" dirty="0" smtClean="0"/>
              <a:t> - we’ll look at loop constructs in Java.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9219074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Control flow structures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/>
          </a:bodyPr>
          <a:lstStyle/>
          <a:p>
            <a:r>
              <a:rPr lang="en-US" sz="2400" dirty="0"/>
              <a:t>Control flow statements let us shape program behavior</a:t>
            </a:r>
          </a:p>
          <a:p>
            <a:r>
              <a:rPr lang="en-US" sz="2400" dirty="0"/>
              <a:t>They allows us to:</a:t>
            </a:r>
          </a:p>
          <a:p>
            <a:pPr lvl="1"/>
            <a:r>
              <a:rPr lang="en-US" sz="2000" dirty="0"/>
              <a:t>Execute different code blocks depending on an expression’s truth value: </a:t>
            </a:r>
            <a:r>
              <a:rPr lang="en-US" sz="2000" b="1" dirty="0"/>
              <a:t>conditionals</a:t>
            </a:r>
          </a:p>
          <a:p>
            <a:pPr lvl="1"/>
            <a:r>
              <a:rPr lang="en-US" sz="2000" dirty="0"/>
              <a:t>Execute a code block multiple times: </a:t>
            </a:r>
            <a:r>
              <a:rPr lang="en-US" sz="2000" b="1" dirty="0"/>
              <a:t>loops</a:t>
            </a:r>
          </a:p>
          <a:p>
            <a:r>
              <a:rPr lang="en-US" sz="2400" dirty="0"/>
              <a:t>Examples</a:t>
            </a:r>
          </a:p>
          <a:p>
            <a:pPr lvl="1"/>
            <a:r>
              <a:rPr lang="en-US" sz="2000" dirty="0"/>
              <a:t>Assign a letter grade to a paper based on a percentage score</a:t>
            </a:r>
          </a:p>
          <a:p>
            <a:pPr lvl="1"/>
            <a:r>
              <a:rPr lang="en-US" sz="2000" dirty="0"/>
              <a:t>Use the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2000" dirty="0"/>
              <a:t> class to read a list of integers</a:t>
            </a:r>
          </a:p>
        </p:txBody>
      </p:sp>
    </p:spTree>
    <p:extLst>
      <p:ext uri="{BB962C8B-B14F-4D97-AF65-F5344CB8AC3E}">
        <p14:creationId xmlns:p14="http://schemas.microsoft.com/office/powerpoint/2010/main" xmlns="" val="4172967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Conditionals: if-else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14034" y="1186803"/>
            <a:ext cx="3877955" cy="1900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booleanExpr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&lt;if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 [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else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&lt;else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}]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2147" y="1543789"/>
            <a:ext cx="5438103" cy="1311163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159659" y="3275789"/>
            <a:ext cx="8853715" cy="3030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Branches execution based on truth value of </a:t>
            </a:r>
            <a:r>
              <a:rPr lang="en-US" sz="2400" dirty="0" err="1"/>
              <a:t>boolean</a:t>
            </a:r>
            <a:r>
              <a:rPr lang="en-US" sz="2400" dirty="0"/>
              <a:t> expression</a:t>
            </a:r>
          </a:p>
          <a:p>
            <a:r>
              <a:rPr lang="en-US" sz="2400" dirty="0"/>
              <a:t>Else block is optional </a:t>
            </a:r>
          </a:p>
          <a:p>
            <a:r>
              <a:rPr lang="en-US" sz="2400" dirty="0"/>
              <a:t>Examples: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(age &gt;= 21)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true;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else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false;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765303" y="4514184"/>
            <a:ext cx="4046189" cy="190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senior;</a:t>
            </a:r>
          </a:p>
          <a:p>
            <a:pPr marL="0" indent="0">
              <a:buFont typeface="Arial"/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(age &gt;= 65){</a:t>
            </a:r>
          </a:p>
          <a:p>
            <a:pPr marL="0" indent="0"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true;</a:t>
            </a:r>
          </a:p>
          <a:p>
            <a:pPr marL="0" indent="0"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senior = true;</a:t>
            </a:r>
          </a:p>
          <a:p>
            <a:pPr marL="0" indent="0">
              <a:buFont typeface="Arial"/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901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Multiway branching with if-else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090152"/>
            <a:ext cx="8853715" cy="551087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if-else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/>
              <a:t>can be nested to create multiway branching</a:t>
            </a:r>
          </a:p>
          <a:p>
            <a:pPr lvl="1"/>
            <a:r>
              <a:rPr lang="en-US" sz="2000" dirty="0"/>
              <a:t>I.e. make else block itself be an if-else statement</a:t>
            </a:r>
          </a:p>
          <a:p>
            <a:r>
              <a:rPr lang="en-US" sz="2400" dirty="0"/>
              <a:t>Example: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grade;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mr-IN" sz="18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// assign grade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 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'A')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("Great job!");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'B')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("Good!");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'C')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("Not bad");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'D')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("Could be better");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'F')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("You need a break");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(grade + " is not a valid grade"); </a:t>
            </a:r>
          </a:p>
        </p:txBody>
      </p:sp>
    </p:spTree>
    <p:extLst>
      <p:ext uri="{BB962C8B-B14F-4D97-AF65-F5344CB8AC3E}">
        <p14:creationId xmlns:p14="http://schemas.microsoft.com/office/powerpoint/2010/main" xmlns="" val="204359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55526</TotalTime>
  <Words>1243</Words>
  <Application>Microsoft Macintosh PowerPoint</Application>
  <PresentationFormat>On-screen Show (4:3)</PresentationFormat>
  <Paragraphs>308</Paragraphs>
  <Slides>21</Slides>
  <Notes>21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CMPU-102-51 Spring 2020 Data Structures and Algorithms</vt:lpstr>
      <vt:lpstr>When Last We Met…</vt:lpstr>
      <vt:lpstr>Java control flow structures  (IPUJ 3.1, 3.3)</vt:lpstr>
      <vt:lpstr>Statements</vt:lpstr>
      <vt:lpstr>Code block</vt:lpstr>
      <vt:lpstr>Control flow structures</vt:lpstr>
      <vt:lpstr>Control flow structures</vt:lpstr>
      <vt:lpstr>Conditionals: if-else</vt:lpstr>
      <vt:lpstr>Multiway branching with if-else</vt:lpstr>
      <vt:lpstr>Switch-case</vt:lpstr>
      <vt:lpstr>Switch-case example</vt:lpstr>
      <vt:lpstr>While loop</vt:lpstr>
      <vt:lpstr>Recursion vs iteration</vt:lpstr>
      <vt:lpstr>In-class exercise: climbing stairs, iteratively</vt:lpstr>
      <vt:lpstr>Do-while loop</vt:lpstr>
      <vt:lpstr>For loop</vt:lpstr>
      <vt:lpstr>Breaking out of a loop</vt:lpstr>
      <vt:lpstr>Skipping part of the loop body</vt:lpstr>
      <vt:lpstr>loops and conditionals</vt:lpstr>
      <vt:lpstr>In-class exercise: coin tosser</vt:lpstr>
      <vt:lpstr>Coin tosser solution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 data structures</dc:title>
  <dc:creator>Rui Meireles</dc:creator>
  <cp:lastModifiedBy>lemieszewski</cp:lastModifiedBy>
  <cp:revision>1749</cp:revision>
  <cp:lastPrinted>2019-09-10T14:22:34Z</cp:lastPrinted>
  <dcterms:created xsi:type="dcterms:W3CDTF">2011-11-22T14:51:59Z</dcterms:created>
  <dcterms:modified xsi:type="dcterms:W3CDTF">2020-02-10T23:37:24Z</dcterms:modified>
</cp:coreProperties>
</file>