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13" r:id="rId1"/>
  </p:sldMasterIdLst>
  <p:notesMasterIdLst>
    <p:notesMasterId r:id="rId21"/>
  </p:notesMasterIdLst>
  <p:handoutMasterIdLst>
    <p:handoutMasterId r:id="rId22"/>
  </p:handoutMasterIdLst>
  <p:sldIdLst>
    <p:sldId id="1173" r:id="rId2"/>
    <p:sldId id="1166" r:id="rId3"/>
    <p:sldId id="549" r:id="rId4"/>
    <p:sldId id="604" r:id="rId5"/>
    <p:sldId id="1177" r:id="rId6"/>
    <p:sldId id="538" r:id="rId7"/>
    <p:sldId id="539" r:id="rId8"/>
    <p:sldId id="540" r:id="rId9"/>
    <p:sldId id="541" r:id="rId10"/>
    <p:sldId id="542" r:id="rId11"/>
    <p:sldId id="543" r:id="rId12"/>
    <p:sldId id="544" r:id="rId13"/>
    <p:sldId id="545" r:id="rId14"/>
    <p:sldId id="546" r:id="rId15"/>
    <p:sldId id="568" r:id="rId16"/>
    <p:sldId id="1176" r:id="rId17"/>
    <p:sldId id="569" r:id="rId18"/>
    <p:sldId id="570" r:id="rId19"/>
    <p:sldId id="571" r:id="rId20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Main" id="{D27C4571-87B6-6548-B2CD-7FBE1E0DE51C}">
          <p14:sldIdLst>
            <p14:sldId id="1173"/>
            <p14:sldId id="1166"/>
            <p14:sldId id="549"/>
            <p14:sldId id="604"/>
            <p14:sldId id="538"/>
            <p14:sldId id="539"/>
            <p14:sldId id="540"/>
            <p14:sldId id="541"/>
            <p14:sldId id="542"/>
            <p14:sldId id="543"/>
            <p14:sldId id="544"/>
            <p14:sldId id="545"/>
            <p14:sldId id="546"/>
            <p14:sldId id="568"/>
            <p14:sldId id="1176"/>
            <p14:sldId id="569"/>
            <p14:sldId id="570"/>
            <p14:sldId id="571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meirele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0000"/>
    <a:srgbClr val="00B0D2"/>
    <a:srgbClr val="000000"/>
    <a:srgbClr val="00FF00"/>
    <a:srgbClr val="33FFFF"/>
    <a:srgbClr val="F2F2FF"/>
    <a:srgbClr val="E7F7F9"/>
    <a:srgbClr val="792C05"/>
    <a:srgbClr val="89898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0941" autoAdjust="0"/>
    <p:restoredTop sz="95982" autoAdjust="0"/>
  </p:normalViewPr>
  <p:slideViewPr>
    <p:cSldViewPr snapToGrid="0" snapToObjects="1">
      <p:cViewPr varScale="1">
        <p:scale>
          <a:sx n="104" d="100"/>
          <a:sy n="104" d="100"/>
        </p:scale>
        <p:origin x="-163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3" d="100"/>
        <a:sy n="193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3487B-4185-2F45-995A-99FF6D2BB2C2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2611F-AA68-7241-930E-C3F418D587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80365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C213F-B8C6-D740-9A78-9477DE0A91E7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DF5D1-D212-7349-81D0-381AE2BE47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48197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65844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89619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99423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15946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10152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87675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01381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85116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55929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15052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5685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2846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9246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5030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50303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4649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59792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19063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0384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1211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52083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148994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73410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91524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15442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6589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01252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80053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8916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03646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549295"/>
            <a:ext cx="9179613" cy="308706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-10687"/>
            <a:ext cx="9179613" cy="852592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8888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96503" y="6514012"/>
            <a:ext cx="891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15C4CBD-465D-5140-995F-3EAE479E548F}" type="slidenum">
              <a:rPr lang="en-US" sz="1600" smtClean="0">
                <a:solidFill>
                  <a:schemeClr val="bg1"/>
                </a:solidFill>
              </a:rPr>
              <a:pPr/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092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760264"/>
            <a:ext cx="9143999" cy="16451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CMPU-102-51 Spring 2020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 Structures and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8534" y="5273029"/>
            <a:ext cx="6958341" cy="1272201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Rui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Meireles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Peter Lemieszewski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7918" y="6573904"/>
            <a:ext cx="634942" cy="300808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" y="2774390"/>
            <a:ext cx="9143999" cy="1645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Lecture #6: Java arrays; variable </a:t>
            </a:r>
            <a:r>
              <a:rPr lang="en-US" sz="4000" b="1" dirty="0" smtClean="0"/>
              <a:t>scope;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3900115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“For-each” </a:t>
            </a:r>
            <a:r>
              <a:rPr lang="en-US" dirty="0"/>
              <a:t>loop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826485" cy="1664223"/>
          </a:xfrm>
        </p:spPr>
        <p:txBody>
          <a:bodyPr>
            <a:noAutofit/>
          </a:bodyPr>
          <a:lstStyle/>
          <a:p>
            <a:pPr defTabSz="914400">
              <a:spcBef>
                <a:spcPts val="0"/>
              </a:spcBef>
            </a:pPr>
            <a:r>
              <a:rPr lang="en-US" sz="2400" dirty="0" smtClean="0"/>
              <a:t>Different for() loop - easy </a:t>
            </a:r>
            <a:r>
              <a:rPr lang="en-US" sz="2400" dirty="0"/>
              <a:t>way to scan through all elements in </a:t>
            </a:r>
            <a:r>
              <a:rPr lang="en-US" sz="2400" dirty="0" smtClean="0"/>
              <a:t>array</a:t>
            </a:r>
            <a:endParaRPr lang="en-US" sz="2400" dirty="0"/>
          </a:p>
          <a:p>
            <a:pPr lvl="1" defTabSz="914400">
              <a:spcBef>
                <a:spcPts val="0"/>
              </a:spcBef>
            </a:pPr>
            <a:r>
              <a:rPr lang="en-US" sz="2000" dirty="0"/>
              <a:t>Obviates the need for []s</a:t>
            </a:r>
          </a:p>
          <a:p>
            <a:pPr defTabSz="914400">
              <a:spcBef>
                <a:spcPts val="0"/>
              </a:spcBef>
            </a:pPr>
            <a:r>
              <a:rPr lang="en-US" sz="2400" dirty="0"/>
              <a:t>Format: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(&lt;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dataType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 &lt;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varName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 : &lt;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arrayName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&gt;){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pPr defTabSz="914400">
              <a:spcBef>
                <a:spcPts val="0"/>
              </a:spcBef>
            </a:pPr>
            <a:r>
              <a:rPr lang="en-US" sz="2400" dirty="0"/>
              <a:t>Alternative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findMax</a:t>
            </a:r>
            <a:r>
              <a:rPr lang="en-US" sz="2400" dirty="0"/>
              <a:t> implementation using for each: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91273" y="2723905"/>
            <a:ext cx="8142087" cy="27624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static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findMax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[] array){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max =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.MIN_VALUE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number : array)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(number &gt; max)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  max = number;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max;	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xmlns="" id="{8BDBA7D2-AF94-6648-BE6E-D145EF93456E}"/>
              </a:ext>
            </a:extLst>
          </p:cNvPr>
          <p:cNvSpPr txBox="1">
            <a:spLocks/>
          </p:cNvSpPr>
          <p:nvPr/>
        </p:nvSpPr>
        <p:spPr>
          <a:xfrm>
            <a:off x="158765" y="5697909"/>
            <a:ext cx="6613417" cy="6318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Bef>
                <a:spcPts val="0"/>
              </a:spcBef>
            </a:pPr>
            <a:r>
              <a:rPr lang="en-US" sz="2400" dirty="0"/>
              <a:t>Note downside: position information is lost!</a:t>
            </a:r>
          </a:p>
        </p:txBody>
      </p:sp>
    </p:spTree>
    <p:extLst>
      <p:ext uri="{BB962C8B-B14F-4D97-AF65-F5344CB8AC3E}">
        <p14:creationId xmlns:p14="http://schemas.microsoft.com/office/powerpoint/2010/main" xmlns="" val="105954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Multi-dimensional arrays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90085" y="1093295"/>
            <a:ext cx="8826485" cy="4437494"/>
          </a:xfrm>
        </p:spPr>
        <p:txBody>
          <a:bodyPr>
            <a:normAutofit/>
          </a:bodyPr>
          <a:lstStyle/>
          <a:p>
            <a:pPr defTabSz="914400">
              <a:lnSpc>
                <a:spcPct val="120000"/>
              </a:lnSpc>
              <a:spcBef>
                <a:spcPts val="0"/>
              </a:spcBef>
            </a:pPr>
            <a:r>
              <a:rPr lang="en-US" sz="2400" dirty="0"/>
              <a:t>An array element can itself be an array:</a:t>
            </a:r>
          </a:p>
          <a:p>
            <a:pPr lvl="1" defTabSz="914400">
              <a:lnSpc>
                <a:spcPct val="120000"/>
              </a:lnSpc>
              <a:spcBef>
                <a:spcPts val="0"/>
              </a:spcBef>
            </a:pPr>
            <a:r>
              <a:rPr lang="en-US" sz="2000" b="1" dirty="0"/>
              <a:t>Multi-dimensional arrays or meta-arrays</a:t>
            </a:r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r>
              <a:rPr lang="en-US" sz="2400" dirty="0" smtClean="0"/>
              <a:t>These are arrays of arrays!</a:t>
            </a:r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r>
              <a:rPr lang="en-US" sz="2400" dirty="0" smtClean="0"/>
              <a:t>Declaration </a:t>
            </a:r>
            <a:r>
              <a:rPr lang="en-US" sz="2400" dirty="0"/>
              <a:t>and instantiation use concatenation of []s</a:t>
            </a:r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r>
              <a:rPr lang="en-US" sz="2400" dirty="0"/>
              <a:t>Examples:</a:t>
            </a:r>
          </a:p>
          <a:p>
            <a:pPr lvl="1" defTabSz="914400">
              <a:lnSpc>
                <a:spcPct val="120000"/>
              </a:lnSpc>
              <a:spcBef>
                <a:spcPts val="0"/>
              </a:spcBef>
            </a:pPr>
            <a:r>
              <a:rPr lang="en-US" sz="1600" dirty="0" err="1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ea typeface="Courier New" charset="0"/>
                <a:cs typeface="Courier New" pitchFamily="49" charset="0"/>
              </a:rPr>
              <a:t>[][] matrix; // creates 2D array, i.e. matrix, of integers</a:t>
            </a:r>
          </a:p>
          <a:p>
            <a:pPr lvl="1" defTabSz="914400">
              <a:lnSpc>
                <a:spcPct val="120000"/>
              </a:lnSpc>
              <a:spcBef>
                <a:spcPts val="0"/>
              </a:spcBef>
            </a:pPr>
            <a:r>
              <a:rPr lang="en-US" sz="1600" dirty="0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double</a:t>
            </a:r>
            <a:r>
              <a:rPr lang="en-US" sz="1600" dirty="0">
                <a:latin typeface="Courier New" pitchFamily="49" charset="0"/>
                <a:ea typeface="Courier New" charset="0"/>
                <a:cs typeface="Courier New" pitchFamily="49" charset="0"/>
              </a:rPr>
              <a:t>[][][] coords3d; // creates 3D array of doubles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r>
              <a:rPr lang="en-US" sz="2400" dirty="0"/>
              <a:t>Initialization through enumeration possible. E.g.:</a:t>
            </a:r>
            <a:endParaRPr lang="en-US" sz="2000" dirty="0"/>
          </a:p>
          <a:p>
            <a:pPr marL="457200" lvl="1" indent="0" defTabSz="9144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err="1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ea typeface="Courier New" charset="0"/>
                <a:cs typeface="Courier New" pitchFamily="49" charset="0"/>
              </a:rPr>
              <a:t>[][] matrix = {{1,2,3},{4,5,6}}; // creates 2x3 matrix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r>
              <a:rPr lang="en-US" sz="2400" dirty="0"/>
              <a:t>Initialization using </a:t>
            </a:r>
            <a:r>
              <a:rPr lang="en-US" sz="2400" dirty="0">
                <a:solidFill>
                  <a:srgbClr val="0000FF"/>
                </a:solidFill>
                <a:latin typeface="Courier" pitchFamily="2" charset="0"/>
              </a:rPr>
              <a:t>new</a:t>
            </a:r>
            <a:r>
              <a:rPr lang="en-US" sz="2400" dirty="0"/>
              <a:t> also possible. E.g.:</a:t>
            </a:r>
            <a:endParaRPr lang="en-US" sz="2000" dirty="0"/>
          </a:p>
          <a:p>
            <a:pPr marL="457200" lvl="1" indent="0" defTabSz="9144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err="1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ea typeface="Courier New" charset="0"/>
                <a:cs typeface="Courier New" pitchFamily="49" charset="0"/>
              </a:rPr>
              <a:t>[][] matrix = 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new</a:t>
            </a:r>
            <a:r>
              <a:rPr lang="en-US" sz="1600" dirty="0">
                <a:latin typeface="Courier New" pitchFamily="49" charset="0"/>
                <a:ea typeface="Courier New" charset="0"/>
                <a:cs typeface="Courier New" pitchFamily="49" charset="0"/>
              </a:rPr>
              <a:t> </a:t>
            </a:r>
            <a:r>
              <a:rPr lang="en-US" sz="1600" dirty="0" err="1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ea typeface="Courier New" charset="0"/>
                <a:cs typeface="Courier New" pitchFamily="49" charset="0"/>
              </a:rPr>
              <a:t>[2][3]; // creates 2x3 matrix of zeros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34450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Accessing multi-dimensional arrays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826485" cy="969279"/>
          </a:xfrm>
        </p:spPr>
        <p:txBody>
          <a:bodyPr>
            <a:normAutofit/>
          </a:bodyPr>
          <a:lstStyle/>
          <a:p>
            <a:pPr defTabSz="914400">
              <a:spcBef>
                <a:spcPts val="0"/>
              </a:spcBef>
            </a:pPr>
            <a:r>
              <a:rPr lang="en-US" sz="2400" dirty="0"/>
              <a:t>Concatenation of []s used to access inner dimensions</a:t>
            </a:r>
          </a:p>
          <a:p>
            <a:pPr defTabSz="914400">
              <a:spcBef>
                <a:spcPts val="0"/>
              </a:spcBef>
            </a:pPr>
            <a:r>
              <a:rPr lang="en-US" sz="2400" dirty="0"/>
              <a:t>Example for </a:t>
            </a:r>
            <a:r>
              <a:rPr lang="en-US" sz="24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[][] m = {{3,94,67},{4,44,13}};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418" y="2672990"/>
            <a:ext cx="7023100" cy="295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8063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In-class exercise: matrix </a:t>
            </a:r>
            <a:r>
              <a:rPr lang="en-US" dirty="0" err="1"/>
              <a:t>findMax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826485" cy="2182283"/>
          </a:xfrm>
        </p:spPr>
        <p:txBody>
          <a:bodyPr>
            <a:normAutofit/>
          </a:bodyPr>
          <a:lstStyle/>
          <a:p>
            <a:pPr defTabSz="914400">
              <a:spcBef>
                <a:spcPts val="0"/>
              </a:spcBef>
            </a:pPr>
            <a:r>
              <a:rPr lang="en-US" sz="2400" dirty="0"/>
              <a:t>Problem: find the maximum value in a matrix of integers</a:t>
            </a:r>
          </a:p>
          <a:p>
            <a:pPr lvl="1" defTabSz="914400"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public static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findMax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[][] matrix){</a:t>
            </a:r>
            <a:r>
              <a:rPr lang="mr-IN" sz="2000" dirty="0">
                <a:latin typeface="Courier" pitchFamily="2" charset="0"/>
                <a:ea typeface="Courier New" charset="0"/>
                <a:cs typeface="Courier New" charset="0"/>
              </a:rPr>
              <a:t>…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  <a:endParaRPr lang="en-US" sz="2400" dirty="0">
              <a:latin typeface="Courier" pitchFamily="2" charset="0"/>
            </a:endParaRPr>
          </a:p>
          <a:p>
            <a:pPr defTabSz="914400">
              <a:spcBef>
                <a:spcPts val="0"/>
              </a:spcBef>
            </a:pPr>
            <a:r>
              <a:rPr lang="en-US" sz="2400" dirty="0"/>
              <a:t>Hints:</a:t>
            </a:r>
          </a:p>
          <a:p>
            <a:pPr lvl="1" defTabSz="914400">
              <a:spcBef>
                <a:spcPts val="0"/>
              </a:spcBef>
            </a:pPr>
            <a:r>
              <a:rPr lang="en-US" sz="2000" dirty="0"/>
              <a:t>Loops can be nested</a:t>
            </a:r>
          </a:p>
          <a:p>
            <a:pPr lvl="1" defTabSz="914400">
              <a:spcBef>
                <a:spcPts val="0"/>
              </a:spcBef>
            </a:pPr>
            <a:r>
              <a:rPr lang="en-US" sz="2000" dirty="0"/>
              <a:t>Arrays have a </a:t>
            </a:r>
            <a:r>
              <a:rPr lang="en-US" sz="2000" dirty="0">
                <a:latin typeface="Courier" pitchFamily="2" charset="0"/>
              </a:rPr>
              <a:t>length</a:t>
            </a:r>
            <a:r>
              <a:rPr lang="en-US" sz="2000" dirty="0"/>
              <a:t> field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532284" y="3904039"/>
            <a:ext cx="8142087" cy="21594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public static </a:t>
            </a:r>
            <a:r>
              <a:rPr lang="en-US" sz="16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findMax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16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[][] matrix){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max = </a:t>
            </a:r>
            <a:r>
              <a:rPr lang="en-US" sz="16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.MIN_VALUE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	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mr-IN" sz="16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…</a:t>
            </a:r>
            <a:endParaRPr lang="en-US" sz="1600" dirty="0">
              <a:solidFill>
                <a:srgbClr val="0000FF"/>
              </a:solidFill>
              <a:latin typeface="Courie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endParaRPr lang="en-US" sz="16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max;	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3080750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matrix </a:t>
            </a:r>
            <a:r>
              <a:rPr lang="en-US" err="1"/>
              <a:t>findMax</a:t>
            </a:r>
            <a:r>
              <a:rPr lang="en-US"/>
              <a:t> solution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826485" cy="2204768"/>
          </a:xfrm>
        </p:spPr>
        <p:txBody>
          <a:bodyPr>
            <a:normAutofit/>
          </a:bodyPr>
          <a:lstStyle/>
          <a:p>
            <a:pPr defTabSz="914400">
              <a:spcBef>
                <a:spcPts val="0"/>
              </a:spcBef>
            </a:pPr>
            <a:r>
              <a:rPr lang="en-US" sz="2400" dirty="0"/>
              <a:t>Problem: find the maximum value in a matrix of integers</a:t>
            </a:r>
          </a:p>
          <a:p>
            <a:pPr lvl="1" defTabSz="914400"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public static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findMax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[][] matrix){</a:t>
            </a:r>
            <a:r>
              <a:rPr lang="mr-IN" sz="2000" dirty="0">
                <a:latin typeface="Courier" pitchFamily="2" charset="0"/>
                <a:ea typeface="Courier New" charset="0"/>
                <a:cs typeface="Courier New" charset="0"/>
              </a:rPr>
              <a:t>…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  <a:endParaRPr lang="en-US" sz="2400" dirty="0">
              <a:latin typeface="Courier" pitchFamily="2" charset="0"/>
            </a:endParaRPr>
          </a:p>
          <a:p>
            <a:pPr defTabSz="914400">
              <a:spcBef>
                <a:spcPts val="0"/>
              </a:spcBef>
            </a:pPr>
            <a:r>
              <a:rPr lang="en-US" sz="2400" dirty="0"/>
              <a:t>Hints:</a:t>
            </a:r>
          </a:p>
          <a:p>
            <a:pPr lvl="1" defTabSz="914400">
              <a:spcBef>
                <a:spcPts val="0"/>
              </a:spcBef>
            </a:pPr>
            <a:r>
              <a:rPr lang="en-US" sz="2000" dirty="0"/>
              <a:t>Loops can be nested</a:t>
            </a:r>
          </a:p>
          <a:p>
            <a:pPr lvl="1" defTabSz="914400">
              <a:spcBef>
                <a:spcPts val="0"/>
              </a:spcBef>
            </a:pPr>
            <a:r>
              <a:rPr lang="en-US" sz="2000" dirty="0"/>
              <a:t>Arrays have a </a:t>
            </a:r>
            <a:r>
              <a:rPr lang="en-US" sz="2000" dirty="0">
                <a:latin typeface="Courier" pitchFamily="2" charset="0"/>
              </a:rPr>
              <a:t>length</a:t>
            </a:r>
            <a:r>
              <a:rPr lang="en-US" sz="2000" dirty="0"/>
              <a:t> field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532284" y="3514294"/>
            <a:ext cx="8142087" cy="30358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public static 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findMax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16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[][] matrix){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max = </a:t>
            </a:r>
            <a:r>
              <a:rPr lang="en-US" sz="16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.MIN_VALUE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	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for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(</a:t>
            </a:r>
            <a:r>
              <a:rPr lang="en-US" sz="16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=0; 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&lt; 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matrix.length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; 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++)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for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(</a:t>
            </a:r>
            <a:r>
              <a:rPr lang="en-US" sz="16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j=0; j &lt; matrix[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].length; 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j++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)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     </a:t>
            </a:r>
            <a:r>
              <a:rPr lang="en-US" sz="16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if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(matrix[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][j] &gt; max)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       max = matrix[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][j];</a:t>
            </a:r>
          </a:p>
          <a:p>
            <a:pPr marL="0" indent="0">
              <a:buNone/>
            </a:pPr>
            <a:endParaRPr lang="en-US" sz="16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max;	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43383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/>
              <a:t>Java variable scope</a:t>
            </a:r>
          </a:p>
        </p:txBody>
      </p:sp>
    </p:spTree>
    <p:extLst>
      <p:ext uri="{BB962C8B-B14F-4D97-AF65-F5344CB8AC3E}">
        <p14:creationId xmlns:p14="http://schemas.microsoft.com/office/powerpoint/2010/main" xmlns="" val="3973780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Variable scope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344853" y="1115553"/>
            <a:ext cx="8475055" cy="4984996"/>
          </a:xfrm>
        </p:spPr>
        <p:txBody>
          <a:bodyPr>
            <a:normAutofit/>
          </a:bodyPr>
          <a:lstStyle/>
          <a:p>
            <a:r>
              <a:rPr lang="en-US" sz="2800" b="1" dirty="0"/>
              <a:t>The scope of a variable is the portion of code from which it can be accessed</a:t>
            </a:r>
          </a:p>
          <a:p>
            <a:pPr lvl="1"/>
            <a:r>
              <a:rPr lang="en-US" sz="2400" dirty="0"/>
              <a:t>Determines name collision domain</a:t>
            </a:r>
          </a:p>
          <a:p>
            <a:r>
              <a:rPr lang="en-US" sz="2800" dirty="0"/>
              <a:t>Java has two main types of variables:</a:t>
            </a:r>
          </a:p>
          <a:p>
            <a:pPr lvl="1"/>
            <a:r>
              <a:rPr lang="en-US" sz="2400" dirty="0"/>
              <a:t>Class-level variables</a:t>
            </a:r>
          </a:p>
          <a:p>
            <a:pPr lvl="2"/>
            <a:r>
              <a:rPr lang="en-US" dirty="0"/>
              <a:t>Instance fields (pertain to specific object)</a:t>
            </a:r>
          </a:p>
          <a:p>
            <a:pPr lvl="2"/>
            <a:r>
              <a:rPr lang="en-US" dirty="0"/>
              <a:t>Class static </a:t>
            </a:r>
            <a:r>
              <a:rPr lang="en-US" dirty="0" smtClean="0"/>
              <a:t>fields (Common)</a:t>
            </a:r>
            <a:endParaRPr lang="en-US" dirty="0"/>
          </a:p>
          <a:p>
            <a:pPr lvl="1"/>
            <a:r>
              <a:rPr lang="en-US" sz="2400" dirty="0"/>
              <a:t>Method-local variables (includes method parameters)</a:t>
            </a:r>
          </a:p>
          <a:p>
            <a:r>
              <a:rPr lang="en-US" sz="2800" dirty="0"/>
              <a:t>Java has no true global variables</a:t>
            </a:r>
          </a:p>
        </p:txBody>
      </p:sp>
    </p:spTree>
    <p:extLst>
      <p:ext uri="{BB962C8B-B14F-4D97-AF65-F5344CB8AC3E}">
        <p14:creationId xmlns:p14="http://schemas.microsoft.com/office/powerpoint/2010/main" xmlns="" val="170452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Class-level: instance fields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344853" y="1115554"/>
            <a:ext cx="8475055" cy="4542296"/>
          </a:xfrm>
        </p:spPr>
        <p:txBody>
          <a:bodyPr>
            <a:normAutofit/>
          </a:bodyPr>
          <a:lstStyle/>
          <a:p>
            <a:r>
              <a:rPr lang="en-US" sz="2400" dirty="0"/>
              <a:t>Declared within a class</a:t>
            </a:r>
          </a:p>
          <a:p>
            <a:r>
              <a:rPr lang="en-US" sz="2400" dirty="0"/>
              <a:t>Each instance (object) of the class has its own, separate, copy</a:t>
            </a:r>
          </a:p>
          <a:p>
            <a:pPr lvl="1"/>
            <a:r>
              <a:rPr lang="en-US" sz="2000" dirty="0"/>
              <a:t>Also referred to as instance variables</a:t>
            </a:r>
          </a:p>
          <a:p>
            <a:r>
              <a:rPr lang="en-US" sz="2400" dirty="0"/>
              <a:t>Example:</a:t>
            </a:r>
          </a:p>
          <a:p>
            <a:pPr marL="0" indent="0">
              <a:buNone/>
            </a:pPr>
            <a:r>
              <a:rPr lang="en-US" sz="2400" dirty="0"/>
              <a:t>	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57250" y="2965228"/>
            <a:ext cx="305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	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name;</a:t>
            </a:r>
          </a:p>
          <a:p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57250" y="4243583"/>
            <a:ext cx="575786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a =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new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b =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new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a.name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= "Matthew";</a:t>
            </a:r>
          </a:p>
          <a:p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b.name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= "Lydia";</a:t>
            </a:r>
          </a:p>
          <a:p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a.name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xmlns="" val="29172815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Class-level: static class fields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45626" y="957903"/>
            <a:ext cx="8855498" cy="4542296"/>
          </a:xfrm>
        </p:spPr>
        <p:txBody>
          <a:bodyPr>
            <a:normAutofit/>
          </a:bodyPr>
          <a:lstStyle/>
          <a:p>
            <a:r>
              <a:rPr lang="en-US" sz="2400" dirty="0"/>
              <a:t>Declared within a class using the </a:t>
            </a:r>
            <a:r>
              <a:rPr lang="en-US" sz="24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static</a:t>
            </a:r>
            <a:r>
              <a:rPr lang="en-US" sz="2400" dirty="0"/>
              <a:t> keyword</a:t>
            </a:r>
          </a:p>
          <a:p>
            <a:r>
              <a:rPr lang="en-US" sz="2400" dirty="0"/>
              <a:t>Shared by all instances of the class</a:t>
            </a:r>
          </a:p>
          <a:p>
            <a:r>
              <a:rPr lang="en-US" sz="2400" dirty="0"/>
              <a:t>Can be accessed even without an object: </a:t>
            </a:r>
            <a:r>
              <a:rPr lang="en-US" sz="19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ClassName</a:t>
            </a:r>
            <a:r>
              <a:rPr lang="en-US" sz="1900" dirty="0" err="1">
                <a:latin typeface="Courier" pitchFamily="2" charset="0"/>
                <a:ea typeface="Courier New" charset="0"/>
                <a:cs typeface="Courier New" charset="0"/>
              </a:rPr>
              <a:t>.variableName</a:t>
            </a:r>
            <a:endParaRPr lang="en-US" sz="1900" dirty="0">
              <a:latin typeface="Courier" pitchFamily="2" charset="0"/>
              <a:ea typeface="Courier New" charset="0"/>
              <a:cs typeface="Courier New" charset="0"/>
            </a:endParaRPr>
          </a:p>
          <a:p>
            <a:r>
              <a:rPr lang="en-US" sz="2400" dirty="0"/>
              <a:t>Useful for defining constants</a:t>
            </a:r>
          </a:p>
          <a:p>
            <a:pPr lvl="1"/>
            <a:r>
              <a:rPr lang="en-US" sz="2000" dirty="0"/>
              <a:t>E.g.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Math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.PI</a:t>
            </a:r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Math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.E</a:t>
            </a:r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.NaN</a:t>
            </a:r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.MIN_VALUE</a:t>
            </a:r>
            <a:endParaRPr lang="en-US" sz="2000" dirty="0">
              <a:latin typeface="Courier" pitchFamily="2" charset="0"/>
              <a:ea typeface="Courier New" charset="0"/>
              <a:cs typeface="Courier New" charset="0"/>
            </a:endParaRPr>
          </a:p>
          <a:p>
            <a:r>
              <a:rPr lang="en-US" sz="2400" dirty="0"/>
              <a:t>Example:</a:t>
            </a:r>
          </a:p>
          <a:p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2" y="3560126"/>
            <a:ext cx="53530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	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static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bioKingdom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3" y="4501390"/>
            <a:ext cx="575786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a =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new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b =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new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a.bioKingdom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= "Animal";</a:t>
            </a:r>
          </a:p>
          <a:p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b.bioKingdom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.bioKingdom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= "Plants";</a:t>
            </a:r>
          </a:p>
          <a:p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a.bioKingdom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);</a:t>
            </a:r>
          </a:p>
          <a:p>
            <a:endParaRPr lang="en-US" sz="2000" dirty="0">
              <a:latin typeface="Courier" pitchFamily="2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54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90085" y="1077510"/>
            <a:ext cx="8826485" cy="5909078"/>
          </a:xfrm>
        </p:spPr>
        <p:txBody>
          <a:bodyPr>
            <a:normAutofit/>
          </a:bodyPr>
          <a:lstStyle/>
          <a:p>
            <a:r>
              <a:rPr lang="en-US" sz="2400" dirty="0"/>
              <a:t>Accessible from </a:t>
            </a:r>
            <a:r>
              <a:rPr lang="en-US" sz="2400" b="1" dirty="0"/>
              <a:t>anywhere in the class</a:t>
            </a:r>
            <a:r>
              <a:rPr lang="en-US" sz="2400" dirty="0"/>
              <a:t> where they are declared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/>
              <a:t>used to disambiguate from method-local variables of same name</a:t>
            </a:r>
          </a:p>
          <a:p>
            <a:pPr lvl="1"/>
            <a:r>
              <a:rPr lang="en-US" sz="2000" dirty="0"/>
              <a:t>E.g. </a:t>
            </a:r>
            <a:r>
              <a:rPr lang="en-US" sz="2000" dirty="0" err="1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.variable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= variable</a:t>
            </a:r>
            <a:r>
              <a:rPr lang="en-US" sz="2000" dirty="0">
                <a:latin typeface="Courier" pitchFamily="2" charset="0"/>
              </a:rPr>
              <a:t>;</a:t>
            </a:r>
            <a:r>
              <a:rPr lang="en-US" sz="2000" dirty="0"/>
              <a:t>, often used in constructors</a:t>
            </a:r>
          </a:p>
          <a:p>
            <a:r>
              <a:rPr lang="en-US" sz="2400" dirty="0"/>
              <a:t>Optional access modifier can modify scope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E.g.: 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private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ssn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;  // accessible within class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name; // accessible everywhere</a:t>
            </a:r>
            <a:endParaRPr lang="en-US" sz="2400" dirty="0">
              <a:latin typeface="Courier" pitchFamily="2" charset="0"/>
              <a:ea typeface="Courier New" charset="0"/>
              <a:cs typeface="Courier New" charset="0"/>
            </a:endParaRPr>
          </a:p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Scope of instance and class static fields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598D7B82-5EF2-0542-8521-CC1906AA8C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21393068"/>
              </p:ext>
            </p:extLst>
          </p:nvPr>
        </p:nvGraphicFramePr>
        <p:xfrm>
          <a:off x="1145751" y="2906478"/>
          <a:ext cx="6915151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92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786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074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9114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9834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Modifier/Accessible from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Class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Package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Subclass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World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8341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public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8341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protected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✗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834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 modifier (package </a:t>
                      </a:r>
                      <a:r>
                        <a:rPr lang="en-US" dirty="0" err="1"/>
                        <a:t>priv</a:t>
                      </a:r>
                      <a:r>
                        <a:rPr lang="en-US" dirty="0"/>
                        <a:t>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✗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✗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8341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private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✗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✗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✗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81451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Previously, on CMPU-102…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12328" y="1125706"/>
            <a:ext cx="8382000" cy="5099834"/>
          </a:xfrm>
        </p:spPr>
        <p:txBody>
          <a:bodyPr>
            <a:normAutofit/>
          </a:bodyPr>
          <a:lstStyle/>
          <a:p>
            <a:r>
              <a:rPr lang="en-US" dirty="0"/>
              <a:t>Object-Oriented Programming (OOP)</a:t>
            </a:r>
          </a:p>
          <a:p>
            <a:pPr lvl="1"/>
            <a:r>
              <a:rPr lang="en-US" dirty="0"/>
              <a:t>3 pillars: encapsulation, inheritance, polymorphism</a:t>
            </a:r>
          </a:p>
          <a:p>
            <a:r>
              <a:rPr lang="en-US" dirty="0"/>
              <a:t>Introduction to Java</a:t>
            </a:r>
          </a:p>
          <a:p>
            <a:pPr lvl="1"/>
            <a:r>
              <a:rPr lang="en-US" dirty="0"/>
              <a:t>Classes, methods, fields</a:t>
            </a:r>
          </a:p>
          <a:p>
            <a:pPr lvl="1"/>
            <a:r>
              <a:rPr lang="en-US" dirty="0"/>
              <a:t>Static members</a:t>
            </a:r>
          </a:p>
          <a:p>
            <a:pPr lvl="1"/>
            <a:r>
              <a:rPr lang="en-US" dirty="0"/>
              <a:t>Packages and import statements</a:t>
            </a:r>
          </a:p>
          <a:p>
            <a:pPr lvl="1"/>
            <a:r>
              <a:rPr lang="en-US" dirty="0"/>
              <a:t>Expressions</a:t>
            </a:r>
          </a:p>
          <a:p>
            <a:pPr lvl="1"/>
            <a:r>
              <a:rPr lang="en-US" dirty="0"/>
              <a:t>Text input/output</a:t>
            </a:r>
          </a:p>
          <a:p>
            <a:pPr lvl="1"/>
            <a:r>
              <a:rPr lang="en-US" dirty="0"/>
              <a:t>Control flow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5357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/>
              <a:t>The array data structure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3.8)</a:t>
            </a:r>
          </a:p>
        </p:txBody>
      </p:sp>
    </p:spTree>
    <p:extLst>
      <p:ext uri="{BB962C8B-B14F-4D97-AF65-F5344CB8AC3E}">
        <p14:creationId xmlns:p14="http://schemas.microsoft.com/office/powerpoint/2010/main" xmlns="" val="400068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Definition of data structure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17282" y="954115"/>
            <a:ext cx="8972091" cy="3897091"/>
          </a:xfrm>
        </p:spPr>
        <p:txBody>
          <a:bodyPr>
            <a:noAutofit/>
          </a:bodyPr>
          <a:lstStyle/>
          <a:p>
            <a:r>
              <a:rPr lang="en-US" sz="2400" dirty="0"/>
              <a:t>Algorithm</a:t>
            </a:r>
          </a:p>
          <a:p>
            <a:pPr lvl="1"/>
            <a:r>
              <a:rPr lang="en-US" sz="2000" dirty="0"/>
              <a:t>An unambiguous specification of a method to solve a given class of problems</a:t>
            </a:r>
          </a:p>
          <a:p>
            <a:r>
              <a:rPr lang="en-US" sz="2400" dirty="0"/>
              <a:t>Data structure</a:t>
            </a:r>
          </a:p>
          <a:p>
            <a:pPr lvl="1"/>
            <a:r>
              <a:rPr lang="en-US" sz="2000" dirty="0"/>
              <a:t>A way to organize data that allows us to use it efficiently in an algorithm</a:t>
            </a:r>
          </a:p>
          <a:p>
            <a:r>
              <a:rPr lang="en-US" sz="2400" dirty="0"/>
              <a:t>Example problem: find the maximum value in a set of numbers</a:t>
            </a:r>
          </a:p>
          <a:p>
            <a:r>
              <a:rPr lang="en-US" sz="2400" dirty="0"/>
              <a:t>How would we like the numbers to be organized?</a:t>
            </a:r>
          </a:p>
          <a:p>
            <a:pPr lvl="1"/>
            <a:r>
              <a:rPr lang="en-US" sz="2000" dirty="0"/>
              <a:t>Have all the numbers one after another in memory</a:t>
            </a:r>
          </a:p>
          <a:p>
            <a:pPr lvl="1"/>
            <a:r>
              <a:rPr lang="en-US" sz="2000" dirty="0"/>
              <a:t>Have a reference to the first number and the size of each element</a:t>
            </a:r>
          </a:p>
          <a:p>
            <a:pPr lvl="2"/>
            <a:r>
              <a:rPr lang="en-US" sz="1800" dirty="0"/>
              <a:t>We can then access any element easily:</a:t>
            </a:r>
          </a:p>
          <a:p>
            <a:pPr lvl="3"/>
            <a:r>
              <a:rPr lang="en-US" sz="1600" dirty="0" err="1"/>
              <a:t>i</a:t>
            </a:r>
            <a:r>
              <a:rPr lang="en-US" sz="1600" baseline="30000" dirty="0" err="1"/>
              <a:t>th</a:t>
            </a:r>
            <a:r>
              <a:rPr lang="en-US" sz="1600" dirty="0"/>
              <a:t> element is at memory address (first element address + (i-1) * </a:t>
            </a:r>
            <a:r>
              <a:rPr lang="en-US" sz="1600" dirty="0" err="1"/>
              <a:t>sizeof</a:t>
            </a:r>
            <a:r>
              <a:rPr lang="en-US" sz="1600" dirty="0"/>
              <a:t>(element))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3546" y="5139717"/>
            <a:ext cx="6311900" cy="14351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44476" y="6082135"/>
            <a:ext cx="35700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This is exactly what an array is!</a:t>
            </a:r>
          </a:p>
        </p:txBody>
      </p:sp>
    </p:spTree>
    <p:extLst>
      <p:ext uri="{BB962C8B-B14F-4D97-AF65-F5344CB8AC3E}">
        <p14:creationId xmlns:p14="http://schemas.microsoft.com/office/powerpoint/2010/main" xmlns="" val="2368062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For Emphasis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17282" y="954115"/>
            <a:ext cx="8972091" cy="3897091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Algorithm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An unambiguous specification of a method to solve a given class of problems</a:t>
            </a:r>
          </a:p>
          <a:p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 structure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way to organize data that allows us to use it efficiently in an algorithm</a:t>
            </a:r>
          </a:p>
          <a:p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Example problem: find the maximum value in a set of numbers</a:t>
            </a:r>
          </a:p>
          <a:p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How would we like the numbers to be organized?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Have all the numbers one after another in memory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Have a reference to the first number and the size of each element</a:t>
            </a:r>
          </a:p>
          <a:p>
            <a:pPr lvl="2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We can then access any element easily:</a:t>
            </a:r>
          </a:p>
          <a:p>
            <a:pPr lvl="3"/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1600" baseline="30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th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element is at memory address (first element address + (i-1) *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sizeof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(element))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44476" y="6082135"/>
            <a:ext cx="35700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This is exactly what an array is!</a:t>
            </a:r>
          </a:p>
        </p:txBody>
      </p:sp>
      <p:sp>
        <p:nvSpPr>
          <p:cNvPr id="7" name="TextBox 6"/>
          <p:cNvSpPr txBox="1"/>
          <p:nvPr/>
        </p:nvSpPr>
        <p:spPr>
          <a:xfrm rot="20185496">
            <a:off x="1362455" y="3600835"/>
            <a:ext cx="5925549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Count array elements starting with ordinal number 0</a:t>
            </a:r>
            <a:endParaRPr lang="en-US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3856" y="5139717"/>
            <a:ext cx="6311900" cy="1435100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1343856" y="5139717"/>
            <a:ext cx="792998" cy="803883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8062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Java arrays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954116"/>
            <a:ext cx="8826485" cy="5373532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Array definition: fixed-size collection of elements of same type</a:t>
            </a:r>
          </a:p>
          <a:p>
            <a:pPr lvl="1"/>
            <a:r>
              <a:rPr lang="en-US" sz="2000" dirty="0"/>
              <a:t>Elements can be either </a:t>
            </a:r>
            <a:r>
              <a:rPr lang="en-US" sz="2000" dirty="0" smtClean="0"/>
              <a:t>an </a:t>
            </a:r>
            <a:r>
              <a:rPr lang="en-US" sz="2000" dirty="0"/>
              <a:t>object-reference or primitive type</a:t>
            </a:r>
          </a:p>
          <a:p>
            <a:pPr lvl="1"/>
            <a:r>
              <a:rPr lang="en-US" sz="2000" dirty="0"/>
              <a:t>Relationship to Scheme:</a:t>
            </a:r>
          </a:p>
          <a:p>
            <a:pPr lvl="2"/>
            <a:r>
              <a:rPr lang="en-US" sz="1600" dirty="0" smtClean="0"/>
              <a:t>Think </a:t>
            </a:r>
            <a:r>
              <a:rPr lang="en-US" sz="1600" dirty="0"/>
              <a:t>of a Java array as a mutable Scheme vector where all elements are of same type</a:t>
            </a:r>
          </a:p>
          <a:p>
            <a:r>
              <a:rPr lang="en-US" sz="2400" dirty="0"/>
              <a:t>Declaration distinguished </a:t>
            </a:r>
            <a:r>
              <a:rPr lang="en-US" sz="2400" dirty="0" smtClean="0"/>
              <a:t>by square brackets </a:t>
            </a:r>
            <a:r>
              <a:rPr lang="en-US" sz="2400" dirty="0"/>
              <a:t>[] suffix on data type. </a:t>
            </a:r>
          </a:p>
          <a:p>
            <a:pPr lvl="1"/>
            <a:r>
              <a:rPr lang="en-US" sz="2000" dirty="0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String</a:t>
            </a:r>
            <a:r>
              <a:rPr lang="en-US" sz="2000" dirty="0">
                <a:latin typeface="Courier New" pitchFamily="49" charset="0"/>
                <a:ea typeface="Courier New" charset="0"/>
                <a:cs typeface="Courier New" pitchFamily="49" charset="0"/>
              </a:rPr>
              <a:t>[] names;</a:t>
            </a:r>
          </a:p>
          <a:p>
            <a:pPr lvl="1"/>
            <a:r>
              <a:rPr lang="en-US" sz="2000" dirty="0" err="1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ea typeface="Courier New" charset="0"/>
                <a:cs typeface="Courier New" pitchFamily="49" charset="0"/>
              </a:rPr>
              <a:t>[] ages; </a:t>
            </a:r>
          </a:p>
          <a:p>
            <a:r>
              <a:rPr lang="en-US" sz="2400" dirty="0"/>
              <a:t>Arrays can be used anywhere a variable is declared</a:t>
            </a:r>
          </a:p>
          <a:p>
            <a:pPr lvl="1"/>
            <a:r>
              <a:rPr lang="en-US" sz="2000" dirty="0"/>
              <a:t>Class fields</a:t>
            </a:r>
          </a:p>
          <a:p>
            <a:pPr lvl="1"/>
            <a:r>
              <a:rPr lang="en-US" sz="2000" dirty="0"/>
              <a:t>Method-local variables, including parameters</a:t>
            </a:r>
            <a:endParaRPr lang="en-US" sz="2400" dirty="0"/>
          </a:p>
          <a:p>
            <a:r>
              <a:rPr lang="en-US" sz="2400" dirty="0"/>
              <a:t>Same access rules as other variables (e.g. public, private, </a:t>
            </a:r>
            <a:r>
              <a:rPr lang="en-US" sz="2400" dirty="0" err="1"/>
              <a:t>etc</a:t>
            </a:r>
            <a:r>
              <a:rPr lang="en-US" sz="2400" dirty="0"/>
              <a:t>)</a:t>
            </a:r>
          </a:p>
          <a:p>
            <a:r>
              <a:rPr lang="en-US" sz="2400" dirty="0"/>
              <a:t>Can also be </a:t>
            </a:r>
            <a:r>
              <a:rPr lang="en-US" sz="2400" dirty="0" smtClean="0"/>
              <a:t>static (what’s a synonym for static?) </a:t>
            </a:r>
            <a:r>
              <a:rPr lang="en-US" sz="2400" dirty="0" smtClean="0">
                <a:solidFill>
                  <a:schemeClr val="bg1"/>
                </a:solidFill>
              </a:rPr>
              <a:t>a: common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 smtClean="0"/>
              <a:t>An array is an object </a:t>
            </a:r>
            <a:r>
              <a:rPr lang="en-US" sz="2400" dirty="0"/>
              <a:t>(even arrays of primitive types</a:t>
            </a:r>
            <a:r>
              <a:rPr lang="en-US" sz="2400" dirty="0" smtClean="0"/>
              <a:t>)</a:t>
            </a:r>
          </a:p>
          <a:p>
            <a:pPr lvl="1"/>
            <a:r>
              <a:rPr lang="en-US" sz="2000" i="1" dirty="0" smtClean="0"/>
              <a:t>Virtually</a:t>
            </a:r>
            <a:r>
              <a:rPr lang="en-US" sz="2000" dirty="0" smtClean="0"/>
              <a:t> everything is an object in Java, even plain old data types (pod) can be uses as an object (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vs</a:t>
            </a:r>
            <a:r>
              <a:rPr lang="en-US" sz="2000" dirty="0" smtClean="0"/>
              <a:t> </a:t>
            </a:r>
            <a:r>
              <a:rPr lang="en-US" sz="2000" dirty="0" err="1" smtClean="0"/>
              <a:t>Int</a:t>
            </a:r>
            <a:r>
              <a:rPr lang="en-US" sz="2000" dirty="0" smtClean="0"/>
              <a:t>, double </a:t>
            </a:r>
            <a:r>
              <a:rPr lang="en-US" sz="2000" dirty="0" err="1" smtClean="0"/>
              <a:t>vs</a:t>
            </a:r>
            <a:r>
              <a:rPr lang="en-US" sz="2000" dirty="0" smtClean="0"/>
              <a:t> Double, etc.)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653967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Java array initialization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052492"/>
            <a:ext cx="8826485" cy="5212095"/>
          </a:xfrm>
        </p:spPr>
        <p:txBody>
          <a:bodyPr>
            <a:normAutofit/>
          </a:bodyPr>
          <a:lstStyle/>
          <a:p>
            <a:r>
              <a:rPr lang="en-US" sz="2400" dirty="0"/>
              <a:t>Initialization using default value for type:</a:t>
            </a:r>
          </a:p>
          <a:p>
            <a:pPr lvl="1"/>
            <a:r>
              <a:rPr lang="en-US" sz="19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[] names;</a:t>
            </a:r>
          </a:p>
          <a:p>
            <a:pPr marL="457200" lvl="1" indent="0">
              <a:buNone/>
            </a:pP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 names = </a:t>
            </a:r>
            <a:r>
              <a:rPr lang="en-US" sz="19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9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[100]; // </a:t>
            </a:r>
            <a:r>
              <a:rPr lang="en-US" sz="1900" dirty="0" smtClean="0">
                <a:latin typeface="Courier Regular" pitchFamily="2" charset="0"/>
                <a:ea typeface="Courier New" charset="0"/>
                <a:cs typeface="Courier New" charset="0"/>
              </a:rPr>
              <a:t>reserve memory for 100 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element String array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/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[] ages =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[100];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Note even primitive types require the new keyword</a:t>
            </a: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lvl="2"/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Because arrays are always </a:t>
            </a:r>
            <a:r>
              <a:rPr lang="en-US" sz="1800" dirty="0" smtClean="0">
                <a:latin typeface="Calibri" charset="0"/>
                <a:ea typeface="Calibri" charset="0"/>
                <a:cs typeface="Calibri" charset="0"/>
              </a:rPr>
              <a:t>objects, we must reserve memory for each unit/element!</a:t>
            </a:r>
            <a:endParaRPr lang="en-US" sz="18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Initialization by enumeration:</a:t>
            </a:r>
          </a:p>
          <a:p>
            <a:pPr lvl="1"/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[] names = {"Dorothy", "Tin Man", "Lion"};</a:t>
            </a:r>
          </a:p>
          <a:p>
            <a:pPr lvl="1"/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[] ages = {16, 35, 12};</a:t>
            </a:r>
            <a:endParaRPr lang="en-US" sz="20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2400" dirty="0"/>
              <a:t>Once an array is initialized, its length is forever fixed</a:t>
            </a:r>
          </a:p>
          <a:p>
            <a:pPr lvl="1"/>
            <a:r>
              <a:rPr lang="en-US" sz="2000" dirty="0" smtClean="0"/>
              <a:t>Why? Java will use the memory immediately after it for something else</a:t>
            </a:r>
          </a:p>
          <a:p>
            <a:pPr lvl="1"/>
            <a:r>
              <a:rPr lang="en-US" sz="2000" dirty="0" smtClean="0"/>
              <a:t>Can </a:t>
            </a:r>
            <a:r>
              <a:rPr lang="en-US" sz="2000" dirty="0"/>
              <a:t>be accessed as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&lt;array&gt;.length</a:t>
            </a:r>
            <a:r>
              <a:rPr lang="en-US" sz="2000" dirty="0"/>
              <a:t>, e.g. </a:t>
            </a:r>
            <a:r>
              <a:rPr lang="en-US" sz="2000" dirty="0" err="1" smtClean="0">
                <a:latin typeface="Courier Regular" pitchFamily="2" charset="0"/>
                <a:ea typeface="Courier New" charset="0"/>
                <a:cs typeface="Courier New" charset="0"/>
              </a:rPr>
              <a:t>ages.length</a:t>
            </a:r>
            <a:r>
              <a:rPr lang="en-US" sz="2000" dirty="0" smtClean="0">
                <a:latin typeface="Courier Regular" pitchFamily="2" charset="0"/>
                <a:ea typeface="Courier New" charset="0"/>
                <a:cs typeface="Courier New" charset="0"/>
              </a:rPr>
              <a:t>, </a:t>
            </a:r>
            <a:r>
              <a:rPr lang="en-US" sz="2000" dirty="0" err="1" smtClean="0">
                <a:latin typeface="Courier Regular" pitchFamily="2" charset="0"/>
                <a:ea typeface="Courier New" charset="0"/>
                <a:cs typeface="Courier New" charset="0"/>
              </a:rPr>
              <a:t>names.length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166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Array access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10709" y="986166"/>
            <a:ext cx="8985235" cy="2140360"/>
          </a:xfrm>
        </p:spPr>
        <p:txBody>
          <a:bodyPr>
            <a:normAutofit/>
          </a:bodyPr>
          <a:lstStyle/>
          <a:p>
            <a:pPr defTabSz="914400">
              <a:spcBef>
                <a:spcPts val="0"/>
              </a:spcBef>
            </a:pPr>
            <a:r>
              <a:rPr lang="en-US" sz="2400" dirty="0"/>
              <a:t>Individual array elements can be accessed using </a:t>
            </a:r>
            <a:r>
              <a:rPr lang="en-US" sz="2300" dirty="0" err="1">
                <a:latin typeface="Courier Regular" pitchFamily="2" charset="0"/>
                <a:ea typeface="Courier New" charset="0"/>
                <a:cs typeface="Courier New" charset="0"/>
              </a:rPr>
              <a:t>varName</a:t>
            </a:r>
            <a:r>
              <a:rPr lang="en-US" sz="2300" dirty="0">
                <a:latin typeface="Courier Regular" pitchFamily="2" charset="0"/>
                <a:ea typeface="Courier New" charset="0"/>
                <a:cs typeface="Courier New" charset="0"/>
              </a:rPr>
              <a:t>[</a:t>
            </a:r>
            <a:r>
              <a:rPr lang="en-US" sz="2300" dirty="0" err="1">
                <a:latin typeface="Courier Regular" pitchFamily="2" charset="0"/>
                <a:ea typeface="Courier New" charset="0"/>
                <a:cs typeface="Courier New" charset="0"/>
              </a:rPr>
              <a:t>idx</a:t>
            </a:r>
            <a:r>
              <a:rPr lang="en-US" sz="2300" dirty="0">
                <a:latin typeface="Courier Regular" pitchFamily="2" charset="0"/>
                <a:ea typeface="Courier New" charset="0"/>
                <a:cs typeface="Courier New" charset="0"/>
              </a:rPr>
              <a:t>]</a:t>
            </a:r>
          </a:p>
          <a:p>
            <a:pPr lvl="1" defTabSz="914400">
              <a:spcBef>
                <a:spcPts val="0"/>
              </a:spcBef>
            </a:pPr>
            <a:r>
              <a:rPr lang="en-US" sz="2000" dirty="0" err="1">
                <a:latin typeface="Courier" pitchFamily="2" charset="0"/>
              </a:rPr>
              <a:t>idx</a:t>
            </a:r>
            <a:r>
              <a:rPr lang="en-US" sz="2000" dirty="0"/>
              <a:t> is integer expression representing the position of the element we want</a:t>
            </a:r>
          </a:p>
          <a:p>
            <a:pPr defTabSz="914400">
              <a:spcBef>
                <a:spcPts val="0"/>
              </a:spcBef>
            </a:pPr>
            <a:r>
              <a:rPr lang="en-US" sz="2400" dirty="0"/>
              <a:t>Indices in Java begin at zero and go to array length </a:t>
            </a:r>
            <a:r>
              <a:rPr lang="mr-IN" sz="2400" dirty="0"/>
              <a:t>–</a:t>
            </a:r>
            <a:r>
              <a:rPr lang="en-US" sz="2400" dirty="0"/>
              <a:t> 1</a:t>
            </a:r>
          </a:p>
          <a:p>
            <a:pPr lvl="1" defTabSz="914400">
              <a:spcBef>
                <a:spcPts val="0"/>
              </a:spcBef>
            </a:pPr>
            <a:r>
              <a:rPr lang="en-US" sz="2000" dirty="0"/>
              <a:t>Every array has a </a:t>
            </a:r>
            <a:r>
              <a:rPr lang="en-US" sz="2000" dirty="0">
                <a:latin typeface="Courier" pitchFamily="2" charset="0"/>
              </a:rPr>
              <a:t>length</a:t>
            </a:r>
            <a:r>
              <a:rPr lang="en-US" sz="2000" dirty="0"/>
              <a:t> field</a:t>
            </a:r>
          </a:p>
          <a:p>
            <a:pPr lvl="1" defTabSz="914400">
              <a:spcBef>
                <a:spcPts val="0"/>
              </a:spcBef>
            </a:pPr>
            <a:r>
              <a:rPr lang="en-US" sz="2000" dirty="0"/>
              <a:t>Trying to access elements outside of this range will yield an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ArrayIndexOutOfBoundsException</a:t>
            </a:r>
            <a:endParaRPr lang="en-US" sz="2000" dirty="0"/>
          </a:p>
          <a:p>
            <a:pPr lvl="1" defTabSz="914400">
              <a:spcBef>
                <a:spcPts val="0"/>
              </a:spcBef>
            </a:pPr>
            <a:endParaRPr lang="en-US" sz="2000" dirty="0"/>
          </a:p>
          <a:p>
            <a:pPr defTabSz="914400">
              <a:spcBef>
                <a:spcPts val="0"/>
              </a:spcBef>
            </a:pPr>
            <a:endParaRPr lang="en-US" sz="2400" dirty="0"/>
          </a:p>
          <a:p>
            <a:pPr defTabSz="914400">
              <a:spcBef>
                <a:spcPts val="0"/>
              </a:spcBef>
            </a:pP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753" y="3275577"/>
            <a:ext cx="7124700" cy="1422400"/>
          </a:xfrm>
          <a:prstGeom prst="rect">
            <a:avLst/>
          </a:prstGeom>
        </p:spPr>
      </p:pic>
      <p:sp>
        <p:nvSpPr>
          <p:cNvPr id="5" name="Content Placeholder 4"/>
          <p:cNvSpPr txBox="1">
            <a:spLocks/>
          </p:cNvSpPr>
          <p:nvPr/>
        </p:nvSpPr>
        <p:spPr>
          <a:xfrm>
            <a:off x="110709" y="4421441"/>
            <a:ext cx="8826485" cy="21579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Bef>
                <a:spcPts val="0"/>
              </a:spcBef>
            </a:pPr>
            <a:endParaRPr lang="en-US" sz="2800" dirty="0"/>
          </a:p>
          <a:p>
            <a:pPr defTabSz="914400"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Examples:</a:t>
            </a:r>
          </a:p>
          <a:p>
            <a:pPr marL="457200" lvl="1" indent="0" defTabSz="9144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[] array = {3, 54, 34, 32, 23, 1, 43, 999, 45}; </a:t>
            </a:r>
          </a:p>
          <a:p>
            <a:pPr marL="457200" lvl="1" indent="0" defTabSz="9144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firstElement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= a[0]; //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firstElement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= 3;</a:t>
            </a:r>
          </a:p>
          <a:p>
            <a:pPr marL="457200" lvl="1" indent="0" defTabSz="9144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firstTwo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= a[0] + a[1]; //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firstTwo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= 3 + 54 = 57</a:t>
            </a:r>
          </a:p>
          <a:p>
            <a:pPr marL="457200" lvl="1" indent="0" defTabSz="9144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a[a.length-1] = 0; // last element of set to 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C4487DE-1186-5041-929D-C770D34BC8D8}"/>
              </a:ext>
            </a:extLst>
          </p:cNvPr>
          <p:cNvSpPr txBox="1"/>
          <p:nvPr/>
        </p:nvSpPr>
        <p:spPr>
          <a:xfrm>
            <a:off x="3018501" y="4349591"/>
            <a:ext cx="64892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Helvetica" pitchFamily="2" charset="0"/>
                <a:ea typeface="Verdana" panose="020B0604030504040204" pitchFamily="34" charset="0"/>
                <a:cs typeface="Arial" panose="020B0604020202020204" pitchFamily="34" charset="0"/>
              </a:rPr>
              <a:t>a[2]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ADAB767-7EFB-6042-9818-7A4B7EB161B3}"/>
              </a:ext>
            </a:extLst>
          </p:cNvPr>
          <p:cNvSpPr txBox="1"/>
          <p:nvPr/>
        </p:nvSpPr>
        <p:spPr>
          <a:xfrm>
            <a:off x="3725502" y="4339759"/>
            <a:ext cx="64892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Helvetica" pitchFamily="2" charset="0"/>
                <a:ea typeface="Verdana" panose="020B0604030504040204" pitchFamily="34" charset="0"/>
                <a:cs typeface="Arial" panose="020B0604020202020204" pitchFamily="34" charset="0"/>
              </a:rPr>
              <a:t>a[3]</a:t>
            </a:r>
          </a:p>
        </p:txBody>
      </p:sp>
    </p:spTree>
    <p:extLst>
      <p:ext uri="{BB962C8B-B14F-4D97-AF65-F5344CB8AC3E}">
        <p14:creationId xmlns:p14="http://schemas.microsoft.com/office/powerpoint/2010/main" xmlns="" val="1107526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Array usage example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826485" cy="1810528"/>
          </a:xfrm>
        </p:spPr>
        <p:txBody>
          <a:bodyPr>
            <a:normAutofit/>
          </a:bodyPr>
          <a:lstStyle/>
          <a:p>
            <a:pPr defTabSz="914400">
              <a:spcBef>
                <a:spcPts val="0"/>
              </a:spcBef>
            </a:pPr>
            <a:r>
              <a:rPr lang="en-US" sz="2400" dirty="0"/>
              <a:t>Problem: find the maximum value in a set of integer numbers</a:t>
            </a:r>
          </a:p>
          <a:p>
            <a:pPr defTabSz="914400">
              <a:spcBef>
                <a:spcPts val="0"/>
              </a:spcBef>
            </a:pPr>
            <a:r>
              <a:rPr lang="en-US" sz="2400" dirty="0"/>
              <a:t>Solution</a:t>
            </a:r>
          </a:p>
          <a:p>
            <a:pPr lvl="1" defTabSz="914400">
              <a:spcBef>
                <a:spcPts val="0"/>
              </a:spcBef>
            </a:pPr>
            <a:r>
              <a:rPr lang="en-US" sz="2000" dirty="0"/>
              <a:t>Store the numbers in an array</a:t>
            </a:r>
          </a:p>
          <a:p>
            <a:pPr lvl="1" defTabSz="914400">
              <a:spcBef>
                <a:spcPts val="0"/>
              </a:spcBef>
            </a:pPr>
            <a:r>
              <a:rPr lang="en-US" sz="2000" dirty="0"/>
              <a:t>Use a loop to go through the array elements and compare each one with the previously-known maximum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500963" y="3087519"/>
            <a:ext cx="8142087" cy="29753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static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findMax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[] array){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max =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.MIN_VALUE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; // smallest possible value</a:t>
            </a:r>
          </a:p>
          <a:p>
            <a:pPr marL="0" indent="0">
              <a:buFont typeface="Arial"/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</a:p>
          <a:p>
            <a:pPr marL="0" indent="0">
              <a:buFont typeface="Arial"/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=0;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array.length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;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 smtClean="0">
                <a:latin typeface="Courier Regular" pitchFamily="2" charset="0"/>
                <a:ea typeface="Courier New" charset="0"/>
                <a:cs typeface="Courier New" charset="0"/>
              </a:rPr>
              <a:t>++)  // Here loop control is for accessing array </a:t>
            </a:r>
            <a:r>
              <a:rPr lang="en-US" sz="1600" dirty="0" err="1" smtClean="0">
                <a:latin typeface="Courier Regular" pitchFamily="2" charset="0"/>
                <a:ea typeface="Courier New" charset="0"/>
                <a:cs typeface="Courier New" charset="0"/>
              </a:rPr>
              <a:t>inexes</a:t>
            </a:r>
            <a:r>
              <a:rPr lang="en-US" sz="1600" dirty="0" smtClean="0">
                <a:latin typeface="Courier Regular" pitchFamily="2" charset="0"/>
                <a:ea typeface="Courier New" charset="0"/>
                <a:cs typeface="Courier New" charset="0"/>
              </a:rPr>
              <a:t>!</a:t>
            </a:r>
            <a:endParaRPr lang="en-US" sz="16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Font typeface="Arial"/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(array[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] &gt; max)</a:t>
            </a:r>
          </a:p>
          <a:p>
            <a:pPr marL="0" indent="0">
              <a:buFont typeface="Arial"/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  max = array[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];</a:t>
            </a:r>
          </a:p>
          <a:p>
            <a:pPr marL="0" indent="0">
              <a:buFont typeface="Arial"/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</a:p>
          <a:p>
            <a:pPr marL="0" indent="0">
              <a:buFont typeface="Arial"/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max;	</a:t>
            </a:r>
          </a:p>
          <a:p>
            <a:pPr marL="0" indent="0">
              <a:buFont typeface="Arial"/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pPr marL="0" lvl="1" indent="0" defTabSz="914400">
              <a:spcBef>
                <a:spcPts val="0"/>
              </a:spcBef>
              <a:buFont typeface="Arial"/>
              <a:buNone/>
            </a:pPr>
            <a:endParaRPr lang="en-US" sz="18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49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56469</TotalTime>
  <Words>1329</Words>
  <Application>Microsoft Macintosh PowerPoint</Application>
  <PresentationFormat>On-screen Show (4:3)</PresentationFormat>
  <Paragraphs>254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CMPU-102-51 Spring 2020 Data Structures and Algorithms</vt:lpstr>
      <vt:lpstr>Previously, on CMPU-102…</vt:lpstr>
      <vt:lpstr>The array data structure  (IPUJ 3.8)</vt:lpstr>
      <vt:lpstr>Definition of data structure</vt:lpstr>
      <vt:lpstr>For Emphasis</vt:lpstr>
      <vt:lpstr>Java arrays</vt:lpstr>
      <vt:lpstr>Java array initialization</vt:lpstr>
      <vt:lpstr>Array access</vt:lpstr>
      <vt:lpstr>Array usage example</vt:lpstr>
      <vt:lpstr>“For-each” loop</vt:lpstr>
      <vt:lpstr>Multi-dimensional arrays</vt:lpstr>
      <vt:lpstr>Accessing multi-dimensional arrays</vt:lpstr>
      <vt:lpstr>In-class exercise: matrix findMax</vt:lpstr>
      <vt:lpstr>matrix findMax solution</vt:lpstr>
      <vt:lpstr>Java variable scope</vt:lpstr>
      <vt:lpstr>Variable scope</vt:lpstr>
      <vt:lpstr>Class-level: instance fields</vt:lpstr>
      <vt:lpstr>Class-level: static class fields</vt:lpstr>
      <vt:lpstr>Scope of instance and class static fields</vt:lpstr>
    </vt:vector>
  </TitlesOfParts>
  <Company>Universidade do Porto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structures with Java</dc:title>
  <dc:creator>Rui Meireles;Peter Lemieszewski</dc:creator>
  <cp:lastModifiedBy>lemieszewski</cp:lastModifiedBy>
  <cp:revision>1765</cp:revision>
  <cp:lastPrinted>2019-09-10T14:22:34Z</cp:lastPrinted>
  <dcterms:created xsi:type="dcterms:W3CDTF">2011-11-22T14:51:59Z</dcterms:created>
  <dcterms:modified xsi:type="dcterms:W3CDTF">2020-02-11T02:16:19Z</dcterms:modified>
</cp:coreProperties>
</file>