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6"/>
  </p:notesMasterIdLst>
  <p:handoutMasterIdLst>
    <p:handoutMasterId r:id="rId17"/>
  </p:handoutMasterIdLst>
  <p:sldIdLst>
    <p:sldId id="1173" r:id="rId2"/>
    <p:sldId id="1175" r:id="rId3"/>
    <p:sldId id="1176" r:id="rId4"/>
    <p:sldId id="571" r:id="rId5"/>
    <p:sldId id="605" r:id="rId6"/>
    <p:sldId id="576" r:id="rId7"/>
    <p:sldId id="550" r:id="rId8"/>
    <p:sldId id="510" r:id="rId9"/>
    <p:sldId id="1177" r:id="rId10"/>
    <p:sldId id="470" r:id="rId11"/>
    <p:sldId id="509" r:id="rId12"/>
    <p:sldId id="608" r:id="rId13"/>
    <p:sldId id="609" r:id="rId14"/>
    <p:sldId id="610" r:id="rId1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73"/>
            <p14:sldId id="1175"/>
            <p14:sldId id="1176"/>
            <p14:sldId id="571"/>
            <p14:sldId id="605"/>
            <p14:sldId id="576"/>
            <p14:sldId id="606"/>
            <p14:sldId id="550"/>
            <p14:sldId id="510"/>
            <p14:sldId id="1177"/>
            <p14:sldId id="470"/>
            <p14:sldId id="509"/>
            <p14:sldId id="608"/>
            <p14:sldId id="609"/>
            <p14:sldId id="61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28" autoAdjust="0"/>
    <p:restoredTop sz="90650" autoAdjust="0"/>
  </p:normalViewPr>
  <p:slideViewPr>
    <p:cSldViewPr snapToGrid="0" snapToObjects="1">
      <p:cViewPr varScale="1">
        <p:scale>
          <a:sx n="94" d="100"/>
          <a:sy n="94" d="100"/>
        </p:scale>
        <p:origin x="-20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6584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917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718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806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891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key: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  <a:p>
            <a:pPr marL="228600" indent="-228600">
              <a:buAutoNum type="alphaLcParenR"/>
            </a:pPr>
            <a:r>
              <a:rPr lang="en-US" dirty="0"/>
              <a:t>Yes</a:t>
            </a:r>
          </a:p>
          <a:p>
            <a:pPr marL="228600" indent="-228600">
              <a:buAutoNum type="alphaLcParenR"/>
            </a:pPr>
            <a:r>
              <a:rPr lang="en-US" dirty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74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14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51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685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525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1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805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516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3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#7: Java variable scope continued; type casting; final variables</a:t>
            </a:r>
          </a:p>
        </p:txBody>
      </p:sp>
    </p:spTree>
    <p:extLst>
      <p:ext uri="{BB962C8B-B14F-4D97-AF65-F5344CB8AC3E}">
        <p14:creationId xmlns:p14="http://schemas.microsoft.com/office/powerpoint/2010/main" xmlns="" val="390011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Explicit vs implicit type casts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3458" y="1115553"/>
            <a:ext cx="89843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When the programmer specifies a cast we say it’s an explicit cast</a:t>
            </a:r>
          </a:p>
          <a:p>
            <a:r>
              <a:rPr lang="en-US" sz="2400" dirty="0" smtClean="0"/>
              <a:t>Compiler implicitly converts for </a:t>
            </a:r>
            <a:r>
              <a:rPr lang="en-US" sz="2400" dirty="0"/>
              <a:t>the programmer’s convenience</a:t>
            </a:r>
          </a:p>
          <a:p>
            <a:r>
              <a:rPr lang="en-US" sz="2400" dirty="0"/>
              <a:t>Implicit type casts: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400" dirty="0"/>
              <a:t> +</a:t>
            </a:r>
          </a:p>
          <a:p>
            <a:pPr lvl="1"/>
            <a:r>
              <a:rPr lang="en-US" sz="2000" dirty="0"/>
              <a:t>Any variable to be appended to a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/>
              <a:t> is cast to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/>
              <a:t> before the fact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temp = 80;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char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 symbol = 'F';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("Hello, it is " + temp + " degrees </a:t>
            </a:r>
            <a:r>
              <a:rPr lang="en-US" sz="1600" dirty="0" smtClean="0">
                <a:latin typeface="Courier" pitchFamily="2" charset="0"/>
                <a:ea typeface="Courier New" charset="0"/>
                <a:cs typeface="Courier New" charset="0"/>
              </a:rPr>
              <a:t>“ + symbol </a:t>
            </a:r>
            <a:r>
              <a:rPr lang="en-US" sz="1600" dirty="0">
                <a:latin typeface="Courier" pitchFamily="2" charset="0"/>
                <a:ea typeface="Courier New" charset="0"/>
                <a:cs typeface="Courier New" charset="0"/>
              </a:rPr>
              <a:t>+ " today");</a:t>
            </a:r>
            <a:endParaRPr lang="en-US" sz="2400" dirty="0"/>
          </a:p>
          <a:p>
            <a:pPr lvl="1"/>
            <a:r>
              <a:rPr lang="en-US" sz="2000" dirty="0"/>
              <a:t>For object-reference variables, method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.toString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is used</a:t>
            </a:r>
          </a:p>
          <a:p>
            <a:pPr lvl="3"/>
            <a:r>
              <a:rPr lang="en-US" sz="1800" dirty="0" smtClean="0"/>
              <a:t>Like </a:t>
            </a:r>
            <a:r>
              <a:rPr lang="en-US" sz="1800" dirty="0"/>
              <a:t>we’ve done in the labs!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"" </a:t>
            </a:r>
            <a:r>
              <a:rPr lang="en-US" sz="2000" dirty="0">
                <a:latin typeface="Courier" pitchFamily="2" charset="0"/>
              </a:rPr>
              <a:t>+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LinearFunction</a:t>
            </a:r>
            <a:r>
              <a:rPr lang="en-US" sz="2000" dirty="0">
                <a:latin typeface="Courier" pitchFamily="2" charset="0"/>
              </a:rPr>
              <a:t>(2, 3);</a:t>
            </a:r>
          </a:p>
        </p:txBody>
      </p:sp>
    </p:spTree>
    <p:extLst>
      <p:ext uri="{BB962C8B-B14F-4D97-AF65-F5344CB8AC3E}">
        <p14:creationId xmlns:p14="http://schemas.microsoft.com/office/powerpoint/2010/main" xmlns="" val="42219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ontent Placeholder 4"/>
          <p:cNvSpPr>
            <a:spLocks noGrp="1"/>
          </p:cNvSpPr>
          <p:nvPr>
            <p:ph idx="1"/>
          </p:nvPr>
        </p:nvSpPr>
        <p:spPr>
          <a:xfrm>
            <a:off x="356043" y="889252"/>
            <a:ext cx="8472648" cy="5760858"/>
          </a:xfrm>
        </p:spPr>
        <p:txBody>
          <a:bodyPr>
            <a:normAutofit/>
          </a:bodyPr>
          <a:lstStyle/>
          <a:p>
            <a:r>
              <a:rPr lang="en-US" sz="2400" dirty="0"/>
              <a:t>Numeric primitive-type casts that don’t imply a loss of precision are performed implicitly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Examples: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a = 10;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a; // a cast to double before assignment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c = 4.0 + a; // a cast to double before addition</a:t>
            </a:r>
            <a:endParaRPr lang="en-US" sz="1800" dirty="0">
              <a:latin typeface="Courier" pitchFamily="2" charset="0"/>
              <a:ea typeface="Calibri" charset="0"/>
              <a:cs typeface="Calibri" charset="0"/>
            </a:endParaRPr>
          </a:p>
          <a:p>
            <a:r>
              <a:rPr lang="en-US" sz="2400" dirty="0"/>
              <a:t>Potentially-lossy conversions must be performed explicitly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x = 1.0;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3/x; // will not compile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b = (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) (3/x); // will compile, may loose precision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half = 1/2; // will compile because integer division!</a:t>
            </a:r>
            <a:endParaRPr lang="en-US" sz="2400" dirty="0"/>
          </a:p>
          <a:p>
            <a:r>
              <a:rPr lang="en-US" sz="2400" dirty="0"/>
              <a:t>In general, </a:t>
            </a:r>
            <a:r>
              <a:rPr lang="en-US" sz="2400" dirty="0" err="1"/>
              <a:t>booleans</a:t>
            </a:r>
            <a:r>
              <a:rPr lang="en-US" sz="2400" dirty="0"/>
              <a:t> can’t be cast to other types, and vice-versa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Appending to string using operator + is exception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Primitive-type casting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4627" y="1794213"/>
            <a:ext cx="8046118" cy="995342"/>
            <a:chOff x="644627" y="2022814"/>
            <a:chExt cx="8046118" cy="99534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644627" y="2274607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byte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332306" y="202281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short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019986" y="2274605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 err="1">
                  <a:latin typeface="Courier Regular" pitchFamily="2" charset="0"/>
                </a:rPr>
                <a:t>int</a:t>
              </a:r>
              <a:endParaRPr lang="en-US" sz="1800" dirty="0">
                <a:latin typeface="Courier Regular" pitchFamily="2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707666" y="202281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long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707666" y="2648824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float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7395345" y="2274604"/>
              <a:ext cx="12954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double</a:t>
              </a:r>
            </a:p>
          </p:txBody>
        </p:sp>
        <p:cxnSp>
          <p:nvCxnSpPr>
            <p:cNvPr id="21" name="Straight Arrow Connector 20"/>
            <p:cNvCxnSpPr>
              <a:stCxn id="4" idx="3"/>
              <a:endCxn id="5" idx="1"/>
            </p:cNvCxnSpPr>
            <p:nvPr/>
          </p:nvCxnSpPr>
          <p:spPr>
            <a:xfrm flipV="1">
              <a:off x="1787627" y="2207480"/>
              <a:ext cx="544679" cy="25179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5" idx="3"/>
              <a:endCxn id="7" idx="1"/>
            </p:cNvCxnSpPr>
            <p:nvPr/>
          </p:nvCxnSpPr>
          <p:spPr>
            <a:xfrm>
              <a:off x="3475306" y="2207480"/>
              <a:ext cx="544680" cy="2517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3"/>
              <a:endCxn id="9" idx="1"/>
            </p:cNvCxnSpPr>
            <p:nvPr/>
          </p:nvCxnSpPr>
          <p:spPr>
            <a:xfrm>
              <a:off x="5162986" y="2459271"/>
              <a:ext cx="544680" cy="37421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7" idx="3"/>
              <a:endCxn id="8" idx="1"/>
            </p:cNvCxnSpPr>
            <p:nvPr/>
          </p:nvCxnSpPr>
          <p:spPr>
            <a:xfrm flipV="1">
              <a:off x="5162986" y="2207480"/>
              <a:ext cx="544680" cy="2517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8" idx="3"/>
              <a:endCxn id="10" idx="1"/>
            </p:cNvCxnSpPr>
            <p:nvPr/>
          </p:nvCxnSpPr>
          <p:spPr>
            <a:xfrm>
              <a:off x="6850666" y="2207480"/>
              <a:ext cx="544679" cy="251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9" idx="3"/>
              <a:endCxn id="10" idx="1"/>
            </p:cNvCxnSpPr>
            <p:nvPr/>
          </p:nvCxnSpPr>
          <p:spPr>
            <a:xfrm flipV="1">
              <a:off x="6850666" y="2459270"/>
              <a:ext cx="544679" cy="37422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 Box 5"/>
            <p:cNvSpPr txBox="1">
              <a:spLocks noChangeArrowheads="1"/>
            </p:cNvSpPr>
            <p:nvPr/>
          </p:nvSpPr>
          <p:spPr bwMode="auto">
            <a:xfrm>
              <a:off x="2332306" y="2643936"/>
              <a:ext cx="11430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latin typeface="Courier Regular" pitchFamily="2" charset="0"/>
                </a:rPr>
                <a:t>char</a:t>
              </a:r>
            </a:p>
          </p:txBody>
        </p:sp>
        <p:cxnSp>
          <p:nvCxnSpPr>
            <p:cNvPr id="103" name="Straight Arrow Connector 102"/>
            <p:cNvCxnSpPr>
              <a:stCxn id="102" idx="3"/>
              <a:endCxn id="7" idx="1"/>
            </p:cNvCxnSpPr>
            <p:nvPr/>
          </p:nvCxnSpPr>
          <p:spPr>
            <a:xfrm flipV="1">
              <a:off x="3475306" y="2459271"/>
              <a:ext cx="544680" cy="3693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4" idx="3"/>
            </p:cNvCxnSpPr>
            <p:nvPr/>
          </p:nvCxnSpPr>
          <p:spPr>
            <a:xfrm>
              <a:off x="1787627" y="2459273"/>
              <a:ext cx="544679" cy="3693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5" idx="2"/>
              <a:endCxn id="102" idx="0"/>
            </p:cNvCxnSpPr>
            <p:nvPr/>
          </p:nvCxnSpPr>
          <p:spPr>
            <a:xfrm>
              <a:off x="2903806" y="2392146"/>
              <a:ext cx="0" cy="251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9" idx="0"/>
            </p:cNvCxnSpPr>
            <p:nvPr/>
          </p:nvCxnSpPr>
          <p:spPr>
            <a:xfrm flipH="1">
              <a:off x="6279166" y="2392146"/>
              <a:ext cx="1" cy="2566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65571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7616" y="4552406"/>
            <a:ext cx="3739009" cy="20075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Object-type casting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412841" cy="5190244"/>
          </a:xfrm>
        </p:spPr>
        <p:txBody>
          <a:bodyPr>
            <a:normAutofit/>
          </a:bodyPr>
          <a:lstStyle/>
          <a:p>
            <a:r>
              <a:rPr lang="en-US" sz="2400" dirty="0"/>
              <a:t>Casting from subclass to superclass is performed implicitly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f = </a:t>
            </a:r>
            <a:r>
              <a:rPr lang="en-US" sz="19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new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(m, b);</a:t>
            </a:r>
          </a:p>
          <a:p>
            <a:r>
              <a:rPr lang="en-US" sz="2400" dirty="0"/>
              <a:t>Casting from superclass to subclass must be explicit </a:t>
            </a:r>
          </a:p>
          <a:p>
            <a:pPr lvl="1"/>
            <a:r>
              <a:rPr lang="en-US" sz="2000" dirty="0" err="1"/>
              <a:t>E.g</a:t>
            </a:r>
            <a:r>
              <a:rPr lang="en-US" sz="2000" dirty="0"/>
              <a:t>: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lf = (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LinearFunction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 f;</a:t>
            </a:r>
          </a:p>
          <a:p>
            <a:pPr lvl="1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Will cause a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ClassCastException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 error at runtime if object was not originally of that subclass</a:t>
            </a:r>
          </a:p>
          <a:p>
            <a:r>
              <a:rPr lang="en-US" sz="2400" dirty="0"/>
              <a:t>Casting between other classes is prohibited</a:t>
            </a:r>
          </a:p>
          <a:p>
            <a:pPr lvl="1"/>
            <a:r>
              <a:rPr lang="en-US" sz="2000" dirty="0"/>
              <a:t>Even from sibling to sibling</a:t>
            </a:r>
          </a:p>
          <a:p>
            <a:pPr lvl="1"/>
            <a:r>
              <a:rPr lang="en-US" sz="2000" dirty="0"/>
              <a:t>E.g. 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QuadraticFunction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latin typeface="Courier" pitchFamily="2" charset="0"/>
                <a:ea typeface="Courier New" charset="0"/>
                <a:cs typeface="Courier New" charset="0"/>
              </a:rPr>
              <a:t>qf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 = (</a:t>
            </a:r>
            <a:r>
              <a:rPr lang="en-US" sz="19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QuadraticFunction</a:t>
            </a:r>
            <a:r>
              <a:rPr lang="en-US" sz="1900" dirty="0">
                <a:latin typeface="Courier" pitchFamily="2" charset="0"/>
                <a:ea typeface="Courier New" charset="0"/>
                <a:cs typeface="Courier New" charset="0"/>
              </a:rPr>
              <a:t>) lf; </a:t>
            </a:r>
            <a:r>
              <a:rPr lang="en-US" sz="2000" dirty="0"/>
              <a:t>Will not compile!</a:t>
            </a:r>
          </a:p>
        </p:txBody>
      </p:sp>
    </p:spTree>
    <p:extLst>
      <p:ext uri="{BB962C8B-B14F-4D97-AF65-F5344CB8AC3E}">
        <p14:creationId xmlns:p14="http://schemas.microsoft.com/office/powerpoint/2010/main" xmlns="" val="96653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sz="4100" dirty="0"/>
              <a:t>Converting between incompatible types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2"/>
            <a:ext cx="8853715" cy="557679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Generally speaking, unrelated types can not be cast </a:t>
            </a:r>
            <a:r>
              <a:rPr lang="en-US" sz="2400" dirty="0" smtClean="0"/>
              <a:t>directly</a:t>
            </a:r>
          </a:p>
          <a:p>
            <a:pPr lvl="1"/>
            <a:r>
              <a:rPr lang="en-US" sz="2000" dirty="0" smtClean="0"/>
              <a:t>Memory constraints!</a:t>
            </a:r>
            <a:endParaRPr lang="en-US" sz="2000" dirty="0"/>
          </a:p>
          <a:p>
            <a:r>
              <a:rPr lang="en-US" sz="2400" dirty="0"/>
              <a:t>E.g. this will not compile: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"10";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n = (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s;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When such a conversion is required, one must perform it manually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I.e. create an object of the new type with the right characteristics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scan the string from right to left and add digit*10</a:t>
            </a:r>
            <a:r>
              <a:rPr lang="en-US" sz="2000" baseline="30000" dirty="0">
                <a:latin typeface="Calibri" charset="0"/>
                <a:ea typeface="Calibri" charset="0"/>
                <a:cs typeface="Calibri" charset="0"/>
              </a:rPr>
              <a:t>index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Java standard library provides many useful conversion methods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the static method </a:t>
            </a:r>
            <a:r>
              <a:rPr lang="en-US" sz="22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22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" pitchFamily="2" charset="0"/>
                <a:ea typeface="Courier New" charset="0"/>
                <a:cs typeface="Courier New" charset="0"/>
              </a:rPr>
              <a:t> s)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will create an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int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out of a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String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object representing an integer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Very useful to read program arguments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 static 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void main(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intArg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=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.parseInt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[0]);</a:t>
            </a: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  </a:t>
            </a:r>
            <a:r>
              <a:rPr lang="mr-IN" sz="18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endParaRPr lang="en-US" sz="18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  <a:ea typeface="Courier New" charset="0"/>
                <a:cs typeface="Courier New" charset="0"/>
              </a:rPr>
              <a:t>     }</a:t>
            </a: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29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sz="4100" dirty="0"/>
              <a:t>In-class exercise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9659" y="1115553"/>
            <a:ext cx="8853715" cy="5190244"/>
          </a:xfrm>
        </p:spPr>
        <p:txBody>
          <a:bodyPr>
            <a:normAutofit/>
          </a:bodyPr>
          <a:lstStyle/>
          <a:p>
            <a:r>
              <a:rPr lang="en-US" sz="2400" dirty="0"/>
              <a:t>Will these Java snippets compile?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long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10;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b =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boolean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true;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b =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a = 2;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double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b = 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byte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a;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char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c = 'G';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c;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lf = (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QuadraticFunction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(1, 2, 3);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s = 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Hello 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+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LinearFunction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(3,2);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 err="1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String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(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787</a:t>
            </a:r>
            <a:r>
              <a:rPr lang="mr-IN" sz="1800" dirty="0">
                <a:latin typeface="Courier New" pitchFamily="49" charset="0"/>
                <a:ea typeface="Courier New" charset="0"/>
                <a:cs typeface="Courier New" charset="0"/>
              </a:rPr>
              <a:t>"</a:t>
            </a:r>
            <a:r>
              <a:rPr lang="en-US" sz="1800" dirty="0">
                <a:latin typeface="Courier New" pitchFamily="49" charset="0"/>
                <a:ea typeface="Courier New" charset="0"/>
                <a:cs typeface="Courier New" pitchFamily="49" charset="0"/>
              </a:rPr>
              <a:t>);</a:t>
            </a:r>
          </a:p>
          <a:p>
            <a:pPr marL="800100" lvl="1" indent="-342900">
              <a:buFont typeface="+mj-lt"/>
              <a:buAutoNum type="alphaLcParenR"/>
            </a:pPr>
            <a:endParaRPr lang="en-US" sz="18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57150" indent="0">
              <a:buNone/>
            </a:pP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90287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 variable scope</a:t>
            </a:r>
          </a:p>
        </p:txBody>
      </p:sp>
    </p:spTree>
    <p:extLst>
      <p:ext uri="{BB962C8B-B14F-4D97-AF65-F5344CB8AC3E}">
        <p14:creationId xmlns:p14="http://schemas.microsoft.com/office/powerpoint/2010/main" xmlns="" val="418541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Variable scope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3"/>
            <a:ext cx="8475055" cy="4984996"/>
          </a:xfrm>
        </p:spPr>
        <p:txBody>
          <a:bodyPr>
            <a:normAutofit/>
          </a:bodyPr>
          <a:lstStyle/>
          <a:p>
            <a:r>
              <a:rPr lang="en-US" sz="2800" b="1" dirty="0"/>
              <a:t>The scope of a variable is the portion of code from which it can be accessed</a:t>
            </a:r>
          </a:p>
          <a:p>
            <a:pPr lvl="1"/>
            <a:r>
              <a:rPr lang="en-US" sz="2400" dirty="0"/>
              <a:t>Determines name collision domain</a:t>
            </a:r>
          </a:p>
          <a:p>
            <a:r>
              <a:rPr lang="en-US" sz="2800" dirty="0"/>
              <a:t>Java has two main types of variables:</a:t>
            </a:r>
          </a:p>
          <a:p>
            <a:pPr lvl="1"/>
            <a:r>
              <a:rPr lang="en-US" sz="2400" dirty="0"/>
              <a:t>Class-level variables</a:t>
            </a:r>
          </a:p>
          <a:p>
            <a:pPr lvl="2"/>
            <a:r>
              <a:rPr lang="en-US" dirty="0"/>
              <a:t>Instance fields (pertain to specific object)</a:t>
            </a:r>
          </a:p>
          <a:p>
            <a:pPr lvl="2"/>
            <a:r>
              <a:rPr lang="en-US" dirty="0"/>
              <a:t>Class static fields</a:t>
            </a:r>
          </a:p>
          <a:p>
            <a:pPr lvl="1"/>
            <a:r>
              <a:rPr lang="en-US" sz="2400" dirty="0"/>
              <a:t>Method-local variables (includes method parameters)</a:t>
            </a:r>
          </a:p>
        </p:txBody>
      </p:sp>
    </p:spTree>
    <p:extLst>
      <p:ext uri="{BB962C8B-B14F-4D97-AF65-F5344CB8AC3E}">
        <p14:creationId xmlns:p14="http://schemas.microsoft.com/office/powerpoint/2010/main" xmlns="" val="1704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1077510"/>
            <a:ext cx="8826485" cy="5909078"/>
          </a:xfrm>
        </p:spPr>
        <p:txBody>
          <a:bodyPr>
            <a:normAutofit/>
          </a:bodyPr>
          <a:lstStyle/>
          <a:p>
            <a:r>
              <a:rPr lang="en-US" sz="2400" dirty="0"/>
              <a:t>Accessible from </a:t>
            </a:r>
            <a:r>
              <a:rPr lang="en-US" sz="2400" b="1" dirty="0"/>
              <a:t>anywhere in the class</a:t>
            </a:r>
            <a:r>
              <a:rPr lang="en-US" sz="2400" dirty="0"/>
              <a:t> where they are declared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used to disambiguate from method-local variables of same name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.variable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variable</a:t>
            </a:r>
            <a:r>
              <a:rPr lang="en-US" sz="2000" dirty="0">
                <a:latin typeface="Courier" pitchFamily="2" charset="0"/>
              </a:rPr>
              <a:t>;</a:t>
            </a:r>
            <a:r>
              <a:rPr lang="en-US" sz="2000" dirty="0"/>
              <a:t>, often used in constructors</a:t>
            </a:r>
          </a:p>
          <a:p>
            <a:r>
              <a:rPr lang="en-US" sz="2400" dirty="0"/>
              <a:t>Optional access modifier can modify scope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E.g.: 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ssn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  // accessible within class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name; // accessible everywhere</a:t>
            </a:r>
            <a:endParaRPr lang="en-US" sz="2400" dirty="0">
              <a:latin typeface="Courie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Scope of instance and class static fields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98D7B82-5EF2-0542-8521-CC1906AA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1393068"/>
              </p:ext>
            </p:extLst>
          </p:nvPr>
        </p:nvGraphicFramePr>
        <p:xfrm>
          <a:off x="1145751" y="2906478"/>
          <a:ext cx="69151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Modifier/Accessible from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protected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modifier (package </a:t>
                      </a:r>
                      <a:r>
                        <a:rPr lang="en-US" dirty="0" err="1"/>
                        <a:t>priv</a:t>
                      </a:r>
                      <a:r>
                        <a:rPr lang="en-US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4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Method-local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5626" y="1009224"/>
            <a:ext cx="8855498" cy="357074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Accessible within the code block </a:t>
            </a:r>
            <a:r>
              <a:rPr lang="en-US" sz="2400" dirty="0" smtClean="0"/>
              <a:t>, {</a:t>
            </a:r>
            <a:r>
              <a:rPr lang="en-US" sz="2100" dirty="0" smtClean="0"/>
              <a:t>i.e. curly brackets}</a:t>
            </a:r>
            <a:r>
              <a:rPr lang="en-US" sz="2400" dirty="0" smtClean="0"/>
              <a:t>, where </a:t>
            </a:r>
            <a:r>
              <a:rPr lang="en-US" sz="2400" dirty="0"/>
              <a:t>they are declared</a:t>
            </a:r>
          </a:p>
          <a:p>
            <a:r>
              <a:rPr lang="en-US" sz="2400" dirty="0"/>
              <a:t>Block of code can be:</a:t>
            </a:r>
          </a:p>
          <a:p>
            <a:pPr lvl="1"/>
            <a:r>
              <a:rPr lang="en-US" sz="2000" dirty="0"/>
              <a:t>Method body (e.g. for parameters)</a:t>
            </a:r>
          </a:p>
          <a:p>
            <a:pPr lvl="1"/>
            <a:r>
              <a:rPr lang="en-US" sz="2000" dirty="0"/>
              <a:t>If-block, else-block, switch-case, loop-block,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Generally a piece of code surrounded by brackets</a:t>
            </a:r>
          </a:p>
          <a:p>
            <a:pPr lvl="2"/>
            <a:r>
              <a:rPr lang="en-US" sz="1800" dirty="0"/>
              <a:t>Can be nested</a:t>
            </a:r>
          </a:p>
          <a:p>
            <a:r>
              <a:rPr lang="en-US" sz="2400" dirty="0"/>
              <a:t>Method-local variables</a:t>
            </a:r>
          </a:p>
          <a:p>
            <a:pPr lvl="1"/>
            <a:r>
              <a:rPr lang="en-US" sz="2000" dirty="0"/>
              <a:t>Always need to be initialized before use (no default value)</a:t>
            </a:r>
          </a:p>
          <a:p>
            <a:pPr lvl="1"/>
            <a:r>
              <a:rPr lang="en-US" sz="2000" dirty="0"/>
              <a:t>Cannot be static</a:t>
            </a:r>
          </a:p>
          <a:p>
            <a:pPr lvl="1"/>
            <a:r>
              <a:rPr lang="en-US" sz="2100" dirty="0"/>
              <a:t>No homonymous variables can be in scope simultaneously</a:t>
            </a:r>
          </a:p>
          <a:p>
            <a:r>
              <a:rPr lang="en-US" sz="2400" dirty="0"/>
              <a:t>Examples: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1956" y="4351580"/>
            <a:ext cx="410098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method(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arg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0; // 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wait, what??!?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087" y="4506957"/>
            <a:ext cx="433381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0;  // 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yuc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k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!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&lt;10;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++){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101" y="5522946"/>
            <a:ext cx="433880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&lt;10;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++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= 0; // ok!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4302" y="5522946"/>
            <a:ext cx="4333815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; 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// 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also ok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 smtClean="0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=0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&lt;10;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++){</a:t>
            </a:r>
            <a:r>
              <a:rPr lang="mr-IN" sz="2000" dirty="0">
                <a:latin typeface="Courie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359939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In-class exercise: what is the output?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7314135"/>
              </p:ext>
            </p:extLst>
          </p:nvPr>
        </p:nvGraphicFramePr>
        <p:xfrm>
          <a:off x="1323881" y="1141392"/>
          <a:ext cx="6558894" cy="5120640"/>
        </p:xfrm>
        <a:graphic>
          <a:graphicData uri="http://schemas.openxmlformats.org/drawingml/2006/table">
            <a:tbl>
              <a:tblPr/>
              <a:tblGrid>
                <a:gridCol w="65588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73732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600" b="0" i="0" dirty="0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public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class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{</a:t>
                      </a:r>
                    </a:p>
                    <a:p>
                      <a:pPr algn="l" rtl="0" fontAlgn="base"/>
                      <a:endParaRPr lang="pl-PL" sz="1600" b="0" i="0" dirty="0">
                        <a:effectLst/>
                        <a:latin typeface="Courier" pitchFamily="2" charset="0"/>
                        <a:ea typeface="Courier New" charset="0"/>
                        <a:cs typeface="Courier New" charset="0"/>
                      </a:endParaRP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static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x = 11;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y = 33;</a:t>
                      </a:r>
                    </a:p>
                    <a:p>
                      <a:pPr algn="l" rtl="0" fontAlgn="base"/>
                      <a:endParaRPr lang="pl-PL" sz="1600" b="0" i="0" dirty="0">
                        <a:effectLst/>
                        <a:latin typeface="Courier" pitchFamily="2" charset="0"/>
                        <a:ea typeface="Courier New" charset="0"/>
                        <a:cs typeface="Courier New" charset="0"/>
                      </a:endParaRP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</a:t>
                      </a:r>
                      <a:r>
                        <a:rPr lang="pl-PL" sz="1600" b="0" i="0" dirty="0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void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method1(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int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x){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  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t =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new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();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 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this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.x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= x;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  y = 44;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 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System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.out.println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("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Test.x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= " + 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.x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);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 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System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.out.println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("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t.x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= " +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t.x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);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 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System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.out.println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("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t.y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= " +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t.y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);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 </a:t>
                      </a:r>
                      <a:r>
                        <a:rPr lang="pl-PL" sz="1600" b="0" i="0" dirty="0" err="1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System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.out.println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("y = " + y);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}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</a:t>
                      </a:r>
                      <a:r>
                        <a:rPr lang="pl-PL" sz="1600" b="0" i="0" dirty="0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public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static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void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main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String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args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[]){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 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t = </a:t>
                      </a:r>
                      <a:r>
                        <a:rPr lang="pl-PL" sz="1600" b="0" i="0" dirty="0" err="1">
                          <a:solidFill>
                            <a:srgbClr val="0000FF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new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>
                          <a:solidFill>
                            <a:srgbClr val="00B050"/>
                          </a:solidFill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Test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(); //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implicit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empty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pl-PL" sz="1600" b="0" i="0" dirty="0" err="1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construtor</a:t>
                      </a:r>
                      <a:endParaRPr lang="pl-PL" sz="1600" b="0" i="0" dirty="0">
                        <a:effectLst/>
                        <a:latin typeface="Courier" pitchFamily="2" charset="0"/>
                        <a:ea typeface="Courier New" charset="0"/>
                        <a:cs typeface="Courier New" charset="0"/>
                      </a:endParaRP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    t.method1(5);</a:t>
                      </a:r>
                    </a:p>
                    <a:p>
                      <a:pPr algn="l" rtl="0" fontAlgn="base"/>
                      <a:r>
                        <a:rPr lang="pl-PL" sz="1600" b="0" i="0" baseline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  </a:t>
                      </a:r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}</a:t>
                      </a:r>
                    </a:p>
                    <a:p>
                      <a:pPr algn="l" rtl="0" fontAlgn="base"/>
                      <a:r>
                        <a:rPr lang="pl-PL" sz="1600" b="0" i="0" dirty="0">
                          <a:effectLst/>
                          <a:latin typeface="Courier" pitchFamily="2" charset="0"/>
                          <a:ea typeface="Courier New" charset="0"/>
                          <a:cs typeface="Courier New" charset="0"/>
                        </a:rPr>
                        <a:t>}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965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2285085"/>
          </a:xfrm>
        </p:spPr>
        <p:txBody>
          <a:bodyPr/>
          <a:lstStyle/>
          <a:p>
            <a:r>
              <a:rPr lang="en-US" dirty="0"/>
              <a:t>Java type casting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68152">
            <a:off x="2834806" y="2827581"/>
            <a:ext cx="61055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635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/>
              <a:t>Type casting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4853" y="1115553"/>
            <a:ext cx="8475055" cy="3444869"/>
          </a:xfrm>
        </p:spPr>
        <p:txBody>
          <a:bodyPr>
            <a:normAutofit/>
          </a:bodyPr>
          <a:lstStyle/>
          <a:p>
            <a:r>
              <a:rPr lang="en-US" sz="2400" dirty="0"/>
              <a:t>Sometimes it is useful to convert from one data type to another</a:t>
            </a:r>
          </a:p>
          <a:p>
            <a:pPr lvl="1"/>
            <a:r>
              <a:rPr lang="en-US" sz="2000" dirty="0"/>
              <a:t>Called a type cast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Motivating example: imagine we want to simulate a die roll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We have the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400" dirty="0" err="1">
                <a:latin typeface="Courie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400" dirty="0">
                <a:latin typeface="Courie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method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Gives us a random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double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in [0,1)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But we need an integer in [1,6]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Solution: convert from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double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int</a:t>
            </a:r>
            <a:endParaRPr lang="en-US" sz="2400" dirty="0">
              <a:solidFill>
                <a:srgbClr val="00B050"/>
              </a:solidFill>
              <a:latin typeface="Courier" pitchFamily="2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dieRoll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=    </a:t>
            </a:r>
            <a:r>
              <a:rPr lang="en-US" sz="2000" b="1" dirty="0">
                <a:latin typeface="Courie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 smtClean="0">
                <a:latin typeface="Courie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 smtClean="0">
                <a:latin typeface="Courie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(6*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()+1);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2586750" y="4068687"/>
            <a:ext cx="289369" cy="69409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4528145" y="3094166"/>
            <a:ext cx="289369" cy="2643142"/>
          </a:xfrm>
          <a:prstGeom prst="leftBrace">
            <a:avLst>
              <a:gd name="adj1" fmla="val 2033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6166" y="4560422"/>
            <a:ext cx="2095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 type</a:t>
            </a:r>
          </a:p>
          <a:p>
            <a:pPr algn="ctr"/>
            <a:r>
              <a:rPr lang="en-US" dirty="0"/>
              <a:t>note: </a:t>
            </a:r>
            <a:r>
              <a:rPr lang="en-US" dirty="0" smtClean="0"/>
              <a:t>parentheses </a:t>
            </a:r>
            <a:r>
              <a:rPr lang="en-US" dirty="0"/>
              <a:t>are mandatory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8497" y="4560422"/>
            <a:ext cx="2511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expression of </a:t>
            </a:r>
            <a:r>
              <a:rPr lang="en-US" b="1" dirty="0" smtClean="0"/>
              <a:t>‘old’ </a:t>
            </a:r>
            <a:r>
              <a:rPr lang="en-US" b="1" dirty="0"/>
              <a:t>type</a:t>
            </a:r>
          </a:p>
          <a:p>
            <a:pPr algn="ctr"/>
            <a:r>
              <a:rPr lang="en-US" dirty="0"/>
              <a:t>note: </a:t>
            </a:r>
            <a:r>
              <a:rPr lang="en-US" dirty="0" smtClean="0"/>
              <a:t>parentheses </a:t>
            </a:r>
            <a:r>
              <a:rPr lang="en-US" dirty="0"/>
              <a:t>only needed here to override precedence rules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75F5742B-AEE7-E547-B531-6634ED51BF07}"/>
              </a:ext>
            </a:extLst>
          </p:cNvPr>
          <p:cNvSpPr txBox="1">
            <a:spLocks/>
          </p:cNvSpPr>
          <p:nvPr/>
        </p:nvSpPr>
        <p:spPr>
          <a:xfrm>
            <a:off x="344852" y="5882128"/>
            <a:ext cx="8475055" cy="55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General format: 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&lt;new-type&gt;</a:t>
            </a:r>
            <a:r>
              <a:rPr lang="en-US" sz="2400" dirty="0">
                <a:latin typeface="Courier" pitchFamily="2" charset="0"/>
              </a:rPr>
              <a:t>) &lt;expr-of-old-type&gt;</a:t>
            </a:r>
          </a:p>
        </p:txBody>
      </p:sp>
    </p:spTree>
    <p:extLst>
      <p:ext uri="{BB962C8B-B14F-4D97-AF65-F5344CB8AC3E}">
        <p14:creationId xmlns:p14="http://schemas.microsoft.com/office/powerpoint/2010/main" xmlns="" val="274763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operator precedence summary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8C07AACD-11E5-7940-8891-F05066BCE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9285715"/>
              </p:ext>
            </p:extLst>
          </p:nvPr>
        </p:nvGraphicFramePr>
        <p:xfrm>
          <a:off x="764961" y="1603766"/>
          <a:ext cx="7676733" cy="459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9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Operators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(), [], .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2030998631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suffix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++ (post-increment), --(post-decrement)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869986619"/>
                  </a:ext>
                </a:extLst>
              </a:tr>
              <a:tr h="36369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Unary prefix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++ (pre), -- (pre), !, unary -, unary +, </a:t>
                      </a: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type-cast</a:t>
                      </a:r>
                      <a:endParaRPr lang="en-US" sz="1600" b="1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Multiplication and division</a:t>
                      </a:r>
                      <a:endParaRPr lang="en-US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*, /, %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5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 and subtraction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+, -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084">
                <a:tc>
                  <a:txBody>
                    <a:bodyPr/>
                    <a:lstStyle/>
                    <a:p>
                      <a:pPr algn="ctr"/>
                      <a:r>
                        <a:rPr lang="en-US" b="0"/>
                        <a:t>Relational</a:t>
                      </a:r>
                      <a:endParaRPr lang="en-US" b="0" dirty="0"/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&lt;, &gt;, &lt;=, &gt;= 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Equality/inequality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==, !=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and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&amp;&amp;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4098715943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Boolean 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||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3251689163"/>
                  </a:ext>
                </a:extLst>
              </a:tr>
              <a:tr h="6213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Conditional (ternary)  operator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baseline="0" dirty="0">
                          <a:latin typeface="Calibri" panose="020F0502020204030204" pitchFamily="34" charset="0"/>
                          <a:ea typeface="Courier New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995689658"/>
                  </a:ext>
                </a:extLst>
              </a:tr>
              <a:tr h="3511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Assignment operators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=, +=, -=, *=, /=, %=</a:t>
                      </a:r>
                      <a:endParaRPr lang="en-US" sz="1600" b="0" i="0" baseline="0" dirty="0">
                        <a:latin typeface="Calibri" panose="020F0502020204030204" pitchFamily="34" charset="0"/>
                        <a:ea typeface="Courier New" charset="0"/>
                        <a:cs typeface="Calibri" panose="020F0502020204030204" pitchFamily="34" charset="0"/>
                      </a:endParaRPr>
                    </a:p>
                  </a:txBody>
                  <a:tcPr marT="18288" marB="18288" anchor="ctr"/>
                </a:tc>
                <a:extLst>
                  <a:ext uri="{0D108BD9-81ED-4DB2-BD59-A6C34878D82A}">
                    <a16:rowId xmlns:a16="http://schemas.microsoft.com/office/drawing/2014/main" xmlns="" val="375707103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9CFB443-E8E2-154A-B665-606D34D41166}"/>
              </a:ext>
            </a:extLst>
          </p:cNvPr>
          <p:cNvSpPr txBox="1"/>
          <p:nvPr/>
        </p:nvSpPr>
        <p:spPr>
          <a:xfrm>
            <a:off x="239110" y="923220"/>
            <a:ext cx="4211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decreasing precedence order:</a:t>
            </a:r>
          </a:p>
        </p:txBody>
      </p:sp>
    </p:spTree>
    <p:extLst>
      <p:ext uri="{BB962C8B-B14F-4D97-AF65-F5344CB8AC3E}">
        <p14:creationId xmlns:p14="http://schemas.microsoft.com/office/powerpoint/2010/main" xmlns="" val="22738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58468</TotalTime>
  <Words>1030</Words>
  <Application>Microsoft Macintosh PowerPoint</Application>
  <PresentationFormat>On-screen Show (4:3)</PresentationFormat>
  <Paragraphs>229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CMPU-102-01 Spring 2020 Data Structures and Algorithms</vt:lpstr>
      <vt:lpstr>Java variable scope</vt:lpstr>
      <vt:lpstr>Variable scope</vt:lpstr>
      <vt:lpstr>Scope of instance and class static fields</vt:lpstr>
      <vt:lpstr>Method-local variables</vt:lpstr>
      <vt:lpstr>In-class exercise: what is the output?</vt:lpstr>
      <vt:lpstr>Java type casting</vt:lpstr>
      <vt:lpstr>Type casting</vt:lpstr>
      <vt:lpstr>Java operator precedence summary</vt:lpstr>
      <vt:lpstr>Explicit vs implicit type casts</vt:lpstr>
      <vt:lpstr>Primitive-type casting</vt:lpstr>
      <vt:lpstr>Object-type casting</vt:lpstr>
      <vt:lpstr>Converting between incompatible types</vt:lpstr>
      <vt:lpstr>In-class exercise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cmpu102 - data structures</dc:title>
  <dc:creator>Rui Meireles;Peter Lemieszewski</dc:creator>
  <cp:lastModifiedBy>lemieszewski</cp:lastModifiedBy>
  <cp:revision>1778</cp:revision>
  <cp:lastPrinted>2019-09-24T17:14:47Z</cp:lastPrinted>
  <dcterms:created xsi:type="dcterms:W3CDTF">2011-11-22T14:51:59Z</dcterms:created>
  <dcterms:modified xsi:type="dcterms:W3CDTF">2020-02-18T03:11:53Z</dcterms:modified>
</cp:coreProperties>
</file>