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7.xml.rels" ContentType="application/vnd.openxmlformats-package.relationships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media/image5.tif" ContentType="image/tiff"/>
  <Override PartName="/ppt/media/image4.png" ContentType="image/png"/>
  <Override PartName="/ppt/media/image1.png" ContentType="image/png"/>
  <Override PartName="/ppt/media/image3.tif" ContentType="image/tiff"/>
  <Override PartName="/ppt/media/image2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9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/>
  <p:notesSz cx="9144000" cy="6858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6B644B48-13ED-42DC-B5D1-13B6FA4251D4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37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DE72059-EA79-4DCB-8C56-732570C34899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en-US" sz="2000" spc="-1" strike="noStrike">
                <a:latin typeface="Arial"/>
              </a:rPr>
              <a:t>Arrays are object-reference variables. So changing contents is fine, but replacing with another other object (</a:t>
            </a:r>
            <a:r>
              <a:rPr b="0" lang="en-US" sz="1200" spc="-1" strike="noStrike">
                <a:latin typeface="Courier New"/>
                <a:ea typeface="Courier New"/>
              </a:rPr>
              <a:t>a = </a:t>
            </a:r>
            <a:r>
              <a:rPr b="0" lang="en-US" sz="1200" spc="-1" strike="noStrike">
                <a:solidFill>
                  <a:srgbClr val="0000ff"/>
                </a:solidFill>
                <a:latin typeface="Courier New"/>
                <a:ea typeface="Courier New"/>
              </a:rPr>
              <a:t>new </a:t>
            </a:r>
            <a:r>
              <a:rPr b="0" lang="en-US" sz="1200" spc="-1" strike="noStrike">
                <a:solidFill>
                  <a:srgbClr val="00b050"/>
                </a:solidFill>
                <a:latin typeface="Courier New"/>
                <a:ea typeface="Courier New"/>
              </a:rPr>
              <a:t>int[10];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) is not!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64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BA813FF7-1CC3-4C47-A14D-B5CD2E1E614B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67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F0539F62-EA2F-4DE3-82A3-2738B56240D2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70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90F2080-C603-402A-9093-1B8CADC02EF4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73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50FC267E-0ACE-4533-9387-9E4E8612CB54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76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3A4D9C73-4E38-488B-9AA7-B9EFD72040EA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79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AA366036-B33C-4D82-AA9B-5C62C0073BC9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82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A8EF731A-6042-43E1-BFD1-9A3C6DD1A40C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85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9A18203-B727-430A-AAFF-5B2E0AE9C9CB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88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FD45961-DC78-4677-9AD7-9659A20527D8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91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F9C7F4E6-AFBB-42A9-9D77-63501DA22CFE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40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6CE1DD4-7B71-48C0-96E0-27F81C834C12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43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392AF2E-47EB-4C12-970F-BC5544FAD097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46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527A3B2-C962-4657-B054-AB9DBF126273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49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34597C69-7223-4420-84B9-CAC2E919C1DC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en-US" sz="2000" spc="-1" strike="noStrike">
                <a:latin typeface="Arial"/>
              </a:rPr>
              <a:t>Answer key:</a:t>
            </a:r>
            <a:endParaRPr b="0" lang="en-US" sz="20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en-US" sz="2000" spc="-1" strike="noStrike">
                <a:latin typeface="Arial"/>
              </a:rPr>
              <a:t>No</a:t>
            </a:r>
            <a:endParaRPr b="0" lang="en-US" sz="20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en-US" sz="2000" spc="-1" strike="noStrike">
                <a:latin typeface="Arial"/>
              </a:rPr>
              <a:t>No</a:t>
            </a:r>
            <a:endParaRPr b="0" lang="en-US" sz="20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en-US" sz="2000" spc="-1" strike="noStrike">
                <a:latin typeface="Arial"/>
              </a:rPr>
              <a:t>Yes</a:t>
            </a:r>
            <a:endParaRPr b="0" lang="en-US" sz="20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en-US" sz="2000" spc="-1" strike="noStrike">
                <a:latin typeface="Arial"/>
              </a:rPr>
              <a:t>No</a:t>
            </a:r>
            <a:endParaRPr b="0" lang="en-US" sz="20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en-US" sz="2000" spc="-1" strike="noStrike">
                <a:latin typeface="Arial"/>
              </a:rPr>
              <a:t>No</a:t>
            </a:r>
            <a:endParaRPr b="0" lang="en-US" sz="20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en-US" sz="2000" spc="-1" strike="noStrike">
                <a:latin typeface="Arial"/>
              </a:rPr>
              <a:t>Yes</a:t>
            </a:r>
            <a:endParaRPr b="0" lang="en-US" sz="2000" spc="-1" strike="noStrike">
              <a:latin typeface="Arial"/>
            </a:endParaRPr>
          </a:p>
          <a:p>
            <a:pPr marL="228600" indent="-2282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en-US" sz="2000" spc="-1" strike="noStrike">
                <a:latin typeface="Arial"/>
              </a:rPr>
              <a:t>No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52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A70DE29A-A9A4-484F-8848-9466F3FA065B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55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BF7E3EF-4D72-4702-91D9-7921E2DB6A0D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58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A00AC3F-3E5C-48EC-9ECD-DC58AD51BA57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sldImg"/>
          </p:nvPr>
        </p:nvSpPr>
        <p:spPr>
          <a:xfrm>
            <a:off x="2857680" y="514440"/>
            <a:ext cx="3428640" cy="2571480"/>
          </a:xfrm>
          <a:prstGeom prst="rect">
            <a:avLst/>
          </a:prstGeom>
        </p:spPr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914400" y="3257640"/>
            <a:ext cx="7314840" cy="308592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161" name="TextShape 3"/>
          <p:cNvSpPr txBox="1"/>
          <p:nvPr/>
        </p:nvSpPr>
        <p:spPr>
          <a:xfrm>
            <a:off x="5179320" y="6513840"/>
            <a:ext cx="3962160" cy="3427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7970C7F4-14AB-47BE-BCB3-01070ECDE4CC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-18900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-18900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6549120"/>
            <a:ext cx="9179280" cy="30852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-10800"/>
            <a:ext cx="9179280" cy="85212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8496360" y="6513840"/>
            <a:ext cx="89136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fld id="{6E768816-A791-4591-BB84-883EF0F2C0B9}" type="slidenum">
              <a:rPr b="0" lang="en-US" sz="16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600" spc="-1" strike="noStrike"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549120"/>
            <a:ext cx="9179280" cy="30852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10800"/>
            <a:ext cx="9179280" cy="85212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8496360" y="6513840"/>
            <a:ext cx="891360" cy="33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fld id="{950BAB4C-EDAF-4F60-9B17-7E2FFDAA4707}" type="slidenum">
              <a:rPr b="0" lang="en-US" sz="1600" spc="-1" strike="noStrike">
                <a:solidFill>
                  <a:srgbClr val="ffffff"/>
                </a:solidFill>
                <a:latin typeface="Calibri"/>
              </a:rPr>
              <a:t>&lt;number&gt;</a:t>
            </a:fld>
            <a:endParaRPr b="0" lang="en-US" sz="16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-18900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.tif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hyperlink" Target="https://docs.oracle.com/javase/10/docs/api/" TargetMode="External"/><Relationship Id="rId2" Type="http://schemas.openxmlformats.org/officeDocument/2006/relationships/image" Target="../media/image5.tif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0" y="760320"/>
            <a:ext cx="9143640" cy="16448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808080"/>
                </a:solidFill>
                <a:latin typeface="Calibri"/>
              </a:rPr>
              <a:t>CMPU-102-51 Spring 2020</a:t>
            </a:r>
            <a:br/>
            <a:r>
              <a:rPr b="1" lang="en-US" sz="3200" spc="-1" strike="noStrike">
                <a:solidFill>
                  <a:srgbClr val="808080"/>
                </a:solidFill>
                <a:latin typeface="Calibri"/>
              </a:rPr>
              <a:t>Data Structures and Algorithms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1058400" y="5272920"/>
            <a:ext cx="6958080" cy="12718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595959"/>
                </a:solidFill>
                <a:latin typeface="Calibri"/>
              </a:rPr>
              <a:t>Rui Meireles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595959"/>
                </a:solidFill>
                <a:latin typeface="Calibri"/>
              </a:rPr>
              <a:t>Peter Lemieszewski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8388000" y="6573960"/>
            <a:ext cx="634680" cy="30060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1" name="CustomShape 4"/>
          <p:cNvSpPr/>
          <p:nvPr/>
        </p:nvSpPr>
        <p:spPr>
          <a:xfrm>
            <a:off x="0" y="2774520"/>
            <a:ext cx="9143640" cy="164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000000"/>
                </a:solidFill>
                <a:latin typeface="Calibri"/>
              </a:rPr>
              <a:t>Lecture #8: Java type casting continued; Final variables; Exceptions</a:t>
            </a:r>
            <a:endParaRPr b="0" lang="en-US" sz="4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Final variables: example/exercise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99000" y="1125000"/>
            <a:ext cx="8950320" cy="5349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Will this code compile? Why or why not?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class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Test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{   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public static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void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main(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String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[] args){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  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final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int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[]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a =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int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[10];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   </a:t>
            </a:r>
            <a:r>
              <a:rPr b="0" lang="en-US" sz="2000" spc="-1" strike="noStrike">
                <a:solidFill>
                  <a:srgbClr val="0000ff"/>
                </a:solidFill>
                <a:latin typeface="Courier Regular"/>
                <a:ea typeface="Courier New"/>
              </a:rPr>
              <a:t>for </a:t>
            </a:r>
            <a:r>
              <a:rPr b="0" lang="en-US" sz="20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(</a:t>
            </a:r>
            <a:r>
              <a:rPr b="0" lang="en-US" sz="20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int</a:t>
            </a:r>
            <a:r>
              <a:rPr b="0" lang="en-US" sz="20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 i=0; i &lt; a.length; i++)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a[i] = (</a:t>
            </a:r>
            <a:r>
              <a:rPr b="0" lang="en-US" sz="20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int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) (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Math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.random()*100); // rand [0-99]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 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a =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int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[10]; // zero everything out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}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0" y="811440"/>
            <a:ext cx="9178920" cy="604620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14" name="TextShape 2"/>
          <p:cNvSpPr txBox="1"/>
          <p:nvPr/>
        </p:nvSpPr>
        <p:spPr>
          <a:xfrm>
            <a:off x="457200" y="2251080"/>
            <a:ext cx="8229240" cy="22845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Exceptions</a:t>
            </a:r>
            <a:br/>
            <a:br/>
            <a:r>
              <a:rPr b="0" lang="en-US" sz="2400" spc="-1" strike="noStrike">
                <a:solidFill>
                  <a:srgbClr val="ffffff"/>
                </a:solidFill>
                <a:latin typeface="Calibri"/>
              </a:rPr>
              <a:t>(IPUJ 3.7)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Program errors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212760" y="1115640"/>
            <a:ext cx="8798400" cy="518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Syntactic errors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Code does not represent a valid program in the language we’re using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Detected at compile time (for compiled languages, of course)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E.g. missing bracket or semi-colon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Semantic errors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Program exhibits unexpected behavior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Mostly detected at runtime (i.e. during execution)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Compiler can detect some, e.g. uninitialized variable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34" dur="indefinite" restart="never" nodeType="tmRoot">
          <p:childTnLst>
            <p:seq>
              <p:cTn id="135" dur="indefinite" nodeType="mainSeq">
                <p:childTnLst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0" dur="500"/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3" dur="500"/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6" dur="500"/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9" dur="500"/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2" dur="500"/>
                                        <p:tgtEl>
                                          <p:spTgt spid="1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Java exceptions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212760" y="1115640"/>
            <a:ext cx="8798400" cy="518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Semantic errors may affect normal program control flow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Instead of crashing immediately, as some languages will, Java has a sophisticated error reporting mechanism called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exceptions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When an error occurs within a method, an exception is thrown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The method caller is then notified and has two options: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Either catch that exception and attempt to recover from the error, or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Let the exception propagate to the next level up in the call stack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If an exception reaches the main method and is not caught there, the program crashes and an error message is printed to </a:t>
            </a:r>
            <a:r>
              <a:rPr b="0" lang="en-US" sz="2200" spc="-1" strike="noStrike">
                <a:solidFill>
                  <a:srgbClr val="00b050"/>
                </a:solidFill>
                <a:latin typeface="Courier New"/>
                <a:ea typeface="Courier New"/>
              </a:rPr>
              <a:t>System</a:t>
            </a:r>
            <a:r>
              <a:rPr b="0" lang="en-US" sz="2200" spc="-1" strike="noStrike">
                <a:solidFill>
                  <a:srgbClr val="000000"/>
                </a:solidFill>
                <a:latin typeface="Courier New"/>
                <a:ea typeface="Courier New"/>
              </a:rPr>
              <a:t>.err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  <a:ea typeface="Calibri"/>
              </a:rPr>
              <a:t> (the terminal, by default)</a:t>
            </a:r>
            <a:r>
              <a:rPr b="0" lang="en-US" sz="2200" spc="-1" strike="noStrike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19" name="Picture 6" descr=""/>
          <p:cNvPicPr/>
          <p:nvPr/>
        </p:nvPicPr>
        <p:blipFill>
          <a:blip r:embed="rId1"/>
          <a:stretch/>
        </p:blipFill>
        <p:spPr>
          <a:xfrm>
            <a:off x="1790280" y="5411160"/>
            <a:ext cx="5244840" cy="647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3" dur="indefinite" restart="never" nodeType="tmRoot">
          <p:childTnLst>
            <p:seq>
              <p:cTn id="154" dur="indefinite" nodeType="mainSeq">
                <p:childTnLst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59" dur="500"/>
                                        <p:tgtEl>
                                          <p:spTgt spid="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4" dur="5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69" dur="5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4" dur="5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79" dur="500"/>
                                        <p:tgtEl>
                                          <p:spTgt spid="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4" dur="500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8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Picture 2" descr=""/>
          <p:cNvPicPr/>
          <p:nvPr/>
        </p:nvPicPr>
        <p:blipFill>
          <a:blip r:embed="rId1"/>
          <a:stretch/>
        </p:blipFill>
        <p:spPr>
          <a:xfrm>
            <a:off x="3554640" y="2864160"/>
            <a:ext cx="5511600" cy="3441240"/>
          </a:xfrm>
          <a:prstGeom prst="rect">
            <a:avLst/>
          </a:prstGeom>
          <a:ln>
            <a:noFill/>
          </a:ln>
        </p:spPr>
      </p:pic>
      <p:sp>
        <p:nvSpPr>
          <p:cNvPr id="121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A hierarchy of exceptions 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59480" y="1115640"/>
            <a:ext cx="8853480" cy="518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Exceptions are object-type variables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There is a large hierarchy of exceptions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Common exceptions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b05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b050"/>
                </a:solidFill>
                <a:latin typeface="Courier New"/>
              </a:rPr>
              <a:t>ArrayIndexOutOfBoundsException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b05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b050"/>
                </a:solidFill>
                <a:latin typeface="Courier New"/>
              </a:rPr>
              <a:t>NullPointerException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ffffff"/>
                </a:solidFill>
                <a:latin typeface="Calibri"/>
              </a:rPr>
              <a:t>Know when to catch them, when to throw them</a:t>
            </a:r>
            <a:endParaRPr b="0" lang="en-US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59480" y="1115640"/>
            <a:ext cx="8853480" cy="518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We should only catch exceptions that we can recover from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Subclasses of </a:t>
            </a:r>
            <a:r>
              <a:rPr b="0" lang="en-US" sz="2400" spc="-1" strike="noStrike">
                <a:solidFill>
                  <a:srgbClr val="00b050"/>
                </a:solidFill>
                <a:latin typeface="Courier New"/>
              </a:rPr>
              <a:t>Error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 should not be caught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They represent serious problems within the Java Virtual Machine itself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Exceptions such as </a:t>
            </a:r>
            <a:r>
              <a:rPr b="0" lang="en-US" sz="2400" spc="-1" strike="noStrike">
                <a:solidFill>
                  <a:srgbClr val="00b050"/>
                </a:solidFill>
                <a:latin typeface="Courier New"/>
              </a:rPr>
              <a:t>NullPointerException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 or </a:t>
            </a:r>
            <a:r>
              <a:rPr b="0" lang="en-US" sz="2400" spc="-1" strike="noStrike">
                <a:solidFill>
                  <a:srgbClr val="00b050"/>
                </a:solidFill>
                <a:latin typeface="Courier New"/>
              </a:rPr>
              <a:t>ArrayIndexOutOfBoundsException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 should not be caught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They indicate the presence of bugs in the code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800" spc="-1" strike="noStrike">
                <a:solidFill>
                  <a:srgbClr val="000000"/>
                </a:solidFill>
                <a:latin typeface="Calibri"/>
              </a:rPr>
              <a:t>Bugs should be fixed, not masked!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90" dur="indefinite" restart="never" nodeType="tmRoot">
          <p:childTnLst>
            <p:seq>
              <p:cTn id="191" dur="indefinite" nodeType="mainSeq">
                <p:childTnLst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6" dur="500"/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9" dur="500"/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04" dur="500"/>
                                        <p:tgtEl>
                                          <p:spTgt spid="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09" dur="500"/>
                                        <p:tgtEl>
                                          <p:spTgt spid="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2" dur="500"/>
                                        <p:tgtEl>
                                          <p:spTgt spid="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-16560" y="-189000"/>
            <a:ext cx="921060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3800" spc="-1" strike="noStrike">
                <a:solidFill>
                  <a:srgbClr val="ffffff"/>
                </a:solidFill>
                <a:latin typeface="Calibri"/>
              </a:rPr>
              <a:t>How to learn if a method throws an exception</a:t>
            </a:r>
            <a:endParaRPr b="0" lang="en-US" sz="3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159480" y="1115640"/>
            <a:ext cx="8853480" cy="18820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The Java API lists the exceptions each method can throw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 u="sng">
                <a:solidFill>
                  <a:srgbClr val="7030a0"/>
                </a:solidFill>
                <a:uFillTx/>
                <a:latin typeface="Calibri"/>
                <a:hlinkClick r:id="rId1"/>
              </a:rPr>
              <a:t>https://docs.oracle.com/javase/10/docs/api/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Example: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27" name="Picture 6" descr=""/>
          <p:cNvPicPr/>
          <p:nvPr/>
        </p:nvPicPr>
        <p:blipFill>
          <a:blip r:embed="rId2"/>
          <a:stretch/>
        </p:blipFill>
        <p:spPr>
          <a:xfrm>
            <a:off x="254160" y="2523240"/>
            <a:ext cx="8664120" cy="3828600"/>
          </a:xfrm>
          <a:prstGeom prst="rect">
            <a:avLst/>
          </a:prstGeom>
          <a:ln>
            <a:noFill/>
          </a:ln>
        </p:spPr>
      </p:pic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Catching exceptions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159480" y="1115640"/>
            <a:ext cx="8853480" cy="518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 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try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{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&lt;try-block&gt;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}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catch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(&lt;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ExceptionClass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&gt; &lt;exceptionName&gt;){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&lt;catch-block&gt;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}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If an exception occurs within the try block, control will jump to the catch block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Will catch exceptions of class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ExceptionClass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 or subclass of it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Example: opening an inexistent file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r>
              <a:rPr b="0" lang="en-US" sz="1900" spc="-1" strike="noStrike">
                <a:solidFill>
                  <a:srgbClr val="0000ff"/>
                </a:solidFill>
                <a:latin typeface="Courier Regular"/>
                <a:ea typeface="Courier New"/>
              </a:rPr>
              <a:t>	</a:t>
            </a:r>
            <a:r>
              <a:rPr b="0" lang="en-US" sz="1900" spc="-1" strike="noStrike">
                <a:solidFill>
                  <a:srgbClr val="0000ff"/>
                </a:solidFill>
                <a:latin typeface="Courier New"/>
                <a:ea typeface="Courier New"/>
              </a:rPr>
              <a:t>try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{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FileReader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fr = </a:t>
            </a:r>
            <a:r>
              <a:rPr b="0" lang="en-US" sz="19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FileReader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(filename);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  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} </a:t>
            </a:r>
            <a:r>
              <a:rPr b="0" lang="en-US" sz="1900" spc="-1" strike="noStrike">
                <a:solidFill>
                  <a:srgbClr val="0000ff"/>
                </a:solidFill>
                <a:latin typeface="Courier New"/>
                <a:ea typeface="Courier New"/>
              </a:rPr>
              <a:t>catch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(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FileNotFoundException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e){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... // ask the user for a new filename 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  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}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213" dur="indefinite" restart="never" nodeType="tmRoot">
          <p:childTnLst>
            <p:seq>
              <p:cTn id="214" dur="indefinite" nodeType="mainSeq">
                <p:childTnLst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19" dur="500"/>
                                        <p:tgtEl>
                                          <p:spTgt spid="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2" dur="500"/>
                                        <p:tgtEl>
                                          <p:spTgt spid="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5" dur="500"/>
                                        <p:tgtEl>
                                          <p:spTgt spid="1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8" dur="500"/>
                                        <p:tgtEl>
                                          <p:spTgt spid="1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1" dur="500"/>
                                        <p:tgtEl>
                                          <p:spTgt spid="1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34" dur="500"/>
                                        <p:tgtEl>
                                          <p:spTgt spid="1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In-class exercise: exceptions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159480" y="1115640"/>
            <a:ext cx="8853480" cy="1521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The following code reads a sequence of integers from the keyboard. Modify it so it doesn’t crash if the user inputs a non-integer value. Make it try again instead.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Hint: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Integer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.parseInt(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String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s)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 throws a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NumberFormatException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 if 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s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 doesn’t contain a parsable integer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889200" y="2637360"/>
            <a:ext cx="7837920" cy="338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Scanner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scanner =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Scanner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(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System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.in);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while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(true){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String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inputStr = scanner.next();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int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inputInt =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Integer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.parseInt(inputStr); // modify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if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(inputInt == 0)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break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... // do something interesting with inputInt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}</a:t>
            </a:r>
            <a:endParaRPr b="0" lang="en-US" sz="1800" spc="-1" strike="noStrike">
              <a:latin typeface="Arial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In-class exercise: exceptions solution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1021680" y="1137240"/>
            <a:ext cx="7162920" cy="530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Scanner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scanner =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Scanner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(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System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.in);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while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(true){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String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inputStr = scanner.next();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int inputInt = 0;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try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inputInt =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Integer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.parseInt(inputStr);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}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catch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(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NumberFormatException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e){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System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.out.println("Invalid input. int need.");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continue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; // try again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}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if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(inputInt == 0)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 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break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... // do something interesting with inputInt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}</a:t>
            </a:r>
            <a:endParaRPr b="0" lang="en-US" sz="1800" spc="-1" strike="noStrike"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0" y="811440"/>
            <a:ext cx="9178920" cy="604620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3" name="TextShape 2"/>
          <p:cNvSpPr txBox="1"/>
          <p:nvPr/>
        </p:nvSpPr>
        <p:spPr>
          <a:xfrm>
            <a:off x="457200" y="2251080"/>
            <a:ext cx="8229240" cy="22845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Java type casting</a:t>
            </a:r>
            <a:br/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(continued...)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Type casting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203760" y="1044720"/>
            <a:ext cx="8757000" cy="5392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General format: </a:t>
            </a:r>
            <a:r>
              <a:rPr b="0" lang="en-US" sz="2400" spc="-1" strike="noStrike">
                <a:solidFill>
                  <a:srgbClr val="000000"/>
                </a:solidFill>
                <a:latin typeface="Courier New"/>
              </a:rPr>
              <a:t>(</a:t>
            </a:r>
            <a:r>
              <a:rPr b="0" lang="en-US" sz="2400" spc="-1" strike="noStrike">
                <a:solidFill>
                  <a:srgbClr val="00b050"/>
                </a:solidFill>
                <a:latin typeface="Courier New"/>
              </a:rPr>
              <a:t>&lt;new-type&gt;</a:t>
            </a:r>
            <a:r>
              <a:rPr b="0" lang="en-US" sz="2400" spc="-1" strike="noStrike">
                <a:solidFill>
                  <a:srgbClr val="000000"/>
                </a:solidFill>
                <a:latin typeface="Courier New"/>
              </a:rPr>
              <a:t>) &lt;expr-of-old-type&gt;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E.g.: </a:t>
            </a:r>
            <a:r>
              <a:rPr b="0" lang="en-US" sz="1600" spc="-1" strike="noStrike">
                <a:solidFill>
                  <a:srgbClr val="00b050"/>
                </a:solidFill>
                <a:latin typeface="Courier New"/>
                <a:ea typeface="Courier New"/>
              </a:rPr>
              <a:t>int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  <a:ea typeface="Courier New"/>
              </a:rPr>
              <a:t> dieRoll = (</a:t>
            </a:r>
            <a:r>
              <a:rPr b="0" lang="en-US" sz="1600" spc="-1" strike="noStrike">
                <a:solidFill>
                  <a:srgbClr val="00b050"/>
                </a:solidFill>
                <a:latin typeface="Courier New"/>
                <a:ea typeface="Courier New"/>
              </a:rPr>
              <a:t>int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  <a:ea typeface="Courier New"/>
              </a:rPr>
              <a:t>) (6*</a:t>
            </a:r>
            <a:r>
              <a:rPr b="0" lang="en-US" sz="1600" spc="-1" strike="noStrike">
                <a:solidFill>
                  <a:srgbClr val="00b050"/>
                </a:solidFill>
                <a:latin typeface="Courier New"/>
                <a:ea typeface="Courier New"/>
              </a:rPr>
              <a:t>Math</a:t>
            </a:r>
            <a:r>
              <a:rPr b="0" lang="en-US" sz="1600" spc="-1" strike="noStrike">
                <a:solidFill>
                  <a:srgbClr val="000000"/>
                </a:solidFill>
                <a:latin typeface="Courier New"/>
                <a:ea typeface="Courier New"/>
              </a:rPr>
              <a:t>.random()+1);</a:t>
            </a:r>
            <a:endParaRPr b="0" lang="en-US" sz="16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Some casts can be performed implicitly: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From smaller to larger numeric type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Appending to string using operator +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From subclass to superclass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9996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Others have to be explicit: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85716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From larger to smaller numeric type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857160" indent="-34272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Calibri"/>
              <a:buAutoNum type="arabicPeriod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From superclass to subclass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9996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Yet some other casts can’t be performed at all: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E.g. from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boolean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 to something else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344880" y="5882040"/>
            <a:ext cx="8474760" cy="5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dur="indefinite" nodeType="mainSeq">
                <p:childTnLst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" dur="500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4" dur="500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9" dur="500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2" dur="500"/>
                                        <p:tgtEl>
                                          <p:spTgt spid="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5" dur="500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28" dur="500"/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1" dur="500"/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36" dur="500"/>
                                        <p:tgtEl>
                                          <p:spTgt spid="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1" dur="500"/>
                                        <p:tgtEl>
                                          <p:spTgt spid="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44" dur="500"/>
                                        <p:tgtEl>
                                          <p:spTgt spid="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Picture 4" descr=""/>
          <p:cNvPicPr/>
          <p:nvPr/>
        </p:nvPicPr>
        <p:blipFill>
          <a:blip r:embed="rId1"/>
          <a:stretch/>
        </p:blipFill>
        <p:spPr>
          <a:xfrm>
            <a:off x="5287680" y="4552560"/>
            <a:ext cx="3738600" cy="2007360"/>
          </a:xfrm>
          <a:prstGeom prst="rect">
            <a:avLst/>
          </a:prstGeom>
          <a:ln>
            <a:noFill/>
          </a:ln>
        </p:spPr>
      </p:pic>
      <p:sp>
        <p:nvSpPr>
          <p:cNvPr id="98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Object-type casting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159480" y="1115640"/>
            <a:ext cx="8412480" cy="518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Casting from subclass to superclass is performed implicitly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E.g. 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Function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f = </a:t>
            </a:r>
            <a:r>
              <a:rPr b="0" lang="en-US" sz="19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LinearFunction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(m, b);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Casting from superclass to subclass must be explicit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E.g: 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LinearFunction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lf = (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LinearFunction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) f;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38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900" spc="-1" strike="noStrike">
                <a:solidFill>
                  <a:srgbClr val="000000"/>
                </a:solidFill>
                <a:latin typeface="Calibri"/>
                <a:ea typeface="Calibri"/>
              </a:rPr>
              <a:t>Will cause a 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ClassCastException</a:t>
            </a:r>
            <a:r>
              <a:rPr b="0" lang="en-US" sz="1900" spc="-1" strike="noStrike">
                <a:solidFill>
                  <a:srgbClr val="000000"/>
                </a:solidFill>
                <a:latin typeface="Calibri"/>
                <a:ea typeface="Calibri"/>
              </a:rPr>
              <a:t> error at runtime if object was not originally of that subclass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Casting between other classes is prohibited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Even from sibling to sibling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E.g. 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QuadraticFunction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qf = (</a:t>
            </a:r>
            <a:r>
              <a:rPr b="0" lang="en-US" sz="1900" spc="-1" strike="noStrike">
                <a:solidFill>
                  <a:srgbClr val="00b050"/>
                </a:solidFill>
                <a:latin typeface="Courier New"/>
                <a:ea typeface="Courier New"/>
              </a:rPr>
              <a:t>QuadraticFunction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) lf; </a:t>
            </a:r>
            <a:r>
              <a:rPr b="0" lang="en-US" sz="19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45" dur="indefinite" restart="never" nodeType="tmRoot">
          <p:childTnLst>
            <p:seq>
              <p:cTn id="46" dur="indefinite" nodeType="mainSeq">
                <p:childTnLst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1" dur="500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4" dur="500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57" dur="500"/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2" dur="500"/>
                                        <p:tgtEl>
                                          <p:spTgt spid="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5" dur="500"/>
                                        <p:tgtEl>
                                          <p:spTgt spid="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68" dur="500"/>
                                        <p:tgtEl>
                                          <p:spTgt spid="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000" spc="-1" strike="noStrike">
                <a:solidFill>
                  <a:srgbClr val="ffffff"/>
                </a:solidFill>
                <a:latin typeface="Calibri"/>
              </a:rPr>
              <a:t>Safe downstream casting: </a:t>
            </a:r>
            <a:r>
              <a:rPr b="0" lang="en-US" sz="4000" spc="-1" strike="noStrike">
                <a:solidFill>
                  <a:srgbClr val="ffffff"/>
                </a:solidFill>
                <a:latin typeface="Courier Regular"/>
                <a:ea typeface="Courier New"/>
              </a:rPr>
              <a:t>instanceof</a:t>
            </a:r>
            <a:endParaRPr b="0" lang="en-US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88920" y="1115640"/>
            <a:ext cx="8937360" cy="54500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&lt;obj&gt; </a:t>
            </a:r>
            <a:r>
              <a:rPr b="0" lang="en-US" sz="2400" spc="-1" strike="noStrike">
                <a:solidFill>
                  <a:srgbClr val="0000ff"/>
                </a:solidFill>
                <a:latin typeface="Courier Regular"/>
                <a:ea typeface="Courier New"/>
              </a:rPr>
              <a:t>instanceof </a:t>
            </a:r>
            <a:r>
              <a:rPr b="0" lang="en-US" sz="24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&lt;</a:t>
            </a:r>
            <a:r>
              <a:rPr b="0" lang="en-US" sz="24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Class</a:t>
            </a:r>
            <a:r>
              <a:rPr b="0" lang="en-US" sz="24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&gt;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Is true if variable 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obj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 is an instance of class </a:t>
            </a:r>
            <a:r>
              <a:rPr b="0" lang="en-US" sz="18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Class</a:t>
            </a: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,  false otherwise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ourier New"/>
              </a:rPr>
              <a:t>Only applicable to object-reference type variables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Useful when we need to distinguish between different subclasses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E.g. (counting linear functions in array):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Function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[] farray;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… 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// initialize array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int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 nlf = 0;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00ff"/>
                </a:solidFill>
                <a:latin typeface="Courier Regular"/>
                <a:ea typeface="Courier New"/>
              </a:rPr>
              <a:t>for 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(</a:t>
            </a:r>
            <a:r>
              <a:rPr b="0" lang="en-US" sz="18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int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 i=0; i &lt; farray.length; i++)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00ff"/>
                </a:solidFill>
                <a:latin typeface="Courier Regular"/>
                <a:ea typeface="Courier New"/>
              </a:rPr>
              <a:t>if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 (farray[i] </a:t>
            </a:r>
            <a:r>
              <a:rPr b="0" lang="en-US" sz="1800" spc="-1" strike="noStrike">
                <a:solidFill>
                  <a:srgbClr val="0000ff"/>
                </a:solidFill>
                <a:latin typeface="Courier Regular"/>
                <a:ea typeface="Courier New"/>
              </a:rPr>
              <a:t>instanceof </a:t>
            </a:r>
            <a:r>
              <a:rPr b="0" lang="en-US" sz="18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LinearFunction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)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nlf++;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E.g. safe casting (i.e.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 no potential </a:t>
            </a:r>
            <a:r>
              <a:rPr b="0" lang="en-US" sz="22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ClassCastException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):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r>
              <a:rPr b="0" lang="en-US" sz="19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900" spc="-1" strike="noStrike">
                <a:solidFill>
                  <a:srgbClr val="0000ff"/>
                </a:solidFill>
                <a:latin typeface="Courier Regular"/>
                <a:ea typeface="Courier New"/>
              </a:rPr>
              <a:t>if</a:t>
            </a:r>
            <a:r>
              <a:rPr b="0" lang="en-US" sz="19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 (farray[0] </a:t>
            </a:r>
            <a:r>
              <a:rPr b="0" lang="en-US" sz="1900" spc="-1" strike="noStrike">
                <a:solidFill>
                  <a:srgbClr val="0000ff"/>
                </a:solidFill>
                <a:latin typeface="Courier Regular"/>
                <a:ea typeface="Courier New"/>
              </a:rPr>
              <a:t>instanceof </a:t>
            </a:r>
            <a:r>
              <a:rPr b="0" lang="en-US" sz="19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LinearFunction</a:t>
            </a:r>
            <a:r>
              <a:rPr b="0" lang="en-US" sz="19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)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80"/>
              </a:spcBef>
            </a:pPr>
            <a:r>
              <a:rPr b="0" lang="en-US" sz="19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9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r>
              <a:rPr b="0" lang="en-US" sz="19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LinearFunction</a:t>
            </a:r>
            <a:r>
              <a:rPr b="0" lang="en-US" sz="19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 lf = (</a:t>
            </a:r>
            <a:r>
              <a:rPr b="0" lang="en-US" sz="1900" spc="-1" strike="noStrike">
                <a:solidFill>
                  <a:srgbClr val="00b050"/>
                </a:solidFill>
                <a:latin typeface="Courier Regular"/>
                <a:ea typeface="Courier New"/>
              </a:rPr>
              <a:t>LinearFunction</a:t>
            </a:r>
            <a:r>
              <a:rPr b="0" lang="en-US" sz="19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) farray[0];</a:t>
            </a:r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  <a:p>
            <a:endParaRPr b="0" lang="en-US" sz="19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2" name="Picture 4" descr=""/>
          <p:cNvPicPr/>
          <p:nvPr/>
        </p:nvPicPr>
        <p:blipFill>
          <a:blip r:embed="rId1"/>
          <a:stretch/>
        </p:blipFill>
        <p:spPr>
          <a:xfrm>
            <a:off x="5892840" y="2705760"/>
            <a:ext cx="3133440" cy="1682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69" dur="indefinite" restart="never" nodeType="tmRoot">
          <p:childTnLst>
            <p:seq>
              <p:cTn id="70" dur="indefinite" nodeType="mainSeq">
                <p:childTnLst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75" dur="500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0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3" dur="500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6" dur="500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9" dur="500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2" dur="500"/>
                                        <p:tgtEl>
                                          <p:spTgt spid="1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5" dur="500"/>
                                        <p:tgtEl>
                                          <p:spTgt spid="1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98" dur="500"/>
                                        <p:tgtEl>
                                          <p:spTgt spid="1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6" dur="500"/>
                                        <p:tgtEl>
                                          <p:spTgt spid="1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09" dur="500"/>
                                        <p:tgtEl>
                                          <p:spTgt spid="1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12" dur="500"/>
                                        <p:tgtEl>
                                          <p:spTgt spid="10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In-class exercise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159480" y="1115640"/>
            <a:ext cx="8853480" cy="51897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Will these Java snippets compile?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360"/>
              </a:spcBef>
              <a:buClr>
                <a:srgbClr val="00b050"/>
              </a:buClr>
              <a:buFont typeface="Calibri"/>
              <a:buAutoNum type="alphaLcParenR"/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long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a = 10;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int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b = a;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360"/>
              </a:spcBef>
              <a:buClr>
                <a:srgbClr val="00b050"/>
              </a:buClr>
              <a:buFont typeface="Calibri"/>
              <a:buAutoNum type="alphaLcParenR"/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boolean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a = true;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long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b = a;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360"/>
              </a:spcBef>
              <a:buClr>
                <a:srgbClr val="00b050"/>
              </a:buClr>
              <a:buFont typeface="Calibri"/>
              <a:buAutoNum type="alphaLcParenR"/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int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a = 2;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double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b = (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byte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) a;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360"/>
              </a:spcBef>
              <a:buClr>
                <a:srgbClr val="00b050"/>
              </a:buClr>
              <a:buFont typeface="Calibri"/>
              <a:buAutoNum type="alphaLcParenR"/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char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c = 'G';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String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s = (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String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) c;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360"/>
              </a:spcBef>
              <a:buClr>
                <a:srgbClr val="00b050"/>
              </a:buClr>
              <a:buFont typeface="Calibri"/>
              <a:buAutoNum type="alphaLcParenR"/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LinearFunction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lf = (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LinearFunction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)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QuadraticFunction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(1, 2, 3);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360"/>
              </a:spcBef>
              <a:buClr>
                <a:srgbClr val="00b050"/>
              </a:buClr>
              <a:buFont typeface="Calibri"/>
              <a:buAutoNum type="alphaLcParenR"/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String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s = "Hello " +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LinearFunction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(3,2);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800280" indent="-342720">
              <a:lnSpc>
                <a:spcPct val="100000"/>
              </a:lnSpc>
              <a:spcBef>
                <a:spcPts val="360"/>
              </a:spcBef>
              <a:buClr>
                <a:srgbClr val="00b050"/>
              </a:buClr>
              <a:buFont typeface="Calibri"/>
              <a:buAutoNum type="alphaLcParenR"/>
            </a:pP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int 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i =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String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("787");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57240">
              <a:lnSpc>
                <a:spcPct val="100000"/>
              </a:lnSpc>
              <a:spcBef>
                <a:spcPts val="439"/>
              </a:spcBef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spcBef>
                <a:spcPts val="479"/>
              </a:spcBef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spcBef>
                <a:spcPts val="360"/>
              </a:spcBef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Regular"/>
                <a:ea typeface="Courier New"/>
              </a:rPr>
              <a:t>	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13" dur="indefinite" restart="never" nodeType="tmRoot">
          <p:childTnLst>
            <p:seq>
              <p:cTn id="1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0" y="811440"/>
            <a:ext cx="9178920" cy="6046200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6" name="TextShape 2"/>
          <p:cNvSpPr txBox="1"/>
          <p:nvPr/>
        </p:nvSpPr>
        <p:spPr>
          <a:xfrm>
            <a:off x="457200" y="2251080"/>
            <a:ext cx="8229240" cy="22845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Final variables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Final variables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193320" y="1115640"/>
            <a:ext cx="8819640" cy="5851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ff"/>
                </a:solidFill>
                <a:latin typeface="Courier New"/>
                <a:ea typeface="Courier New"/>
              </a:rPr>
              <a:t>final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 variables can not be changed once they are initialized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Reasons for using them: efficiency or design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Declaration: </a:t>
            </a:r>
            <a:r>
              <a:rPr b="0" lang="en-US" sz="2200" spc="-1" strike="noStrike">
                <a:solidFill>
                  <a:srgbClr val="0000ff"/>
                </a:solidFill>
                <a:latin typeface="Courier New"/>
                <a:ea typeface="Courier New"/>
              </a:rPr>
              <a:t>final</a:t>
            </a:r>
            <a:r>
              <a:rPr b="0" lang="en-US" sz="2200" spc="-1" strike="noStrike">
                <a:solidFill>
                  <a:srgbClr val="000000"/>
                </a:solidFill>
                <a:latin typeface="Courier New"/>
                <a:ea typeface="Courier New"/>
              </a:rPr>
              <a:t> &lt;</a:t>
            </a:r>
            <a:r>
              <a:rPr b="0" lang="en-US" sz="2200" spc="-1" strike="noStrike">
                <a:solidFill>
                  <a:srgbClr val="00b050"/>
                </a:solidFill>
                <a:latin typeface="Courier New"/>
                <a:ea typeface="Courier New"/>
              </a:rPr>
              <a:t>dataType</a:t>
            </a:r>
            <a:r>
              <a:rPr b="0" lang="en-US" sz="2200" spc="-1" strike="noStrike">
                <a:solidFill>
                  <a:srgbClr val="000000"/>
                </a:solidFill>
                <a:latin typeface="Courier New"/>
                <a:ea typeface="Courier New"/>
              </a:rPr>
              <a:t>&gt; &lt;varName&gt;;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ourier New"/>
              </a:rPr>
              <a:t>Makes primitive types constants, e.g.: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class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Math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{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  </a:t>
            </a:r>
            <a:r>
              <a:rPr b="0" lang="en-US" sz="1800" spc="-1" strike="noStrike">
                <a:solidFill>
                  <a:srgbClr val="0000ff"/>
                </a:solidFill>
                <a:latin typeface="Courier New"/>
                <a:ea typeface="Courier New"/>
              </a:rPr>
              <a:t>public static final </a:t>
            </a:r>
            <a:r>
              <a:rPr b="0" lang="en-US" sz="1800" spc="-1" strike="noStrike">
                <a:solidFill>
                  <a:srgbClr val="00b050"/>
                </a:solidFill>
                <a:latin typeface="Courier New"/>
                <a:ea typeface="Courier New"/>
              </a:rPr>
              <a:t>double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 PI = 3.14159265358979323846;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}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For object-reference type variables: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Makes the reference constant, but not the object itself!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E.g. 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final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Person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p =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Person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();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p.setAge(23);     // OK!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p = </a:t>
            </a:r>
            <a:r>
              <a:rPr b="0" lang="en-US" sz="2000" spc="-1" strike="noStrike">
                <a:solidFill>
                  <a:srgbClr val="0000ff"/>
                </a:solidFill>
                <a:latin typeface="Courier New"/>
                <a:ea typeface="Courier New"/>
              </a:rPr>
              <a:t>new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 </a:t>
            </a:r>
            <a:r>
              <a:rPr b="0" lang="en-US" sz="2000" spc="-1" strike="noStrike">
                <a:solidFill>
                  <a:srgbClr val="00b050"/>
                </a:solidFill>
                <a:latin typeface="Courier New"/>
                <a:ea typeface="Courier New"/>
              </a:rPr>
              <a:t>Person</a:t>
            </a:r>
            <a:r>
              <a:rPr b="0" lang="en-US" sz="2000" spc="-1" strike="noStrike">
                <a:solidFill>
                  <a:srgbClr val="000000"/>
                </a:solidFill>
                <a:latin typeface="Courier New"/>
                <a:ea typeface="Courier New"/>
              </a:rPr>
              <a:t>(); // compilation error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15" dur="indefinite" restart="never" nodeType="tmRoot">
          <p:childTnLst>
            <p:seq>
              <p:cTn id="116" dur="indefinite" nodeType="mainSeq">
                <p:childTnLst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1" dur="500"/>
                                        <p:tgtEl>
                                          <p:spTgt spid="1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4" dur="500"/>
                                        <p:tgtEl>
                                          <p:spTgt spid="1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27" dur="500"/>
                                        <p:tgtEl>
                                          <p:spTgt spid="1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30" dur="500"/>
                                        <p:tgtEl>
                                          <p:spTgt spid="10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nodeType="with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133" dur="500"/>
                                        <p:tgtEl>
                                          <p:spTgt spid="1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-66960" y="-189000"/>
            <a:ext cx="93398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Calibri"/>
              </a:rPr>
              <a:t>Final variables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193320" y="1115640"/>
            <a:ext cx="8819640" cy="58514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Initialization at declaration not mandatory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Class-level variables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Can also be initialized in the constructor (but nowhere else)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Method-local variables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Can be initialized anywhere within scope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ff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ff"/>
                </a:solidFill>
                <a:latin typeface="Courier New"/>
                <a:ea typeface="Courier New"/>
              </a:rPr>
              <a:t>final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Calibri"/>
              </a:rPr>
              <a:t> keyword can be applied to method parameters as well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  <a:ea typeface="Calibri"/>
              </a:rPr>
              <a:t>Effect: variable can‘t be changed inside method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57947</TotalTime>
  <Application>LibreOffice/6.0.7.3$Linux_X86_64 LibreOffice_project/00m0$Build-3</Application>
  <Words>933</Words>
  <Paragraphs>201</Paragraphs>
  <Company>Universidade do Porto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2011-11-22T14:51:59Z</dcterms:created>
  <dc:creator>Rui Meireles</dc:creator>
  <dc:description/>
  <dc:language>en-US</dc:language>
  <cp:lastModifiedBy/>
  <cp:lastPrinted>2019-09-24T18:11:44Z</cp:lastPrinted>
  <dcterms:modified xsi:type="dcterms:W3CDTF">2020-02-19T16:56:49Z</dcterms:modified>
  <cp:revision>1794</cp:revision>
  <dc:subject/>
  <dc:title>cmpu102-data structures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Universidade do Porto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19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19</vt:i4>
  </property>
</Properties>
</file>