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33"/>
  </p:notesMasterIdLst>
  <p:handoutMasterIdLst>
    <p:handoutMasterId r:id="rId34"/>
  </p:handoutMasterIdLst>
  <p:sldIdLst>
    <p:sldId id="1173" r:id="rId2"/>
    <p:sldId id="550" r:id="rId3"/>
    <p:sldId id="1180" r:id="rId4"/>
    <p:sldId id="608" r:id="rId5"/>
    <p:sldId id="592" r:id="rId6"/>
    <p:sldId id="610" r:id="rId7"/>
    <p:sldId id="1182" r:id="rId8"/>
    <p:sldId id="574" r:id="rId9"/>
    <p:sldId id="575" r:id="rId10"/>
    <p:sldId id="581" r:id="rId11"/>
    <p:sldId id="675" r:id="rId12"/>
    <p:sldId id="1183" r:id="rId13"/>
    <p:sldId id="1184" r:id="rId14"/>
    <p:sldId id="1185" r:id="rId15"/>
    <p:sldId id="1186" r:id="rId16"/>
    <p:sldId id="1187" r:id="rId17"/>
    <p:sldId id="1188" r:id="rId18"/>
    <p:sldId id="1189" r:id="rId19"/>
    <p:sldId id="1190" r:id="rId20"/>
    <p:sldId id="1191" r:id="rId21"/>
    <p:sldId id="1192" r:id="rId22"/>
    <p:sldId id="677" r:id="rId23"/>
    <p:sldId id="584" r:id="rId24"/>
    <p:sldId id="1193" r:id="rId25"/>
    <p:sldId id="1181" r:id="rId26"/>
    <p:sldId id="679" r:id="rId27"/>
    <p:sldId id="680" r:id="rId28"/>
    <p:sldId id="681" r:id="rId29"/>
    <p:sldId id="682" r:id="rId30"/>
    <p:sldId id="683" r:id="rId31"/>
    <p:sldId id="684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" id="{D27C4571-87B6-6548-B2CD-7FBE1E0DE51C}">
          <p14:sldIdLst>
            <p14:sldId id="1173"/>
            <p14:sldId id="550"/>
            <p14:sldId id="1180"/>
            <p14:sldId id="608"/>
            <p14:sldId id="592"/>
            <p14:sldId id="610"/>
            <p14:sldId id="574"/>
            <p14:sldId id="575"/>
            <p14:sldId id="581"/>
            <p14:sldId id="675"/>
            <p14:sldId id="677"/>
            <p14:sldId id="584"/>
            <p14:sldId id="1181"/>
            <p14:sldId id="679"/>
            <p14:sldId id="680"/>
            <p14:sldId id="681"/>
            <p14:sldId id="682"/>
            <p14:sldId id="683"/>
            <p14:sldId id="6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2" autoAdjust="0"/>
    <p:restoredTop sz="90625" autoAdjust="0"/>
  </p:normalViewPr>
  <p:slideViewPr>
    <p:cSldViewPr snapToGrid="0" snapToObjects="1">
      <p:cViewPr varScale="1">
        <p:scale>
          <a:sx n="104" d="100"/>
          <a:sy n="104" d="100"/>
        </p:scale>
        <p:origin x="-17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58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823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Arrays are object-reference variables. So changing contents is fine, but replacing with another </a:t>
            </a:r>
            <a:r>
              <a:rPr lang="en-US" dirty="0" smtClean="0"/>
              <a:t>object </a:t>
            </a:r>
            <a:r>
              <a:rPr lang="en-US" dirty="0"/>
              <a:t>(</a:t>
            </a:r>
            <a:r>
              <a:rPr lang="en-US" sz="1200" dirty="0">
                <a:latin typeface="Courier" pitchFamily="2" charset="0"/>
                <a:ea typeface="Courier New" charset="0"/>
                <a:cs typeface="Courier New" charset="0"/>
              </a:rPr>
              <a:t>a = </a:t>
            </a:r>
            <a:r>
              <a:rPr lang="en-US" sz="12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2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2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200" dirty="0">
                <a:latin typeface="Courier" pitchFamily="2" charset="0"/>
                <a:ea typeface="Courier New" charset="0"/>
                <a:cs typeface="Courier New" charset="0"/>
              </a:rPr>
              <a:t>[10];</a:t>
            </a:r>
            <a:r>
              <a:rPr lang="en-US" dirty="0"/>
              <a:t>) is not!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57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key: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74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6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57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42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76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88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579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7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180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783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341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5516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905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6905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970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150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409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653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65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0368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842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834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80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2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key: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74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key: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  <a:p>
            <a:pPr marL="228600" indent="-228600">
              <a:buAutoNum type="alphaLcParenR"/>
            </a:pPr>
            <a:r>
              <a:rPr lang="en-US" dirty="0"/>
              <a:t>Yes</a:t>
            </a:r>
          </a:p>
          <a:p>
            <a:pPr marL="228600" indent="-228600">
              <a:buAutoNum type="alphaLcParenR"/>
            </a:pPr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74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44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68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10/docs/ap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CMPU-102-51 Spring 2020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</a:t>
            </a:r>
            <a:r>
              <a:rPr lang="en-US" sz="4000" b="1" strike="sngStrike" dirty="0"/>
              <a:t>#</a:t>
            </a:r>
            <a:r>
              <a:rPr lang="en-US" sz="4000" b="1" strike="sngStrike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r>
            <a:r>
              <a:rPr lang="en-US" sz="4000" b="1" dirty="0" smtClean="0"/>
              <a:t>: </a:t>
            </a:r>
            <a:r>
              <a:rPr lang="en-US" sz="4000" b="1" dirty="0"/>
              <a:t>Java type casting continued; Final variables; </a:t>
            </a:r>
            <a:r>
              <a:rPr lang="en-US" sz="4000" b="1" dirty="0" smtClean="0"/>
              <a:t>Exceptions</a:t>
            </a:r>
          </a:p>
          <a:p>
            <a:r>
              <a:rPr lang="en-US" sz="1800" b="1" dirty="0" smtClean="0">
                <a:latin typeface="Consolas" pitchFamily="49" charset="0"/>
              </a:rPr>
              <a:t>We’ll pick up with </a:t>
            </a:r>
            <a:r>
              <a:rPr lang="en-US" sz="1800" b="1" smtClean="0">
                <a:latin typeface="Consolas" pitchFamily="49" charset="0"/>
              </a:rPr>
              <a:t>slide 6</a:t>
            </a:r>
            <a:endParaRPr lang="en-US" sz="1800" b="1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11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Final variables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1115553"/>
            <a:ext cx="8819908" cy="5851917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Initialization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at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declaration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not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mandatory</a:t>
            </a:r>
            <a:endParaRPr lang="cs-CZ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Class-level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variables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also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initialized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constructor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(but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nowhere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else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1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Method-local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variables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initialized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anywhere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within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scope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cs-CZ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keyword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applied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method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parameters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as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well</a:t>
            </a:r>
            <a:endParaRPr lang="cs-CZ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Effect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variable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can‘t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changed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inside</a:t>
            </a:r>
            <a:r>
              <a:rPr lang="cs-CZ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000" dirty="0" err="1">
                <a:latin typeface="Calibri" charset="0"/>
                <a:ea typeface="Calibri" charset="0"/>
                <a:cs typeface="Calibri" charset="0"/>
              </a:rPr>
              <a:t>method</a:t>
            </a:r>
            <a:endParaRPr lang="cs-CZ" sz="2000" dirty="0">
              <a:latin typeface="Calibri" charset="0"/>
              <a:ea typeface="Calibri" charset="0"/>
              <a:cs typeface="Calibri" charset="0"/>
            </a:endParaRPr>
          </a:p>
          <a:p>
            <a:endParaRPr lang="cs-CZ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9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Final variables: example/exercise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99046" y="1125179"/>
            <a:ext cx="8950814" cy="53496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Will this code compile? Why or why not?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HaveCodeWillCompile</a:t>
            </a:r>
            <a:r>
              <a:rPr lang="en-US" sz="2000" dirty="0" smtClean="0">
                <a:latin typeface="Courier" pitchFamily="2" charset="0"/>
                <a:ea typeface="Courier New" charset="0"/>
                <a:cs typeface="Courier New" charset="0"/>
              </a:rPr>
              <a:t>{    </a:t>
            </a:r>
            <a:endParaRPr lang="en-US" sz="20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main(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[]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a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[10];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a.length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	   a[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] = 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) (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Math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.random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()*100); // rand [0-99]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   a =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[10]; // zero everything out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}</a:t>
            </a:r>
          </a:p>
        </p:txBody>
      </p:sp>
    </p:spTree>
    <p:extLst>
      <p:ext uri="{BB962C8B-B14F-4D97-AF65-F5344CB8AC3E}">
        <p14:creationId xmlns="" xmlns:p14="http://schemas.microsoft.com/office/powerpoint/2010/main" val="174104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4100" dirty="0"/>
              <a:t>In-class </a:t>
            </a:r>
            <a:r>
              <a:rPr lang="en-US" sz="4100" dirty="0" smtClean="0"/>
              <a:t>exercise - answers</a:t>
            </a:r>
            <a:endParaRPr lang="en-US" sz="41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45719"/>
          </a:xfrm>
        </p:spPr>
        <p:txBody>
          <a:bodyPr>
            <a:normAutofit fontScale="25000" lnSpcReduction="20000"/>
          </a:bodyPr>
          <a:lstStyle/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5715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312353"/>
            <a:ext cx="7629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9046" y="1125180"/>
            <a:ext cx="8950814" cy="84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Will this code compile? Why or why not?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2" charset="0"/>
                <a:ea typeface="Courier New" charset="0"/>
                <a:cs typeface="Courier New" charset="0"/>
              </a:rPr>
              <a:t>	Answer: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 pitchFamily="2" charset="0"/>
                <a:ea typeface="Courier New" charset="0"/>
                <a:cs typeface="Courier New" charset="0"/>
              </a:rPr>
              <a:t> No. See comment on line 18.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87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Javadoc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also known as: </a:t>
            </a:r>
            <a:r>
              <a:rPr lang="en-US" dirty="0" smtClean="0"/>
              <a:t>Don’t @me, @Java!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4.5.4)</a:t>
            </a:r>
          </a:p>
        </p:txBody>
      </p:sp>
    </p:spTree>
    <p:extLst>
      <p:ext uri="{BB962C8B-B14F-4D97-AF65-F5344CB8AC3E}">
        <p14:creationId xmlns:p14="http://schemas.microsoft.com/office/powerpoint/2010/main" xmlns="" val="69294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 API documentation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3"/>
            <a:ext cx="8826485" cy="4521318"/>
          </a:xfrm>
        </p:spPr>
        <p:txBody>
          <a:bodyPr>
            <a:normAutofit/>
          </a:bodyPr>
          <a:lstStyle/>
          <a:p>
            <a:r>
              <a:rPr lang="en-US" sz="2800" dirty="0"/>
              <a:t>Java’s documentation is one of its strong points</a:t>
            </a:r>
          </a:p>
          <a:p>
            <a:r>
              <a:rPr lang="en-US" sz="2800" dirty="0"/>
              <a:t>Complete documentation concerning:</a:t>
            </a:r>
          </a:p>
          <a:p>
            <a:pPr lvl="1"/>
            <a:r>
              <a:rPr lang="en-US" sz="2400" dirty="0"/>
              <a:t>Packages</a:t>
            </a:r>
          </a:p>
          <a:p>
            <a:pPr lvl="1"/>
            <a:r>
              <a:rPr lang="en-US" sz="2400" dirty="0"/>
              <a:t>Classes</a:t>
            </a:r>
          </a:p>
          <a:p>
            <a:pPr lvl="1"/>
            <a:r>
              <a:rPr lang="en-US" sz="2400" dirty="0"/>
              <a:t>Methods</a:t>
            </a:r>
          </a:p>
          <a:p>
            <a:pPr lvl="1"/>
            <a:r>
              <a:rPr lang="en-US" sz="2400" dirty="0"/>
              <a:t>Fields</a:t>
            </a:r>
          </a:p>
          <a:p>
            <a:r>
              <a:rPr lang="en-US" sz="2800" dirty="0"/>
              <a:t>Java 10 documentation available at </a:t>
            </a:r>
            <a:r>
              <a:rPr lang="en-US" dirty="0">
                <a:hlinkClick r:id="rId3"/>
              </a:rPr>
              <a:t>https://docs.oracle.com/javase/10/docs/api/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81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Example: Math class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3"/>
            <a:ext cx="8826485" cy="169237"/>
          </a:xfrm>
        </p:spPr>
        <p:txBody>
          <a:bodyPr>
            <a:normAutofit fontScale="25000" lnSpcReduction="20000"/>
          </a:bodyPr>
          <a:lstStyle/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28" y="793262"/>
            <a:ext cx="9144000" cy="60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Javadoc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4311" y="1067429"/>
            <a:ext cx="8819908" cy="5420000"/>
          </a:xfrm>
        </p:spPr>
        <p:txBody>
          <a:bodyPr>
            <a:normAutofit/>
          </a:bodyPr>
          <a:lstStyle/>
          <a:p>
            <a:r>
              <a:rPr lang="en-US" sz="2400" dirty="0"/>
              <a:t>Javadoc is a documentation generation tool </a:t>
            </a:r>
          </a:p>
          <a:p>
            <a:pPr lvl="1"/>
            <a:r>
              <a:rPr lang="en-US" sz="2000" dirty="0" smtClean="0"/>
              <a:t>Documentation for </a:t>
            </a:r>
            <a:r>
              <a:rPr lang="en-US" sz="2000" dirty="0"/>
              <a:t>our own code!</a:t>
            </a:r>
          </a:p>
          <a:p>
            <a:r>
              <a:rPr lang="en-US" sz="2400" dirty="0" smtClean="0"/>
              <a:t>Generate </a:t>
            </a:r>
            <a:r>
              <a:rPr lang="en-US" sz="2400" dirty="0"/>
              <a:t>HTML (i.e. web) </a:t>
            </a:r>
            <a:r>
              <a:rPr lang="en-US" sz="2400" dirty="0" smtClean="0"/>
              <a:t>pages from comments:</a:t>
            </a:r>
            <a:endParaRPr lang="en-US" sz="2400" dirty="0"/>
          </a:p>
          <a:p>
            <a:r>
              <a:rPr lang="en-US" sz="2200" b="1" dirty="0" smtClean="0">
                <a:latin typeface="Courier" pitchFamily="2" charset="0"/>
                <a:ea typeface="Courier New" charset="0"/>
                <a:cs typeface="Courier New" charset="0"/>
              </a:rPr>
              <a:t>/</a:t>
            </a:r>
            <a:r>
              <a:rPr lang="en-US" sz="2400" b="1" dirty="0" smtClean="0">
                <a:latin typeface="Courier" pitchFamily="2" charset="0"/>
                <a:ea typeface="Courier New" charset="0"/>
                <a:cs typeface="Courier New" charset="0"/>
              </a:rPr>
              <a:t>**</a:t>
            </a:r>
            <a:r>
              <a:rPr lang="en-US" sz="2200" dirty="0" smtClean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&lt;your comment here&gt; </a:t>
            </a:r>
            <a:r>
              <a:rPr lang="en-US" sz="2200" b="1" dirty="0">
                <a:latin typeface="Courier" pitchFamily="2" charset="0"/>
                <a:ea typeface="Courier New" charset="0"/>
                <a:cs typeface="Courier New" charset="0"/>
              </a:rPr>
              <a:t>*/</a:t>
            </a:r>
            <a:endParaRPr lang="en-US" sz="1800" b="1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Documents your  </a:t>
            </a: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classes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u="sng" dirty="0">
                <a:latin typeface="Calibri" charset="0"/>
                <a:ea typeface="Calibri" charset="0"/>
                <a:cs typeface="Calibri" charset="0"/>
              </a:rPr>
              <a:t>fields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US" sz="2400" u="sng" dirty="0" smtClean="0">
                <a:latin typeface="Calibri" charset="0"/>
                <a:ea typeface="Calibri" charset="0"/>
                <a:cs typeface="Calibri" charset="0"/>
              </a:rPr>
              <a:t>methods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to &amp; for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others.</a:t>
            </a:r>
            <a:endParaRPr lang="en-US" sz="2400" i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Comments must come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before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declaration of the class/field/method they refer to. E.g.: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Comments for private fields and methods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are not published</a:t>
            </a:r>
          </a:p>
          <a:p>
            <a:pPr lvl="1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but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are still useful for the developer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Does not replace comments inside methods, complements them</a:t>
            </a:r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2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F9F62279-EBA5-7844-A52B-F83A58D45183}"/>
              </a:ext>
            </a:extLst>
          </p:cNvPr>
          <p:cNvSpPr txBox="1">
            <a:spLocks/>
          </p:cNvSpPr>
          <p:nvPr/>
        </p:nvSpPr>
        <p:spPr>
          <a:xfrm>
            <a:off x="1469760" y="4058566"/>
            <a:ext cx="6209009" cy="8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/** A simple variable for a simple class. */</a:t>
            </a:r>
          </a:p>
          <a:p>
            <a:pPr marL="0" indent="0">
              <a:buFont typeface="Arial"/>
              <a:buNone/>
            </a:pPr>
            <a:r>
              <a:rPr lang="en-US" sz="18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intVariable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19144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Javadoc tags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944176"/>
            <a:ext cx="8950814" cy="5615649"/>
          </a:xfrm>
        </p:spPr>
        <p:txBody>
          <a:bodyPr>
            <a:normAutofit/>
          </a:bodyPr>
          <a:lstStyle/>
          <a:p>
            <a:r>
              <a:rPr lang="en-US" sz="2400" dirty="0"/>
              <a:t>Javadoc comments can include:</a:t>
            </a:r>
          </a:p>
          <a:p>
            <a:pPr lvl="1"/>
            <a:r>
              <a:rPr lang="en-US" sz="2000" dirty="0"/>
              <a:t>Plain text</a:t>
            </a:r>
          </a:p>
          <a:p>
            <a:pPr lvl="1"/>
            <a:r>
              <a:rPr lang="en-US" sz="2000" dirty="0"/>
              <a:t>HTML tags: e.g. 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&lt;p&gt;</a:t>
            </a:r>
            <a:r>
              <a:rPr lang="en-US" sz="2000" dirty="0"/>
              <a:t>paragraph&lt;/p&gt;</a:t>
            </a:r>
          </a:p>
          <a:p>
            <a:pPr lvl="1"/>
            <a:r>
              <a:rPr lang="en-US" sz="2000" dirty="0"/>
              <a:t>Doc tags: special Javadoc commands </a:t>
            </a:r>
          </a:p>
          <a:p>
            <a:r>
              <a:rPr lang="en-US" sz="2400" dirty="0"/>
              <a:t>Doc tags used for classes: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@author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  &lt;author-name&gt;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@version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  &lt;version-name&gt;</a:t>
            </a:r>
          </a:p>
          <a:p>
            <a:r>
              <a:rPr lang="en-US" sz="2400" dirty="0"/>
              <a:t>Doc tags used for methods: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param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  &lt;parameter-name&gt; &lt;parameter-description&gt;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  &lt;return-value-description&gt;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@throws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  &lt;exception-class&gt; &lt;exception-description&gt;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tag’s text is ended by the beginning of another </a:t>
            </a:r>
            <a:r>
              <a:rPr lang="en-US" sz="2400" dirty="0" smtClean="0"/>
              <a:t>tag</a:t>
            </a:r>
          </a:p>
          <a:p>
            <a:pPr lvl="1"/>
            <a:r>
              <a:rPr lang="en-US" sz="2000" dirty="0" smtClean="0"/>
              <a:t> </a:t>
            </a:r>
            <a:r>
              <a:rPr lang="en-US" sz="1600" dirty="0"/>
              <a:t>or the end of the comment 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268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Javadoc documentation example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004315" y="1671500"/>
            <a:ext cx="7198026" cy="37458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/**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 * A simple Javadoc test class.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 * </a:t>
            </a:r>
            <a:r>
              <a:rPr lang="en-US" sz="20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@author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Pete Lemieszewski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 * </a:t>
            </a:r>
            <a:r>
              <a:rPr lang="en-US" sz="2000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@version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smtClean="0">
                <a:latin typeface="Courier" charset="0"/>
                <a:ea typeface="Courier" charset="0"/>
                <a:cs typeface="Courier" charset="0"/>
              </a:rPr>
              <a:t>0.91 pre-release</a:t>
            </a:r>
            <a:endParaRPr lang="en-US" sz="20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*/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" charset="0"/>
                <a:ea typeface="Courier" charset="0"/>
                <a:cs typeface="Courier" charset="0"/>
              </a:rPr>
              <a:t>public class </a:t>
            </a:r>
            <a:r>
              <a:rPr lang="en-US" sz="20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JavadocTest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 /** A simple variable for a simple class. */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20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err="1">
                <a:latin typeface="Courier" charset="0"/>
                <a:ea typeface="Courier" charset="0"/>
                <a:cs typeface="Courier" charset="0"/>
              </a:rPr>
              <a:t>intVariable</a:t>
            </a: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  ...</a:t>
            </a:r>
          </a:p>
          <a:p>
            <a:pPr marL="0" indent="0">
              <a:buNone/>
            </a:pPr>
            <a:r>
              <a:rPr lang="en-US" sz="20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79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Javadoc method documentation example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1586" y="1408922"/>
            <a:ext cx="8893067" cy="42027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Courier" charset="0"/>
              </a:rPr>
              <a:t>/**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This subroutine computes the area of a rectangle, given its width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  and height. Both length and width should be non-negative numbers.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*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</a:t>
            </a:r>
            <a:r>
              <a:rPr lang="en-US" sz="2400" dirty="0" err="1">
                <a:solidFill>
                  <a:srgbClr val="00B050"/>
                </a:solidFill>
                <a:latin typeface="Courier" charset="0"/>
              </a:rPr>
              <a:t>param</a:t>
            </a:r>
            <a:r>
              <a:rPr lang="en-US" sz="2400" dirty="0">
                <a:latin typeface="Courier" charset="0"/>
              </a:rPr>
              <a:t> width the length of one side of the rectangle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</a:t>
            </a:r>
            <a:r>
              <a:rPr lang="en-US" sz="2400" dirty="0" err="1">
                <a:solidFill>
                  <a:srgbClr val="00B050"/>
                </a:solidFill>
                <a:latin typeface="Courier" charset="0"/>
              </a:rPr>
              <a:t>param</a:t>
            </a:r>
            <a:r>
              <a:rPr lang="en-US" sz="2400" dirty="0">
                <a:latin typeface="Courier" charset="0"/>
              </a:rPr>
              <a:t> height the length the second side of the rectangle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@return</a:t>
            </a:r>
            <a:r>
              <a:rPr lang="en-US" sz="2400" dirty="0">
                <a:latin typeface="Courier" charset="0"/>
              </a:rPr>
              <a:t> the area of the rectangle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@throws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latin typeface="Courier" charset="0"/>
              </a:rPr>
              <a:t>IllegalArgumentException</a:t>
            </a:r>
            <a:r>
              <a:rPr lang="en-US" sz="2400" dirty="0">
                <a:latin typeface="Courier" charset="0"/>
              </a:rPr>
              <a:t> if either width or height are negative.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 */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public static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latin typeface="Courier" charset="0"/>
              </a:rPr>
              <a:t>areaOfRectangle</a:t>
            </a:r>
            <a:r>
              <a:rPr lang="en-US" sz="2400" dirty="0">
                <a:latin typeface="Courier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width,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height) {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if </a:t>
            </a:r>
            <a:r>
              <a:rPr lang="en-US" sz="2400" dirty="0">
                <a:latin typeface="Courier" charset="0"/>
              </a:rPr>
              <a:t>(width &lt; 0  ||  height &lt; 0)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throw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new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urier" charset="0"/>
              </a:rPr>
              <a:t>IllegalArgumentException</a:t>
            </a:r>
            <a:r>
              <a:rPr lang="en-US" sz="2400" dirty="0">
                <a:latin typeface="Courier" charset="0"/>
              </a:rPr>
              <a:t>("Sides must be non-negative.");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ourier" charset="0"/>
              </a:rPr>
              <a:t>double</a:t>
            </a:r>
            <a:r>
              <a:rPr lang="en-US" sz="2400" dirty="0">
                <a:latin typeface="Courier" charset="0"/>
              </a:rPr>
              <a:t> area;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area = width * height;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" charset="0"/>
              </a:rPr>
              <a:t>return</a:t>
            </a:r>
            <a:r>
              <a:rPr lang="en-US" sz="2400" dirty="0">
                <a:latin typeface="Courier" charset="0"/>
              </a:rPr>
              <a:t> area; </a:t>
            </a:r>
          </a:p>
          <a:p>
            <a:pPr marL="0" indent="0">
              <a:buNone/>
            </a:pPr>
            <a:r>
              <a:rPr lang="en-US" sz="2400" dirty="0">
                <a:latin typeface="Courier" charset="0"/>
              </a:rPr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668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 type casting</a:t>
            </a:r>
          </a:p>
        </p:txBody>
      </p:sp>
    </p:spTree>
    <p:extLst>
      <p:ext uri="{BB962C8B-B14F-4D97-AF65-F5344CB8AC3E}">
        <p14:creationId xmlns="" xmlns:p14="http://schemas.microsoft.com/office/powerpoint/2010/main" val="306354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Generating Javadoc pages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1115554"/>
            <a:ext cx="8819908" cy="109521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From </a:t>
            </a:r>
            <a:r>
              <a:rPr lang="en-US" sz="2400" dirty="0" err="1"/>
              <a:t>BlueJ</a:t>
            </a:r>
            <a:r>
              <a:rPr lang="en-US" sz="2400" dirty="0"/>
              <a:t>: from main window choose Tools </a:t>
            </a:r>
            <a:r>
              <a:rPr lang="en-US" sz="2400" dirty="0">
                <a:sym typeface="Wingdings"/>
              </a:rPr>
              <a:t> Project </a:t>
            </a:r>
            <a:r>
              <a:rPr lang="en-US" sz="2400" dirty="0" smtClean="0">
                <a:sym typeface="Wingdings"/>
              </a:rPr>
              <a:t>Documentation</a:t>
            </a:r>
          </a:p>
          <a:p>
            <a:pPr lvl="1"/>
            <a:r>
              <a:rPr lang="en-US" sz="2000" dirty="0" smtClean="0"/>
              <a:t>From command line: </a:t>
            </a:r>
            <a:r>
              <a:rPr lang="en-US" sz="2000" dirty="0" err="1" smtClean="0">
                <a:latin typeface="Courier Regular" pitchFamily="2" charset="0"/>
                <a:ea typeface="Courier New" charset="0"/>
                <a:cs typeface="Courier New" charset="0"/>
              </a:rPr>
              <a:t>javadoc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 &lt;Class.java&gt;</a:t>
            </a:r>
            <a:r>
              <a:rPr lang="en-US" sz="2000" dirty="0" smtClean="0"/>
              <a:t> or </a:t>
            </a:r>
            <a:r>
              <a:rPr lang="en-US" sz="2000" dirty="0" err="1" smtClean="0">
                <a:latin typeface="Courier Regular" pitchFamily="2" charset="0"/>
                <a:ea typeface="Courier New" charset="0"/>
                <a:cs typeface="Courier New" charset="0"/>
              </a:rPr>
              <a:t>javadoc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 *.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java</a:t>
            </a:r>
            <a:endParaRPr lang="en-US" sz="2000" dirty="0"/>
          </a:p>
          <a:p>
            <a:r>
              <a:rPr lang="en-US" sz="2400" dirty="0"/>
              <a:t>Example output: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2" y="2468661"/>
            <a:ext cx="8833656" cy="31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99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General documentation guidelines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42678" y="1115554"/>
            <a:ext cx="9146757" cy="4961156"/>
          </a:xfrm>
        </p:spPr>
        <p:txBody>
          <a:bodyPr>
            <a:normAutofit/>
          </a:bodyPr>
          <a:lstStyle/>
          <a:p>
            <a:r>
              <a:rPr lang="en-US" sz="2400" dirty="0"/>
              <a:t>Documentation is key to code readability and maintainability</a:t>
            </a:r>
          </a:p>
          <a:p>
            <a:r>
              <a:rPr lang="en-US" sz="2400" dirty="0"/>
              <a:t>Use Javadoc to document your classes, methods and public class-level variables</a:t>
            </a:r>
          </a:p>
          <a:p>
            <a:r>
              <a:rPr lang="en-US" sz="2400" dirty="0"/>
              <a:t>Pay attention to naming:</a:t>
            </a:r>
          </a:p>
          <a:p>
            <a:pPr lvl="1"/>
            <a:r>
              <a:rPr lang="en-US" sz="2000" dirty="0"/>
              <a:t>Good naming reduces the need for comments</a:t>
            </a:r>
          </a:p>
          <a:p>
            <a:pPr lvl="1"/>
            <a:r>
              <a:rPr lang="en-US" sz="2000" dirty="0"/>
              <a:t>Pick names that are specific to the problem’s context</a:t>
            </a:r>
          </a:p>
          <a:p>
            <a:r>
              <a:rPr lang="en-US" sz="2400" dirty="0"/>
              <a:t>Inside each method, comment non-trivial blocks</a:t>
            </a:r>
          </a:p>
          <a:p>
            <a:pPr lvl="1"/>
            <a:r>
              <a:rPr lang="en-US" sz="2000" dirty="0"/>
              <a:t>Triviality is somewhat subjective, you’ll know it when you see it</a:t>
            </a:r>
          </a:p>
          <a:p>
            <a:pPr lvl="2"/>
            <a:r>
              <a:rPr lang="en-US" sz="1800" dirty="0"/>
              <a:t>Can you tell what it does by just glancing at it? If not, comment.</a:t>
            </a:r>
          </a:p>
          <a:p>
            <a:r>
              <a:rPr lang="en-US" sz="2400" dirty="0"/>
              <a:t>Always pay attention to formatting</a:t>
            </a:r>
          </a:p>
          <a:p>
            <a:pPr lvl="1"/>
            <a:r>
              <a:rPr lang="en-US" sz="2000" dirty="0"/>
              <a:t>One indentation level per block improves readability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Exceptions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3.7)</a:t>
            </a:r>
          </a:p>
        </p:txBody>
      </p:sp>
    </p:spTree>
    <p:extLst>
      <p:ext uri="{BB962C8B-B14F-4D97-AF65-F5344CB8AC3E}">
        <p14:creationId xmlns="" xmlns:p14="http://schemas.microsoft.com/office/powerpoint/2010/main" val="3143852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Program errors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2671" y="1115553"/>
            <a:ext cx="8798808" cy="5190244"/>
          </a:xfrm>
        </p:spPr>
        <p:txBody>
          <a:bodyPr>
            <a:normAutofit/>
          </a:bodyPr>
          <a:lstStyle/>
          <a:p>
            <a:r>
              <a:rPr lang="en-US" sz="2400" b="1" dirty="0"/>
              <a:t>Syntactic errors</a:t>
            </a:r>
          </a:p>
          <a:p>
            <a:pPr lvl="1"/>
            <a:r>
              <a:rPr lang="en-US" sz="2000" dirty="0"/>
              <a:t>Code does not represent a valid program in the language we’re using</a:t>
            </a:r>
          </a:p>
          <a:p>
            <a:pPr lvl="1"/>
            <a:r>
              <a:rPr lang="en-US" sz="2000" dirty="0"/>
              <a:t>Detected at </a:t>
            </a:r>
            <a:r>
              <a:rPr lang="en-US" sz="2000" b="1" dirty="0"/>
              <a:t>compile time</a:t>
            </a:r>
            <a:r>
              <a:rPr lang="en-US" sz="2000" dirty="0"/>
              <a:t> (for compiled languages, of course)</a:t>
            </a:r>
          </a:p>
          <a:p>
            <a:pPr lvl="1"/>
            <a:r>
              <a:rPr lang="en-US" sz="2000" dirty="0"/>
              <a:t>E.g. missing bracket or semi-colon</a:t>
            </a:r>
          </a:p>
          <a:p>
            <a:r>
              <a:rPr lang="en-US" sz="2400" b="1" dirty="0"/>
              <a:t>Semantic errors</a:t>
            </a:r>
          </a:p>
          <a:p>
            <a:pPr lvl="1"/>
            <a:r>
              <a:rPr lang="en-US" sz="2000" dirty="0"/>
              <a:t>Program exhibits </a:t>
            </a:r>
            <a:r>
              <a:rPr lang="en-US" sz="2000" b="1" dirty="0"/>
              <a:t>unexpected behavior</a:t>
            </a:r>
          </a:p>
          <a:p>
            <a:pPr lvl="1"/>
            <a:r>
              <a:rPr lang="en-US" sz="2000" dirty="0"/>
              <a:t>Mostly detected at </a:t>
            </a:r>
            <a:r>
              <a:rPr lang="en-US" sz="2000" b="1" dirty="0"/>
              <a:t>runtime</a:t>
            </a:r>
            <a:r>
              <a:rPr lang="en-US" sz="2000" dirty="0"/>
              <a:t> (i.e. during execution)</a:t>
            </a:r>
          </a:p>
          <a:p>
            <a:pPr lvl="2"/>
            <a:r>
              <a:rPr lang="en-US" sz="1800" dirty="0"/>
              <a:t>Compiler can detect some, e.g. uninitialized variable</a:t>
            </a:r>
          </a:p>
          <a:p>
            <a:pPr lvl="1"/>
            <a:r>
              <a:rPr lang="en-US" sz="2000" dirty="0"/>
              <a:t>E.g. factorial method returns wrong value, </a:t>
            </a:r>
            <a:r>
              <a:rPr lang="en-US" sz="2000" dirty="0" smtClean="0"/>
              <a:t>or </a:t>
            </a:r>
            <a:r>
              <a:rPr lang="en-US" sz="2000" dirty="0" smtClean="0"/>
              <a:t>abnormally ends (</a:t>
            </a:r>
            <a:r>
              <a:rPr lang="en-US" sz="2000" dirty="0" err="1" smtClean="0"/>
              <a:t>abends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See BSOD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216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Program errors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2671" y="1115553"/>
            <a:ext cx="8798808" cy="5190244"/>
          </a:xfrm>
        </p:spPr>
        <p:txBody>
          <a:bodyPr>
            <a:normAutofit/>
          </a:bodyPr>
          <a:lstStyle/>
          <a:p>
            <a:r>
              <a:rPr lang="en-US" sz="2400" b="1" dirty="0"/>
              <a:t>Syntactic errors</a:t>
            </a:r>
          </a:p>
          <a:p>
            <a:pPr lvl="1"/>
            <a:r>
              <a:rPr lang="en-US" sz="2000" dirty="0"/>
              <a:t>Code does not represent a valid program in the language we’re using</a:t>
            </a:r>
          </a:p>
          <a:p>
            <a:pPr lvl="1"/>
            <a:r>
              <a:rPr lang="en-US" sz="2000" dirty="0"/>
              <a:t>Detected at </a:t>
            </a:r>
            <a:r>
              <a:rPr lang="en-US" sz="2000" b="1" dirty="0"/>
              <a:t>compile time</a:t>
            </a:r>
            <a:r>
              <a:rPr lang="en-US" sz="2000" dirty="0"/>
              <a:t> (for compiled languages, of course)</a:t>
            </a:r>
          </a:p>
          <a:p>
            <a:pPr lvl="1"/>
            <a:r>
              <a:rPr lang="en-US" sz="2000" dirty="0"/>
              <a:t>E.g. missing bracket or semi-colon</a:t>
            </a:r>
          </a:p>
          <a:p>
            <a:r>
              <a:rPr lang="en-US" sz="2400" b="1" dirty="0"/>
              <a:t>Semantic errors</a:t>
            </a:r>
          </a:p>
          <a:p>
            <a:pPr lvl="1"/>
            <a:r>
              <a:rPr lang="en-US" sz="2000" dirty="0"/>
              <a:t>Program exhibits </a:t>
            </a:r>
            <a:r>
              <a:rPr lang="en-US" sz="2000" b="1" dirty="0"/>
              <a:t>unexpected behavior</a:t>
            </a:r>
          </a:p>
          <a:p>
            <a:pPr lvl="1"/>
            <a:r>
              <a:rPr lang="en-US" sz="2000" dirty="0"/>
              <a:t>Mostly detected at </a:t>
            </a:r>
            <a:r>
              <a:rPr lang="en-US" sz="2000" b="1" dirty="0"/>
              <a:t>runtime</a:t>
            </a:r>
            <a:r>
              <a:rPr lang="en-US" sz="2000" dirty="0"/>
              <a:t> (i.e. during execution)</a:t>
            </a:r>
          </a:p>
          <a:p>
            <a:pPr lvl="2"/>
            <a:r>
              <a:rPr lang="en-US" sz="1800" dirty="0"/>
              <a:t>Compiler can detect some, e.g. uninitialized variable</a:t>
            </a:r>
          </a:p>
          <a:p>
            <a:pPr lvl="1"/>
            <a:r>
              <a:rPr lang="en-US" sz="2000" dirty="0"/>
              <a:t>E.g. factorial method returns wrong value, </a:t>
            </a:r>
            <a:r>
              <a:rPr lang="en-US" sz="2000" dirty="0" smtClean="0"/>
              <a:t>or </a:t>
            </a:r>
            <a:r>
              <a:rPr lang="en-US" sz="2000" dirty="0" smtClean="0"/>
              <a:t>abnormally ends (</a:t>
            </a:r>
            <a:r>
              <a:rPr lang="en-US" sz="2000" dirty="0" err="1" smtClean="0"/>
              <a:t>abends</a:t>
            </a:r>
            <a:endParaRPr lang="en-US" sz="2000" dirty="0" smtClean="0"/>
          </a:p>
          <a:p>
            <a:pPr lvl="1"/>
            <a:r>
              <a:rPr lang="en-US" sz="2000" dirty="0" smtClean="0"/>
              <a:t>See BSOD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" y="954116"/>
            <a:ext cx="7772400" cy="50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" y="6013409"/>
            <a:ext cx="790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in </a:t>
            </a:r>
            <a:r>
              <a:rPr lang="en-US" dirty="0" smtClean="0"/>
              <a:t>public domain via: </a:t>
            </a:r>
            <a:r>
              <a:rPr lang="en-US" sz="1400" dirty="0" smtClean="0"/>
              <a:t>https://en.wikipedia.org/wiki/Blue_screen_of_death#/media/File:Windows_XP_BSOD.png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6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Java exceptions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12671" y="1115553"/>
            <a:ext cx="8798808" cy="5190244"/>
          </a:xfrm>
        </p:spPr>
        <p:txBody>
          <a:bodyPr>
            <a:normAutofit/>
          </a:bodyPr>
          <a:lstStyle/>
          <a:p>
            <a:r>
              <a:rPr lang="en-US" sz="2400" dirty="0"/>
              <a:t>Semantic errors may affect normal program control flow</a:t>
            </a:r>
          </a:p>
          <a:p>
            <a:r>
              <a:rPr lang="en-US" sz="2400" dirty="0"/>
              <a:t>Instead of crashing immediately, as some languages will, Java has a sophisticated error reporting mechanism called </a:t>
            </a:r>
            <a:r>
              <a:rPr lang="en-US" sz="2400" b="1" dirty="0"/>
              <a:t>exceptions</a:t>
            </a:r>
          </a:p>
          <a:p>
            <a:r>
              <a:rPr lang="en-US" sz="2400" dirty="0"/>
              <a:t>When an error occurs within a method, an exception is thrown</a:t>
            </a:r>
          </a:p>
          <a:p>
            <a:r>
              <a:rPr lang="en-US" sz="2400" dirty="0"/>
              <a:t>The method caller is then notified and has two options:</a:t>
            </a:r>
          </a:p>
          <a:p>
            <a:pPr lvl="1"/>
            <a:r>
              <a:rPr lang="en-US" sz="2000" dirty="0"/>
              <a:t>Either catch that exception and attempt to recover from the error, or</a:t>
            </a:r>
          </a:p>
          <a:p>
            <a:pPr lvl="1"/>
            <a:r>
              <a:rPr lang="en-US" sz="2000" dirty="0"/>
              <a:t>Let the exception propagate to the next level up in the call stack</a:t>
            </a:r>
          </a:p>
          <a:p>
            <a:r>
              <a:rPr lang="en-US" sz="2400" dirty="0"/>
              <a:t>If an exception reaches the main method and is not caught there, the program crashes and an error message is printed to </a:t>
            </a:r>
            <a:r>
              <a:rPr lang="en-US" sz="22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200" dirty="0" err="1">
                <a:latin typeface="Courier" pitchFamily="2" charset="0"/>
                <a:ea typeface="Courier New" charset="0"/>
                <a:cs typeface="Courier New" charset="0"/>
              </a:rPr>
              <a:t>.err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 (the terminal, by default)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. E.g.: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24" y="5411028"/>
            <a:ext cx="5245100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343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82" y="2864097"/>
            <a:ext cx="5511800" cy="344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A hierarchy of exceptions 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/>
          </a:bodyPr>
          <a:lstStyle/>
          <a:p>
            <a:r>
              <a:rPr lang="en-US" sz="2400" dirty="0"/>
              <a:t>Exceptions are object-type variables </a:t>
            </a:r>
          </a:p>
          <a:p>
            <a:r>
              <a:rPr lang="en-US" sz="2400" dirty="0"/>
              <a:t>There is a large hierarchy of exceptions</a:t>
            </a:r>
          </a:p>
          <a:p>
            <a:r>
              <a:rPr lang="en-US" sz="2400" dirty="0"/>
              <a:t>Common exceptions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ArrayIndexOutOfBoundsException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" pitchFamily="2" charset="0"/>
              </a:rPr>
              <a:t>NullPointerException</a:t>
            </a:r>
            <a:endParaRPr lang="en-US" sz="2000" dirty="0">
              <a:solidFill>
                <a:srgbClr val="00B05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18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Know when to catch them, when to throw them</a:t>
            </a:r>
            <a:endParaRPr lang="en-US" sz="36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Catch </a:t>
            </a:r>
            <a:r>
              <a:rPr lang="en-US" sz="2400" dirty="0"/>
              <a:t>exceptions that we can recover from</a:t>
            </a:r>
          </a:p>
          <a:p>
            <a:r>
              <a:rPr lang="en-US" sz="2400" dirty="0"/>
              <a:t>Subclasses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Error</a:t>
            </a:r>
            <a:r>
              <a:rPr lang="en-US" sz="2400" dirty="0"/>
              <a:t> should not be caught</a:t>
            </a:r>
          </a:p>
          <a:p>
            <a:pPr lvl="1"/>
            <a:r>
              <a:rPr lang="en-US" sz="2000" dirty="0"/>
              <a:t>They represent serious problems within the Java Virtual Machine itself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/>
              <a:t>Exceptions such as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</a:rPr>
              <a:t>NullPointerException</a:t>
            </a:r>
            <a:r>
              <a:rPr lang="en-US" sz="2400" dirty="0"/>
              <a:t> or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</a:rPr>
              <a:t>ArrayIndexOutOfBoundsException</a:t>
            </a:r>
            <a:r>
              <a:rPr lang="en-US" sz="2400" dirty="0"/>
              <a:t> should not be caught</a:t>
            </a:r>
          </a:p>
          <a:p>
            <a:pPr lvl="1"/>
            <a:r>
              <a:rPr lang="en-US" sz="2000" dirty="0"/>
              <a:t>They indicate the presence of bugs in the code</a:t>
            </a:r>
          </a:p>
          <a:p>
            <a:pPr lvl="2"/>
            <a:r>
              <a:rPr lang="en-US" sz="1800" b="1" dirty="0"/>
              <a:t>Bugs should be fixed, not masked!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41735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33" y="-188885"/>
            <a:ext cx="9210837" cy="1143000"/>
          </a:xfrm>
        </p:spPr>
        <p:txBody>
          <a:bodyPr>
            <a:normAutofit/>
          </a:bodyPr>
          <a:lstStyle/>
          <a:p>
            <a:r>
              <a:rPr lang="en-US" sz="3800" dirty="0"/>
              <a:t>How to learn if a method throws an exception</a:t>
            </a:r>
            <a:endParaRPr lang="en-US" sz="3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1882290"/>
          </a:xfrm>
        </p:spPr>
        <p:txBody>
          <a:bodyPr>
            <a:normAutofit/>
          </a:bodyPr>
          <a:lstStyle/>
          <a:p>
            <a:r>
              <a:rPr lang="en-US" sz="2400" dirty="0"/>
              <a:t>The Java API lists the exceptions each method can throw</a:t>
            </a:r>
          </a:p>
          <a:p>
            <a:pPr lvl="1"/>
            <a:r>
              <a:rPr lang="en-US" sz="2000" dirty="0">
                <a:hlinkClick r:id="rId3"/>
              </a:rPr>
              <a:t>https://docs.oracle.com/javase/10/docs/api/</a:t>
            </a:r>
            <a:endParaRPr lang="en-US" sz="2000" dirty="0"/>
          </a:p>
          <a:p>
            <a:r>
              <a:rPr lang="en-US" sz="2400" dirty="0" smtClean="0"/>
              <a:t>Created via </a:t>
            </a:r>
            <a:r>
              <a:rPr lang="en-US" sz="2400" dirty="0" err="1" smtClean="0"/>
              <a:t>javadoc</a:t>
            </a:r>
            <a:r>
              <a:rPr lang="en-US" sz="2400" dirty="0" smtClean="0"/>
              <a:t>: </a:t>
            </a:r>
            <a:r>
              <a:rPr lang="en-US" sz="1800" dirty="0" smtClean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@throws</a:t>
            </a:r>
            <a:endParaRPr lang="en-US" sz="1800" dirty="0"/>
          </a:p>
          <a:p>
            <a:pPr lvl="1"/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10" y="2523280"/>
            <a:ext cx="8664611" cy="3828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4110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Catching exceptions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 try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&lt;try-block&gt;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} </a:t>
            </a: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catch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(&lt;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ExceptionClass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000" dirty="0" err="1">
                <a:latin typeface="Courier" pitchFamily="2" charset="0"/>
                <a:ea typeface="Courier New" charset="0"/>
                <a:cs typeface="Courier New" charset="0"/>
              </a:rPr>
              <a:t>exceptionName</a:t>
            </a: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&gt;){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  &lt;catch-block&gt; 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  }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If an exception occurs within the try block, control will jump to the catch block </a:t>
            </a:r>
          </a:p>
          <a:p>
            <a:r>
              <a:rPr lang="en-US" sz="2400" dirty="0"/>
              <a:t>Will catch exceptions of class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ExceptionClass</a:t>
            </a:r>
            <a:r>
              <a:rPr lang="en-US" sz="2400" dirty="0"/>
              <a:t> or subclass of it</a:t>
            </a:r>
          </a:p>
          <a:p>
            <a:r>
              <a:rPr lang="en-US" sz="2400" dirty="0"/>
              <a:t>Example: opening </a:t>
            </a:r>
            <a:r>
              <a:rPr lang="en-US" sz="2400" dirty="0" smtClean="0"/>
              <a:t>a non-existing </a:t>
            </a:r>
            <a:r>
              <a:rPr lang="en-US" sz="2400" dirty="0"/>
              <a:t>file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try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	 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FileReader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latin typeface="Courier" pitchFamily="2" charset="0"/>
                <a:ea typeface="Courier New" charset="0"/>
                <a:cs typeface="Courier New" charset="0"/>
              </a:rPr>
              <a:t>fr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FileReader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(filename);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  } 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catch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(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FileNotFoundException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e){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	  ... // ask the user for a new filename </a:t>
            </a:r>
          </a:p>
          <a:p>
            <a:pPr marL="0" indent="0">
              <a:buNone/>
            </a:pP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  }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99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Type casting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3696" y="1044793"/>
            <a:ext cx="8757366" cy="5393004"/>
          </a:xfrm>
        </p:spPr>
        <p:txBody>
          <a:bodyPr>
            <a:normAutofit/>
          </a:bodyPr>
          <a:lstStyle/>
          <a:p>
            <a:r>
              <a:rPr lang="en-US" sz="2400" dirty="0"/>
              <a:t>General format: 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&lt;new-type&gt;</a:t>
            </a:r>
            <a:r>
              <a:rPr lang="en-US" sz="2400" dirty="0">
                <a:latin typeface="Courier" pitchFamily="2" charset="0"/>
              </a:rPr>
              <a:t>) &lt;expr-of-old-type&gt;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E.g.: 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" pitchFamily="2" charset="0"/>
                <a:ea typeface="Courier New" charset="0"/>
                <a:cs typeface="Courier New" charset="0"/>
              </a:rPr>
              <a:t>dieRoll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 = (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) (6*</a:t>
            </a:r>
            <a:r>
              <a:rPr lang="en-US" sz="16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Math</a:t>
            </a:r>
            <a:r>
              <a:rPr lang="en-US" sz="1600" dirty="0" err="1">
                <a:latin typeface="Courier" pitchFamily="2" charset="0"/>
                <a:ea typeface="Courier New" charset="0"/>
                <a:cs typeface="Courier New" charset="0"/>
              </a:rPr>
              <a:t>.random</a:t>
            </a:r>
            <a:r>
              <a:rPr lang="en-US" sz="1600" dirty="0">
                <a:latin typeface="Courier" pitchFamily="2" charset="0"/>
                <a:ea typeface="Courier New" charset="0"/>
                <a:cs typeface="Courier New" charset="0"/>
              </a:rPr>
              <a:t>()+1);</a:t>
            </a:r>
          </a:p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Some casts can be performed implicitly: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smaller to larger numeric type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Appending to string using operator +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subclass to superclass</a:t>
            </a:r>
          </a:p>
          <a:p>
            <a:pPr marL="400050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Others have to be explicit: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larger to smaller numeric type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From superclass to subclass</a:t>
            </a:r>
          </a:p>
          <a:p>
            <a:pPr marL="400050"/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Yet some other casts can’t be performed at all:</a:t>
            </a:r>
          </a:p>
          <a:p>
            <a:pPr marL="800100"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E.g. from </a:t>
            </a:r>
            <a:r>
              <a:rPr lang="en-US" sz="20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boolean</a:t>
            </a:r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to something else</a:t>
            </a:r>
          </a:p>
          <a:p>
            <a:pPr marL="800100"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E.g. can’t cast between classes not related by inheritance, including siblings</a:t>
            </a:r>
            <a:endParaRPr lang="en-US" sz="2000" dirty="0">
              <a:solidFill>
                <a:srgbClr val="00B050"/>
              </a:solidFill>
              <a:latin typeface="Courier" pitchFamily="2" charset="0"/>
              <a:ea typeface="Courier New" charset="0"/>
              <a:cs typeface="Calibri" panose="020F0502020204030204" pitchFamily="34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75F5742B-AEE7-E547-B531-6634ED51BF07}"/>
              </a:ext>
            </a:extLst>
          </p:cNvPr>
          <p:cNvSpPr txBox="1">
            <a:spLocks/>
          </p:cNvSpPr>
          <p:nvPr/>
        </p:nvSpPr>
        <p:spPr>
          <a:xfrm>
            <a:off x="344852" y="5882128"/>
            <a:ext cx="8475055" cy="55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47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exercise: exceptions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2"/>
            <a:ext cx="8853715" cy="1942607"/>
          </a:xfrm>
        </p:spPr>
        <p:txBody>
          <a:bodyPr>
            <a:normAutofit/>
          </a:bodyPr>
          <a:lstStyle/>
          <a:p>
            <a:r>
              <a:rPr lang="en-US" sz="2000" dirty="0"/>
              <a:t>The following code reads a sequence of integers from the keyboard. Modify it so it doesn’t crash if the user inputs a non-integer value. Make it try again instead.</a:t>
            </a:r>
          </a:p>
          <a:p>
            <a:r>
              <a:rPr lang="en-US" sz="2000" dirty="0"/>
              <a:t>Hint</a:t>
            </a:r>
            <a:r>
              <a:rPr lang="en-US" sz="2000" dirty="0" smtClean="0"/>
              <a:t>: Use exceptions! </a:t>
            </a:r>
          </a:p>
          <a:p>
            <a:r>
              <a:rPr lang="en-US" sz="2000" dirty="0" smtClean="0"/>
              <a:t>More: </a:t>
            </a:r>
            <a:r>
              <a:rPr lang="en-US" sz="18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charset="0"/>
              </a:rPr>
              <a:t>Integer</a:t>
            </a:r>
            <a:r>
              <a:rPr lang="en-US" sz="1800" dirty="0" err="1">
                <a:latin typeface="Consolas" pitchFamily="49" charset="0"/>
                <a:ea typeface="Courier New" charset="0"/>
                <a:cs typeface="Courier New" charset="0"/>
              </a:rPr>
              <a:t>.parseInt</a:t>
            </a:r>
            <a:r>
              <a:rPr lang="en-US" sz="1800" dirty="0">
                <a:latin typeface="Consolas" pitchFamily="49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nsolas" pitchFamily="49" charset="0"/>
                <a:ea typeface="Courier New" charset="0"/>
                <a:cs typeface="Courier New" charset="0"/>
              </a:rPr>
              <a:t> s)</a:t>
            </a:r>
            <a:r>
              <a:rPr lang="en-US" sz="2000" dirty="0">
                <a:latin typeface="Consolas" pitchFamily="49" charset="0"/>
              </a:rPr>
              <a:t> throws a </a:t>
            </a:r>
            <a:r>
              <a:rPr lang="en-US" sz="18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charset="0"/>
              </a:rPr>
              <a:t>NumberFormatException</a:t>
            </a:r>
            <a:r>
              <a:rPr lang="en-US" sz="2000" dirty="0">
                <a:latin typeface="Consolas" pitchFamily="49" charset="0"/>
              </a:rPr>
              <a:t> if </a:t>
            </a:r>
            <a:r>
              <a:rPr lang="en-US" sz="1800" b="1" dirty="0">
                <a:latin typeface="Consolas" pitchFamily="49" charset="0"/>
                <a:ea typeface="Courier New" charset="0"/>
                <a:cs typeface="Courier New" charset="0"/>
              </a:rPr>
              <a:t>s</a:t>
            </a:r>
            <a:r>
              <a:rPr lang="en-US" sz="2000" dirty="0">
                <a:latin typeface="Consolas" pitchFamily="49" charset="0"/>
              </a:rPr>
              <a:t> </a:t>
            </a:r>
            <a:r>
              <a:rPr lang="en-US" sz="2000" i="1" dirty="0">
                <a:latin typeface="Consolas" pitchFamily="49" charset="0"/>
              </a:rPr>
              <a:t>doesn’t</a:t>
            </a:r>
            <a:r>
              <a:rPr lang="en-US" sz="2000" dirty="0">
                <a:latin typeface="Consolas" pitchFamily="49" charset="0"/>
              </a:rPr>
              <a:t> contain a </a:t>
            </a:r>
            <a:r>
              <a:rPr lang="en-US" sz="2000" dirty="0" err="1">
                <a:latin typeface="Consolas" pitchFamily="49" charset="0"/>
              </a:rPr>
              <a:t>parsable</a:t>
            </a:r>
            <a:r>
              <a:rPr lang="en-US" sz="2000" dirty="0">
                <a:latin typeface="Consolas" pitchFamily="49" charset="0"/>
              </a:rPr>
              <a:t> integer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9159" y="2885440"/>
            <a:ext cx="7838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.in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 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(true){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();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.parseInt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 // modify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if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== 0)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break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... // do something interesting with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769356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In-class exercise: exceptions solution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758" y="1137294"/>
            <a:ext cx="71631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Scanner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.in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 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(true){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0;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try 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.parseInt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inputStr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}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catch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NumberFormatException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e){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("Invalid input.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need.");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continue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; // try again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}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if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(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== 0)</a:t>
            </a: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break</a:t>
            </a:r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  ... // do something interesting with </a:t>
            </a: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inputInt</a:t>
            </a:r>
            <a:endParaRPr lang="en-US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4875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6" y="4552406"/>
            <a:ext cx="3739009" cy="200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Object-type casting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412841" cy="5190244"/>
          </a:xfrm>
        </p:spPr>
        <p:txBody>
          <a:bodyPr>
            <a:normAutofit/>
          </a:bodyPr>
          <a:lstStyle/>
          <a:p>
            <a:r>
              <a:rPr lang="en-US" sz="2400" dirty="0"/>
              <a:t>Casting from subclass to superclass is performed implicitly</a:t>
            </a:r>
          </a:p>
          <a:p>
            <a:pPr lvl="1"/>
            <a:r>
              <a:rPr lang="en-US" sz="2000" dirty="0"/>
              <a:t>E.g. </a:t>
            </a:r>
            <a:r>
              <a:rPr lang="en-US" sz="19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f = </a:t>
            </a:r>
            <a:r>
              <a:rPr lang="en-US" sz="19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(m, b);</a:t>
            </a:r>
          </a:p>
          <a:p>
            <a:r>
              <a:rPr lang="en-US" sz="2400" dirty="0"/>
              <a:t>Casting from superclass to subclass must be explicit 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: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lf = (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) f;</a:t>
            </a:r>
          </a:p>
          <a:p>
            <a:pPr lvl="1"/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Will cause a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ClassCastException</a:t>
            </a:r>
            <a:r>
              <a:rPr lang="en-US" sz="1900" dirty="0">
                <a:latin typeface="Calibri" charset="0"/>
                <a:ea typeface="Calibri" charset="0"/>
                <a:cs typeface="Calibri" charset="0"/>
              </a:rPr>
              <a:t> error at runtime if object was not originally of that subclass</a:t>
            </a:r>
          </a:p>
          <a:p>
            <a:r>
              <a:rPr lang="en-US" sz="2400" dirty="0"/>
              <a:t>Casting between other classes is prohibited</a:t>
            </a:r>
          </a:p>
          <a:p>
            <a:pPr lvl="1"/>
            <a:r>
              <a:rPr lang="en-US" sz="2000" dirty="0"/>
              <a:t>Even from sibling to sibling</a:t>
            </a:r>
          </a:p>
          <a:p>
            <a:pPr lvl="1"/>
            <a:r>
              <a:rPr lang="en-US" sz="2000" dirty="0"/>
              <a:t>E.g. 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QuadraticFunction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latin typeface="Courier" pitchFamily="2" charset="0"/>
                <a:ea typeface="Courier New" charset="0"/>
                <a:cs typeface="Courier New" charset="0"/>
              </a:rPr>
              <a:t>qf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 = (</a:t>
            </a:r>
            <a:r>
              <a:rPr lang="en-US" sz="19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QuadraticFunction</a:t>
            </a:r>
            <a:r>
              <a:rPr lang="en-US" sz="1900" dirty="0">
                <a:latin typeface="Courier" pitchFamily="2" charset="0"/>
                <a:ea typeface="Courier New" charset="0"/>
                <a:cs typeface="Courier New" charset="0"/>
              </a:rPr>
              <a:t>) lf; </a:t>
            </a:r>
            <a:r>
              <a:rPr lang="en-US" sz="2000" dirty="0"/>
              <a:t>Will not compile!</a:t>
            </a:r>
          </a:p>
        </p:txBody>
      </p:sp>
    </p:spTree>
    <p:extLst>
      <p:ext uri="{BB962C8B-B14F-4D97-AF65-F5344CB8AC3E}">
        <p14:creationId xmlns="" xmlns:p14="http://schemas.microsoft.com/office/powerpoint/2010/main" val="9665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Safe downstream casting: </a:t>
            </a:r>
            <a:r>
              <a:rPr lang="en-US" sz="4000" dirty="0" err="1"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8900" y="1115553"/>
            <a:ext cx="8937725" cy="54503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obj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</a:p>
          <a:p>
            <a:pPr lvl="1"/>
            <a:r>
              <a:rPr lang="en-US" sz="2000" dirty="0"/>
              <a:t>Is true if variable </a:t>
            </a:r>
            <a:r>
              <a:rPr lang="en-US" sz="1800" dirty="0" err="1">
                <a:latin typeface="Courier Regular" pitchFamily="2" charset="0"/>
                <a:cs typeface="Courier New" charset="0"/>
              </a:rPr>
              <a:t>o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bj</a:t>
            </a:r>
            <a:r>
              <a:rPr lang="en-US" sz="2000" dirty="0"/>
              <a:t> is an instance of class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000" dirty="0"/>
              <a:t>,  false otherwise</a:t>
            </a:r>
          </a:p>
          <a:p>
            <a:pPr lvl="1"/>
            <a:r>
              <a:rPr lang="en-US" sz="2000" dirty="0"/>
              <a:t>Only applicable to object-reference type variables</a:t>
            </a:r>
          </a:p>
          <a:p>
            <a:r>
              <a:rPr lang="en-US" sz="2400" dirty="0"/>
              <a:t>Useful when we need to distinguish between different subclasses</a:t>
            </a:r>
          </a:p>
          <a:p>
            <a:r>
              <a:rPr lang="en-US" sz="2400" dirty="0"/>
              <a:t>E.g. (counting linear functions in array):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Function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// initialize array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nlf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farray.length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	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</a:t>
            </a:r>
            <a:r>
              <a:rPr lang="en-US" sz="18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		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nlf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++;</a:t>
            </a:r>
            <a:endParaRPr lang="en-US" sz="2400" dirty="0"/>
          </a:p>
          <a:p>
            <a:r>
              <a:rPr lang="en-US" sz="2400" dirty="0"/>
              <a:t>E.g. safe casting (i.e.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no potential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ClassCastException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[0] </a:t>
            </a:r>
            <a:r>
              <a:rPr lang="en-US" sz="19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instanceof</a:t>
            </a:r>
            <a:r>
              <a:rPr lang="en-US" sz="19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		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 lf = (</a:t>
            </a:r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) 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farray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[0];</a:t>
            </a:r>
            <a:endParaRPr lang="en-US" sz="23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19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2705649"/>
            <a:ext cx="3133825" cy="1682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98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 left off here last week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5190244"/>
          </a:xfrm>
        </p:spPr>
        <p:txBody>
          <a:bodyPr>
            <a:normAutofit/>
          </a:bodyPr>
          <a:lstStyle/>
          <a:p>
            <a:r>
              <a:rPr lang="en-US" sz="2400" dirty="0"/>
              <a:t>Will these Java snippets compile?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10;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b = a;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boolean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true;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long 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b = a;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a = 2;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b = 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byte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a;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c = 'G';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s = 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c;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lf = (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QuadraticFunction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(1, 2, 3);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s = 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Hello 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+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LinearFunction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(3,2);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787</a:t>
            </a:r>
            <a:r>
              <a:rPr lang="mr-IN" sz="1800" dirty="0">
                <a:latin typeface="Courie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5715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90287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sz="4100" dirty="0"/>
              <a:t>In-class </a:t>
            </a:r>
            <a:r>
              <a:rPr lang="en-US" sz="4100" dirty="0" smtClean="0"/>
              <a:t>exercise - answers</a:t>
            </a:r>
            <a:endParaRPr lang="en-US" sz="41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9659" y="1115553"/>
            <a:ext cx="8853715" cy="45719"/>
          </a:xfrm>
        </p:spPr>
        <p:txBody>
          <a:bodyPr>
            <a:normAutofit fontScale="25000" lnSpcReduction="20000"/>
          </a:bodyPr>
          <a:lstStyle/>
          <a:p>
            <a:pPr marL="800100" lvl="1" indent="-342900">
              <a:buFont typeface="+mj-lt"/>
              <a:buAutoNum type="alphaLcParenR"/>
            </a:pPr>
            <a:endParaRPr lang="en-US" sz="18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57150" indent="0">
              <a:buNone/>
            </a:pP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59" y="1881188"/>
            <a:ext cx="8853715" cy="34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miley Face 6"/>
          <p:cNvSpPr/>
          <p:nvPr/>
        </p:nvSpPr>
        <p:spPr>
          <a:xfrm>
            <a:off x="2171700" y="3143250"/>
            <a:ext cx="361950" cy="24765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2171700" y="4600575"/>
            <a:ext cx="361950" cy="24765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87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Final variables</a:t>
            </a:r>
          </a:p>
        </p:txBody>
      </p:sp>
    </p:spTree>
    <p:extLst>
      <p:ext uri="{BB962C8B-B14F-4D97-AF65-F5344CB8AC3E}">
        <p14:creationId xmlns="" xmlns:p14="http://schemas.microsoft.com/office/powerpoint/2010/main" val="396659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Final variables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3186" y="1115553"/>
            <a:ext cx="8819908" cy="58519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en-US" sz="2400" dirty="0"/>
              <a:t> variables can not be changed once they are initialized</a:t>
            </a:r>
          </a:p>
          <a:p>
            <a:r>
              <a:rPr lang="en-US" sz="2400" dirty="0"/>
              <a:t>Reasons for using them: efficiency or design</a:t>
            </a:r>
          </a:p>
          <a:p>
            <a:r>
              <a:rPr lang="en-US" sz="2400" dirty="0"/>
              <a:t>Declaration: </a:t>
            </a:r>
            <a:r>
              <a:rPr lang="en-US" sz="22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 &lt;</a:t>
            </a:r>
            <a:r>
              <a:rPr lang="en-US" sz="22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dataType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200" dirty="0" err="1">
                <a:latin typeface="Courie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2200" dirty="0">
                <a:latin typeface="Courier" pitchFamily="2" charset="0"/>
                <a:ea typeface="Courier New" charset="0"/>
                <a:cs typeface="Courier New" charset="0"/>
              </a:rPr>
              <a:t>&gt;;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Makes primitive types constants, e.g.: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Math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{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 public static </a:t>
            </a:r>
            <a:r>
              <a:rPr lang="cs-CZ" sz="18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cs-CZ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 </a:t>
            </a:r>
            <a:r>
              <a:rPr lang="cs-CZ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double</a:t>
            </a:r>
            <a:r>
              <a:rPr lang="cs-CZ" sz="1800" dirty="0">
                <a:latin typeface="Courier" pitchFamily="2" charset="0"/>
                <a:ea typeface="Courier New" charset="0"/>
                <a:cs typeface="Courier New" charset="0"/>
              </a:rPr>
              <a:t> PI = 3.14159265358979323846;</a:t>
            </a:r>
          </a:p>
          <a:p>
            <a:pPr marL="457200" lvl="1" indent="0">
              <a:buNone/>
            </a:pPr>
            <a:r>
              <a:rPr lang="cs-CZ" sz="1800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  <a:p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object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-reference type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variables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/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Makes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reference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constant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, but not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object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itself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lvl="1"/>
            <a:r>
              <a:rPr lang="cs-CZ" sz="2400" dirty="0" err="1">
                <a:latin typeface="Calibri" charset="0"/>
                <a:ea typeface="Calibri" charset="0"/>
                <a:cs typeface="Calibri" charset="0"/>
              </a:rPr>
              <a:t>E.g</a:t>
            </a:r>
            <a:r>
              <a:rPr lang="cs-CZ" sz="2400" dirty="0">
                <a:latin typeface="Calibri" charset="0"/>
                <a:ea typeface="Calibri" charset="0"/>
                <a:cs typeface="Calibri" charset="0"/>
              </a:rPr>
              <a:t>.  </a:t>
            </a:r>
            <a:r>
              <a:rPr lang="cs-CZ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final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Person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p = </a:t>
            </a:r>
            <a:r>
              <a:rPr lang="cs-CZ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Person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457200" lvl="1" indent="0">
              <a:buNone/>
            </a:pPr>
            <a:r>
              <a:rPr lang="cs-CZ" sz="2400" dirty="0">
                <a:latin typeface="Courier" pitchFamily="2" charset="0"/>
                <a:ea typeface="Courier New" charset="0"/>
                <a:cs typeface="Courier New" charset="0"/>
              </a:rPr>
              <a:t>		</a:t>
            </a:r>
            <a:r>
              <a:rPr lang="cs-CZ" sz="2000" dirty="0" err="1">
                <a:latin typeface="Courier" pitchFamily="2" charset="0"/>
                <a:ea typeface="Courier New" charset="0"/>
                <a:cs typeface="Courier New" charset="0"/>
              </a:rPr>
              <a:t>p.setAge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(23);     // OK!</a:t>
            </a:r>
          </a:p>
          <a:p>
            <a:pPr marL="457200" lvl="1" indent="0">
              <a:buNone/>
            </a:pP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		p = </a:t>
            </a:r>
            <a:r>
              <a:rPr lang="cs-CZ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Person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(); // </a:t>
            </a:r>
            <a:r>
              <a:rPr lang="cs-CZ" sz="2000" dirty="0" err="1">
                <a:latin typeface="Courier" pitchFamily="2" charset="0"/>
                <a:ea typeface="Courier New" charset="0"/>
                <a:cs typeface="Courier New" charset="0"/>
              </a:rPr>
              <a:t>compilation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cs-CZ" sz="2000" dirty="0" err="1">
                <a:latin typeface="Courier" pitchFamily="2" charset="0"/>
                <a:ea typeface="Courier New" charset="0"/>
                <a:cs typeface="Courier New" charset="0"/>
              </a:rPr>
              <a:t>error</a:t>
            </a:r>
            <a:r>
              <a:rPr lang="cs-CZ" sz="2000" dirty="0">
                <a:latin typeface="Courier" pitchFamily="2" charset="0"/>
                <a:ea typeface="Courier New" charset="0"/>
                <a:cs typeface="Courier New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9214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59901</TotalTime>
  <Words>1383</Words>
  <Application>Microsoft Macintosh PowerPoint</Application>
  <PresentationFormat>On-screen Show (4:3)</PresentationFormat>
  <Paragraphs>344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CMPU-102-51 Spring 2020 Data Structures and Algorithms</vt:lpstr>
      <vt:lpstr>Java type casting</vt:lpstr>
      <vt:lpstr>Type casting</vt:lpstr>
      <vt:lpstr>Object-type casting</vt:lpstr>
      <vt:lpstr>Safe downstream casting: instanceof</vt:lpstr>
      <vt:lpstr>We left off here last week</vt:lpstr>
      <vt:lpstr>In-class exercise - answers</vt:lpstr>
      <vt:lpstr>Final variables</vt:lpstr>
      <vt:lpstr>Final variables</vt:lpstr>
      <vt:lpstr>Final variables</vt:lpstr>
      <vt:lpstr>Final variables: example/exercise</vt:lpstr>
      <vt:lpstr>In-class exercise - answers</vt:lpstr>
      <vt:lpstr>Javadoc also known as: Don’t @me, @Java!  (IPUJ 4.5.4)</vt:lpstr>
      <vt:lpstr>Java API documentation</vt:lpstr>
      <vt:lpstr>Example: Math class</vt:lpstr>
      <vt:lpstr>Javadoc</vt:lpstr>
      <vt:lpstr>Javadoc tags</vt:lpstr>
      <vt:lpstr>Javadoc documentation example</vt:lpstr>
      <vt:lpstr>Javadoc method documentation example</vt:lpstr>
      <vt:lpstr>Generating Javadoc pages</vt:lpstr>
      <vt:lpstr>General documentation guidelines</vt:lpstr>
      <vt:lpstr>Exceptions  (IPUJ 3.7)</vt:lpstr>
      <vt:lpstr>Program errors</vt:lpstr>
      <vt:lpstr>Program errors</vt:lpstr>
      <vt:lpstr>Java exceptions</vt:lpstr>
      <vt:lpstr>A hierarchy of exceptions </vt:lpstr>
      <vt:lpstr>Know when to catch them, when to throw them</vt:lpstr>
      <vt:lpstr>How to learn if a method throws an exception</vt:lpstr>
      <vt:lpstr>Catching exceptions</vt:lpstr>
      <vt:lpstr>In-class exercise: exceptions</vt:lpstr>
      <vt:lpstr>In-class exercise: exceptions solution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cmpu102-data structures</dc:title>
  <dc:creator>Rui Meireles;Peter Lemieszewski</dc:creator>
  <cp:lastModifiedBy>lemieszewski</cp:lastModifiedBy>
  <cp:revision>1798</cp:revision>
  <cp:lastPrinted>2019-09-24T18:11:44Z</cp:lastPrinted>
  <dcterms:created xsi:type="dcterms:W3CDTF">2011-11-22T14:51:59Z</dcterms:created>
  <dcterms:modified xsi:type="dcterms:W3CDTF">2020-02-25T03:42:02Z</dcterms:modified>
</cp:coreProperties>
</file>