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Default Extension="tiff" ContentType="image/tiff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Default Extension="gif" ContentType="image/gif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813" r:id="rId1"/>
  </p:sldMasterIdLst>
  <p:notesMasterIdLst>
    <p:notesMasterId r:id="rId23"/>
  </p:notesMasterIdLst>
  <p:handoutMasterIdLst>
    <p:handoutMasterId r:id="rId24"/>
  </p:handoutMasterIdLst>
  <p:sldIdLst>
    <p:sldId id="685" r:id="rId2"/>
    <p:sldId id="686" r:id="rId3"/>
    <p:sldId id="878" r:id="rId4"/>
    <p:sldId id="879" r:id="rId5"/>
    <p:sldId id="880" r:id="rId6"/>
    <p:sldId id="687" r:id="rId7"/>
    <p:sldId id="688" r:id="rId8"/>
    <p:sldId id="861" r:id="rId9"/>
    <p:sldId id="860" r:id="rId10"/>
    <p:sldId id="868" r:id="rId11"/>
    <p:sldId id="866" r:id="rId12"/>
    <p:sldId id="867" r:id="rId13"/>
    <p:sldId id="869" r:id="rId14"/>
    <p:sldId id="870" r:id="rId15"/>
    <p:sldId id="871" r:id="rId16"/>
    <p:sldId id="872" r:id="rId17"/>
    <p:sldId id="873" r:id="rId18"/>
    <p:sldId id="874" r:id="rId19"/>
    <p:sldId id="875" r:id="rId20"/>
    <p:sldId id="876" r:id="rId21"/>
    <p:sldId id="877" r:id="rId22"/>
  </p:sldIdLst>
  <p:sldSz cx="9144000" cy="6858000" type="screen4x3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 xmlns="">
        <p14:section name="Main" id="{D27C4571-87B6-6548-B2CD-7FBE1E0DE51C}">
          <p14:sldIdLst>
            <p14:sldId id="685"/>
            <p14:sldId id="686"/>
            <p14:sldId id="687"/>
            <p14:sldId id="688"/>
            <p14:sldId id="861"/>
            <p14:sldId id="860"/>
            <p14:sldId id="868"/>
            <p14:sldId id="866"/>
            <p14:sldId id="867"/>
            <p14:sldId id="869"/>
            <p14:sldId id="870"/>
            <p14:sldId id="871"/>
            <p14:sldId id="872"/>
            <p14:sldId id="873"/>
            <p14:sldId id="874"/>
            <p14:sldId id="875"/>
            <p14:sldId id="876"/>
            <p14:sldId id="877"/>
          </p14:sldIdLst>
        </p14:section>
      </p14:sectionLst>
    </p:ex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meirele" initials="r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browse/>
    <p:sldAll/>
    <p:penClr>
      <a:srgbClr val="FF0000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00FF"/>
    <a:srgbClr val="FF0000"/>
    <a:srgbClr val="00B0D2"/>
    <a:srgbClr val="000000"/>
    <a:srgbClr val="00FF00"/>
    <a:srgbClr val="33FFFF"/>
    <a:srgbClr val="F2F2FF"/>
    <a:srgbClr val="E7F7F9"/>
    <a:srgbClr val="792C05"/>
    <a:srgbClr val="898989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8362" autoAdjust="0"/>
    <p:restoredTop sz="95982" autoAdjust="0"/>
  </p:normalViewPr>
  <p:slideViewPr>
    <p:cSldViewPr snapToGrid="0" snapToObjects="1">
      <p:cViewPr varScale="1">
        <p:scale>
          <a:sx n="104" d="100"/>
          <a:sy n="104" d="100"/>
        </p:scale>
        <p:origin x="-1770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687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8" d="100"/>
        <a:sy n="88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43487B-4185-2F45-995A-99FF6D2BB2C2}" type="datetimeFigureOut">
              <a:rPr lang="en-US" smtClean="0"/>
              <a:pPr/>
              <a:t>2/23/2020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72611F-AA68-7241-930E-C3F418D5876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4803652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FC213F-B8C6-D740-9A78-9477DE0A91E7}" type="datetimeFigureOut">
              <a:rPr lang="en-US" smtClean="0"/>
              <a:pPr/>
              <a:t>2/23/2020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5DF5D1-D212-7349-81D0-381AE2BE47A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3481978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5DF5D1-D212-7349-81D0-381AE2BE47A0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4750620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5DF5D1-D212-7349-81D0-381AE2BE47A0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2290292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5DF5D1-D212-7349-81D0-381AE2BE47A0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7600414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 dirty="0"/>
              <a:t>Rough guideline</a:t>
            </a:r>
          </a:p>
          <a:p>
            <a:pPr lvl="1"/>
            <a:r>
              <a:rPr lang="en-US" sz="2000" dirty="0"/>
              <a:t>Use special values for common, unexceptional situations</a:t>
            </a:r>
          </a:p>
          <a:p>
            <a:pPr lvl="1"/>
            <a:r>
              <a:rPr lang="en-US" sz="2000" dirty="0"/>
              <a:t>E.g. in the polynomial division, the indivisible error should likely not be an exception. It’s a common and expected occurrence.</a:t>
            </a:r>
          </a:p>
          <a:p>
            <a:endParaRPr lang="en-US" sz="240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5DF5D1-D212-7349-81D0-381AE2BE47A0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6389728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5DF5D1-D212-7349-81D0-381AE2BE47A0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391281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5DF5D1-D212-7349-81D0-381AE2BE47A0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6924399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Grace Hopper 1947 at </a:t>
            </a:r>
            <a:r>
              <a:rPr lang="en-US" dirty="0" err="1"/>
              <a:t>Havard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5DF5D1-D212-7349-81D0-381AE2BE47A0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914648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5DF5D1-D212-7349-81D0-381AE2BE47A0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5513831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5DF5D1-D212-7349-81D0-381AE2BE47A0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9751683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5DF5D1-D212-7349-81D0-381AE2BE47A0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8653135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5DF5D1-D212-7349-81D0-381AE2BE47A0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611651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5DF5D1-D212-7349-81D0-381AE2BE47A0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8223943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5DF5D1-D212-7349-81D0-381AE2BE47A0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2358210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5DF5D1-D212-7349-81D0-381AE2BE47A0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385960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5DF5D1-D212-7349-81D0-381AE2BE47A0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369058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5DF5D1-D212-7349-81D0-381AE2BE47A0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3690587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5DF5D1-D212-7349-81D0-381AE2BE47A0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5097087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5DF5D1-D212-7349-81D0-381AE2BE47A0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7683651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5DF5D1-D212-7349-81D0-381AE2BE47A0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468757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5DF5D1-D212-7349-81D0-381AE2BE47A0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7382577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5DF5D1-D212-7349-81D0-381AE2BE47A0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778799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xmlns="" val="41121157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xmlns="" val="25208376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xmlns="" val="14899477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xmlns="" val="27341098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xmlns="" val="19152409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xmlns="" val="21544245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xmlns="" val="6589588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xmlns="" val="40125272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18005376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xmlns="" val="8916080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xmlns="" val="10364680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-1" y="6549295"/>
            <a:ext cx="9179613" cy="308706"/>
          </a:xfrm>
          <a:prstGeom prst="rect">
            <a:avLst/>
          </a:prstGeom>
          <a:solidFill>
            <a:srgbClr val="99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-1" y="-10687"/>
            <a:ext cx="9179613" cy="852592"/>
          </a:xfrm>
          <a:prstGeom prst="rect">
            <a:avLst/>
          </a:prstGeom>
          <a:solidFill>
            <a:srgbClr val="99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-188885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496503" y="6514012"/>
            <a:ext cx="89156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515C4CBD-465D-5140-995F-3EAE479E548F}" type="slidenum">
              <a:rPr lang="en-US" sz="1600" smtClean="0">
                <a:solidFill>
                  <a:schemeClr val="bg1"/>
                </a:solidFill>
              </a:rPr>
              <a:pPr/>
              <a:t>‹#›</a:t>
            </a:fld>
            <a:endParaRPr lang="en-US" sz="1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409269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4" r:id="rId1"/>
    <p:sldLayoutId id="2147483815" r:id="rId2"/>
    <p:sldLayoutId id="2147483816" r:id="rId3"/>
    <p:sldLayoutId id="2147483817" r:id="rId4"/>
    <p:sldLayoutId id="2147483818" r:id="rId5"/>
    <p:sldLayoutId id="2147483819" r:id="rId6"/>
    <p:sldLayoutId id="2147483820" r:id="rId7"/>
    <p:sldLayoutId id="2147483821" r:id="rId8"/>
    <p:sldLayoutId id="2147483822" r:id="rId9"/>
    <p:sldLayoutId id="2147483823" r:id="rId10"/>
    <p:sldLayoutId id="2147483824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tif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" y="760264"/>
            <a:ext cx="9143999" cy="1645199"/>
          </a:xfrm>
        </p:spPr>
        <p:txBody>
          <a:bodyPr>
            <a:noAutofit/>
          </a:bodyPr>
          <a:lstStyle/>
          <a:p>
            <a:r>
              <a:rPr lang="en-US" sz="32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CMPU-102-51 Spring 2020</a:t>
            </a:r>
            <a:r>
              <a:rPr lang="en-US" sz="32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/>
            </a:r>
            <a:br>
              <a:rPr lang="en-US" sz="32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en-US" sz="32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Data Structures and Algorithms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58534" y="5273029"/>
            <a:ext cx="6958341" cy="1272201"/>
          </a:xfrm>
        </p:spPr>
        <p:txBody>
          <a:bodyPr>
            <a:noAutofit/>
          </a:bodyPr>
          <a:lstStyle/>
          <a:p>
            <a:r>
              <a:rPr lang="en-US" sz="24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Rui</a:t>
            </a: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Meireles</a:t>
            </a:r>
            <a:endParaRPr lang="en-US" sz="2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Peter  Lemieszewski</a:t>
            </a:r>
            <a:endParaRPr lang="en-US" sz="2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8387918" y="6573904"/>
            <a:ext cx="634942" cy="300808"/>
          </a:xfrm>
          <a:prstGeom prst="rect">
            <a:avLst/>
          </a:prstGeom>
          <a:solidFill>
            <a:srgbClr val="99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" y="2774390"/>
            <a:ext cx="9143999" cy="16451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b="1" dirty="0"/>
              <a:t>Lecture </a:t>
            </a:r>
            <a:r>
              <a:rPr lang="en-US" sz="4000" b="1" dirty="0" smtClean="0"/>
              <a:t>#10: </a:t>
            </a:r>
            <a:r>
              <a:rPr lang="en-US" sz="4000" b="1" dirty="0"/>
              <a:t>Java exceptions continued; Debugging</a:t>
            </a:r>
          </a:p>
        </p:txBody>
      </p:sp>
    </p:spTree>
    <p:extLst>
      <p:ext uri="{BB962C8B-B14F-4D97-AF65-F5344CB8AC3E}">
        <p14:creationId xmlns:p14="http://schemas.microsoft.com/office/powerpoint/2010/main" xmlns="" val="12045315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66837" y="-188885"/>
            <a:ext cx="9340331" cy="1143000"/>
          </a:xfrm>
        </p:spPr>
        <p:txBody>
          <a:bodyPr>
            <a:normAutofit/>
          </a:bodyPr>
          <a:lstStyle/>
          <a:p>
            <a:r>
              <a:rPr lang="en-US" dirty="0"/>
              <a:t>Creating our own exception classes</a:t>
            </a:r>
            <a:endParaRPr lang="en-US" dirty="0">
              <a:latin typeface="Courier Regular" pitchFamily="2" charset="0"/>
              <a:ea typeface="Courier New" charset="0"/>
              <a:cs typeface="Courier New" charset="0"/>
            </a:endParaRPr>
          </a:p>
        </p:txBody>
      </p:sp>
      <p:sp>
        <p:nvSpPr>
          <p:cNvPr id="6" name="Content Placeholder 4"/>
          <p:cNvSpPr>
            <a:spLocks noGrp="1"/>
          </p:cNvSpPr>
          <p:nvPr>
            <p:ph idx="1"/>
          </p:nvPr>
        </p:nvSpPr>
        <p:spPr>
          <a:xfrm>
            <a:off x="100026" y="1115553"/>
            <a:ext cx="8984340" cy="3502746"/>
          </a:xfrm>
        </p:spPr>
        <p:txBody>
          <a:bodyPr>
            <a:normAutofit/>
          </a:bodyPr>
          <a:lstStyle/>
          <a:p>
            <a:r>
              <a:rPr lang="en-US" sz="2400" dirty="0"/>
              <a:t>If no existing exception class perfectly captures the situation, we can create a new one</a:t>
            </a:r>
          </a:p>
          <a:p>
            <a:r>
              <a:rPr lang="en-US" sz="2400" dirty="0"/>
              <a:t>Choosing a superclass:</a:t>
            </a:r>
          </a:p>
          <a:p>
            <a:pPr lvl="1"/>
            <a:r>
              <a:rPr lang="en-US" sz="2000" dirty="0"/>
              <a:t>Pick the semantically closest one</a:t>
            </a:r>
          </a:p>
          <a:p>
            <a:pPr lvl="1"/>
            <a:r>
              <a:rPr lang="en-US" sz="2000" dirty="0"/>
              <a:t>If unchecked must be subclass of </a:t>
            </a:r>
            <a:r>
              <a:rPr lang="en-US" sz="18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RuntimeException</a:t>
            </a:r>
            <a:endParaRPr lang="en-US" sz="2000" dirty="0">
              <a:solidFill>
                <a:srgbClr val="00B050"/>
              </a:solidFill>
              <a:latin typeface="Courier Regular" pitchFamily="2" charset="0"/>
              <a:ea typeface="Courier New" charset="0"/>
              <a:cs typeface="Courier New" charset="0"/>
            </a:endParaRPr>
          </a:p>
          <a:p>
            <a:r>
              <a:rPr lang="en-US" sz="2400" dirty="0"/>
              <a:t>Class contents: typically minimalistic, with just a constructor, optionally taking in an error message</a:t>
            </a:r>
          </a:p>
          <a:p>
            <a:r>
              <a:rPr lang="en-US" sz="2400" dirty="0"/>
              <a:t>Example: let’s create a more specialized exception class for factorial: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10834" y="4535137"/>
            <a:ext cx="8594019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public class</a:t>
            </a:r>
            <a:r>
              <a:rPr lang="en-US" dirty="0"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  <a:r>
              <a:rPr lang="en-US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NegativeArgumentException</a:t>
            </a:r>
            <a:r>
              <a:rPr lang="en-US" dirty="0"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</a:p>
          <a:p>
            <a:r>
              <a:rPr lang="en-US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    extends</a:t>
            </a:r>
            <a:r>
              <a:rPr lang="en-US" dirty="0"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  <a:r>
              <a:rPr lang="en-US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IllegalArgumentException</a:t>
            </a:r>
            <a:r>
              <a:rPr lang="en-US" dirty="0">
                <a:latin typeface="Courier Regular" pitchFamily="2" charset="0"/>
                <a:ea typeface="Courier New" charset="0"/>
                <a:cs typeface="Courier New" charset="0"/>
              </a:rPr>
              <a:t> {</a:t>
            </a:r>
          </a:p>
          <a:p>
            <a:r>
              <a:rPr lang="en-US" dirty="0">
                <a:latin typeface="Courier Regular" pitchFamily="2" charset="0"/>
                <a:ea typeface="Courier New" charset="0"/>
                <a:cs typeface="Courier New" charset="0"/>
              </a:rPr>
              <a:t>  </a:t>
            </a:r>
            <a:r>
              <a:rPr lang="en-US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public</a:t>
            </a:r>
            <a:r>
              <a:rPr lang="en-US" dirty="0"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  <a:r>
              <a:rPr lang="en-US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NegativeArgumentException</a:t>
            </a:r>
            <a:r>
              <a:rPr lang="en-US" dirty="0">
                <a:latin typeface="Courier Regular" pitchFamily="2" charset="0"/>
                <a:ea typeface="Courier New" charset="0"/>
                <a:cs typeface="Courier New" charset="0"/>
              </a:rPr>
              <a:t>(){ </a:t>
            </a:r>
            <a:r>
              <a:rPr lang="en-US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super</a:t>
            </a:r>
            <a:r>
              <a:rPr lang="en-US" dirty="0">
                <a:latin typeface="Courier Regular" pitchFamily="2" charset="0"/>
                <a:ea typeface="Courier New" charset="0"/>
                <a:cs typeface="Courier New" charset="0"/>
              </a:rPr>
              <a:t>(); }    </a:t>
            </a:r>
          </a:p>
          <a:p>
            <a:r>
              <a:rPr lang="en-US" dirty="0">
                <a:latin typeface="Courier Regular" pitchFamily="2" charset="0"/>
                <a:ea typeface="Courier New" charset="0"/>
                <a:cs typeface="Courier New" charset="0"/>
              </a:rPr>
              <a:t>  </a:t>
            </a:r>
            <a:r>
              <a:rPr lang="en-US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public</a:t>
            </a:r>
            <a:r>
              <a:rPr lang="en-US" dirty="0"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  <a:r>
              <a:rPr lang="en-US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NegativeArgumentException</a:t>
            </a:r>
            <a:r>
              <a:rPr lang="en-US" dirty="0">
                <a:latin typeface="Courier Regular" pitchFamily="2" charset="0"/>
                <a:ea typeface="Courier New" charset="0"/>
                <a:cs typeface="Courier New" charset="0"/>
              </a:rPr>
              <a:t>(</a:t>
            </a:r>
            <a:r>
              <a:rPr lang="en-US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String</a:t>
            </a:r>
            <a:r>
              <a:rPr lang="en-US" dirty="0"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  <a:r>
              <a:rPr lang="en-US" dirty="0" err="1">
                <a:latin typeface="Courier Regular" pitchFamily="2" charset="0"/>
                <a:ea typeface="Courier New" charset="0"/>
                <a:cs typeface="Courier New" charset="0"/>
              </a:rPr>
              <a:t>msg</a:t>
            </a:r>
            <a:r>
              <a:rPr lang="en-US" dirty="0">
                <a:latin typeface="Courier Regular" pitchFamily="2" charset="0"/>
                <a:ea typeface="Courier New" charset="0"/>
                <a:cs typeface="Courier New" charset="0"/>
              </a:rPr>
              <a:t>){ </a:t>
            </a:r>
            <a:r>
              <a:rPr lang="en-US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super</a:t>
            </a:r>
            <a:r>
              <a:rPr lang="en-US" dirty="0">
                <a:latin typeface="Courier Regular" pitchFamily="2" charset="0"/>
                <a:ea typeface="Courier New" charset="0"/>
                <a:cs typeface="Courier New" charset="0"/>
              </a:rPr>
              <a:t>(</a:t>
            </a:r>
            <a:r>
              <a:rPr lang="en-US" dirty="0" err="1">
                <a:latin typeface="Courier Regular" pitchFamily="2" charset="0"/>
                <a:ea typeface="Courier New" charset="0"/>
                <a:cs typeface="Courier New" charset="0"/>
              </a:rPr>
              <a:t>msg</a:t>
            </a:r>
            <a:r>
              <a:rPr lang="en-US" dirty="0">
                <a:latin typeface="Courier Regular" pitchFamily="2" charset="0"/>
                <a:ea typeface="Courier New" charset="0"/>
                <a:cs typeface="Courier New" charset="0"/>
              </a:rPr>
              <a:t>); }</a:t>
            </a:r>
          </a:p>
          <a:p>
            <a:r>
              <a:rPr lang="en-US" dirty="0">
                <a:latin typeface="Courier Regular" pitchFamily="2" charset="0"/>
                <a:ea typeface="Courier New" charset="0"/>
                <a:cs typeface="Courier New" charset="0"/>
              </a:rPr>
              <a:t>}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0776224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66837" y="-188885"/>
            <a:ext cx="9340331" cy="1143000"/>
          </a:xfrm>
        </p:spPr>
        <p:txBody>
          <a:bodyPr>
            <a:normAutofit/>
          </a:bodyPr>
          <a:lstStyle/>
          <a:p>
            <a:r>
              <a:rPr lang="en-US" dirty="0"/>
              <a:t>Exception class usage example</a:t>
            </a:r>
            <a:endParaRPr lang="en-US" dirty="0">
              <a:latin typeface="Courier Regular" pitchFamily="2" charset="0"/>
              <a:ea typeface="Courier New" charset="0"/>
              <a:cs typeface="Courier New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41262" y="3529321"/>
            <a:ext cx="841479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int</a:t>
            </a:r>
            <a:r>
              <a:rPr lang="en-US" dirty="0">
                <a:latin typeface="Courier Regular" pitchFamily="2" charset="0"/>
                <a:ea typeface="Courier New" charset="0"/>
                <a:cs typeface="Courier New" charset="0"/>
              </a:rPr>
              <a:t> factorial (</a:t>
            </a:r>
            <a:r>
              <a:rPr lang="en-US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int</a:t>
            </a:r>
            <a:r>
              <a:rPr lang="en-US" dirty="0">
                <a:latin typeface="Courier Regular" pitchFamily="2" charset="0"/>
                <a:ea typeface="Courier New" charset="0"/>
                <a:cs typeface="Courier New" charset="0"/>
              </a:rPr>
              <a:t> n) </a:t>
            </a:r>
            <a:r>
              <a:rPr lang="en-US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throws</a:t>
            </a:r>
            <a:r>
              <a:rPr lang="en-US" dirty="0"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  <a:r>
              <a:rPr lang="en-US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NegativeArgumentException</a:t>
            </a:r>
            <a:r>
              <a:rPr lang="en-US" dirty="0">
                <a:latin typeface="Courier Regular" pitchFamily="2" charset="0"/>
                <a:ea typeface="Courier New" charset="0"/>
                <a:cs typeface="Courier New" charset="0"/>
              </a:rPr>
              <a:t> {</a:t>
            </a:r>
          </a:p>
          <a:p>
            <a:r>
              <a:rPr lang="en-US" dirty="0">
                <a:latin typeface="Courier Regular" pitchFamily="2" charset="0"/>
                <a:ea typeface="Courier New" charset="0"/>
                <a:cs typeface="Courier New" charset="0"/>
              </a:rPr>
              <a:t>  </a:t>
            </a:r>
            <a:r>
              <a:rPr lang="en-US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if</a:t>
            </a:r>
            <a:r>
              <a:rPr lang="en-US" dirty="0">
                <a:latin typeface="Courier Regular" pitchFamily="2" charset="0"/>
                <a:ea typeface="Courier New" charset="0"/>
                <a:cs typeface="Courier New" charset="0"/>
              </a:rPr>
              <a:t> (n &lt; 0) </a:t>
            </a:r>
          </a:p>
          <a:p>
            <a:r>
              <a:rPr lang="en-US" dirty="0">
                <a:latin typeface="Courier Regular" pitchFamily="2" charset="0"/>
                <a:ea typeface="Courier New" charset="0"/>
                <a:cs typeface="Courier New" charset="0"/>
              </a:rPr>
              <a:t>    </a:t>
            </a:r>
            <a:r>
              <a:rPr lang="en-US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throw new</a:t>
            </a:r>
            <a:r>
              <a:rPr lang="en-US" dirty="0"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  <a:r>
              <a:rPr lang="en-US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NegativeArgumentException</a:t>
            </a:r>
            <a:r>
              <a:rPr lang="en-US" dirty="0">
                <a:latin typeface="Courier Regular" pitchFamily="2" charset="0"/>
                <a:ea typeface="Courier New" charset="0"/>
                <a:cs typeface="Courier New" charset="0"/>
              </a:rPr>
              <a:t>(</a:t>
            </a:r>
            <a:r>
              <a:rPr lang="en-US" dirty="0">
                <a:latin typeface="Courier Regular" pitchFamily="2" charset="0"/>
              </a:rPr>
              <a:t>"</a:t>
            </a:r>
            <a:r>
              <a:rPr lang="en-US" dirty="0">
                <a:latin typeface="Courier Regular" pitchFamily="2" charset="0"/>
                <a:ea typeface="Courier New" charset="0"/>
                <a:cs typeface="Courier New" charset="0"/>
              </a:rPr>
              <a:t>n! req. n &gt;= 0</a:t>
            </a:r>
            <a:r>
              <a:rPr lang="en-US" dirty="0">
                <a:latin typeface="Courier Regular" pitchFamily="2" charset="0"/>
              </a:rPr>
              <a:t>"</a:t>
            </a:r>
            <a:r>
              <a:rPr lang="en-US" dirty="0">
                <a:latin typeface="Courier Regular" pitchFamily="2" charset="0"/>
                <a:ea typeface="Courier New" charset="0"/>
                <a:cs typeface="Courier New" charset="0"/>
              </a:rPr>
              <a:t>);</a:t>
            </a:r>
          </a:p>
          <a:p>
            <a:r>
              <a:rPr lang="en-US" dirty="0">
                <a:latin typeface="Courier Regular" pitchFamily="2" charset="0"/>
                <a:ea typeface="Courier New" charset="0"/>
                <a:cs typeface="Courier New" charset="0"/>
              </a:rPr>
              <a:t>  </a:t>
            </a:r>
            <a:r>
              <a:rPr lang="en-US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int</a:t>
            </a:r>
            <a:r>
              <a:rPr lang="en-US" dirty="0"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  <a:r>
              <a:rPr lang="en-US" dirty="0" err="1">
                <a:latin typeface="Courier Regular" pitchFamily="2" charset="0"/>
                <a:ea typeface="Courier New" charset="0"/>
                <a:cs typeface="Courier New" charset="0"/>
              </a:rPr>
              <a:t>fac</a:t>
            </a:r>
            <a:r>
              <a:rPr lang="en-US" dirty="0">
                <a:latin typeface="Courier Regular" pitchFamily="2" charset="0"/>
                <a:ea typeface="Courier New" charset="0"/>
                <a:cs typeface="Courier New" charset="0"/>
              </a:rPr>
              <a:t> = 1;</a:t>
            </a:r>
          </a:p>
          <a:p>
            <a:r>
              <a:rPr lang="en-US" dirty="0">
                <a:latin typeface="Courier Regular" pitchFamily="2" charset="0"/>
                <a:ea typeface="Courier New" charset="0"/>
                <a:cs typeface="Courier New" charset="0"/>
              </a:rPr>
              <a:t>  </a:t>
            </a:r>
            <a:r>
              <a:rPr lang="en-US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for</a:t>
            </a:r>
            <a:r>
              <a:rPr lang="en-US" dirty="0">
                <a:latin typeface="Courier Regular" pitchFamily="2" charset="0"/>
                <a:ea typeface="Courier New" charset="0"/>
                <a:cs typeface="Courier New" charset="0"/>
              </a:rPr>
              <a:t> (</a:t>
            </a:r>
            <a:r>
              <a:rPr lang="en-US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int</a:t>
            </a:r>
            <a:r>
              <a:rPr lang="en-US" dirty="0"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  <a:r>
              <a:rPr lang="en-US" dirty="0" err="1">
                <a:latin typeface="Courier Regular" pitchFamily="2" charset="0"/>
                <a:ea typeface="Courier New" charset="0"/>
                <a:cs typeface="Courier New" charset="0"/>
              </a:rPr>
              <a:t>i</a:t>
            </a:r>
            <a:r>
              <a:rPr lang="en-US" dirty="0">
                <a:latin typeface="Courier Regular" pitchFamily="2" charset="0"/>
                <a:ea typeface="Courier New" charset="0"/>
                <a:cs typeface="Courier New" charset="0"/>
              </a:rPr>
              <a:t>=n; </a:t>
            </a:r>
            <a:r>
              <a:rPr lang="en-US" dirty="0" err="1">
                <a:latin typeface="Courier Regular" pitchFamily="2" charset="0"/>
                <a:ea typeface="Courier New" charset="0"/>
                <a:cs typeface="Courier New" charset="0"/>
              </a:rPr>
              <a:t>i</a:t>
            </a:r>
            <a:r>
              <a:rPr lang="en-US" dirty="0">
                <a:latin typeface="Courier Regular" pitchFamily="2" charset="0"/>
                <a:ea typeface="Courier New" charset="0"/>
                <a:cs typeface="Courier New" charset="0"/>
              </a:rPr>
              <a:t>&gt;1; </a:t>
            </a:r>
            <a:r>
              <a:rPr lang="en-US" dirty="0" err="1">
                <a:latin typeface="Courier Regular" pitchFamily="2" charset="0"/>
                <a:ea typeface="Courier New" charset="0"/>
                <a:cs typeface="Courier New" charset="0"/>
              </a:rPr>
              <a:t>i</a:t>
            </a:r>
            <a:r>
              <a:rPr lang="en-US" dirty="0">
                <a:latin typeface="Courier Regular" pitchFamily="2" charset="0"/>
                <a:ea typeface="Courier New" charset="0"/>
                <a:cs typeface="Courier New" charset="0"/>
              </a:rPr>
              <a:t>--)</a:t>
            </a:r>
          </a:p>
          <a:p>
            <a:r>
              <a:rPr lang="en-US" dirty="0">
                <a:latin typeface="Courier Regular" pitchFamily="2" charset="0"/>
                <a:ea typeface="Courier New" charset="0"/>
                <a:cs typeface="Courier New" charset="0"/>
              </a:rPr>
              <a:t>    </a:t>
            </a:r>
            <a:r>
              <a:rPr lang="en-US" dirty="0" err="1">
                <a:latin typeface="Courier Regular" pitchFamily="2" charset="0"/>
                <a:ea typeface="Courier New" charset="0"/>
                <a:cs typeface="Courier New" charset="0"/>
              </a:rPr>
              <a:t>fac</a:t>
            </a:r>
            <a:r>
              <a:rPr lang="en-US" dirty="0">
                <a:latin typeface="Courier Regular" pitchFamily="2" charset="0"/>
                <a:ea typeface="Courier New" charset="0"/>
                <a:cs typeface="Courier New" charset="0"/>
              </a:rPr>
              <a:t> *= </a:t>
            </a:r>
            <a:r>
              <a:rPr lang="en-US" dirty="0" err="1">
                <a:latin typeface="Courier Regular" pitchFamily="2" charset="0"/>
                <a:ea typeface="Courier New" charset="0"/>
                <a:cs typeface="Courier New" charset="0"/>
              </a:rPr>
              <a:t>i</a:t>
            </a:r>
            <a:r>
              <a:rPr lang="en-US" dirty="0">
                <a:latin typeface="Courier Regular" pitchFamily="2" charset="0"/>
                <a:ea typeface="Courier New" charset="0"/>
                <a:cs typeface="Courier New" charset="0"/>
              </a:rPr>
              <a:t>;</a:t>
            </a:r>
          </a:p>
          <a:p>
            <a:r>
              <a:rPr lang="en-US" dirty="0">
                <a:latin typeface="Courier Regular" pitchFamily="2" charset="0"/>
                <a:ea typeface="Courier New" charset="0"/>
                <a:cs typeface="Courier New" charset="0"/>
              </a:rPr>
              <a:t>  </a:t>
            </a:r>
            <a:r>
              <a:rPr lang="en-US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return</a:t>
            </a:r>
            <a:r>
              <a:rPr lang="en-US" dirty="0"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  <a:r>
              <a:rPr lang="en-US" dirty="0" err="1">
                <a:latin typeface="Courier Regular" pitchFamily="2" charset="0"/>
                <a:ea typeface="Courier New" charset="0"/>
                <a:cs typeface="Courier New" charset="0"/>
              </a:rPr>
              <a:t>fac</a:t>
            </a:r>
            <a:r>
              <a:rPr lang="en-US" dirty="0">
                <a:latin typeface="Courier Regular" pitchFamily="2" charset="0"/>
                <a:ea typeface="Courier New" charset="0"/>
                <a:cs typeface="Courier New" charset="0"/>
              </a:rPr>
              <a:t>;</a:t>
            </a:r>
          </a:p>
          <a:p>
            <a:r>
              <a:rPr lang="en-US" dirty="0">
                <a:latin typeface="Courier Regular" pitchFamily="2" charset="0"/>
                <a:ea typeface="Courier New" charset="0"/>
                <a:cs typeface="Courier New" charset="0"/>
              </a:rPr>
              <a:t>}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11C7E3CF-CA1D-5F42-B2A9-101C5DFE0EF2}"/>
              </a:ext>
            </a:extLst>
          </p:cNvPr>
          <p:cNvSpPr txBox="1"/>
          <p:nvPr/>
        </p:nvSpPr>
        <p:spPr>
          <a:xfrm>
            <a:off x="341262" y="1364555"/>
            <a:ext cx="8594019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public class</a:t>
            </a:r>
            <a:r>
              <a:rPr lang="en-US" dirty="0"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  <a:r>
              <a:rPr lang="en-US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NegativeArgumentException</a:t>
            </a:r>
            <a:r>
              <a:rPr lang="en-US" dirty="0"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</a:p>
          <a:p>
            <a:r>
              <a:rPr lang="en-US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    extends</a:t>
            </a:r>
            <a:r>
              <a:rPr lang="en-US" dirty="0"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  <a:r>
              <a:rPr lang="en-US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IllegalArgumentException</a:t>
            </a:r>
            <a:r>
              <a:rPr lang="en-US" dirty="0">
                <a:latin typeface="Courier Regular" pitchFamily="2" charset="0"/>
                <a:ea typeface="Courier New" charset="0"/>
                <a:cs typeface="Courier New" charset="0"/>
              </a:rPr>
              <a:t> {</a:t>
            </a:r>
          </a:p>
          <a:p>
            <a:r>
              <a:rPr lang="en-US" dirty="0">
                <a:latin typeface="Courier Regular" pitchFamily="2" charset="0"/>
                <a:ea typeface="Courier New" charset="0"/>
                <a:cs typeface="Courier New" charset="0"/>
              </a:rPr>
              <a:t>  </a:t>
            </a:r>
            <a:r>
              <a:rPr lang="en-US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public</a:t>
            </a:r>
            <a:r>
              <a:rPr lang="en-US" dirty="0"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  <a:r>
              <a:rPr lang="en-US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NegativeArgumentException</a:t>
            </a:r>
            <a:r>
              <a:rPr lang="en-US" dirty="0">
                <a:latin typeface="Courier Regular" pitchFamily="2" charset="0"/>
                <a:ea typeface="Courier New" charset="0"/>
                <a:cs typeface="Courier New" charset="0"/>
              </a:rPr>
              <a:t>(){ </a:t>
            </a:r>
            <a:r>
              <a:rPr lang="en-US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super</a:t>
            </a:r>
            <a:r>
              <a:rPr lang="en-US" dirty="0">
                <a:latin typeface="Courier Regular" pitchFamily="2" charset="0"/>
                <a:ea typeface="Courier New" charset="0"/>
                <a:cs typeface="Courier New" charset="0"/>
              </a:rPr>
              <a:t>(); }    </a:t>
            </a:r>
          </a:p>
          <a:p>
            <a:r>
              <a:rPr lang="en-US" dirty="0">
                <a:latin typeface="Courier Regular" pitchFamily="2" charset="0"/>
                <a:ea typeface="Courier New" charset="0"/>
                <a:cs typeface="Courier New" charset="0"/>
              </a:rPr>
              <a:t>  </a:t>
            </a:r>
            <a:r>
              <a:rPr lang="en-US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public</a:t>
            </a:r>
            <a:r>
              <a:rPr lang="en-US" dirty="0"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  <a:r>
              <a:rPr lang="en-US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NegativeArgumentException</a:t>
            </a:r>
            <a:r>
              <a:rPr lang="en-US" dirty="0">
                <a:latin typeface="Courier Regular" pitchFamily="2" charset="0"/>
                <a:ea typeface="Courier New" charset="0"/>
                <a:cs typeface="Courier New" charset="0"/>
              </a:rPr>
              <a:t>(</a:t>
            </a:r>
            <a:r>
              <a:rPr lang="en-US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String</a:t>
            </a:r>
            <a:r>
              <a:rPr lang="en-US" dirty="0"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  <a:r>
              <a:rPr lang="en-US" dirty="0" err="1">
                <a:latin typeface="Courier Regular" pitchFamily="2" charset="0"/>
                <a:ea typeface="Courier New" charset="0"/>
                <a:cs typeface="Courier New" charset="0"/>
              </a:rPr>
              <a:t>msg</a:t>
            </a:r>
            <a:r>
              <a:rPr lang="en-US" dirty="0">
                <a:latin typeface="Courier Regular" pitchFamily="2" charset="0"/>
                <a:ea typeface="Courier New" charset="0"/>
                <a:cs typeface="Courier New" charset="0"/>
              </a:rPr>
              <a:t>){ </a:t>
            </a:r>
            <a:r>
              <a:rPr lang="en-US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super</a:t>
            </a:r>
            <a:r>
              <a:rPr lang="en-US" dirty="0">
                <a:latin typeface="Courier Regular" pitchFamily="2" charset="0"/>
                <a:ea typeface="Courier New" charset="0"/>
                <a:cs typeface="Courier New" charset="0"/>
              </a:rPr>
              <a:t>(</a:t>
            </a:r>
            <a:r>
              <a:rPr lang="en-US" dirty="0" err="1">
                <a:latin typeface="Courier Regular" pitchFamily="2" charset="0"/>
                <a:ea typeface="Courier New" charset="0"/>
                <a:cs typeface="Courier New" charset="0"/>
              </a:rPr>
              <a:t>msg</a:t>
            </a:r>
            <a:r>
              <a:rPr lang="en-US" dirty="0">
                <a:latin typeface="Courier Regular" pitchFamily="2" charset="0"/>
                <a:ea typeface="Courier New" charset="0"/>
                <a:cs typeface="Courier New" charset="0"/>
              </a:rPr>
              <a:t>); }</a:t>
            </a:r>
          </a:p>
          <a:p>
            <a:r>
              <a:rPr lang="en-US" dirty="0">
                <a:latin typeface="Courier Regular" pitchFamily="2" charset="0"/>
                <a:ea typeface="Courier New" charset="0"/>
                <a:cs typeface="Courier New" charset="0"/>
              </a:rPr>
              <a:t>}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2399706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66837" y="-188885"/>
            <a:ext cx="9340331" cy="1143000"/>
          </a:xfrm>
        </p:spPr>
        <p:txBody>
          <a:bodyPr>
            <a:normAutofit/>
          </a:bodyPr>
          <a:lstStyle/>
          <a:p>
            <a:r>
              <a:rPr lang="en-US" dirty="0"/>
              <a:t>Exceptions vs special values</a:t>
            </a:r>
            <a:endParaRPr lang="en-US" dirty="0">
              <a:latin typeface="Courier Regular" pitchFamily="2" charset="0"/>
              <a:ea typeface="Courier New" charset="0"/>
              <a:cs typeface="Courier New" charset="0"/>
            </a:endParaRPr>
          </a:p>
        </p:txBody>
      </p:sp>
      <p:sp>
        <p:nvSpPr>
          <p:cNvPr id="6" name="Content Placeholder 4"/>
          <p:cNvSpPr>
            <a:spLocks noGrp="1"/>
          </p:cNvSpPr>
          <p:nvPr>
            <p:ph idx="1"/>
          </p:nvPr>
        </p:nvSpPr>
        <p:spPr>
          <a:xfrm>
            <a:off x="159659" y="1115553"/>
            <a:ext cx="8764421" cy="5190244"/>
          </a:xfrm>
        </p:spPr>
        <p:txBody>
          <a:bodyPr>
            <a:normAutofit/>
          </a:bodyPr>
          <a:lstStyle/>
          <a:p>
            <a:r>
              <a:rPr lang="en-US" sz="2400" dirty="0"/>
              <a:t>Many situations can be dealt using either one or the other</a:t>
            </a:r>
          </a:p>
          <a:p>
            <a:r>
              <a:rPr lang="en-US" sz="2400" dirty="0"/>
              <a:t>Pros of exceptions relative to special values</a:t>
            </a:r>
          </a:p>
          <a:p>
            <a:pPr lvl="1"/>
            <a:r>
              <a:rPr lang="en-US" sz="2000" dirty="0"/>
              <a:t>Better-defined structure</a:t>
            </a:r>
          </a:p>
          <a:p>
            <a:pPr lvl="1"/>
            <a:r>
              <a:rPr lang="en-US" sz="2000" dirty="0"/>
              <a:t>Easy to distinguish different type of errors vs e.g. </a:t>
            </a:r>
            <a:r>
              <a:rPr lang="en-US" sz="2000" dirty="0">
                <a:latin typeface="Courier" pitchFamily="2" charset="0"/>
              </a:rPr>
              <a:t>null</a:t>
            </a:r>
            <a:r>
              <a:rPr lang="en-US" sz="2000" dirty="0"/>
              <a:t> return value</a:t>
            </a:r>
          </a:p>
          <a:p>
            <a:pPr lvl="1"/>
            <a:r>
              <a:rPr lang="en-US" sz="2000" dirty="0"/>
              <a:t>Can be checked by the compiler (mandatory error handling)</a:t>
            </a:r>
          </a:p>
          <a:p>
            <a:r>
              <a:rPr lang="en-US" sz="2400" dirty="0"/>
              <a:t>Cons of exceptions</a:t>
            </a:r>
          </a:p>
          <a:p>
            <a:pPr lvl="1"/>
            <a:r>
              <a:rPr lang="en-US" sz="2000" dirty="0"/>
              <a:t>Sometimes make code more complicated</a:t>
            </a:r>
          </a:p>
          <a:p>
            <a:pPr lvl="1"/>
            <a:r>
              <a:rPr lang="en-US" sz="2000" dirty="0"/>
              <a:t>Less efficient in terms of processing time</a:t>
            </a:r>
          </a:p>
          <a:p>
            <a:r>
              <a:rPr lang="en-US" sz="2400" dirty="0"/>
              <a:t>Rough guideline</a:t>
            </a:r>
          </a:p>
          <a:p>
            <a:pPr lvl="1"/>
            <a:r>
              <a:rPr lang="en-US" sz="2000" dirty="0"/>
              <a:t>Use special values for common, unexceptional situations, exceptions for rest</a:t>
            </a:r>
          </a:p>
          <a:p>
            <a:endParaRPr lang="en-US" sz="2400" dirty="0"/>
          </a:p>
          <a:p>
            <a:endParaRPr lang="en-US" sz="2400" dirty="0"/>
          </a:p>
          <a:p>
            <a:pPr marL="0" indent="0">
              <a:buNone/>
            </a:pPr>
            <a:endParaRPr lang="en-US" sz="1900" dirty="0">
              <a:solidFill>
                <a:srgbClr val="0000FF"/>
              </a:solidFill>
              <a:latin typeface="Courier Regular" pitchFamily="2" charset="0"/>
              <a:ea typeface="Courier New" charset="0"/>
              <a:cs typeface="Courier New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480143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811493"/>
            <a:ext cx="9179205" cy="6046507"/>
          </a:xfrm>
          <a:prstGeom prst="rect">
            <a:avLst/>
          </a:prstGeom>
          <a:solidFill>
            <a:srgbClr val="99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51000"/>
            <a:ext cx="8229600" cy="2285085"/>
          </a:xfrm>
        </p:spPr>
        <p:txBody>
          <a:bodyPr/>
          <a:lstStyle/>
          <a:p>
            <a:r>
              <a:rPr lang="en-US" dirty="0"/>
              <a:t>Debugging</a:t>
            </a:r>
          </a:p>
        </p:txBody>
      </p:sp>
    </p:spTree>
    <p:extLst>
      <p:ext uri="{BB962C8B-B14F-4D97-AF65-F5344CB8AC3E}">
        <p14:creationId xmlns:p14="http://schemas.microsoft.com/office/powerpoint/2010/main" xmlns="" val="414483151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66837" y="-188885"/>
            <a:ext cx="9340331" cy="1143000"/>
          </a:xfrm>
        </p:spPr>
        <p:txBody>
          <a:bodyPr>
            <a:normAutofit/>
          </a:bodyPr>
          <a:lstStyle/>
          <a:p>
            <a:r>
              <a:rPr lang="en-US" dirty="0"/>
              <a:t>Program correctness</a:t>
            </a:r>
          </a:p>
        </p:txBody>
      </p:sp>
      <p:sp>
        <p:nvSpPr>
          <p:cNvPr id="6" name="Content Placeholder 4"/>
          <p:cNvSpPr>
            <a:spLocks noGrp="1"/>
          </p:cNvSpPr>
          <p:nvPr>
            <p:ph idx="1"/>
          </p:nvPr>
        </p:nvSpPr>
        <p:spPr>
          <a:xfrm>
            <a:off x="102705" y="1115551"/>
            <a:ext cx="8971722" cy="5205736"/>
          </a:xfrm>
        </p:spPr>
        <p:txBody>
          <a:bodyPr>
            <a:normAutofit/>
          </a:bodyPr>
          <a:lstStyle/>
          <a:p>
            <a:r>
              <a:rPr lang="en-US" sz="2400" dirty="0"/>
              <a:t>Should be our first and major goal</a:t>
            </a:r>
          </a:p>
          <a:p>
            <a:pPr lvl="1"/>
            <a:r>
              <a:rPr lang="en-US" sz="2000" dirty="0"/>
              <a:t>Second is efficiency</a:t>
            </a:r>
          </a:p>
          <a:p>
            <a:r>
              <a:rPr lang="en-US" sz="2400" dirty="0"/>
              <a:t>Types of errors</a:t>
            </a:r>
          </a:p>
          <a:p>
            <a:pPr lvl="1"/>
            <a:r>
              <a:rPr lang="en-US" sz="2000" dirty="0"/>
              <a:t>Syntax errors</a:t>
            </a:r>
          </a:p>
          <a:p>
            <a:pPr lvl="2"/>
            <a:r>
              <a:rPr lang="en-US" sz="1800" dirty="0"/>
              <a:t>Written code does not translate into a valid set of instructions</a:t>
            </a:r>
          </a:p>
          <a:p>
            <a:pPr lvl="2"/>
            <a:r>
              <a:rPr lang="en-US" sz="1800" dirty="0"/>
              <a:t>Detected at compile time</a:t>
            </a:r>
          </a:p>
          <a:p>
            <a:pPr lvl="2"/>
            <a:r>
              <a:rPr lang="en-US" sz="1800" dirty="0"/>
              <a:t>E.g. missing semi-colon at the end of statement</a:t>
            </a:r>
            <a:endParaRPr lang="en-US" sz="1600" dirty="0"/>
          </a:p>
          <a:p>
            <a:pPr lvl="1"/>
            <a:r>
              <a:rPr lang="en-US" sz="2000" b="1" dirty="0"/>
              <a:t>Semantic errors or bugs</a:t>
            </a:r>
          </a:p>
          <a:p>
            <a:pPr lvl="2"/>
            <a:r>
              <a:rPr lang="en-US" sz="1800" dirty="0"/>
              <a:t>The program doesn’t do what it is supposed to do</a:t>
            </a:r>
          </a:p>
          <a:p>
            <a:pPr lvl="2"/>
            <a:r>
              <a:rPr lang="en-US" sz="1800" dirty="0"/>
              <a:t>Mostly detected at runtime (compiler can detect some, e.g. uninitialized variable)  </a:t>
            </a:r>
          </a:p>
          <a:p>
            <a:pPr lvl="2"/>
            <a:r>
              <a:rPr lang="en-US" sz="1800" dirty="0"/>
              <a:t>E.g. program crashes when provided with a certain input or gives wrong result</a:t>
            </a:r>
          </a:p>
          <a:p>
            <a:pPr lvl="2"/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xmlns="" val="40546918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66837" y="-188885"/>
            <a:ext cx="9340331" cy="1143000"/>
          </a:xfrm>
        </p:spPr>
        <p:txBody>
          <a:bodyPr>
            <a:normAutofit/>
          </a:bodyPr>
          <a:lstStyle/>
          <a:p>
            <a:r>
              <a:rPr lang="en-US" dirty="0"/>
              <a:t>Debugging</a:t>
            </a:r>
          </a:p>
        </p:txBody>
      </p:sp>
      <p:sp>
        <p:nvSpPr>
          <p:cNvPr id="6" name="Content Placeholder 4"/>
          <p:cNvSpPr>
            <a:spLocks noGrp="1"/>
          </p:cNvSpPr>
          <p:nvPr>
            <p:ph idx="1"/>
          </p:nvPr>
        </p:nvSpPr>
        <p:spPr>
          <a:xfrm>
            <a:off x="172278" y="1115551"/>
            <a:ext cx="8757176" cy="4389510"/>
          </a:xfrm>
        </p:spPr>
        <p:txBody>
          <a:bodyPr>
            <a:normAutofit/>
          </a:bodyPr>
          <a:lstStyle/>
          <a:p>
            <a:r>
              <a:rPr lang="en-US" sz="2400" dirty="0"/>
              <a:t>Process through which we identify and eliminate bugs</a:t>
            </a:r>
          </a:p>
          <a:p>
            <a:r>
              <a:rPr lang="en-US" sz="2400" dirty="0"/>
              <a:t>Typical bug symptoms</a:t>
            </a:r>
          </a:p>
          <a:p>
            <a:pPr lvl="1"/>
            <a:r>
              <a:rPr lang="en-US" sz="2000" dirty="0"/>
              <a:t>Uncaught exception (e.g. </a:t>
            </a:r>
            <a:r>
              <a:rPr lang="en-US" sz="19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NullPointerException</a:t>
            </a:r>
            <a:r>
              <a:rPr lang="en-US" sz="2000" dirty="0"/>
              <a:t>)</a:t>
            </a:r>
          </a:p>
          <a:p>
            <a:pPr lvl="1"/>
            <a:r>
              <a:rPr lang="en-US" sz="2000" dirty="0"/>
              <a:t>Unexpected output</a:t>
            </a:r>
          </a:p>
          <a:p>
            <a:pPr lvl="1"/>
            <a:r>
              <a:rPr lang="en-US" sz="2000" dirty="0"/>
              <a:t>Lack of termination (e.g. infinite loop)</a:t>
            </a:r>
          </a:p>
          <a:p>
            <a:r>
              <a:rPr lang="en-US" sz="2400" dirty="0"/>
              <a:t>Bug identification strategies</a:t>
            </a:r>
          </a:p>
          <a:p>
            <a:pPr lvl="1"/>
            <a:r>
              <a:rPr lang="en-US" sz="2000" dirty="0"/>
              <a:t>Add print messages at strategic points</a:t>
            </a:r>
          </a:p>
          <a:p>
            <a:pPr lvl="2"/>
            <a:r>
              <a:rPr lang="en-US" sz="1800" dirty="0"/>
              <a:t>Sometimes it’s the only option. E.g. on embedded systems lacking a debugger</a:t>
            </a:r>
          </a:p>
          <a:p>
            <a:pPr lvl="1"/>
            <a:r>
              <a:rPr lang="en-US" sz="2000" u="sng" dirty="0"/>
              <a:t>Assertions (recommended)</a:t>
            </a:r>
          </a:p>
          <a:p>
            <a:pPr lvl="1"/>
            <a:r>
              <a:rPr lang="en-US" sz="2000" u="sng" dirty="0"/>
              <a:t>Use a debugger (recommended)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C9F402C1-4820-B446-BCA6-ACFF2EEDF73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04604" y="4752975"/>
            <a:ext cx="3799461" cy="1444487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8F5D7AAA-A386-4148-9118-C4654E976825}"/>
              </a:ext>
            </a:extLst>
          </p:cNvPr>
          <p:cNvSpPr txBox="1"/>
          <p:nvPr/>
        </p:nvSpPr>
        <p:spPr>
          <a:xfrm>
            <a:off x="4662855" y="6128546"/>
            <a:ext cx="4482958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Grace Hopper found the 1</a:t>
            </a:r>
            <a:r>
              <a:rPr lang="en-US" baseline="30000" dirty="0"/>
              <a:t>st</a:t>
            </a:r>
            <a:r>
              <a:rPr lang="en-US" dirty="0"/>
              <a:t> literal bug in 1947</a:t>
            </a:r>
          </a:p>
        </p:txBody>
      </p:sp>
    </p:spTree>
    <p:extLst>
      <p:ext uri="{BB962C8B-B14F-4D97-AF65-F5344CB8AC3E}">
        <p14:creationId xmlns:p14="http://schemas.microsoft.com/office/powerpoint/2010/main" xmlns="" val="32025933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66837" y="-188885"/>
            <a:ext cx="9340331" cy="1143000"/>
          </a:xfrm>
        </p:spPr>
        <p:txBody>
          <a:bodyPr>
            <a:normAutofit/>
          </a:bodyPr>
          <a:lstStyle/>
          <a:p>
            <a:r>
              <a:rPr lang="en-US" dirty="0"/>
              <a:t>Catching bugs early: </a:t>
            </a:r>
            <a:r>
              <a:rPr lang="en-US" dirty="0">
                <a:latin typeface="Courier Regular" pitchFamily="2" charset="0"/>
                <a:ea typeface="Courier New" charset="0"/>
                <a:cs typeface="Courier New" charset="0"/>
              </a:rPr>
              <a:t>assert</a:t>
            </a:r>
          </a:p>
        </p:txBody>
      </p:sp>
      <p:sp>
        <p:nvSpPr>
          <p:cNvPr id="6" name="Content Placeholder 4"/>
          <p:cNvSpPr>
            <a:spLocks noGrp="1"/>
          </p:cNvSpPr>
          <p:nvPr>
            <p:ph idx="1"/>
          </p:nvPr>
        </p:nvSpPr>
        <p:spPr>
          <a:xfrm>
            <a:off x="46954" y="1115550"/>
            <a:ext cx="9093190" cy="5504191"/>
          </a:xfrm>
        </p:spPr>
        <p:txBody>
          <a:bodyPr>
            <a:normAutofit fontScale="92500" lnSpcReduction="10000"/>
          </a:bodyPr>
          <a:lstStyle/>
          <a:p>
            <a:r>
              <a:rPr lang="en-US" sz="2400" dirty="0"/>
              <a:t>The </a:t>
            </a:r>
            <a:r>
              <a:rPr lang="en-US" sz="24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assert</a:t>
            </a:r>
            <a:r>
              <a:rPr lang="en-US" sz="2400" dirty="0"/>
              <a:t> keyword can be used to test program invariants</a:t>
            </a:r>
          </a:p>
          <a:p>
            <a:r>
              <a:rPr lang="en-US" sz="2400" dirty="0"/>
              <a:t>Syntax: </a:t>
            </a:r>
            <a:r>
              <a:rPr lang="en-US" sz="24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assert</a:t>
            </a:r>
            <a:r>
              <a:rPr lang="en-US" sz="2400" dirty="0">
                <a:latin typeface="Courier Regular" pitchFamily="2" charset="0"/>
                <a:ea typeface="Courier New" charset="0"/>
                <a:cs typeface="Courier New" charset="0"/>
              </a:rPr>
              <a:t> &lt;</a:t>
            </a:r>
            <a:r>
              <a:rPr lang="en-US" sz="2400" dirty="0" err="1">
                <a:latin typeface="Courier Regular" pitchFamily="2" charset="0"/>
                <a:ea typeface="Courier New" charset="0"/>
                <a:cs typeface="Courier New" charset="0"/>
              </a:rPr>
              <a:t>boolean</a:t>
            </a:r>
            <a:r>
              <a:rPr lang="en-US" sz="2400" dirty="0">
                <a:latin typeface="Courier Regular" pitchFamily="2" charset="0"/>
                <a:ea typeface="Courier New" charset="0"/>
                <a:cs typeface="Courier New" charset="0"/>
              </a:rPr>
              <a:t>-expr&gt;;</a:t>
            </a:r>
          </a:p>
          <a:p>
            <a:pPr lvl="1"/>
            <a:r>
              <a:rPr lang="en-US" sz="2000" dirty="0">
                <a:latin typeface="Calibri" charset="0"/>
                <a:ea typeface="Calibri" charset="0"/>
                <a:cs typeface="Calibri" charset="0"/>
              </a:rPr>
              <a:t>E.g. </a:t>
            </a:r>
            <a:r>
              <a:rPr lang="en-US" sz="20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assert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  <a:r>
              <a:rPr lang="en-US" sz="2000" dirty="0" err="1">
                <a:latin typeface="Courier Regular" pitchFamily="2" charset="0"/>
                <a:ea typeface="Courier New" charset="0"/>
                <a:cs typeface="Courier New" charset="0"/>
              </a:rPr>
              <a:t>i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&gt; 0;</a:t>
            </a:r>
          </a:p>
          <a:p>
            <a:r>
              <a:rPr lang="en-US" sz="2400" dirty="0"/>
              <a:t>Semantics: </a:t>
            </a:r>
          </a:p>
          <a:p>
            <a:pPr lvl="1"/>
            <a:r>
              <a:rPr lang="en-US" sz="2200" dirty="0"/>
              <a:t>Expression should be true during normal program execution</a:t>
            </a:r>
          </a:p>
          <a:p>
            <a:pPr lvl="1"/>
            <a:r>
              <a:rPr lang="en-US" sz="2200" dirty="0"/>
              <a:t>A false expression triggers a</a:t>
            </a:r>
            <a:r>
              <a:rPr lang="en-US" sz="2000" dirty="0"/>
              <a:t> </a:t>
            </a:r>
            <a:r>
              <a:rPr lang="en-US" sz="19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java.lang.AssertionError</a:t>
            </a:r>
            <a:r>
              <a:rPr lang="en-US" sz="2000" dirty="0"/>
              <a:t> </a:t>
            </a:r>
            <a:r>
              <a:rPr lang="en-US" sz="2200" dirty="0"/>
              <a:t>and halts program execution</a:t>
            </a:r>
            <a:endParaRPr lang="en-US" sz="2200" dirty="0">
              <a:latin typeface="Courier Regular" pitchFamily="2" charset="0"/>
              <a:ea typeface="Courier New" charset="0"/>
              <a:cs typeface="Courier New" charset="0"/>
            </a:endParaRPr>
          </a:p>
          <a:p>
            <a:r>
              <a:rPr lang="en-US" sz="2400" dirty="0">
                <a:latin typeface="Calibri" charset="0"/>
                <a:ea typeface="Calibri" charset="0"/>
                <a:cs typeface="Calibri" charset="0"/>
              </a:rPr>
              <a:t>Optionally, </a:t>
            </a:r>
            <a:r>
              <a:rPr lang="en-US" sz="24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assert</a:t>
            </a:r>
            <a:r>
              <a:rPr lang="en-US" sz="2400" dirty="0">
                <a:latin typeface="Courier Regular" pitchFamily="2" charset="0"/>
                <a:ea typeface="Courier New" charset="0"/>
                <a:cs typeface="Courier New" charset="0"/>
              </a:rPr>
              <a:t> &lt;</a:t>
            </a:r>
            <a:r>
              <a:rPr lang="en-US" sz="2400" dirty="0" err="1">
                <a:latin typeface="Courier Regular" pitchFamily="2" charset="0"/>
                <a:ea typeface="Courier New" charset="0"/>
                <a:cs typeface="Courier New" charset="0"/>
              </a:rPr>
              <a:t>boolean</a:t>
            </a:r>
            <a:r>
              <a:rPr lang="en-US" sz="2400" dirty="0">
                <a:latin typeface="Courier Regular" pitchFamily="2" charset="0"/>
                <a:ea typeface="Courier New" charset="0"/>
                <a:cs typeface="Courier New" charset="0"/>
              </a:rPr>
              <a:t>-expr&gt; : &lt;</a:t>
            </a:r>
            <a:r>
              <a:rPr lang="en-US" sz="2400" dirty="0" err="1">
                <a:latin typeface="Courier Regular" pitchFamily="2" charset="0"/>
                <a:ea typeface="Courier New" charset="0"/>
                <a:cs typeface="Courier New" charset="0"/>
              </a:rPr>
              <a:t>msg</a:t>
            </a:r>
            <a:r>
              <a:rPr lang="en-US" sz="2400" dirty="0">
                <a:latin typeface="Courier Regular" pitchFamily="2" charset="0"/>
                <a:ea typeface="Courier New" charset="0"/>
                <a:cs typeface="Courier New" charset="0"/>
              </a:rPr>
              <a:t>&gt;;</a:t>
            </a:r>
          </a:p>
          <a:p>
            <a:pPr lvl="1"/>
            <a:r>
              <a:rPr lang="en-US" sz="2200" dirty="0"/>
              <a:t>A </a:t>
            </a:r>
            <a:r>
              <a:rPr lang="en-US" sz="2200" dirty="0">
                <a:solidFill>
                  <a:srgbClr val="00B050"/>
                </a:solidFill>
                <a:latin typeface="Courier" pitchFamily="2" charset="0"/>
              </a:rPr>
              <a:t>String</a:t>
            </a:r>
            <a:r>
              <a:rPr lang="en-US" sz="2200" dirty="0"/>
              <a:t> representation of </a:t>
            </a:r>
            <a:r>
              <a:rPr lang="en-US" sz="2200" dirty="0" err="1">
                <a:latin typeface="Courier" pitchFamily="2" charset="0"/>
              </a:rPr>
              <a:t>msg</a:t>
            </a:r>
            <a:r>
              <a:rPr lang="en-US" sz="2200" dirty="0"/>
              <a:t> is printed along with the</a:t>
            </a:r>
            <a:r>
              <a:rPr lang="en-US" sz="2000" dirty="0"/>
              <a:t> </a:t>
            </a:r>
            <a:r>
              <a:rPr lang="en-US" sz="20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AssertionError</a:t>
            </a:r>
            <a:endParaRPr lang="en-US" sz="2000" dirty="0">
              <a:solidFill>
                <a:srgbClr val="00B050"/>
              </a:solidFill>
              <a:latin typeface="Courier Regular" pitchFamily="2" charset="0"/>
              <a:ea typeface="Courier New" charset="0"/>
              <a:cs typeface="Courier New" charset="0"/>
            </a:endParaRPr>
          </a:p>
          <a:p>
            <a:pPr lvl="1"/>
            <a:r>
              <a:rPr lang="en-US" sz="2200" dirty="0">
                <a:latin typeface="Calibri" charset="0"/>
                <a:ea typeface="Calibri" charset="0"/>
                <a:cs typeface="Calibri" charset="0"/>
              </a:rPr>
              <a:t>E.g.</a:t>
            </a:r>
            <a:r>
              <a:rPr lang="en-US" sz="2000" dirty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en-US" sz="20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assert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  <a:r>
              <a:rPr lang="en-US" sz="2000" dirty="0" err="1">
                <a:latin typeface="Courier Regular" pitchFamily="2" charset="0"/>
                <a:ea typeface="Courier New" charset="0"/>
                <a:cs typeface="Courier New" charset="0"/>
              </a:rPr>
              <a:t>i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&gt; 0 : "</a:t>
            </a:r>
            <a:r>
              <a:rPr lang="en-US" sz="2000" dirty="0" err="1">
                <a:latin typeface="Courier Regular" pitchFamily="2" charset="0"/>
                <a:ea typeface="Courier New" charset="0"/>
                <a:cs typeface="Courier New" charset="0"/>
              </a:rPr>
              <a:t>i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was: " + </a:t>
            </a:r>
            <a:r>
              <a:rPr lang="en-US" sz="2000" dirty="0" err="1">
                <a:latin typeface="Courier Regular" pitchFamily="2" charset="0"/>
                <a:ea typeface="Courier New" charset="0"/>
                <a:cs typeface="Courier New" charset="0"/>
              </a:rPr>
              <a:t>i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;</a:t>
            </a:r>
            <a:endParaRPr lang="en-US" sz="2000" dirty="0"/>
          </a:p>
          <a:p>
            <a:r>
              <a:rPr lang="en-US" sz="2400" dirty="0"/>
              <a:t>Assertions are disabled by default</a:t>
            </a:r>
          </a:p>
          <a:p>
            <a:pPr lvl="1"/>
            <a:r>
              <a:rPr lang="en-US" sz="2200" dirty="0" smtClean="0"/>
              <a:t>Why? </a:t>
            </a:r>
            <a:r>
              <a:rPr lang="en-US" sz="2200" b="1" dirty="0" smtClean="0"/>
              <a:t>Performance </a:t>
            </a:r>
            <a:r>
              <a:rPr lang="en-US" sz="2200" dirty="0" smtClean="0"/>
              <a:t>(i.e. not for use in production code)</a:t>
            </a:r>
            <a:endParaRPr lang="en-US" sz="2200" dirty="0"/>
          </a:p>
          <a:p>
            <a:pPr lvl="1"/>
            <a:r>
              <a:rPr lang="en-US" sz="2200" dirty="0"/>
              <a:t>Enabling assertions:</a:t>
            </a:r>
          </a:p>
          <a:p>
            <a:pPr lvl="2"/>
            <a:r>
              <a:rPr lang="en-US" sz="2200" dirty="0"/>
              <a:t>Command line execution: java -</a:t>
            </a:r>
            <a:r>
              <a:rPr lang="en-US" sz="2200" dirty="0" err="1"/>
              <a:t>enableassertions</a:t>
            </a:r>
            <a:r>
              <a:rPr lang="en-US" sz="2200" dirty="0"/>
              <a:t>, or -</a:t>
            </a:r>
            <a:r>
              <a:rPr lang="en-US" sz="2200" dirty="0" err="1"/>
              <a:t>ea</a:t>
            </a:r>
            <a:endParaRPr lang="en-US" sz="2200" dirty="0"/>
          </a:p>
          <a:p>
            <a:pPr lvl="2"/>
            <a:r>
              <a:rPr lang="en-US" sz="2200" dirty="0"/>
              <a:t>Since its designed for education, </a:t>
            </a:r>
            <a:r>
              <a:rPr lang="en-US" sz="2200" b="1" dirty="0" err="1"/>
              <a:t>BlueJ</a:t>
            </a:r>
            <a:r>
              <a:rPr lang="en-US" sz="2200" b="1" dirty="0"/>
              <a:t> enables assertions automatically</a:t>
            </a:r>
          </a:p>
        </p:txBody>
      </p:sp>
    </p:spTree>
    <p:extLst>
      <p:ext uri="{BB962C8B-B14F-4D97-AF65-F5344CB8AC3E}">
        <p14:creationId xmlns:p14="http://schemas.microsoft.com/office/powerpoint/2010/main" xmlns="" val="24063507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66837" y="-188885"/>
            <a:ext cx="9340331" cy="1143000"/>
          </a:xfrm>
        </p:spPr>
        <p:txBody>
          <a:bodyPr>
            <a:normAutofit/>
          </a:bodyPr>
          <a:lstStyle/>
          <a:p>
            <a:r>
              <a:rPr lang="en-US" dirty="0">
                <a:latin typeface="Calibri" charset="0"/>
                <a:ea typeface="Calibri" charset="0"/>
                <a:cs typeface="Calibri" charset="0"/>
              </a:rPr>
              <a:t>Assertion example</a:t>
            </a:r>
          </a:p>
        </p:txBody>
      </p:sp>
      <p:sp>
        <p:nvSpPr>
          <p:cNvPr id="6" name="Content Placeholder 4"/>
          <p:cNvSpPr>
            <a:spLocks noGrp="1"/>
          </p:cNvSpPr>
          <p:nvPr>
            <p:ph idx="1"/>
          </p:nvPr>
        </p:nvSpPr>
        <p:spPr>
          <a:xfrm>
            <a:off x="172278" y="1115551"/>
            <a:ext cx="8706679" cy="5001914"/>
          </a:xfrm>
        </p:spPr>
        <p:txBody>
          <a:bodyPr>
            <a:normAutofit fontScale="92500" lnSpcReduction="20000"/>
          </a:bodyPr>
          <a:lstStyle/>
          <a:p>
            <a:pPr marL="457200" lvl="1" indent="0">
              <a:buNone/>
            </a:pPr>
            <a:r>
              <a:rPr lang="en-US" sz="20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switch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(suit){</a:t>
            </a:r>
          </a:p>
          <a:p>
            <a:pPr marL="457200" lvl="1" indent="0">
              <a:buNone/>
            </a:pP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 </a:t>
            </a:r>
            <a:r>
              <a:rPr lang="en-US" sz="20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case 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"CLUBS": </a:t>
            </a:r>
          </a:p>
          <a:p>
            <a:pPr marL="457200" lvl="1" indent="0">
              <a:buNone/>
            </a:pP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   </a:t>
            </a:r>
            <a:r>
              <a:rPr lang="mr-IN" sz="2000" dirty="0">
                <a:latin typeface="Courier Regular" pitchFamily="2" charset="0"/>
                <a:ea typeface="Courier New" charset="0"/>
                <a:cs typeface="Courier New" charset="0"/>
              </a:rPr>
              <a:t>…</a:t>
            </a:r>
            <a:endParaRPr lang="en-US" sz="2000" dirty="0">
              <a:latin typeface="Courier Regular" pitchFamily="2" charset="0"/>
              <a:ea typeface="Courier New" charset="0"/>
              <a:cs typeface="Courier New" charset="0"/>
            </a:endParaRPr>
          </a:p>
          <a:p>
            <a:pPr marL="457200" lvl="1" indent="0">
              <a:buNone/>
            </a:pP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   </a:t>
            </a:r>
            <a:r>
              <a:rPr lang="en-US" sz="20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break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; </a:t>
            </a:r>
          </a:p>
          <a:p>
            <a:pPr marL="457200" lvl="1" indent="0">
              <a:buNone/>
            </a:pP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 </a:t>
            </a:r>
            <a:r>
              <a:rPr lang="en-US" sz="20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case 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"DIAMONDS":</a:t>
            </a:r>
          </a:p>
          <a:p>
            <a:pPr marL="457200" lvl="1" indent="0">
              <a:buNone/>
            </a:pP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   </a:t>
            </a:r>
            <a:r>
              <a:rPr lang="mr-IN" sz="2000" dirty="0">
                <a:latin typeface="Courier Regular" pitchFamily="2" charset="0"/>
                <a:ea typeface="Courier New" charset="0"/>
                <a:cs typeface="Courier New" charset="0"/>
              </a:rPr>
              <a:t>…</a:t>
            </a:r>
            <a:endParaRPr lang="en-US" sz="2000" dirty="0">
              <a:latin typeface="Courier Regular" pitchFamily="2" charset="0"/>
              <a:ea typeface="Courier New" charset="0"/>
              <a:cs typeface="Courier New" charset="0"/>
            </a:endParaRPr>
          </a:p>
          <a:p>
            <a:pPr marL="457200" lvl="1" indent="0">
              <a:buNone/>
            </a:pP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   </a:t>
            </a:r>
            <a:r>
              <a:rPr lang="en-US" sz="20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break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;</a:t>
            </a:r>
          </a:p>
          <a:p>
            <a:pPr marL="457200" lvl="1" indent="0">
              <a:buNone/>
            </a:pP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 </a:t>
            </a:r>
            <a:r>
              <a:rPr lang="en-US" sz="20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case 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"HEARTS":</a:t>
            </a:r>
          </a:p>
          <a:p>
            <a:pPr marL="457200" lvl="1" indent="0">
              <a:buNone/>
            </a:pP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   </a:t>
            </a:r>
            <a:r>
              <a:rPr lang="mr-IN" sz="2000" dirty="0">
                <a:latin typeface="Courier Regular" pitchFamily="2" charset="0"/>
                <a:ea typeface="Courier New" charset="0"/>
                <a:cs typeface="Courier New" charset="0"/>
              </a:rPr>
              <a:t>…</a:t>
            </a:r>
            <a:endParaRPr lang="en-US" sz="2000" dirty="0">
              <a:latin typeface="Courier Regular" pitchFamily="2" charset="0"/>
              <a:ea typeface="Courier New" charset="0"/>
              <a:cs typeface="Courier New" charset="0"/>
            </a:endParaRPr>
          </a:p>
          <a:p>
            <a:pPr marL="457200" lvl="1" indent="0">
              <a:buNone/>
            </a:pP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   </a:t>
            </a:r>
            <a:r>
              <a:rPr lang="en-US" sz="20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break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;</a:t>
            </a:r>
          </a:p>
          <a:p>
            <a:pPr marL="457200" lvl="1" indent="0">
              <a:buNone/>
            </a:pP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 </a:t>
            </a:r>
            <a:r>
              <a:rPr lang="en-US" sz="20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case 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"SPADES":</a:t>
            </a:r>
          </a:p>
          <a:p>
            <a:pPr marL="457200" lvl="1" indent="0">
              <a:buNone/>
            </a:pP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   </a:t>
            </a:r>
            <a:r>
              <a:rPr lang="mr-IN" sz="2000" dirty="0">
                <a:latin typeface="Courier Regular" pitchFamily="2" charset="0"/>
                <a:ea typeface="Courier New" charset="0"/>
                <a:cs typeface="Courier New" charset="0"/>
              </a:rPr>
              <a:t>…</a:t>
            </a:r>
            <a:endParaRPr lang="en-US" sz="2000" dirty="0">
              <a:latin typeface="Courier Regular" pitchFamily="2" charset="0"/>
              <a:ea typeface="Courier New" charset="0"/>
              <a:cs typeface="Courier New" charset="0"/>
            </a:endParaRPr>
          </a:p>
          <a:p>
            <a:pPr marL="457200" lvl="1" indent="0">
              <a:buNone/>
            </a:pP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   </a:t>
            </a:r>
            <a:r>
              <a:rPr lang="en-US" sz="20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break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;</a:t>
            </a:r>
          </a:p>
          <a:p>
            <a:pPr marL="457200" lvl="1" indent="0">
              <a:buNone/>
            </a:pP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 </a:t>
            </a:r>
            <a:r>
              <a:rPr lang="en-US" sz="20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default</a:t>
            </a:r>
            <a:r>
              <a:rPr lang="en-US" sz="2000" dirty="0" smtClean="0">
                <a:latin typeface="Courier Regular" pitchFamily="2" charset="0"/>
                <a:ea typeface="Courier New" charset="0"/>
                <a:cs typeface="Courier New" charset="0"/>
              </a:rPr>
              <a:t>: // if we get here, false it is…</a:t>
            </a:r>
            <a:endParaRPr lang="en-US" sz="2000" dirty="0">
              <a:latin typeface="Courier Regular" pitchFamily="2" charset="0"/>
              <a:ea typeface="Courier New" charset="0"/>
              <a:cs typeface="Courier New" charset="0"/>
            </a:endParaRPr>
          </a:p>
          <a:p>
            <a:pPr marL="457200" lvl="1" indent="0">
              <a:buNone/>
            </a:pP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   </a:t>
            </a:r>
            <a:r>
              <a:rPr lang="en-US" sz="20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assert 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false : "unexpected suit " + suit;</a:t>
            </a:r>
          </a:p>
          <a:p>
            <a:pPr marL="457200" lvl="1" indent="0">
              <a:buNone/>
            </a:pP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xmlns="" val="81930435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66837" y="-188885"/>
            <a:ext cx="9340331" cy="1143000"/>
          </a:xfrm>
        </p:spPr>
        <p:txBody>
          <a:bodyPr>
            <a:normAutofit/>
          </a:bodyPr>
          <a:lstStyle/>
          <a:p>
            <a:r>
              <a:rPr lang="en-US" dirty="0">
                <a:latin typeface="Calibri" charset="0"/>
                <a:ea typeface="Calibri" charset="0"/>
                <a:cs typeface="Calibri" charset="0"/>
              </a:rPr>
              <a:t>Assertion usage guidelines</a:t>
            </a:r>
          </a:p>
        </p:txBody>
      </p:sp>
      <p:sp>
        <p:nvSpPr>
          <p:cNvPr id="4" name="Content Placeholder 4"/>
          <p:cNvSpPr>
            <a:spLocks noGrp="1"/>
          </p:cNvSpPr>
          <p:nvPr>
            <p:ph idx="1"/>
          </p:nvPr>
        </p:nvSpPr>
        <p:spPr>
          <a:xfrm>
            <a:off x="173038" y="1116013"/>
            <a:ext cx="8705850" cy="5002212"/>
          </a:xfrm>
        </p:spPr>
        <p:txBody>
          <a:bodyPr>
            <a:normAutofit/>
          </a:bodyPr>
          <a:lstStyle/>
          <a:p>
            <a:r>
              <a:rPr lang="en-US" sz="2400" dirty="0"/>
              <a:t>Because assertions are not guaranteed to be enabled, they should not be required for program correctness</a:t>
            </a:r>
          </a:p>
          <a:p>
            <a:r>
              <a:rPr lang="en-US" sz="2400" dirty="0"/>
              <a:t>It follows that assertions should not be used to: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000" dirty="0"/>
              <a:t>Check arguments in public methods, because specification has to be obeyed regardless</a:t>
            </a:r>
          </a:p>
          <a:p>
            <a:pPr lvl="2"/>
            <a:r>
              <a:rPr lang="en-US" sz="2000" dirty="0">
                <a:latin typeface="Calibri" panose="020F0502020204030204" pitchFamily="34" charset="0"/>
                <a:ea typeface="Courier New" charset="0"/>
                <a:cs typeface="Calibri" panose="020F0502020204030204" pitchFamily="34" charset="0"/>
              </a:rPr>
              <a:t>Throwing an </a:t>
            </a:r>
            <a:r>
              <a:rPr lang="en-US" sz="20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IllegalArgumentException</a:t>
            </a:r>
            <a:r>
              <a:rPr lang="en-US" sz="2000" dirty="0"/>
              <a:t> is preferred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000" dirty="0"/>
              <a:t>Produce side-effects</a:t>
            </a:r>
          </a:p>
          <a:p>
            <a:pPr lvl="2"/>
            <a:r>
              <a:rPr lang="en-US" sz="2000" dirty="0"/>
              <a:t>E.g. </a:t>
            </a:r>
            <a:r>
              <a:rPr lang="en-US" sz="20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assert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  <a:r>
              <a:rPr lang="en-US" sz="2000" dirty="0" err="1">
                <a:latin typeface="Courier Regular" pitchFamily="2" charset="0"/>
                <a:ea typeface="Courier New" charset="0"/>
                <a:cs typeface="Courier New" charset="0"/>
              </a:rPr>
              <a:t>matrixa.add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(</a:t>
            </a:r>
            <a:r>
              <a:rPr lang="en-US" sz="2000" dirty="0" err="1">
                <a:latin typeface="Courier Regular" pitchFamily="2" charset="0"/>
                <a:ea typeface="Courier New" charset="0"/>
                <a:cs typeface="Courier New" charset="0"/>
              </a:rPr>
              <a:t>matrixb</a:t>
            </a:r>
            <a:r>
              <a:rPr lang="en-US" sz="2000" dirty="0">
                <a:latin typeface="Courier Regular" pitchFamily="2" charset="0"/>
                <a:ea typeface="Courier New" charset="0"/>
                <a:cs typeface="Courier New" charset="0"/>
              </a:rPr>
              <a:t>); // from lab #3</a:t>
            </a:r>
          </a:p>
          <a:p>
            <a:pPr lvl="2"/>
            <a:r>
              <a:rPr lang="en-US" sz="2000" dirty="0">
                <a:latin typeface="Calibri" charset="0"/>
                <a:ea typeface="Calibri" charset="0"/>
                <a:cs typeface="Calibri" charset="0"/>
              </a:rPr>
              <a:t>Addition will not be performed if assertions are disabled</a:t>
            </a:r>
          </a:p>
          <a:p>
            <a:pPr lvl="3"/>
            <a:r>
              <a:rPr lang="en-US" sz="1600" dirty="0">
                <a:latin typeface="Calibri" charset="0"/>
                <a:ea typeface="Calibri" charset="0"/>
                <a:cs typeface="Calibri" charset="0"/>
              </a:rPr>
              <a:t>Program semantics will change!</a:t>
            </a:r>
          </a:p>
          <a:p>
            <a:pPr lvl="1"/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xmlns="" val="35089011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66837" y="-188885"/>
            <a:ext cx="9340331" cy="1143000"/>
          </a:xfrm>
        </p:spPr>
        <p:txBody>
          <a:bodyPr>
            <a:normAutofit/>
          </a:bodyPr>
          <a:lstStyle/>
          <a:p>
            <a:r>
              <a:rPr lang="en-US" dirty="0"/>
              <a:t>Debugger</a:t>
            </a:r>
          </a:p>
        </p:txBody>
      </p:sp>
      <p:sp>
        <p:nvSpPr>
          <p:cNvPr id="6" name="Content Placeholder 4"/>
          <p:cNvSpPr>
            <a:spLocks noGrp="1"/>
          </p:cNvSpPr>
          <p:nvPr>
            <p:ph idx="1"/>
          </p:nvPr>
        </p:nvSpPr>
        <p:spPr>
          <a:xfrm>
            <a:off x="172278" y="1115551"/>
            <a:ext cx="8757176" cy="5205736"/>
          </a:xfrm>
        </p:spPr>
        <p:txBody>
          <a:bodyPr>
            <a:normAutofit/>
          </a:bodyPr>
          <a:lstStyle/>
          <a:p>
            <a:r>
              <a:rPr lang="en-US" sz="2400" dirty="0"/>
              <a:t>A debugger is a software development tool that lets us pause execution, inspect internal state, and execute in “slow motion”</a:t>
            </a:r>
          </a:p>
          <a:p>
            <a:r>
              <a:rPr lang="en-US" sz="2400" dirty="0"/>
              <a:t>The workflow is as follows: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000" dirty="0"/>
              <a:t>Pick line of code where the debugging is to start, known as a breakpoint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000" dirty="0"/>
              <a:t>Run the program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000" dirty="0"/>
              <a:t>If and when the breakpoint is reached, execution will halt and you will be able to inspect the program’s state and step through the program one line at a time. There two different types of step commands:</a:t>
            </a:r>
          </a:p>
          <a:p>
            <a:pPr marL="1257300" lvl="2" indent="-400050">
              <a:buFont typeface="+mj-lt"/>
              <a:buAutoNum type="romanLcPeriod"/>
            </a:pPr>
            <a:r>
              <a:rPr lang="en-US" sz="1800" dirty="0"/>
              <a:t>Step: execute the next line of code without drilling down into method calls</a:t>
            </a:r>
          </a:p>
          <a:p>
            <a:pPr marL="1314450" lvl="2" indent="-457200">
              <a:buFont typeface="+mj-lt"/>
              <a:buAutoNum type="romanLcPeriod"/>
            </a:pPr>
            <a:r>
              <a:rPr lang="en-US" sz="1800" dirty="0"/>
              <a:t>Step into: execute the next line of code, but if that line involves a method call, step inside it so its execution can be debugged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000" dirty="0"/>
              <a:t>The continue command can be used at any time to resume program execution</a:t>
            </a:r>
          </a:p>
          <a:p>
            <a:pPr marL="914400" lvl="1" indent="-457200"/>
            <a:endParaRPr lang="en-US" sz="2000" dirty="0"/>
          </a:p>
          <a:p>
            <a:pPr marL="514350" indent="-457200">
              <a:buFont typeface="+mj-lt"/>
              <a:buAutoNum type="arabicPeriod"/>
            </a:pPr>
            <a:endParaRPr lang="en-US" sz="2400" dirty="0"/>
          </a:p>
          <a:p>
            <a:pPr marL="914400" lvl="1" indent="-457200">
              <a:buFont typeface="+mj-lt"/>
              <a:buAutoNum type="arabicPeriod"/>
            </a:pPr>
            <a:endParaRPr lang="en-US" sz="2000" dirty="0"/>
          </a:p>
          <a:p>
            <a:pPr lvl="1"/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xmlns="" val="28287302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811493"/>
            <a:ext cx="9179205" cy="6046507"/>
          </a:xfrm>
          <a:prstGeom prst="rect">
            <a:avLst/>
          </a:prstGeom>
          <a:solidFill>
            <a:srgbClr val="99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51000"/>
            <a:ext cx="8229600" cy="2285085"/>
          </a:xfrm>
        </p:spPr>
        <p:txBody>
          <a:bodyPr/>
          <a:lstStyle/>
          <a:p>
            <a:r>
              <a:rPr lang="en-US" dirty="0"/>
              <a:t>Exceptions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sz="2400" dirty="0"/>
              <a:t>(IPUJ 3.7)</a:t>
            </a:r>
          </a:p>
        </p:txBody>
      </p:sp>
    </p:spTree>
    <p:extLst>
      <p:ext uri="{BB962C8B-B14F-4D97-AF65-F5344CB8AC3E}">
        <p14:creationId xmlns:p14="http://schemas.microsoft.com/office/powerpoint/2010/main" xmlns="" val="119261460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66837" y="-188885"/>
            <a:ext cx="9340331" cy="1143000"/>
          </a:xfrm>
        </p:spPr>
        <p:txBody>
          <a:bodyPr>
            <a:normAutofit/>
          </a:bodyPr>
          <a:lstStyle/>
          <a:p>
            <a:r>
              <a:rPr lang="en-US" dirty="0" err="1"/>
              <a:t>BlueJ’s</a:t>
            </a:r>
            <a:r>
              <a:rPr lang="en-US" dirty="0"/>
              <a:t> debugger: breakpoints</a:t>
            </a:r>
          </a:p>
        </p:txBody>
      </p:sp>
      <p:sp>
        <p:nvSpPr>
          <p:cNvPr id="6" name="Content Placeholder 4"/>
          <p:cNvSpPr>
            <a:spLocks noGrp="1"/>
          </p:cNvSpPr>
          <p:nvPr>
            <p:ph idx="1"/>
          </p:nvPr>
        </p:nvSpPr>
        <p:spPr>
          <a:xfrm>
            <a:off x="172278" y="1115551"/>
            <a:ext cx="3286539" cy="5205736"/>
          </a:xfrm>
        </p:spPr>
        <p:txBody>
          <a:bodyPr>
            <a:normAutofit/>
          </a:bodyPr>
          <a:lstStyle/>
          <a:p>
            <a:r>
              <a:rPr lang="en-US" sz="2000" dirty="0"/>
              <a:t>Setting a breakpoint is done by clicking on the left sidebar</a:t>
            </a:r>
          </a:p>
          <a:p>
            <a:pPr lvl="1"/>
            <a:r>
              <a:rPr lang="en-US" sz="1800" dirty="0"/>
              <a:t>The file must be compiled for this to work</a:t>
            </a:r>
          </a:p>
          <a:p>
            <a:pPr lvl="1"/>
            <a:r>
              <a:rPr lang="en-US" sz="1800" dirty="0"/>
              <a:t>A white sidebar indicates a compiled file, a grey one indicates an </a:t>
            </a:r>
            <a:r>
              <a:rPr lang="en-US" sz="1800" dirty="0" err="1"/>
              <a:t>uncompiled</a:t>
            </a:r>
            <a:r>
              <a:rPr lang="en-US" sz="1800" dirty="0"/>
              <a:t> file</a:t>
            </a:r>
            <a:endParaRPr lang="en-US" sz="2000" dirty="0"/>
          </a:p>
          <a:p>
            <a:r>
              <a:rPr lang="en-US" sz="2000" dirty="0"/>
              <a:t>Changing the source file will automatically remove the breakpoint</a:t>
            </a:r>
          </a:p>
          <a:p>
            <a:r>
              <a:rPr lang="en-US" sz="2000" dirty="0"/>
              <a:t>Once all breakpoints have been created, run the program normally</a:t>
            </a:r>
          </a:p>
          <a:p>
            <a:endParaRPr lang="en-US" sz="2000" dirty="0"/>
          </a:p>
          <a:p>
            <a:endParaRPr lang="en-US" sz="20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243914" y="1115551"/>
            <a:ext cx="6029580" cy="55138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21080309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66837" y="-188885"/>
            <a:ext cx="9340331" cy="1143000"/>
          </a:xfrm>
        </p:spPr>
        <p:txBody>
          <a:bodyPr>
            <a:normAutofit/>
          </a:bodyPr>
          <a:lstStyle/>
          <a:p>
            <a:r>
              <a:rPr lang="en-US" dirty="0" err="1"/>
              <a:t>BlueJ’s</a:t>
            </a:r>
            <a:r>
              <a:rPr lang="en-US" dirty="0"/>
              <a:t> debugger: execution</a:t>
            </a:r>
          </a:p>
        </p:txBody>
      </p:sp>
      <p:sp>
        <p:nvSpPr>
          <p:cNvPr id="6" name="Content Placeholder 4"/>
          <p:cNvSpPr>
            <a:spLocks noGrp="1"/>
          </p:cNvSpPr>
          <p:nvPr>
            <p:ph idx="1"/>
          </p:nvPr>
        </p:nvSpPr>
        <p:spPr>
          <a:xfrm>
            <a:off x="172278" y="1115551"/>
            <a:ext cx="8706679" cy="1243336"/>
          </a:xfrm>
        </p:spPr>
        <p:txBody>
          <a:bodyPr>
            <a:normAutofit/>
          </a:bodyPr>
          <a:lstStyle/>
          <a:p>
            <a:r>
              <a:rPr lang="en-US" sz="2400" dirty="0"/>
              <a:t>Execution will halt at breakpoints and you’ll be able to inspect the call stack, the variable contents, and step through the program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-66837" y="1818461"/>
            <a:ext cx="5583322" cy="5105801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226365" y="2479962"/>
            <a:ext cx="6917635" cy="43647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634136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66837" y="-188885"/>
            <a:ext cx="9340331" cy="1143000"/>
          </a:xfrm>
        </p:spPr>
        <p:txBody>
          <a:bodyPr>
            <a:normAutofit/>
          </a:bodyPr>
          <a:lstStyle/>
          <a:p>
            <a:r>
              <a:rPr lang="en-US" dirty="0"/>
              <a:t>Program errors</a:t>
            </a:r>
            <a:endParaRPr lang="en-US" dirty="0">
              <a:latin typeface="Courier Regular" pitchFamily="2" charset="0"/>
              <a:ea typeface="Courier New" charset="0"/>
              <a:cs typeface="Courier New" charset="0"/>
            </a:endParaRPr>
          </a:p>
        </p:txBody>
      </p:sp>
      <p:sp>
        <p:nvSpPr>
          <p:cNvPr id="6" name="Content Placeholder 4"/>
          <p:cNvSpPr>
            <a:spLocks noGrp="1"/>
          </p:cNvSpPr>
          <p:nvPr>
            <p:ph idx="1"/>
          </p:nvPr>
        </p:nvSpPr>
        <p:spPr>
          <a:xfrm>
            <a:off x="212671" y="1115553"/>
            <a:ext cx="8798808" cy="5190244"/>
          </a:xfrm>
        </p:spPr>
        <p:txBody>
          <a:bodyPr>
            <a:normAutofit/>
          </a:bodyPr>
          <a:lstStyle/>
          <a:p>
            <a:r>
              <a:rPr lang="en-US" sz="2400" b="1" dirty="0"/>
              <a:t>Syntactic errors</a:t>
            </a:r>
          </a:p>
          <a:p>
            <a:pPr lvl="1"/>
            <a:r>
              <a:rPr lang="en-US" sz="2000" dirty="0"/>
              <a:t>Code does not represent a valid program in the language we’re using</a:t>
            </a:r>
          </a:p>
          <a:p>
            <a:pPr lvl="1"/>
            <a:r>
              <a:rPr lang="en-US" sz="2000" dirty="0"/>
              <a:t>Detected at </a:t>
            </a:r>
            <a:r>
              <a:rPr lang="en-US" sz="2000" b="1" dirty="0"/>
              <a:t>compile time</a:t>
            </a:r>
            <a:r>
              <a:rPr lang="en-US" sz="2000" dirty="0"/>
              <a:t> (for compiled languages, of course)</a:t>
            </a:r>
          </a:p>
          <a:p>
            <a:pPr lvl="1"/>
            <a:r>
              <a:rPr lang="en-US" sz="2000" dirty="0"/>
              <a:t>E.g. missing bracket or semi-colon</a:t>
            </a:r>
          </a:p>
          <a:p>
            <a:r>
              <a:rPr lang="en-US" sz="2400" b="1" dirty="0"/>
              <a:t>Semantic errors</a:t>
            </a:r>
          </a:p>
          <a:p>
            <a:pPr lvl="1"/>
            <a:r>
              <a:rPr lang="en-US" sz="2000" dirty="0"/>
              <a:t>Program exhibits </a:t>
            </a:r>
            <a:r>
              <a:rPr lang="en-US" sz="2000" b="1" dirty="0"/>
              <a:t>unexpected behavior</a:t>
            </a:r>
          </a:p>
          <a:p>
            <a:pPr lvl="1"/>
            <a:r>
              <a:rPr lang="en-US" sz="2000" dirty="0"/>
              <a:t>Mostly detected at </a:t>
            </a:r>
            <a:r>
              <a:rPr lang="en-US" sz="2000" b="1" dirty="0"/>
              <a:t>runtime</a:t>
            </a:r>
            <a:r>
              <a:rPr lang="en-US" sz="2000" dirty="0"/>
              <a:t> (i.e. during execution)</a:t>
            </a:r>
          </a:p>
          <a:p>
            <a:pPr lvl="2"/>
            <a:r>
              <a:rPr lang="en-US" sz="1800" dirty="0"/>
              <a:t>Compiler can detect some, e.g. uninitialized variable</a:t>
            </a:r>
          </a:p>
          <a:p>
            <a:pPr lvl="1"/>
            <a:r>
              <a:rPr lang="en-US" sz="2000" dirty="0"/>
              <a:t>E.g. factorial method returns wrong value, </a:t>
            </a:r>
            <a:r>
              <a:rPr lang="en-US" sz="2000" dirty="0" smtClean="0"/>
              <a:t>or abnormally ends (</a:t>
            </a:r>
            <a:r>
              <a:rPr lang="en-US" sz="2000" dirty="0" err="1" smtClean="0"/>
              <a:t>abends</a:t>
            </a:r>
            <a:r>
              <a:rPr lang="en-US" sz="2000" dirty="0" smtClean="0"/>
              <a:t>)</a:t>
            </a:r>
          </a:p>
          <a:p>
            <a:pPr lvl="1"/>
            <a:r>
              <a:rPr lang="en-US" sz="2000" dirty="0" smtClean="0"/>
              <a:t>See BSOD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xmlns="" val="28216903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66837" y="-188885"/>
            <a:ext cx="9340331" cy="1143000"/>
          </a:xfrm>
        </p:spPr>
        <p:txBody>
          <a:bodyPr>
            <a:normAutofit/>
          </a:bodyPr>
          <a:lstStyle/>
          <a:p>
            <a:r>
              <a:rPr lang="en-US" dirty="0"/>
              <a:t>Program errors</a:t>
            </a:r>
            <a:endParaRPr lang="en-US" dirty="0">
              <a:latin typeface="Courier Regular" pitchFamily="2" charset="0"/>
              <a:ea typeface="Courier New" charset="0"/>
              <a:cs typeface="Courier New" charset="0"/>
            </a:endParaRPr>
          </a:p>
        </p:txBody>
      </p:sp>
      <p:sp>
        <p:nvSpPr>
          <p:cNvPr id="6" name="Content Placeholder 4"/>
          <p:cNvSpPr>
            <a:spLocks noGrp="1"/>
          </p:cNvSpPr>
          <p:nvPr>
            <p:ph idx="1"/>
          </p:nvPr>
        </p:nvSpPr>
        <p:spPr>
          <a:xfrm>
            <a:off x="212671" y="1115553"/>
            <a:ext cx="8798808" cy="5190244"/>
          </a:xfrm>
        </p:spPr>
        <p:txBody>
          <a:bodyPr>
            <a:normAutofit/>
          </a:bodyPr>
          <a:lstStyle/>
          <a:p>
            <a:r>
              <a:rPr lang="en-US" sz="2400" b="1" dirty="0"/>
              <a:t>Syntactic errors</a:t>
            </a:r>
          </a:p>
          <a:p>
            <a:pPr lvl="1"/>
            <a:r>
              <a:rPr lang="en-US" sz="2000" dirty="0"/>
              <a:t>Code does not represent a valid program in the language we’re using</a:t>
            </a:r>
          </a:p>
          <a:p>
            <a:pPr lvl="1"/>
            <a:r>
              <a:rPr lang="en-US" sz="2000" dirty="0"/>
              <a:t>Detected at </a:t>
            </a:r>
            <a:r>
              <a:rPr lang="en-US" sz="2000" b="1" dirty="0"/>
              <a:t>compile time</a:t>
            </a:r>
            <a:r>
              <a:rPr lang="en-US" sz="2000" dirty="0"/>
              <a:t> (for compiled languages, of course)</a:t>
            </a:r>
          </a:p>
          <a:p>
            <a:pPr lvl="1"/>
            <a:r>
              <a:rPr lang="en-US" sz="2000" dirty="0"/>
              <a:t>E.g. missing bracket or semi-colon</a:t>
            </a:r>
          </a:p>
          <a:p>
            <a:r>
              <a:rPr lang="en-US" sz="2400" b="1" dirty="0"/>
              <a:t>Semantic errors</a:t>
            </a:r>
          </a:p>
          <a:p>
            <a:pPr lvl="1"/>
            <a:r>
              <a:rPr lang="en-US" sz="2000" dirty="0"/>
              <a:t>Program exhibits </a:t>
            </a:r>
            <a:r>
              <a:rPr lang="en-US" sz="2000" b="1" dirty="0"/>
              <a:t>unexpected behavior</a:t>
            </a:r>
          </a:p>
          <a:p>
            <a:pPr lvl="1"/>
            <a:r>
              <a:rPr lang="en-US" sz="2000" dirty="0"/>
              <a:t>Mostly detected at </a:t>
            </a:r>
            <a:r>
              <a:rPr lang="en-US" sz="2000" b="1" dirty="0"/>
              <a:t>runtime</a:t>
            </a:r>
            <a:r>
              <a:rPr lang="en-US" sz="2000" dirty="0"/>
              <a:t> (i.e. during execution)</a:t>
            </a:r>
          </a:p>
          <a:p>
            <a:pPr lvl="2"/>
            <a:r>
              <a:rPr lang="en-US" sz="1800" dirty="0"/>
              <a:t>Compiler can detect some, e.g. uninitialized variable</a:t>
            </a:r>
          </a:p>
          <a:p>
            <a:pPr lvl="1"/>
            <a:r>
              <a:rPr lang="en-US" sz="2000" dirty="0"/>
              <a:t>E.g. factorial method returns wrong value, </a:t>
            </a:r>
            <a:r>
              <a:rPr lang="en-US" sz="2000" dirty="0" smtClean="0"/>
              <a:t>or abnormally ends (</a:t>
            </a:r>
            <a:r>
              <a:rPr lang="en-US" sz="2000" dirty="0" err="1" smtClean="0"/>
              <a:t>abends</a:t>
            </a:r>
            <a:endParaRPr lang="en-US" sz="2000" dirty="0" smtClean="0"/>
          </a:p>
          <a:p>
            <a:pPr lvl="1"/>
            <a:r>
              <a:rPr lang="en-US" sz="2000" dirty="0" smtClean="0"/>
              <a:t>See BSOD</a:t>
            </a:r>
            <a:endParaRPr lang="en-US" sz="20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94360" y="954116"/>
            <a:ext cx="7772400" cy="50592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Box 4"/>
          <p:cNvSpPr txBox="1"/>
          <p:nvPr/>
        </p:nvSpPr>
        <p:spPr>
          <a:xfrm>
            <a:off x="594360" y="6013409"/>
            <a:ext cx="79004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Image in public domain via: </a:t>
            </a:r>
            <a:r>
              <a:rPr lang="en-US" sz="1400" dirty="0" smtClean="0"/>
              <a:t>https://en.wikipedia.org/wiki/Blue_screen_of_death#/media/File:Windows_XP_BSOD.png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8216903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66837" y="-188885"/>
            <a:ext cx="9340331" cy="1143000"/>
          </a:xfrm>
        </p:spPr>
        <p:txBody>
          <a:bodyPr>
            <a:normAutofit/>
          </a:bodyPr>
          <a:lstStyle/>
          <a:p>
            <a:r>
              <a:rPr lang="en-US" dirty="0"/>
              <a:t>Java exceptions</a:t>
            </a:r>
            <a:endParaRPr lang="en-US" dirty="0">
              <a:latin typeface="Courier Regular" pitchFamily="2" charset="0"/>
              <a:ea typeface="Courier New" charset="0"/>
              <a:cs typeface="Courier New" charset="0"/>
            </a:endParaRPr>
          </a:p>
        </p:txBody>
      </p:sp>
      <p:sp>
        <p:nvSpPr>
          <p:cNvPr id="6" name="Content Placeholder 4"/>
          <p:cNvSpPr>
            <a:spLocks noGrp="1"/>
          </p:cNvSpPr>
          <p:nvPr>
            <p:ph idx="1"/>
          </p:nvPr>
        </p:nvSpPr>
        <p:spPr>
          <a:xfrm>
            <a:off x="212671" y="1115553"/>
            <a:ext cx="8798808" cy="5190244"/>
          </a:xfrm>
        </p:spPr>
        <p:txBody>
          <a:bodyPr>
            <a:normAutofit/>
          </a:bodyPr>
          <a:lstStyle/>
          <a:p>
            <a:r>
              <a:rPr lang="en-US" sz="2400" dirty="0"/>
              <a:t>Semantic errors may affect normal program control flow</a:t>
            </a:r>
          </a:p>
          <a:p>
            <a:r>
              <a:rPr lang="en-US" sz="2400" dirty="0"/>
              <a:t>Instead of crashing immediately, as some languages will, Java has a sophisticated error reporting mechanism called </a:t>
            </a:r>
            <a:r>
              <a:rPr lang="en-US" sz="2400" b="1" dirty="0"/>
              <a:t>exceptions</a:t>
            </a:r>
          </a:p>
          <a:p>
            <a:r>
              <a:rPr lang="en-US" sz="2400" dirty="0"/>
              <a:t>When an error occurs within a method, an exception is thrown</a:t>
            </a:r>
          </a:p>
          <a:p>
            <a:r>
              <a:rPr lang="en-US" sz="2400" dirty="0"/>
              <a:t>The method caller is then notified and has two options:</a:t>
            </a:r>
          </a:p>
          <a:p>
            <a:pPr lvl="1"/>
            <a:r>
              <a:rPr lang="en-US" sz="2000" dirty="0"/>
              <a:t>Either catch that exception and attempt to recover from the error, or</a:t>
            </a:r>
          </a:p>
          <a:p>
            <a:pPr lvl="1"/>
            <a:r>
              <a:rPr lang="en-US" sz="2000" dirty="0"/>
              <a:t>Let the exception propagate to the next level up in the call stack</a:t>
            </a:r>
          </a:p>
          <a:p>
            <a:r>
              <a:rPr lang="en-US" sz="2400" dirty="0"/>
              <a:t>If an exception reaches the main method and is not caught there, the program crashes and an error message is printed to </a:t>
            </a:r>
            <a:r>
              <a:rPr lang="en-US" sz="2200" dirty="0" err="1">
                <a:solidFill>
                  <a:srgbClr val="00B050"/>
                </a:solidFill>
                <a:latin typeface="Courier" pitchFamily="2" charset="0"/>
                <a:ea typeface="Courier New" charset="0"/>
                <a:cs typeface="Courier New" charset="0"/>
              </a:rPr>
              <a:t>System</a:t>
            </a:r>
            <a:r>
              <a:rPr lang="en-US" sz="2200" dirty="0" err="1">
                <a:latin typeface="Courier" pitchFamily="2" charset="0"/>
                <a:ea typeface="Courier New" charset="0"/>
                <a:cs typeface="Courier New" charset="0"/>
              </a:rPr>
              <a:t>.err</a:t>
            </a:r>
            <a:r>
              <a:rPr lang="en-US" sz="2200" dirty="0">
                <a:latin typeface="Calibri" charset="0"/>
                <a:ea typeface="Calibri" charset="0"/>
                <a:cs typeface="Calibri" charset="0"/>
              </a:rPr>
              <a:t> (the terminal, by default)</a:t>
            </a:r>
            <a:r>
              <a:rPr lang="en-US" sz="2400" dirty="0">
                <a:latin typeface="Calibri" charset="0"/>
                <a:ea typeface="Calibri" charset="0"/>
                <a:cs typeface="Calibri" charset="0"/>
              </a:rPr>
              <a:t>. E.g.: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90424" y="5411028"/>
            <a:ext cx="5245100" cy="647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0534326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66837" y="-188885"/>
            <a:ext cx="9340331" cy="1143000"/>
          </a:xfrm>
        </p:spPr>
        <p:txBody>
          <a:bodyPr>
            <a:normAutofit/>
          </a:bodyPr>
          <a:lstStyle/>
          <a:p>
            <a:r>
              <a:rPr lang="en-US" dirty="0"/>
              <a:t>Java exceptions</a:t>
            </a:r>
            <a:endParaRPr lang="en-US" dirty="0">
              <a:latin typeface="Courier Regular" pitchFamily="2" charset="0"/>
              <a:ea typeface="Courier New" charset="0"/>
              <a:cs typeface="Courier New" charset="0"/>
            </a:endParaRPr>
          </a:p>
        </p:txBody>
      </p:sp>
      <p:sp>
        <p:nvSpPr>
          <p:cNvPr id="6" name="Content Placeholder 4"/>
          <p:cNvSpPr>
            <a:spLocks noGrp="1"/>
          </p:cNvSpPr>
          <p:nvPr>
            <p:ph idx="1"/>
          </p:nvPr>
        </p:nvSpPr>
        <p:spPr>
          <a:xfrm>
            <a:off x="212671" y="1115553"/>
            <a:ext cx="5449575" cy="2172770"/>
          </a:xfrm>
        </p:spPr>
        <p:txBody>
          <a:bodyPr>
            <a:normAutofit/>
          </a:bodyPr>
          <a:lstStyle/>
          <a:p>
            <a:r>
              <a:rPr lang="en-US" sz="2400" dirty="0"/>
              <a:t>A powerful error-handling mechanism</a:t>
            </a:r>
          </a:p>
          <a:p>
            <a:pPr lvl="1"/>
            <a:r>
              <a:rPr lang="en-US" sz="2000" dirty="0"/>
              <a:t>Exceptions are objects that are thrown</a:t>
            </a:r>
          </a:p>
          <a:p>
            <a:pPr lvl="1"/>
            <a:r>
              <a:rPr lang="en-US" sz="2000" dirty="0"/>
              <a:t>Can be caught using a try-catch block</a:t>
            </a:r>
          </a:p>
          <a:p>
            <a:pPr lvl="2"/>
            <a:r>
              <a:rPr lang="en-US" sz="1600" dirty="0"/>
              <a:t>Otherwise propagated to caller</a:t>
            </a:r>
          </a:p>
          <a:p>
            <a:r>
              <a:rPr lang="en-US" sz="2400" dirty="0">
                <a:latin typeface="Calibri" charset="0"/>
                <a:ea typeface="Calibri" charset="0"/>
                <a:cs typeface="Calibri" charset="0"/>
              </a:rPr>
              <a:t>Example – reading integer sequence: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02DD520F-B967-5841-8DF7-891B43DFB58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404992" y="1226003"/>
            <a:ext cx="3739008" cy="2334726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003BEC53-93CE-1B4E-9891-D458E7DCDB5D}"/>
              </a:ext>
            </a:extLst>
          </p:cNvPr>
          <p:cNvSpPr txBox="1"/>
          <p:nvPr/>
        </p:nvSpPr>
        <p:spPr>
          <a:xfrm>
            <a:off x="608522" y="3141942"/>
            <a:ext cx="7163140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00B050"/>
                </a:solidFill>
                <a:latin typeface="Courier" pitchFamily="2" charset="0"/>
                <a:ea typeface="Courier New" charset="0"/>
                <a:cs typeface="Courier New" charset="0"/>
              </a:rPr>
              <a:t>Scanner</a:t>
            </a:r>
            <a:r>
              <a:rPr lang="en-US" sz="1400" dirty="0">
                <a:latin typeface="Courier" pitchFamily="2" charset="0"/>
                <a:ea typeface="Courier New" charset="0"/>
                <a:cs typeface="Courier New" charset="0"/>
              </a:rPr>
              <a:t> scanner = </a:t>
            </a:r>
            <a:r>
              <a:rPr lang="en-US" sz="1400" dirty="0">
                <a:solidFill>
                  <a:srgbClr val="0000FF"/>
                </a:solidFill>
                <a:latin typeface="Courier" pitchFamily="2" charset="0"/>
                <a:ea typeface="Courier New" charset="0"/>
                <a:cs typeface="Courier New" charset="0"/>
              </a:rPr>
              <a:t>new</a:t>
            </a:r>
            <a:r>
              <a:rPr lang="en-US" sz="1400" dirty="0">
                <a:latin typeface="Courier" pitchFamily="2" charset="0"/>
                <a:ea typeface="Courier New" charset="0"/>
                <a:cs typeface="Courier New" charset="0"/>
              </a:rPr>
              <a:t> </a:t>
            </a:r>
            <a:r>
              <a:rPr lang="en-US" sz="1400" dirty="0">
                <a:solidFill>
                  <a:srgbClr val="00B050"/>
                </a:solidFill>
                <a:latin typeface="Courier" pitchFamily="2" charset="0"/>
                <a:ea typeface="Courier New" charset="0"/>
                <a:cs typeface="Courier New" charset="0"/>
              </a:rPr>
              <a:t>Scanner</a:t>
            </a:r>
            <a:r>
              <a:rPr lang="en-US" sz="1400" dirty="0">
                <a:latin typeface="Courier" pitchFamily="2" charset="0"/>
                <a:ea typeface="Courier New" charset="0"/>
                <a:cs typeface="Courier New" charset="0"/>
              </a:rPr>
              <a:t>(</a:t>
            </a:r>
            <a:r>
              <a:rPr lang="en-US" sz="1400" dirty="0" err="1">
                <a:solidFill>
                  <a:srgbClr val="00B050"/>
                </a:solidFill>
                <a:latin typeface="Courier" pitchFamily="2" charset="0"/>
                <a:ea typeface="Courier New" charset="0"/>
                <a:cs typeface="Courier New" charset="0"/>
              </a:rPr>
              <a:t>System</a:t>
            </a:r>
            <a:r>
              <a:rPr lang="en-US" sz="1400" dirty="0" err="1">
                <a:latin typeface="Courier" pitchFamily="2" charset="0"/>
                <a:ea typeface="Courier New" charset="0"/>
                <a:cs typeface="Courier New" charset="0"/>
              </a:rPr>
              <a:t>.in</a:t>
            </a:r>
            <a:r>
              <a:rPr lang="en-US" sz="1400" dirty="0">
                <a:latin typeface="Courier" pitchFamily="2" charset="0"/>
                <a:ea typeface="Courier New" charset="0"/>
                <a:cs typeface="Courier New" charset="0"/>
              </a:rPr>
              <a:t>); </a:t>
            </a:r>
          </a:p>
          <a:p>
            <a:r>
              <a:rPr lang="en-US" sz="1400" dirty="0">
                <a:solidFill>
                  <a:srgbClr val="0000FF"/>
                </a:solidFill>
                <a:latin typeface="Courier" pitchFamily="2" charset="0"/>
                <a:ea typeface="Courier New" charset="0"/>
                <a:cs typeface="Courier New" charset="0"/>
              </a:rPr>
              <a:t>while</a:t>
            </a:r>
            <a:r>
              <a:rPr lang="en-US" sz="1400" dirty="0">
                <a:latin typeface="Courier" pitchFamily="2" charset="0"/>
                <a:ea typeface="Courier New" charset="0"/>
                <a:cs typeface="Courier New" charset="0"/>
              </a:rPr>
              <a:t>(true){</a:t>
            </a:r>
          </a:p>
          <a:p>
            <a:r>
              <a:rPr lang="en-US" sz="1400" dirty="0">
                <a:latin typeface="Courier" pitchFamily="2" charset="0"/>
                <a:ea typeface="Courier New" charset="0"/>
                <a:cs typeface="Courier New" charset="0"/>
              </a:rPr>
              <a:t>  </a:t>
            </a:r>
            <a:r>
              <a:rPr lang="en-US" sz="1400" dirty="0">
                <a:solidFill>
                  <a:srgbClr val="00B050"/>
                </a:solidFill>
                <a:latin typeface="Courier" pitchFamily="2" charset="0"/>
                <a:ea typeface="Courier New" charset="0"/>
                <a:cs typeface="Courier New" charset="0"/>
              </a:rPr>
              <a:t>String</a:t>
            </a:r>
            <a:r>
              <a:rPr lang="en-US" sz="1400" dirty="0">
                <a:latin typeface="Courier" pitchFamily="2" charset="0"/>
                <a:ea typeface="Courier New" charset="0"/>
                <a:cs typeface="Courier New" charset="0"/>
              </a:rPr>
              <a:t> </a:t>
            </a:r>
            <a:r>
              <a:rPr lang="en-US" sz="1400" dirty="0" err="1">
                <a:latin typeface="Courier" pitchFamily="2" charset="0"/>
                <a:ea typeface="Courier New" charset="0"/>
                <a:cs typeface="Courier New" charset="0"/>
              </a:rPr>
              <a:t>inputStr</a:t>
            </a:r>
            <a:r>
              <a:rPr lang="en-US" sz="1400" dirty="0">
                <a:latin typeface="Courier" pitchFamily="2" charset="0"/>
                <a:ea typeface="Courier New" charset="0"/>
                <a:cs typeface="Courier New" charset="0"/>
              </a:rPr>
              <a:t> = </a:t>
            </a:r>
            <a:r>
              <a:rPr lang="en-US" sz="1400" dirty="0" err="1">
                <a:latin typeface="Courier" pitchFamily="2" charset="0"/>
                <a:ea typeface="Courier New" charset="0"/>
                <a:cs typeface="Courier New" charset="0"/>
              </a:rPr>
              <a:t>scanner.next</a:t>
            </a:r>
            <a:r>
              <a:rPr lang="en-US" sz="1400" dirty="0">
                <a:latin typeface="Courier" pitchFamily="2" charset="0"/>
                <a:ea typeface="Courier New" charset="0"/>
                <a:cs typeface="Courier New" charset="0"/>
              </a:rPr>
              <a:t>();</a:t>
            </a:r>
          </a:p>
          <a:p>
            <a:r>
              <a:rPr lang="en-US" sz="1400" dirty="0">
                <a:latin typeface="Courier" pitchFamily="2" charset="0"/>
                <a:ea typeface="Courier New" charset="0"/>
                <a:cs typeface="Courier New" charset="0"/>
              </a:rPr>
              <a:t>  </a:t>
            </a:r>
            <a:r>
              <a:rPr lang="en-US" sz="1400" dirty="0" err="1">
                <a:solidFill>
                  <a:srgbClr val="00B050"/>
                </a:solidFill>
                <a:latin typeface="Courier" pitchFamily="2" charset="0"/>
                <a:ea typeface="Courier New" charset="0"/>
                <a:cs typeface="Courier New" charset="0"/>
              </a:rPr>
              <a:t>int</a:t>
            </a:r>
            <a:r>
              <a:rPr lang="en-US" sz="1400" dirty="0">
                <a:latin typeface="Courier" pitchFamily="2" charset="0"/>
                <a:ea typeface="Courier New" charset="0"/>
                <a:cs typeface="Courier New" charset="0"/>
              </a:rPr>
              <a:t> </a:t>
            </a:r>
            <a:r>
              <a:rPr lang="en-US" sz="1400" dirty="0" err="1">
                <a:latin typeface="Courier" pitchFamily="2" charset="0"/>
                <a:ea typeface="Courier New" charset="0"/>
                <a:cs typeface="Courier New" charset="0"/>
              </a:rPr>
              <a:t>inputInt</a:t>
            </a:r>
            <a:r>
              <a:rPr lang="en-US" sz="1400" dirty="0">
                <a:latin typeface="Courier" pitchFamily="2" charset="0"/>
                <a:ea typeface="Courier New" charset="0"/>
                <a:cs typeface="Courier New" charset="0"/>
              </a:rPr>
              <a:t> = 0;</a:t>
            </a:r>
          </a:p>
          <a:p>
            <a:r>
              <a:rPr lang="en-US" sz="1400" dirty="0">
                <a:latin typeface="Courier" pitchFamily="2" charset="0"/>
                <a:ea typeface="Courier New" charset="0"/>
                <a:cs typeface="Courier New" charset="0"/>
              </a:rPr>
              <a:t>	</a:t>
            </a:r>
          </a:p>
          <a:p>
            <a:r>
              <a:rPr lang="en-US" sz="1400" dirty="0">
                <a:latin typeface="Courier" pitchFamily="2" charset="0"/>
                <a:ea typeface="Courier New" charset="0"/>
                <a:cs typeface="Courier New" charset="0"/>
              </a:rPr>
              <a:t>  </a:t>
            </a:r>
            <a:r>
              <a:rPr lang="en-US" sz="1400" dirty="0">
                <a:solidFill>
                  <a:srgbClr val="0000FF"/>
                </a:solidFill>
                <a:latin typeface="Courier" pitchFamily="2" charset="0"/>
                <a:ea typeface="Courier New" charset="0"/>
                <a:cs typeface="Courier New" charset="0"/>
              </a:rPr>
              <a:t>try </a:t>
            </a:r>
            <a:r>
              <a:rPr lang="en-US" sz="1400" dirty="0">
                <a:latin typeface="Courier" pitchFamily="2" charset="0"/>
                <a:ea typeface="Courier New" charset="0"/>
                <a:cs typeface="Courier New" charset="0"/>
              </a:rPr>
              <a:t>{</a:t>
            </a:r>
          </a:p>
          <a:p>
            <a:r>
              <a:rPr lang="en-US" sz="1400" dirty="0">
                <a:latin typeface="Courier" pitchFamily="2" charset="0"/>
                <a:ea typeface="Courier New" charset="0"/>
                <a:cs typeface="Courier New" charset="0"/>
              </a:rPr>
              <a:t>    </a:t>
            </a:r>
            <a:r>
              <a:rPr lang="en-US" sz="1400" dirty="0" err="1">
                <a:latin typeface="Courier" pitchFamily="2" charset="0"/>
                <a:ea typeface="Courier New" charset="0"/>
                <a:cs typeface="Courier New" charset="0"/>
              </a:rPr>
              <a:t>inputInt</a:t>
            </a:r>
            <a:r>
              <a:rPr lang="en-US" sz="1400" dirty="0">
                <a:latin typeface="Courier" pitchFamily="2" charset="0"/>
                <a:ea typeface="Courier New" charset="0"/>
                <a:cs typeface="Courier New" charset="0"/>
              </a:rPr>
              <a:t> = </a:t>
            </a:r>
            <a:r>
              <a:rPr lang="en-US" sz="1400" dirty="0" err="1">
                <a:solidFill>
                  <a:srgbClr val="00B050"/>
                </a:solidFill>
                <a:latin typeface="Courier" pitchFamily="2" charset="0"/>
                <a:ea typeface="Courier New" charset="0"/>
                <a:cs typeface="Courier New" charset="0"/>
              </a:rPr>
              <a:t>Integer</a:t>
            </a:r>
            <a:r>
              <a:rPr lang="en-US" sz="1400" dirty="0" err="1">
                <a:latin typeface="Courier" pitchFamily="2" charset="0"/>
                <a:ea typeface="Courier New" charset="0"/>
                <a:cs typeface="Courier New" charset="0"/>
              </a:rPr>
              <a:t>.parseInt</a:t>
            </a:r>
            <a:r>
              <a:rPr lang="en-US" sz="1400" dirty="0">
                <a:latin typeface="Courier" pitchFamily="2" charset="0"/>
                <a:ea typeface="Courier New" charset="0"/>
                <a:cs typeface="Courier New" charset="0"/>
              </a:rPr>
              <a:t>(</a:t>
            </a:r>
            <a:r>
              <a:rPr lang="en-US" sz="1400" dirty="0" err="1">
                <a:latin typeface="Courier" pitchFamily="2" charset="0"/>
                <a:ea typeface="Courier New" charset="0"/>
                <a:cs typeface="Courier New" charset="0"/>
              </a:rPr>
              <a:t>inputStr</a:t>
            </a:r>
            <a:r>
              <a:rPr lang="en-US" sz="1400" dirty="0">
                <a:latin typeface="Courier" pitchFamily="2" charset="0"/>
                <a:ea typeface="Courier New" charset="0"/>
                <a:cs typeface="Courier New" charset="0"/>
              </a:rPr>
              <a:t>);</a:t>
            </a:r>
          </a:p>
          <a:p>
            <a:r>
              <a:rPr lang="en-US" sz="1400" dirty="0">
                <a:latin typeface="Courier" pitchFamily="2" charset="0"/>
                <a:ea typeface="Courier New" charset="0"/>
                <a:cs typeface="Courier New" charset="0"/>
              </a:rPr>
              <a:t>  } </a:t>
            </a:r>
            <a:r>
              <a:rPr lang="en-US" sz="1400" dirty="0">
                <a:solidFill>
                  <a:srgbClr val="0000FF"/>
                </a:solidFill>
                <a:latin typeface="Courier" pitchFamily="2" charset="0"/>
                <a:ea typeface="Courier New" charset="0"/>
                <a:cs typeface="Courier New" charset="0"/>
              </a:rPr>
              <a:t>catch</a:t>
            </a:r>
            <a:r>
              <a:rPr lang="en-US" sz="1400" dirty="0">
                <a:latin typeface="Courier" pitchFamily="2" charset="0"/>
                <a:ea typeface="Courier New" charset="0"/>
                <a:cs typeface="Courier New" charset="0"/>
              </a:rPr>
              <a:t>(</a:t>
            </a:r>
            <a:r>
              <a:rPr lang="en-US" sz="1400" dirty="0" err="1">
                <a:solidFill>
                  <a:srgbClr val="00B050"/>
                </a:solidFill>
                <a:latin typeface="Courier" pitchFamily="2" charset="0"/>
                <a:ea typeface="Courier New" charset="0"/>
                <a:cs typeface="Courier New" charset="0"/>
              </a:rPr>
              <a:t>NumberFormatException</a:t>
            </a:r>
            <a:r>
              <a:rPr lang="en-US" sz="1400" dirty="0">
                <a:latin typeface="Courier" pitchFamily="2" charset="0"/>
                <a:ea typeface="Courier New" charset="0"/>
                <a:cs typeface="Courier New" charset="0"/>
              </a:rPr>
              <a:t> e){</a:t>
            </a:r>
          </a:p>
          <a:p>
            <a:r>
              <a:rPr lang="en-US" sz="1400" dirty="0">
                <a:latin typeface="Courier" pitchFamily="2" charset="0"/>
                <a:ea typeface="Courier New" charset="0"/>
                <a:cs typeface="Courier New" charset="0"/>
              </a:rPr>
              <a:t>    </a:t>
            </a:r>
            <a:r>
              <a:rPr lang="en-US" sz="1400" dirty="0" err="1">
                <a:solidFill>
                  <a:srgbClr val="00B050"/>
                </a:solidFill>
                <a:latin typeface="Courier" pitchFamily="2" charset="0"/>
                <a:ea typeface="Courier New" charset="0"/>
                <a:cs typeface="Courier New" charset="0"/>
              </a:rPr>
              <a:t>System</a:t>
            </a:r>
            <a:r>
              <a:rPr lang="en-US" sz="1400" dirty="0" err="1">
                <a:latin typeface="Courier" pitchFamily="2" charset="0"/>
                <a:ea typeface="Courier New" charset="0"/>
                <a:cs typeface="Courier New" charset="0"/>
              </a:rPr>
              <a:t>.out.println</a:t>
            </a:r>
            <a:r>
              <a:rPr lang="en-US" sz="1400" dirty="0">
                <a:latin typeface="Courier" pitchFamily="2" charset="0"/>
                <a:ea typeface="Courier New" charset="0"/>
                <a:cs typeface="Courier New" charset="0"/>
              </a:rPr>
              <a:t>("Invalid input. </a:t>
            </a:r>
            <a:r>
              <a:rPr lang="en-US" sz="1400" dirty="0" err="1">
                <a:latin typeface="Courier" pitchFamily="2" charset="0"/>
                <a:ea typeface="Courier New" charset="0"/>
                <a:cs typeface="Courier New" charset="0"/>
              </a:rPr>
              <a:t>int</a:t>
            </a:r>
            <a:r>
              <a:rPr lang="en-US" sz="1400" dirty="0">
                <a:latin typeface="Courier" pitchFamily="2" charset="0"/>
                <a:ea typeface="Courier New" charset="0"/>
                <a:cs typeface="Courier New" charset="0"/>
              </a:rPr>
              <a:t> need.");</a:t>
            </a:r>
          </a:p>
          <a:p>
            <a:r>
              <a:rPr lang="en-US" sz="1400" dirty="0">
                <a:latin typeface="Courier" pitchFamily="2" charset="0"/>
                <a:ea typeface="Courier New" charset="0"/>
                <a:cs typeface="Courier New" charset="0"/>
              </a:rPr>
              <a:t>    </a:t>
            </a:r>
            <a:r>
              <a:rPr lang="en-US" sz="1400" dirty="0">
                <a:solidFill>
                  <a:srgbClr val="0000FF"/>
                </a:solidFill>
                <a:latin typeface="Courier" pitchFamily="2" charset="0"/>
                <a:ea typeface="Courier New" charset="0"/>
                <a:cs typeface="Courier New" charset="0"/>
              </a:rPr>
              <a:t>continue</a:t>
            </a:r>
            <a:r>
              <a:rPr lang="en-US" sz="1400" dirty="0">
                <a:latin typeface="Courier" pitchFamily="2" charset="0"/>
                <a:ea typeface="Courier New" charset="0"/>
                <a:cs typeface="Courier New" charset="0"/>
              </a:rPr>
              <a:t>; // try again</a:t>
            </a:r>
          </a:p>
          <a:p>
            <a:r>
              <a:rPr lang="en-US" sz="1400" dirty="0">
                <a:latin typeface="Courier" pitchFamily="2" charset="0"/>
                <a:ea typeface="Courier New" charset="0"/>
                <a:cs typeface="Courier New" charset="0"/>
              </a:rPr>
              <a:t>  }	</a:t>
            </a:r>
          </a:p>
          <a:p>
            <a:r>
              <a:rPr lang="en-US" sz="1400" dirty="0">
                <a:latin typeface="Courier" pitchFamily="2" charset="0"/>
                <a:ea typeface="Courier New" charset="0"/>
                <a:cs typeface="Courier New" charset="0"/>
              </a:rPr>
              <a:t>	</a:t>
            </a:r>
          </a:p>
          <a:p>
            <a:r>
              <a:rPr lang="en-US" sz="1400" dirty="0">
                <a:latin typeface="Courier" pitchFamily="2" charset="0"/>
                <a:ea typeface="Courier New" charset="0"/>
                <a:cs typeface="Courier New" charset="0"/>
              </a:rPr>
              <a:t>  </a:t>
            </a:r>
            <a:r>
              <a:rPr lang="en-US" sz="1400" dirty="0">
                <a:solidFill>
                  <a:srgbClr val="0000FF"/>
                </a:solidFill>
                <a:latin typeface="Courier" pitchFamily="2" charset="0"/>
                <a:ea typeface="Courier New" charset="0"/>
                <a:cs typeface="Courier New" charset="0"/>
              </a:rPr>
              <a:t>if</a:t>
            </a:r>
            <a:r>
              <a:rPr lang="en-US" sz="1400" dirty="0">
                <a:latin typeface="Courier" pitchFamily="2" charset="0"/>
                <a:ea typeface="Courier New" charset="0"/>
                <a:cs typeface="Courier New" charset="0"/>
              </a:rPr>
              <a:t> (</a:t>
            </a:r>
            <a:r>
              <a:rPr lang="en-US" sz="1400" dirty="0" err="1">
                <a:latin typeface="Courier" pitchFamily="2" charset="0"/>
                <a:ea typeface="Courier New" charset="0"/>
                <a:cs typeface="Courier New" charset="0"/>
              </a:rPr>
              <a:t>inputInt</a:t>
            </a:r>
            <a:r>
              <a:rPr lang="en-US" sz="1400" dirty="0">
                <a:latin typeface="Courier" pitchFamily="2" charset="0"/>
                <a:ea typeface="Courier New" charset="0"/>
                <a:cs typeface="Courier New" charset="0"/>
              </a:rPr>
              <a:t> == 0) </a:t>
            </a:r>
            <a:r>
              <a:rPr lang="en-US" sz="1400" dirty="0">
                <a:solidFill>
                  <a:srgbClr val="0000FF"/>
                </a:solidFill>
                <a:latin typeface="Courier" pitchFamily="2" charset="0"/>
                <a:ea typeface="Courier New" charset="0"/>
                <a:cs typeface="Courier New" charset="0"/>
              </a:rPr>
              <a:t>break</a:t>
            </a:r>
            <a:r>
              <a:rPr lang="en-US" sz="1400" dirty="0">
                <a:latin typeface="Courier" pitchFamily="2" charset="0"/>
                <a:ea typeface="Courier New" charset="0"/>
                <a:cs typeface="Courier New" charset="0"/>
              </a:rPr>
              <a:t>;</a:t>
            </a:r>
          </a:p>
          <a:p>
            <a:r>
              <a:rPr lang="en-US" sz="1400" dirty="0">
                <a:latin typeface="Courier" pitchFamily="2" charset="0"/>
                <a:ea typeface="Courier New" charset="0"/>
                <a:cs typeface="Courier New" charset="0"/>
              </a:rPr>
              <a:t>  ... // do something interesting with </a:t>
            </a:r>
            <a:r>
              <a:rPr lang="en-US" sz="1400" dirty="0" err="1">
                <a:latin typeface="Courier" pitchFamily="2" charset="0"/>
                <a:ea typeface="Courier New" charset="0"/>
                <a:cs typeface="Courier New" charset="0"/>
              </a:rPr>
              <a:t>inputInt</a:t>
            </a:r>
            <a:endParaRPr lang="en-US" sz="1400" dirty="0">
              <a:latin typeface="Courier" pitchFamily="2" charset="0"/>
              <a:ea typeface="Courier New" charset="0"/>
              <a:cs typeface="Courier New" charset="0"/>
            </a:endParaRPr>
          </a:p>
          <a:p>
            <a:r>
              <a:rPr lang="en-US" sz="1400" dirty="0">
                <a:latin typeface="Courier" pitchFamily="2" charset="0"/>
                <a:ea typeface="Courier New" charset="0"/>
                <a:cs typeface="Courier New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xmlns="" val="6610731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66837" y="-188885"/>
            <a:ext cx="9340331" cy="1143000"/>
          </a:xfrm>
        </p:spPr>
        <p:txBody>
          <a:bodyPr>
            <a:normAutofit/>
          </a:bodyPr>
          <a:lstStyle/>
          <a:p>
            <a:r>
              <a:rPr lang="en-US" dirty="0"/>
              <a:t>Using the exception object</a:t>
            </a:r>
            <a:endParaRPr lang="en-US" dirty="0">
              <a:latin typeface="Courier Regular" pitchFamily="2" charset="0"/>
              <a:ea typeface="Courier New" charset="0"/>
              <a:cs typeface="Courier New" charset="0"/>
            </a:endParaRPr>
          </a:p>
        </p:txBody>
      </p:sp>
      <p:sp>
        <p:nvSpPr>
          <p:cNvPr id="6" name="Content Placeholder 4"/>
          <p:cNvSpPr>
            <a:spLocks noGrp="1"/>
          </p:cNvSpPr>
          <p:nvPr>
            <p:ph idx="1"/>
          </p:nvPr>
        </p:nvSpPr>
        <p:spPr>
          <a:xfrm>
            <a:off x="159660" y="948958"/>
            <a:ext cx="8830104" cy="2839502"/>
          </a:xfrm>
        </p:spPr>
        <p:txBody>
          <a:bodyPr>
            <a:normAutofit/>
          </a:bodyPr>
          <a:lstStyle/>
          <a:p>
            <a:r>
              <a:rPr lang="en-US" sz="2400" dirty="0"/>
              <a:t>The catch block has access to the exception object</a:t>
            </a:r>
          </a:p>
          <a:p>
            <a:r>
              <a:rPr lang="en-US" sz="2400" dirty="0"/>
              <a:t>We can use it to learn more about the exception</a:t>
            </a:r>
          </a:p>
          <a:p>
            <a:r>
              <a:rPr lang="en-US" sz="2400" dirty="0"/>
              <a:t>All exceptions inherit from </a:t>
            </a:r>
            <a:r>
              <a:rPr lang="en-US" sz="2400" dirty="0">
                <a:solidFill>
                  <a:srgbClr val="00B050"/>
                </a:solidFill>
                <a:latin typeface="Courier" pitchFamily="2" charset="0"/>
              </a:rPr>
              <a:t>Throwable</a:t>
            </a:r>
          </a:p>
          <a:p>
            <a:pPr lvl="1"/>
            <a:r>
              <a:rPr lang="en-US" sz="2000" dirty="0"/>
              <a:t>Useful method examples: </a:t>
            </a:r>
          </a:p>
          <a:p>
            <a:pPr lvl="2"/>
            <a:r>
              <a:rPr lang="en-US" sz="1800" dirty="0">
                <a:solidFill>
                  <a:srgbClr val="00B050"/>
                </a:solidFill>
                <a:latin typeface="Courier" pitchFamily="2" charset="0"/>
              </a:rPr>
              <a:t>String </a:t>
            </a:r>
            <a:r>
              <a:rPr lang="en-US" sz="1800" dirty="0" err="1">
                <a:latin typeface="Courier" pitchFamily="2" charset="0"/>
              </a:rPr>
              <a:t>getMessage</a:t>
            </a:r>
            <a:r>
              <a:rPr lang="en-US" sz="1800" dirty="0">
                <a:latin typeface="Courier" pitchFamily="2" charset="0"/>
              </a:rPr>
              <a:t>()</a:t>
            </a:r>
          </a:p>
          <a:p>
            <a:pPr lvl="2"/>
            <a:r>
              <a:rPr lang="en-US" sz="1800" dirty="0">
                <a:solidFill>
                  <a:srgbClr val="00B050"/>
                </a:solidFill>
                <a:latin typeface="Courier" pitchFamily="2" charset="0"/>
              </a:rPr>
              <a:t>void</a:t>
            </a:r>
            <a:r>
              <a:rPr lang="en-US" sz="1800" dirty="0">
                <a:latin typeface="Courier" pitchFamily="2" charset="0"/>
              </a:rPr>
              <a:t> </a:t>
            </a:r>
            <a:r>
              <a:rPr lang="en-US" sz="1800" dirty="0" err="1">
                <a:latin typeface="Courier" pitchFamily="2" charset="0"/>
              </a:rPr>
              <a:t>printStackTrace</a:t>
            </a:r>
            <a:r>
              <a:rPr lang="en-US" sz="1800" dirty="0">
                <a:latin typeface="Courier" pitchFamily="2" charset="0"/>
              </a:rPr>
              <a:t>(</a:t>
            </a:r>
            <a:r>
              <a:rPr lang="en-US" sz="1800" dirty="0" err="1">
                <a:solidFill>
                  <a:srgbClr val="00B050"/>
                </a:solidFill>
                <a:latin typeface="Courier" pitchFamily="2" charset="0"/>
              </a:rPr>
              <a:t>PrintStream</a:t>
            </a:r>
            <a:r>
              <a:rPr lang="en-US" sz="1800" dirty="0">
                <a:latin typeface="Courier" pitchFamily="2" charset="0"/>
              </a:rPr>
              <a:t> s)</a:t>
            </a:r>
            <a:endParaRPr lang="en-US" sz="1600" dirty="0">
              <a:latin typeface="Courier" pitchFamily="2" charset="0"/>
            </a:endParaRPr>
          </a:p>
          <a:p>
            <a:r>
              <a:rPr lang="en-US" sz="2400" dirty="0"/>
              <a:t>Example</a:t>
            </a:r>
          </a:p>
          <a:p>
            <a:endParaRPr lang="en-US" sz="24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0BA1730A-2CFA-EF4B-BCEA-DBF7F09BD6FE}"/>
              </a:ext>
            </a:extLst>
          </p:cNvPr>
          <p:cNvSpPr txBox="1"/>
          <p:nvPr/>
        </p:nvSpPr>
        <p:spPr>
          <a:xfrm>
            <a:off x="381071" y="3664795"/>
            <a:ext cx="8444513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00FF"/>
                </a:solidFill>
                <a:latin typeface="Courier" pitchFamily="2" charset="0"/>
                <a:ea typeface="Courier New" charset="0"/>
                <a:cs typeface="Courier New" charset="0"/>
              </a:rPr>
              <a:t>try </a:t>
            </a:r>
            <a:r>
              <a:rPr lang="en-US" dirty="0">
                <a:latin typeface="Courier" pitchFamily="2" charset="0"/>
                <a:ea typeface="Courier New" charset="0"/>
                <a:cs typeface="Courier New" charset="0"/>
              </a:rPr>
              <a:t>{</a:t>
            </a:r>
          </a:p>
          <a:p>
            <a:endParaRPr lang="en-US" dirty="0">
              <a:latin typeface="Courier" pitchFamily="2" charset="0"/>
              <a:ea typeface="Courier New" charset="0"/>
              <a:cs typeface="Courier New" charset="0"/>
            </a:endParaRPr>
          </a:p>
          <a:p>
            <a:r>
              <a:rPr lang="en-US" dirty="0">
                <a:latin typeface="Courier" pitchFamily="2" charset="0"/>
                <a:ea typeface="Courier New" charset="0"/>
                <a:cs typeface="Courier New" charset="0"/>
              </a:rPr>
              <a:t>  </a:t>
            </a:r>
            <a:r>
              <a:rPr lang="en-US" dirty="0" err="1">
                <a:latin typeface="Courier" pitchFamily="2" charset="0"/>
                <a:ea typeface="Courier New" charset="0"/>
                <a:cs typeface="Courier New" charset="0"/>
              </a:rPr>
              <a:t>inputInt</a:t>
            </a:r>
            <a:r>
              <a:rPr lang="en-US" dirty="0">
                <a:latin typeface="Courier" pitchFamily="2" charset="0"/>
                <a:ea typeface="Courier New" charset="0"/>
                <a:cs typeface="Courier New" charset="0"/>
              </a:rPr>
              <a:t> = </a:t>
            </a:r>
            <a:r>
              <a:rPr lang="en-US" dirty="0" err="1">
                <a:solidFill>
                  <a:srgbClr val="00B050"/>
                </a:solidFill>
                <a:latin typeface="Courier" pitchFamily="2" charset="0"/>
                <a:ea typeface="Courier New" charset="0"/>
                <a:cs typeface="Courier New" charset="0"/>
              </a:rPr>
              <a:t>Integer</a:t>
            </a:r>
            <a:r>
              <a:rPr lang="en-US" dirty="0" err="1">
                <a:latin typeface="Courier" pitchFamily="2" charset="0"/>
                <a:ea typeface="Courier New" charset="0"/>
                <a:cs typeface="Courier New" charset="0"/>
              </a:rPr>
              <a:t>.parseInt</a:t>
            </a:r>
            <a:r>
              <a:rPr lang="en-US" dirty="0">
                <a:latin typeface="Courier" pitchFamily="2" charset="0"/>
                <a:ea typeface="Courier New" charset="0"/>
                <a:cs typeface="Courier New" charset="0"/>
              </a:rPr>
              <a:t>(</a:t>
            </a:r>
            <a:r>
              <a:rPr lang="en-US" dirty="0" err="1">
                <a:latin typeface="Courier" pitchFamily="2" charset="0"/>
                <a:ea typeface="Courier New" charset="0"/>
                <a:cs typeface="Courier New" charset="0"/>
              </a:rPr>
              <a:t>inputStr</a:t>
            </a:r>
            <a:r>
              <a:rPr lang="en-US" dirty="0">
                <a:latin typeface="Courier" pitchFamily="2" charset="0"/>
                <a:ea typeface="Courier New" charset="0"/>
                <a:cs typeface="Courier New" charset="0"/>
              </a:rPr>
              <a:t>);</a:t>
            </a:r>
          </a:p>
          <a:p>
            <a:endParaRPr lang="en-US" dirty="0">
              <a:latin typeface="Courier" pitchFamily="2" charset="0"/>
              <a:ea typeface="Courier New" charset="0"/>
              <a:cs typeface="Courier New" charset="0"/>
            </a:endParaRPr>
          </a:p>
          <a:p>
            <a:r>
              <a:rPr lang="en-US" dirty="0">
                <a:latin typeface="Courier" pitchFamily="2" charset="0"/>
                <a:ea typeface="Courier New" charset="0"/>
                <a:cs typeface="Courier New" charset="0"/>
              </a:rPr>
              <a:t>} </a:t>
            </a:r>
            <a:r>
              <a:rPr lang="en-US" dirty="0">
                <a:solidFill>
                  <a:srgbClr val="0000FF"/>
                </a:solidFill>
                <a:latin typeface="Courier" pitchFamily="2" charset="0"/>
                <a:ea typeface="Courier New" charset="0"/>
                <a:cs typeface="Courier New" charset="0"/>
              </a:rPr>
              <a:t>catch</a:t>
            </a:r>
            <a:r>
              <a:rPr lang="en-US" dirty="0">
                <a:latin typeface="Courier" pitchFamily="2" charset="0"/>
                <a:ea typeface="Courier New" charset="0"/>
                <a:cs typeface="Courier New" charset="0"/>
              </a:rPr>
              <a:t>(</a:t>
            </a:r>
            <a:r>
              <a:rPr lang="en-US" dirty="0" err="1">
                <a:solidFill>
                  <a:srgbClr val="00B050"/>
                </a:solidFill>
                <a:latin typeface="Courier" pitchFamily="2" charset="0"/>
                <a:ea typeface="Courier New" charset="0"/>
                <a:cs typeface="Courier New" charset="0"/>
              </a:rPr>
              <a:t>NumberFormatException</a:t>
            </a:r>
            <a:r>
              <a:rPr lang="en-US" dirty="0">
                <a:latin typeface="Courier" pitchFamily="2" charset="0"/>
                <a:ea typeface="Courier New" charset="0"/>
                <a:cs typeface="Courier New" charset="0"/>
              </a:rPr>
              <a:t> e){</a:t>
            </a:r>
          </a:p>
          <a:p>
            <a:r>
              <a:rPr lang="en-US" dirty="0">
                <a:latin typeface="Courier" pitchFamily="2" charset="0"/>
                <a:ea typeface="Courier New" charset="0"/>
                <a:cs typeface="Courier New" charset="0"/>
              </a:rPr>
              <a:t>  </a:t>
            </a:r>
          </a:p>
          <a:p>
            <a:r>
              <a:rPr lang="en-US" dirty="0">
                <a:solidFill>
                  <a:srgbClr val="00B050"/>
                </a:solidFill>
                <a:latin typeface="Courier" pitchFamily="2" charset="0"/>
                <a:ea typeface="Courier New" charset="0"/>
                <a:cs typeface="Courier New" charset="0"/>
              </a:rPr>
              <a:t>  </a:t>
            </a:r>
            <a:r>
              <a:rPr lang="en-US" dirty="0" err="1">
                <a:solidFill>
                  <a:srgbClr val="00B050"/>
                </a:solidFill>
                <a:latin typeface="Courier" pitchFamily="2" charset="0"/>
                <a:ea typeface="Courier New" charset="0"/>
                <a:cs typeface="Courier New" charset="0"/>
              </a:rPr>
              <a:t>System</a:t>
            </a:r>
            <a:r>
              <a:rPr lang="en-US" dirty="0" err="1">
                <a:latin typeface="Courier" pitchFamily="2" charset="0"/>
                <a:ea typeface="Courier New" charset="0"/>
                <a:cs typeface="Courier New" charset="0"/>
              </a:rPr>
              <a:t>.err.println</a:t>
            </a:r>
            <a:r>
              <a:rPr lang="en-US" dirty="0">
                <a:latin typeface="Courier" pitchFamily="2" charset="0"/>
                <a:ea typeface="Courier New" charset="0"/>
                <a:cs typeface="Courier New" charset="0"/>
              </a:rPr>
              <a:t>("Exception: " + </a:t>
            </a:r>
            <a:r>
              <a:rPr lang="en-US" dirty="0" err="1">
                <a:latin typeface="Courier" pitchFamily="2" charset="0"/>
                <a:ea typeface="Courier New" charset="0"/>
                <a:cs typeface="Courier New" charset="0"/>
              </a:rPr>
              <a:t>e.getMessage</a:t>
            </a:r>
            <a:r>
              <a:rPr lang="en-US" dirty="0">
                <a:latin typeface="Courier" pitchFamily="2" charset="0"/>
                <a:ea typeface="Courier New" charset="0"/>
                <a:cs typeface="Courier New" charset="0"/>
              </a:rPr>
              <a:t>());</a:t>
            </a:r>
          </a:p>
          <a:p>
            <a:r>
              <a:rPr lang="en-US" dirty="0">
                <a:latin typeface="Courier" pitchFamily="2" charset="0"/>
                <a:ea typeface="Courier New" charset="0"/>
                <a:cs typeface="Courier New" charset="0"/>
              </a:rPr>
              <a:t>  </a:t>
            </a:r>
            <a:r>
              <a:rPr lang="en-US" dirty="0" err="1">
                <a:latin typeface="Courier" pitchFamily="2" charset="0"/>
                <a:ea typeface="Courier New" charset="0"/>
                <a:cs typeface="Courier New" charset="0"/>
              </a:rPr>
              <a:t>e.printStackTrace</a:t>
            </a:r>
            <a:r>
              <a:rPr lang="en-US" dirty="0">
                <a:latin typeface="Courier" pitchFamily="2" charset="0"/>
                <a:ea typeface="Courier New" charset="0"/>
                <a:cs typeface="Courier New" charset="0"/>
              </a:rPr>
              <a:t>(</a:t>
            </a:r>
            <a:r>
              <a:rPr lang="en-US" dirty="0" err="1">
                <a:solidFill>
                  <a:srgbClr val="00B050"/>
                </a:solidFill>
                <a:latin typeface="Courier" pitchFamily="2" charset="0"/>
                <a:ea typeface="Courier New" charset="0"/>
                <a:cs typeface="Courier New" charset="0"/>
              </a:rPr>
              <a:t>System</a:t>
            </a:r>
            <a:r>
              <a:rPr lang="en-US" dirty="0" err="1">
                <a:latin typeface="Courier" pitchFamily="2" charset="0"/>
                <a:ea typeface="Courier New" charset="0"/>
                <a:cs typeface="Courier New" charset="0"/>
              </a:rPr>
              <a:t>.err</a:t>
            </a:r>
            <a:r>
              <a:rPr lang="en-US" dirty="0">
                <a:latin typeface="Courier" pitchFamily="2" charset="0"/>
                <a:ea typeface="Courier New" charset="0"/>
                <a:cs typeface="Courier New" charset="0"/>
              </a:rPr>
              <a:t>); // print to standard error</a:t>
            </a:r>
          </a:p>
          <a:p>
            <a:r>
              <a:rPr lang="en-US" dirty="0">
                <a:latin typeface="Courier" pitchFamily="2" charset="0"/>
                <a:ea typeface="Courier New" charset="0"/>
                <a:cs typeface="Courier New" charset="0"/>
              </a:rPr>
              <a:t>  ... // recover in some way</a:t>
            </a:r>
          </a:p>
          <a:p>
            <a:r>
              <a:rPr lang="en-US" dirty="0">
                <a:latin typeface="Courier" pitchFamily="2" charset="0"/>
                <a:ea typeface="Courier New" charset="0"/>
                <a:cs typeface="Courier New" charset="0"/>
              </a:rPr>
              <a:t>}	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1090712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93398" y="2206554"/>
            <a:ext cx="2511706" cy="131761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66837" y="-188885"/>
            <a:ext cx="9340331" cy="1143000"/>
          </a:xfrm>
        </p:spPr>
        <p:txBody>
          <a:bodyPr>
            <a:normAutofit/>
          </a:bodyPr>
          <a:lstStyle/>
          <a:p>
            <a:r>
              <a:rPr lang="en-US" dirty="0"/>
              <a:t>Throwing exceptions</a:t>
            </a:r>
            <a:endParaRPr lang="en-US" dirty="0">
              <a:latin typeface="Courier Regular" pitchFamily="2" charset="0"/>
              <a:ea typeface="Courier New" charset="0"/>
              <a:cs typeface="Courier New" charset="0"/>
            </a:endParaRPr>
          </a:p>
        </p:txBody>
      </p:sp>
      <p:sp>
        <p:nvSpPr>
          <p:cNvPr id="6" name="Content Placeholder 4"/>
          <p:cNvSpPr>
            <a:spLocks noGrp="1"/>
          </p:cNvSpPr>
          <p:nvPr>
            <p:ph idx="1"/>
          </p:nvPr>
        </p:nvSpPr>
        <p:spPr>
          <a:xfrm>
            <a:off x="113710" y="989627"/>
            <a:ext cx="8984341" cy="5666604"/>
          </a:xfrm>
        </p:spPr>
        <p:txBody>
          <a:bodyPr>
            <a:normAutofit fontScale="92500" lnSpcReduction="10000"/>
          </a:bodyPr>
          <a:lstStyle/>
          <a:p>
            <a:r>
              <a:rPr lang="en-US" sz="2600" dirty="0"/>
              <a:t>Methods that throw exceptions must list them in the signature. E.g.: </a:t>
            </a:r>
            <a:r>
              <a:rPr lang="en-US" sz="22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int</a:t>
            </a:r>
            <a:r>
              <a:rPr lang="en-US" sz="2200" dirty="0">
                <a:latin typeface="Courier Regular" pitchFamily="2" charset="0"/>
                <a:ea typeface="Courier New" charset="0"/>
                <a:cs typeface="Courier New" charset="0"/>
              </a:rPr>
              <a:t> factorial(</a:t>
            </a:r>
            <a:r>
              <a:rPr lang="en-US" sz="22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int</a:t>
            </a:r>
            <a:r>
              <a:rPr lang="en-US" sz="2200" dirty="0">
                <a:latin typeface="Courier Regular" pitchFamily="2" charset="0"/>
                <a:ea typeface="Courier New" charset="0"/>
                <a:cs typeface="Courier New" charset="0"/>
              </a:rPr>
              <a:t> n) </a:t>
            </a:r>
            <a:r>
              <a:rPr lang="en-US" sz="22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throws</a:t>
            </a:r>
            <a:r>
              <a:rPr lang="en-US" sz="2200" dirty="0"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  <a:r>
              <a:rPr lang="en-US" sz="22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IllegalArgumentException</a:t>
            </a:r>
            <a:endParaRPr lang="en-US" sz="2000" dirty="0">
              <a:solidFill>
                <a:srgbClr val="00B050"/>
              </a:solidFill>
              <a:latin typeface="Courier Regular" pitchFamily="2" charset="0"/>
              <a:ea typeface="Courier New" charset="0"/>
              <a:cs typeface="Courier New" charset="0"/>
            </a:endParaRPr>
          </a:p>
          <a:p>
            <a:pPr lvl="1"/>
            <a:r>
              <a:rPr lang="en-US" sz="2200" dirty="0"/>
              <a:t>If different exceptions can be thrown, a comma-separated list is used</a:t>
            </a:r>
          </a:p>
          <a:p>
            <a:r>
              <a:rPr lang="en-US" sz="2600" dirty="0"/>
              <a:t>Exceptions are thrown using the </a:t>
            </a:r>
            <a:r>
              <a:rPr lang="en-US" sz="26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throw</a:t>
            </a:r>
            <a:r>
              <a:rPr lang="en-US" sz="2600" dirty="0"/>
              <a:t> keyword</a:t>
            </a:r>
          </a:p>
          <a:p>
            <a:pPr lvl="1"/>
            <a:r>
              <a:rPr lang="en-US" sz="2200" dirty="0"/>
              <a:t>Keyword must be followed by an exception object</a:t>
            </a:r>
          </a:p>
          <a:p>
            <a:pPr lvl="2"/>
            <a:r>
              <a:rPr lang="en-US" sz="2200" dirty="0"/>
              <a:t>Must be an instance of </a:t>
            </a:r>
            <a:r>
              <a:rPr lang="en-US" sz="22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Throwable</a:t>
            </a:r>
            <a:endParaRPr lang="en-US" sz="2200" dirty="0">
              <a:solidFill>
                <a:srgbClr val="00B050"/>
              </a:solidFill>
              <a:latin typeface="Courier Regular" pitchFamily="2" charset="0"/>
              <a:ea typeface="Courier New" charset="0"/>
              <a:cs typeface="Courier New" charset="0"/>
            </a:endParaRPr>
          </a:p>
          <a:p>
            <a:pPr lvl="2"/>
            <a:r>
              <a:rPr lang="en-US" sz="2200" dirty="0">
                <a:latin typeface="Calibri" charset="0"/>
                <a:ea typeface="Calibri" charset="0"/>
                <a:cs typeface="Calibri" charset="0"/>
              </a:rPr>
              <a:t>In practice it will be an </a:t>
            </a:r>
            <a:r>
              <a:rPr lang="en-US" sz="22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Exception</a:t>
            </a:r>
          </a:p>
          <a:p>
            <a:pPr lvl="3"/>
            <a:r>
              <a:rPr lang="en-US" sz="1900" dirty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Error</a:t>
            </a:r>
            <a:r>
              <a:rPr lang="en-US" sz="1900" dirty="0">
                <a:latin typeface="Calibri" charset="0"/>
                <a:ea typeface="Calibri" charset="0"/>
                <a:cs typeface="Calibri" charset="0"/>
              </a:rPr>
              <a:t> is used for Java Virtual Machine errors</a:t>
            </a:r>
          </a:p>
          <a:p>
            <a:r>
              <a:rPr lang="en-US" sz="2600" dirty="0"/>
              <a:t>Example</a:t>
            </a:r>
            <a:endParaRPr lang="en-US" sz="2400" dirty="0"/>
          </a:p>
          <a:p>
            <a:pPr marL="0" indent="0">
              <a:buNone/>
            </a:pPr>
            <a:r>
              <a:rPr lang="en-US" sz="18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	</a:t>
            </a:r>
            <a:r>
              <a:rPr lang="en-US" sz="18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int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 factorial (</a:t>
            </a:r>
            <a:r>
              <a:rPr lang="en-US" sz="18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int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 n) </a:t>
            </a:r>
            <a:r>
              <a:rPr lang="en-US" sz="18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throws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  <a:r>
              <a:rPr lang="en-US" sz="18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IllegalArgumentException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 {</a:t>
            </a:r>
          </a:p>
          <a:p>
            <a:pPr marL="0" indent="0">
              <a:buNone/>
            </a:pP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     </a:t>
            </a:r>
            <a:r>
              <a:rPr lang="en-US" sz="18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if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 (n &lt; 0) </a:t>
            </a:r>
          </a:p>
          <a:p>
            <a:pPr marL="0" indent="0">
              <a:buNone/>
            </a:pP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       </a:t>
            </a:r>
            <a:r>
              <a:rPr lang="en-US" sz="18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throw new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  <a:r>
              <a:rPr lang="en-US" sz="18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IllegalArgumentException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(</a:t>
            </a:r>
            <a:r>
              <a:rPr lang="en-US" sz="1800" dirty="0">
                <a:latin typeface="Courier Regular" pitchFamily="2" charset="0"/>
              </a:rPr>
              <a:t>"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n! req. n &gt;= 0</a:t>
            </a:r>
            <a:r>
              <a:rPr lang="en-US" sz="1800" dirty="0">
                <a:latin typeface="Courier Regular" pitchFamily="2" charset="0"/>
              </a:rPr>
              <a:t>"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);</a:t>
            </a:r>
          </a:p>
          <a:p>
            <a:pPr marL="0" indent="0">
              <a:buNone/>
            </a:pP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     </a:t>
            </a:r>
            <a:r>
              <a:rPr lang="en-US" sz="18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int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  <a:r>
              <a:rPr lang="en-US" sz="1800" dirty="0" err="1">
                <a:latin typeface="Courier Regular" pitchFamily="2" charset="0"/>
                <a:ea typeface="Courier New" charset="0"/>
                <a:cs typeface="Courier New" charset="0"/>
              </a:rPr>
              <a:t>fac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 = 1;</a:t>
            </a:r>
          </a:p>
          <a:p>
            <a:pPr marL="0" indent="0">
              <a:buNone/>
            </a:pP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     </a:t>
            </a:r>
            <a:r>
              <a:rPr lang="en-US" sz="18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for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 (</a:t>
            </a:r>
            <a:r>
              <a:rPr lang="en-US" sz="18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int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  <a:r>
              <a:rPr lang="en-US" sz="1800" dirty="0" err="1">
                <a:latin typeface="Courier Regular" pitchFamily="2" charset="0"/>
                <a:ea typeface="Courier New" charset="0"/>
                <a:cs typeface="Courier New" charset="0"/>
              </a:rPr>
              <a:t>i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=n; </a:t>
            </a:r>
            <a:r>
              <a:rPr lang="en-US" sz="1800" dirty="0" err="1">
                <a:latin typeface="Courier Regular" pitchFamily="2" charset="0"/>
                <a:ea typeface="Courier New" charset="0"/>
                <a:cs typeface="Courier New" charset="0"/>
              </a:rPr>
              <a:t>i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&gt;1; </a:t>
            </a:r>
            <a:r>
              <a:rPr lang="en-US" sz="1800" dirty="0" err="1">
                <a:latin typeface="Courier Regular" pitchFamily="2" charset="0"/>
                <a:ea typeface="Courier New" charset="0"/>
                <a:cs typeface="Courier New" charset="0"/>
              </a:rPr>
              <a:t>i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--)</a:t>
            </a:r>
          </a:p>
          <a:p>
            <a:pPr marL="0" indent="0">
              <a:buNone/>
            </a:pP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       </a:t>
            </a:r>
            <a:r>
              <a:rPr lang="en-US" sz="1800" dirty="0" err="1">
                <a:latin typeface="Courier Regular" pitchFamily="2" charset="0"/>
                <a:ea typeface="Courier New" charset="0"/>
                <a:cs typeface="Courier New" charset="0"/>
              </a:rPr>
              <a:t>fac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 *= </a:t>
            </a:r>
            <a:r>
              <a:rPr lang="en-US" sz="1800" dirty="0" err="1">
                <a:latin typeface="Courier Regular" pitchFamily="2" charset="0"/>
                <a:ea typeface="Courier New" charset="0"/>
                <a:cs typeface="Courier New" charset="0"/>
              </a:rPr>
              <a:t>i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;</a:t>
            </a:r>
          </a:p>
          <a:p>
            <a:pPr marL="0" indent="0">
              <a:buNone/>
            </a:pP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     </a:t>
            </a:r>
            <a:r>
              <a:rPr lang="en-US" sz="18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return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  <a:r>
              <a:rPr lang="en-US" sz="1800" dirty="0" err="1">
                <a:latin typeface="Courier Regular" pitchFamily="2" charset="0"/>
                <a:ea typeface="Courier New" charset="0"/>
                <a:cs typeface="Courier New" charset="0"/>
              </a:rPr>
              <a:t>fac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;</a:t>
            </a:r>
          </a:p>
          <a:p>
            <a:pPr marL="0" indent="0">
              <a:buNone/>
            </a:pP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   }</a:t>
            </a:r>
          </a:p>
        </p:txBody>
      </p:sp>
    </p:spTree>
    <p:extLst>
      <p:ext uri="{BB962C8B-B14F-4D97-AF65-F5344CB8AC3E}">
        <p14:creationId xmlns:p14="http://schemas.microsoft.com/office/powerpoint/2010/main" xmlns="" val="2187033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6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125208" y="3669175"/>
            <a:ext cx="3984069" cy="2798060"/>
          </a:xfrm>
          <a:prstGeom prst="rect">
            <a:avLst/>
          </a:prstGeom>
        </p:spPr>
      </p:pic>
      <p:sp>
        <p:nvSpPr>
          <p:cNvPr id="6" name="Content Placeholder 4"/>
          <p:cNvSpPr>
            <a:spLocks noGrp="1"/>
          </p:cNvSpPr>
          <p:nvPr>
            <p:ph idx="1"/>
          </p:nvPr>
        </p:nvSpPr>
        <p:spPr>
          <a:xfrm>
            <a:off x="159659" y="897196"/>
            <a:ext cx="8949618" cy="5190244"/>
          </a:xfrm>
        </p:spPr>
        <p:txBody>
          <a:bodyPr>
            <a:normAutofit/>
          </a:bodyPr>
          <a:lstStyle/>
          <a:p>
            <a:r>
              <a:rPr lang="en-US" sz="2400" dirty="0">
                <a:latin typeface="Calibri" charset="0"/>
                <a:ea typeface="Calibri" charset="0"/>
                <a:cs typeface="Calibri" charset="0"/>
              </a:rPr>
              <a:t>Code won’t compile until any potential checked exception is either explicitly caught (try-catch) or re-thrown</a:t>
            </a:r>
            <a:endParaRPr lang="en-US" sz="2400" dirty="0"/>
          </a:p>
          <a:p>
            <a:pPr lvl="1"/>
            <a:r>
              <a:rPr lang="en-US" sz="2000" dirty="0"/>
              <a:t>E.g. call: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  <a:r>
              <a:rPr lang="en-US" sz="18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FileReader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  <a:r>
              <a:rPr lang="en-US" sz="1800" dirty="0" err="1">
                <a:latin typeface="Courier Regular" pitchFamily="2" charset="0"/>
                <a:ea typeface="Courier New" charset="0"/>
                <a:cs typeface="Courier New" charset="0"/>
              </a:rPr>
              <a:t>fr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 = </a:t>
            </a:r>
            <a:r>
              <a:rPr lang="en-US" sz="1800" dirty="0">
                <a:solidFill>
                  <a:srgbClr val="0000FF"/>
                </a:solidFill>
                <a:latin typeface="Courier Regular" pitchFamily="2" charset="0"/>
                <a:ea typeface="Courier New" charset="0"/>
                <a:cs typeface="Courier New" charset="0"/>
              </a:rPr>
              <a:t>new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 </a:t>
            </a:r>
            <a:r>
              <a:rPr lang="en-US" sz="18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FileReader</a:t>
            </a:r>
            <a:r>
              <a:rPr lang="en-US" sz="1800" dirty="0">
                <a:latin typeface="Courier Regular" pitchFamily="2" charset="0"/>
                <a:ea typeface="Courier New" charset="0"/>
                <a:cs typeface="Courier New" charset="0"/>
              </a:rPr>
              <a:t>(filename);</a:t>
            </a:r>
          </a:p>
          <a:p>
            <a:pPr lvl="1"/>
            <a:r>
              <a:rPr lang="en-US" sz="2000" dirty="0">
                <a:latin typeface="Calibri" charset="0"/>
                <a:ea typeface="Calibri" charset="0"/>
                <a:cs typeface="Calibri" charset="0"/>
              </a:rPr>
              <a:t>Checked are all that aren’t instances of </a:t>
            </a:r>
            <a:r>
              <a:rPr lang="en-US" sz="20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RuntimeException</a:t>
            </a:r>
            <a:endParaRPr lang="en-US" sz="2000" dirty="0">
              <a:solidFill>
                <a:srgbClr val="00B050"/>
              </a:solidFill>
              <a:latin typeface="Courier Regular" pitchFamily="2" charset="0"/>
              <a:ea typeface="Courier New" charset="0"/>
              <a:cs typeface="Courier New" charset="0"/>
            </a:endParaRPr>
          </a:p>
          <a:p>
            <a:pPr lvl="2"/>
            <a:r>
              <a:rPr lang="en-US" sz="1800" dirty="0">
                <a:latin typeface="Calibri" panose="020F0502020204030204" pitchFamily="34" charset="0"/>
                <a:ea typeface="Calibri" charset="0"/>
                <a:cs typeface="Calibri" panose="020F0502020204030204" pitchFamily="34" charset="0"/>
              </a:rPr>
              <a:t>E.g. </a:t>
            </a:r>
            <a:r>
              <a:rPr lang="en-US" sz="18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FileNotFoundException</a:t>
            </a:r>
            <a:endParaRPr lang="en-US" sz="1800" dirty="0">
              <a:latin typeface="Calibri" charset="0"/>
              <a:ea typeface="Calibri" charset="0"/>
              <a:cs typeface="Calibri" charset="0"/>
            </a:endParaRPr>
          </a:p>
          <a:p>
            <a:r>
              <a:rPr lang="en-US" sz="2400" dirty="0">
                <a:latin typeface="Calibri" charset="0"/>
                <a:ea typeface="Calibri" charset="0"/>
                <a:cs typeface="Calibri" charset="0"/>
              </a:rPr>
              <a:t>Unchecked exception are all others</a:t>
            </a:r>
          </a:p>
          <a:p>
            <a:pPr lvl="1"/>
            <a:r>
              <a:rPr lang="en-US" sz="2000" dirty="0">
                <a:latin typeface="Calibri" charset="0"/>
                <a:ea typeface="Calibri" charset="0"/>
                <a:cs typeface="Calibri" charset="0"/>
              </a:rPr>
              <a:t>Catching them is optional and not recommended in general</a:t>
            </a:r>
          </a:p>
          <a:p>
            <a:pPr lvl="1"/>
            <a:r>
              <a:rPr lang="en-US" sz="2000" dirty="0">
                <a:latin typeface="Calibri" charset="0"/>
                <a:ea typeface="Calibri" charset="0"/>
                <a:cs typeface="Calibri" charset="0"/>
              </a:rPr>
              <a:t>They’re all instances of </a:t>
            </a:r>
            <a:r>
              <a:rPr lang="en-US" sz="18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RuntimeException</a:t>
            </a:r>
            <a:endParaRPr lang="en-US" sz="1800" dirty="0">
              <a:solidFill>
                <a:srgbClr val="00B050"/>
              </a:solidFill>
              <a:latin typeface="Courier Regular" pitchFamily="2" charset="0"/>
              <a:ea typeface="Courier New" charset="0"/>
              <a:cs typeface="Courier New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66837" y="-188885"/>
            <a:ext cx="9340331" cy="1143000"/>
          </a:xfrm>
        </p:spPr>
        <p:txBody>
          <a:bodyPr>
            <a:normAutofit/>
          </a:bodyPr>
          <a:lstStyle/>
          <a:p>
            <a:r>
              <a:rPr lang="en-US" dirty="0"/>
              <a:t>Checked vs unchecked exceptions</a:t>
            </a:r>
            <a:endParaRPr lang="en-US" dirty="0">
              <a:latin typeface="Courier Regular" pitchFamily="2" charset="0"/>
              <a:ea typeface="Courier New" charset="0"/>
              <a:cs typeface="Courier New" charset="0"/>
            </a:endParaRPr>
          </a:p>
        </p:txBody>
      </p:sp>
      <p:sp>
        <p:nvSpPr>
          <p:cNvPr id="5" name="Content Placeholder 4"/>
          <p:cNvSpPr txBox="1">
            <a:spLocks/>
          </p:cNvSpPr>
          <p:nvPr/>
        </p:nvSpPr>
        <p:spPr>
          <a:xfrm>
            <a:off x="172016" y="4001677"/>
            <a:ext cx="5105661" cy="250085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/>
              <a:t>Guidelines:</a:t>
            </a:r>
          </a:p>
          <a:p>
            <a:pPr lvl="1"/>
            <a:r>
              <a:rPr lang="en-US" sz="2000" dirty="0"/>
              <a:t>If exception can be avoided programmatically it should be unchecked, otherwise checked</a:t>
            </a:r>
          </a:p>
          <a:p>
            <a:pPr lvl="1"/>
            <a:r>
              <a:rPr lang="en-US" sz="2000" dirty="0"/>
              <a:t>In practice there are “exceptions”</a:t>
            </a:r>
          </a:p>
          <a:p>
            <a:pPr lvl="2"/>
            <a:r>
              <a:rPr lang="en-US" sz="1800" dirty="0"/>
              <a:t>E.g. </a:t>
            </a:r>
            <a:r>
              <a:rPr lang="en-US" sz="16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NumberFormatException</a:t>
            </a:r>
            <a:r>
              <a:rPr lang="en-US" sz="1800" dirty="0"/>
              <a:t> when reading user input</a:t>
            </a:r>
          </a:p>
        </p:txBody>
      </p:sp>
    </p:spTree>
    <p:extLst>
      <p:ext uri="{BB962C8B-B14F-4D97-AF65-F5344CB8AC3E}">
        <p14:creationId xmlns:p14="http://schemas.microsoft.com/office/powerpoint/2010/main" xmlns="" val="42350196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theme/theme1.xml><?xml version="1.0" encoding="utf-8"?>
<a:theme xmlns:a="http://schemas.openxmlformats.org/drawingml/2006/main" name="Office Theme">
  <a:themeElements>
    <a:clrScheme name="Breeze">
      <a:dk1>
        <a:sysClr val="windowText" lastClr="000000"/>
      </a:dk1>
      <a:lt1>
        <a:sysClr val="window" lastClr="FFFFFF"/>
      </a:lt1>
      <a:dk2>
        <a:srgbClr val="09213B"/>
      </a:dk2>
      <a:lt2>
        <a:srgbClr val="D5EDF4"/>
      </a:lt2>
      <a:accent1>
        <a:srgbClr val="2C7C9F"/>
      </a:accent1>
      <a:accent2>
        <a:srgbClr val="244A58"/>
      </a:accent2>
      <a:accent3>
        <a:srgbClr val="E2751D"/>
      </a:accent3>
      <a:accent4>
        <a:srgbClr val="FFB400"/>
      </a:accent4>
      <a:accent5>
        <a:srgbClr val="7EB606"/>
      </a:accent5>
      <a:accent6>
        <a:srgbClr val="C00000"/>
      </a:accent6>
      <a:hlink>
        <a:srgbClr val="7030A0"/>
      </a:hlink>
      <a:folHlink>
        <a:srgbClr val="00B0F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70048</TotalTime>
  <Words>1527</Words>
  <Application>Microsoft Macintosh PowerPoint</Application>
  <PresentationFormat>On-screen Show (4:3)</PresentationFormat>
  <Paragraphs>252</Paragraphs>
  <Slides>21</Slides>
  <Notes>21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Office Theme</vt:lpstr>
      <vt:lpstr>CMPU-102-51 Spring 2020 Data Structures and Algorithms</vt:lpstr>
      <vt:lpstr>Exceptions  (IPUJ 3.7)</vt:lpstr>
      <vt:lpstr>Program errors</vt:lpstr>
      <vt:lpstr>Program errors</vt:lpstr>
      <vt:lpstr>Java exceptions</vt:lpstr>
      <vt:lpstr>Java exceptions</vt:lpstr>
      <vt:lpstr>Using the exception object</vt:lpstr>
      <vt:lpstr>Throwing exceptions</vt:lpstr>
      <vt:lpstr>Checked vs unchecked exceptions</vt:lpstr>
      <vt:lpstr>Creating our own exception classes</vt:lpstr>
      <vt:lpstr>Exception class usage example</vt:lpstr>
      <vt:lpstr>Exceptions vs special values</vt:lpstr>
      <vt:lpstr>Debugging</vt:lpstr>
      <vt:lpstr>Program correctness</vt:lpstr>
      <vt:lpstr>Debugging</vt:lpstr>
      <vt:lpstr>Catching bugs early: assert</vt:lpstr>
      <vt:lpstr>Assertion example</vt:lpstr>
      <vt:lpstr>Assertion usage guidelines</vt:lpstr>
      <vt:lpstr>Debugger</vt:lpstr>
      <vt:lpstr>BlueJ’s debugger: breakpoints</vt:lpstr>
      <vt:lpstr>BlueJ’s debugger: execution</vt:lpstr>
    </vt:vector>
  </TitlesOfParts>
  <Company>Universidade do Porto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cmpu-102 data structures</dc:title>
  <dc:creator>Rui Meireles;Peter Lemieszewski</dc:creator>
  <cp:lastModifiedBy>lemieszewski</cp:lastModifiedBy>
  <cp:revision>1811</cp:revision>
  <cp:lastPrinted>2019-10-01T16:00:05Z</cp:lastPrinted>
  <dcterms:created xsi:type="dcterms:W3CDTF">2011-11-22T14:51:59Z</dcterms:created>
  <dcterms:modified xsi:type="dcterms:W3CDTF">2020-03-03T02:31:31Z</dcterms:modified>
</cp:coreProperties>
</file>