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13"/>
  </p:notesMasterIdLst>
  <p:handoutMasterIdLst>
    <p:handoutMasterId r:id="rId14"/>
  </p:handoutMasterIdLst>
  <p:sldIdLst>
    <p:sldId id="878" r:id="rId2"/>
    <p:sldId id="887" r:id="rId3"/>
    <p:sldId id="888" r:id="rId4"/>
    <p:sldId id="889" r:id="rId5"/>
    <p:sldId id="890" r:id="rId6"/>
    <p:sldId id="896" r:id="rId7"/>
    <p:sldId id="891" r:id="rId8"/>
    <p:sldId id="892" r:id="rId9"/>
    <p:sldId id="893" r:id="rId10"/>
    <p:sldId id="894" r:id="rId11"/>
    <p:sldId id="895" r:id="rId12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Main" id="{D27C4571-87B6-6548-B2CD-7FBE1E0DE51C}">
          <p14:sldIdLst>
            <p14:sldId id="878"/>
            <p14:sldId id="879"/>
            <p14:sldId id="880"/>
            <p14:sldId id="881"/>
            <p14:sldId id="882"/>
            <p14:sldId id="883"/>
            <p14:sldId id="884"/>
            <p14:sldId id="885"/>
            <p14:sldId id="886"/>
            <p14:sldId id="1182"/>
            <p14:sldId id="887"/>
            <p14:sldId id="888"/>
            <p14:sldId id="889"/>
            <p14:sldId id="890"/>
            <p14:sldId id="891"/>
            <p14:sldId id="892"/>
            <p14:sldId id="893"/>
            <p14:sldId id="894"/>
            <p14:sldId id="89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7402" autoAdjust="0"/>
    <p:restoredTop sz="95982" autoAdjust="0"/>
  </p:normalViewPr>
  <p:slideViewPr>
    <p:cSldViewPr snapToGrid="0" snapToObjects="1">
      <p:cViewPr varScale="1">
        <p:scale>
          <a:sx n="104" d="100"/>
          <a:sy n="104" d="100"/>
        </p:scale>
        <p:origin x="-181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56115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29261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50E62467-E891-104F-89EC-B310A5BD40F7}" type="slidenum">
              <a:rPr lang="en-US" altLang="en-US" sz="1200">
                <a:latin typeface="Times" charset="0"/>
              </a:rPr>
              <a:pPr/>
              <a:t>11</a:t>
            </a:fld>
            <a:endParaRPr lang="en-US" altLang="en-US" sz="1200">
              <a:latin typeface="Times" charset="0"/>
            </a:endParaRPr>
          </a:p>
        </p:txBody>
      </p:sp>
      <p:sp>
        <p:nvSpPr>
          <p:cNvPr id="5038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5880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2422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8587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7513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0833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8587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8172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6279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3634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pl.hp.com/hpjournal/96aug/aug96a3a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CMPU-102-51 Spring, 2020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Object-Oriented Programming: </a:t>
            </a:r>
            <a:r>
              <a:rPr lang="en-US" sz="4000" b="1" dirty="0"/>
              <a:t>methods</a:t>
            </a:r>
          </a:p>
        </p:txBody>
      </p:sp>
    </p:spTree>
    <p:extLst>
      <p:ext uri="{BB962C8B-B14F-4D97-AF65-F5344CB8AC3E}">
        <p14:creationId xmlns="" xmlns:p14="http://schemas.microsoft.com/office/powerpoint/2010/main" val="3802208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Utility methods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94775" y="1123645"/>
            <a:ext cx="8617106" cy="4862166"/>
          </a:xfrm>
        </p:spPr>
        <p:txBody>
          <a:bodyPr>
            <a:normAutofit/>
          </a:bodyPr>
          <a:lstStyle/>
          <a:p>
            <a:r>
              <a:rPr lang="en-US" sz="2800" dirty="0"/>
              <a:t>Methods that implement well-defined algorithms whose output depends solely on its parameters</a:t>
            </a:r>
          </a:p>
          <a:p>
            <a:pPr lvl="1"/>
            <a:r>
              <a:rPr lang="en-US" sz="2400" b="1" dirty="0"/>
              <a:t>I.e. they don’t depend on additional state, e.g. instance variables</a:t>
            </a:r>
          </a:p>
          <a:p>
            <a:r>
              <a:rPr lang="en-US" sz="2800" dirty="0"/>
              <a:t>They are typically implemented as </a:t>
            </a:r>
            <a:r>
              <a:rPr lang="en-US" sz="2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</a:t>
            </a:r>
            <a:r>
              <a:rPr lang="en-US" sz="2800" dirty="0"/>
              <a:t> methods</a:t>
            </a:r>
          </a:p>
          <a:p>
            <a:pPr lvl="1"/>
            <a:r>
              <a:rPr lang="en-US" sz="2400" dirty="0"/>
              <a:t>Called as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ClassName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.methodName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lvl="2"/>
            <a:r>
              <a:rPr lang="en-US" sz="2000" dirty="0"/>
              <a:t>E.g.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.random</a:t>
            </a:r>
            <a:r>
              <a:rPr lang="en-US" sz="2000" dirty="0" smtClean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lvl="1"/>
            <a:r>
              <a:rPr lang="en-US" sz="1800" dirty="0" smtClean="0">
                <a:latin typeface="Courier Regular" pitchFamily="2" charset="0"/>
                <a:ea typeface="Courier New" charset="0"/>
                <a:cs typeface="Courier New" charset="0"/>
              </a:rPr>
              <a:t>And… class methods do not need an associated object! It’s true!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23063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808" name="Rectangle 24"/>
          <p:cNvSpPr>
            <a:spLocks noChangeArrowheads="1"/>
          </p:cNvSpPr>
          <p:nvPr/>
        </p:nvSpPr>
        <p:spPr bwMode="auto">
          <a:xfrm>
            <a:off x="471268" y="1051752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.abs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09" name="Rectangle 25"/>
          <p:cNvSpPr>
            <a:spLocks noChangeArrowheads="1"/>
          </p:cNvSpPr>
          <p:nvPr/>
        </p:nvSpPr>
        <p:spPr bwMode="auto">
          <a:xfrm>
            <a:off x="3662143" y="1051752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absolute value of </a:t>
            </a:r>
            <a:r>
              <a:rPr lang="en-US" sz="1800" i="1">
                <a:ea typeface="ＭＳ Ｐゴシック" charset="0"/>
              </a:rPr>
              <a:t>x</a:t>
            </a:r>
            <a:endParaRPr lang="en-US" sz="1800">
              <a:ea typeface="ＭＳ Ｐゴシック" charset="0"/>
            </a:endParaRPr>
          </a:p>
        </p:txBody>
      </p:sp>
      <p:sp>
        <p:nvSpPr>
          <p:cNvPr id="502834" name="Rectangle 50"/>
          <p:cNvSpPr>
            <a:spLocks noChangeArrowheads="1"/>
          </p:cNvSpPr>
          <p:nvPr/>
        </p:nvSpPr>
        <p:spPr bwMode="auto">
          <a:xfrm>
            <a:off x="471268" y="14105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.min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,</a:t>
            </a:r>
            <a:r>
              <a:rPr lang="en-US" sz="800" dirty="0">
                <a:latin typeface="Courier" pitchFamily="2" charset="0"/>
                <a:ea typeface="ＭＳ Ｐゴシック" charset="0"/>
              </a:rPr>
              <a:t> 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y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</a:p>
        </p:txBody>
      </p:sp>
      <p:sp>
        <p:nvSpPr>
          <p:cNvPr id="502835" name="Rectangle 51"/>
          <p:cNvSpPr>
            <a:spLocks noChangeArrowheads="1"/>
          </p:cNvSpPr>
          <p:nvPr/>
        </p:nvSpPr>
        <p:spPr bwMode="auto">
          <a:xfrm>
            <a:off x="3662143" y="14105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smaller of </a:t>
            </a:r>
            <a:r>
              <a:rPr lang="en-US" sz="1800" i="1">
                <a:ea typeface="ＭＳ Ｐゴシック" charset="0"/>
              </a:rPr>
              <a:t>x</a:t>
            </a:r>
            <a:r>
              <a:rPr lang="en-US" sz="1800">
                <a:ea typeface="ＭＳ Ｐゴシック" charset="0"/>
              </a:rPr>
              <a:t> and </a:t>
            </a:r>
            <a:r>
              <a:rPr lang="en-US" sz="1800" i="1">
                <a:ea typeface="ＭＳ Ｐゴシック" charset="0"/>
              </a:rPr>
              <a:t>y</a:t>
            </a:r>
            <a:endParaRPr lang="en-US" sz="1800">
              <a:ea typeface="ＭＳ Ｐゴシック" charset="0"/>
            </a:endParaRPr>
          </a:p>
        </p:txBody>
      </p:sp>
      <p:sp>
        <p:nvSpPr>
          <p:cNvPr id="502848" name="Rectangle 64"/>
          <p:cNvSpPr>
            <a:spLocks noChangeArrowheads="1"/>
          </p:cNvSpPr>
          <p:nvPr/>
        </p:nvSpPr>
        <p:spPr bwMode="auto">
          <a:xfrm>
            <a:off x="471268" y="17661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.max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,</a:t>
            </a:r>
            <a:r>
              <a:rPr lang="en-US" sz="800" dirty="0">
                <a:latin typeface="Courier" pitchFamily="2" charset="0"/>
                <a:ea typeface="ＭＳ Ｐゴシック" charset="0"/>
              </a:rPr>
              <a:t> 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y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</a:p>
        </p:txBody>
      </p:sp>
      <p:sp>
        <p:nvSpPr>
          <p:cNvPr id="502849" name="Rectangle 65"/>
          <p:cNvSpPr>
            <a:spLocks noChangeArrowheads="1"/>
          </p:cNvSpPr>
          <p:nvPr/>
        </p:nvSpPr>
        <p:spPr bwMode="auto">
          <a:xfrm>
            <a:off x="3662143" y="17661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larger of </a:t>
            </a:r>
            <a:r>
              <a:rPr lang="en-US" sz="1800" i="1">
                <a:ea typeface="ＭＳ Ｐゴシック" charset="0"/>
              </a:rPr>
              <a:t>x</a:t>
            </a:r>
            <a:r>
              <a:rPr lang="en-US" sz="1800">
                <a:ea typeface="ＭＳ Ｐゴシック" charset="0"/>
              </a:rPr>
              <a:t> and </a:t>
            </a:r>
            <a:r>
              <a:rPr lang="en-US" sz="1800" i="1">
                <a:ea typeface="ＭＳ Ｐゴシック" charset="0"/>
              </a:rPr>
              <a:t>y</a:t>
            </a:r>
          </a:p>
        </p:txBody>
      </p:sp>
      <p:sp>
        <p:nvSpPr>
          <p:cNvPr id="502850" name="Rectangle 66"/>
          <p:cNvSpPr>
            <a:spLocks noChangeArrowheads="1"/>
          </p:cNvSpPr>
          <p:nvPr/>
        </p:nvSpPr>
        <p:spPr bwMode="auto">
          <a:xfrm>
            <a:off x="471268" y="21217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.sqrt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51" name="Rectangle 67"/>
          <p:cNvSpPr>
            <a:spLocks noChangeArrowheads="1"/>
          </p:cNvSpPr>
          <p:nvPr/>
        </p:nvSpPr>
        <p:spPr bwMode="auto">
          <a:xfrm>
            <a:off x="3662143" y="21217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square root of </a:t>
            </a:r>
            <a:r>
              <a:rPr lang="en-US" sz="1800" i="1">
                <a:ea typeface="ＭＳ Ｐゴシック" charset="0"/>
              </a:rPr>
              <a:t>x</a:t>
            </a:r>
            <a:endParaRPr lang="en-US" sz="1800">
              <a:ea typeface="ＭＳ Ｐゴシック" charset="0"/>
            </a:endParaRPr>
          </a:p>
        </p:txBody>
      </p:sp>
      <p:sp>
        <p:nvSpPr>
          <p:cNvPr id="502852" name="Rectangle 68"/>
          <p:cNvSpPr>
            <a:spLocks noChangeArrowheads="1"/>
          </p:cNvSpPr>
          <p:nvPr/>
        </p:nvSpPr>
        <p:spPr bwMode="auto">
          <a:xfrm>
            <a:off x="471268" y="24773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.log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53" name="Rectangle 69"/>
          <p:cNvSpPr>
            <a:spLocks noChangeArrowheads="1"/>
          </p:cNvSpPr>
          <p:nvPr/>
        </p:nvSpPr>
        <p:spPr bwMode="auto">
          <a:xfrm>
            <a:off x="3662143" y="24773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natural logarithm of </a:t>
            </a:r>
            <a:r>
              <a:rPr lang="en-US" sz="1800" i="1">
                <a:ea typeface="ＭＳ Ｐゴシック" charset="0"/>
              </a:rPr>
              <a:t>x</a:t>
            </a:r>
            <a:r>
              <a:rPr lang="en-US" sz="1800">
                <a:ea typeface="ＭＳ Ｐゴシック" charset="0"/>
              </a:rPr>
              <a:t> (log</a:t>
            </a:r>
            <a:r>
              <a:rPr lang="en-US" sz="1600" i="1" baseline="-25000">
                <a:ea typeface="ＭＳ Ｐゴシック" charset="0"/>
              </a:rPr>
              <a:t>e</a:t>
            </a:r>
            <a:r>
              <a:rPr lang="en-US" sz="1800">
                <a:ea typeface="ＭＳ Ｐゴシック" charset="0"/>
              </a:rPr>
              <a:t> </a:t>
            </a:r>
            <a:r>
              <a:rPr lang="en-US" sz="1800" i="1">
                <a:ea typeface="ＭＳ Ｐゴシック" charset="0"/>
              </a:rPr>
              <a:t>x</a:t>
            </a:r>
            <a:r>
              <a:rPr lang="en-US" sz="400" i="1">
                <a:ea typeface="ＭＳ Ｐゴシック" charset="0"/>
              </a:rPr>
              <a:t> </a:t>
            </a:r>
            <a:r>
              <a:rPr lang="en-US" sz="1800">
                <a:ea typeface="ＭＳ Ｐゴシック" charset="0"/>
              </a:rPr>
              <a:t>)</a:t>
            </a:r>
          </a:p>
        </p:txBody>
      </p:sp>
      <p:sp>
        <p:nvSpPr>
          <p:cNvPr id="502854" name="Rectangle 70"/>
          <p:cNvSpPr>
            <a:spLocks noChangeArrowheads="1"/>
          </p:cNvSpPr>
          <p:nvPr/>
        </p:nvSpPr>
        <p:spPr bwMode="auto">
          <a:xfrm>
            <a:off x="471268" y="28329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.exp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55" name="Rectangle 71"/>
          <p:cNvSpPr>
            <a:spLocks noChangeArrowheads="1"/>
          </p:cNvSpPr>
          <p:nvPr/>
        </p:nvSpPr>
        <p:spPr bwMode="auto">
          <a:xfrm>
            <a:off x="3662143" y="28329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inverse logarithm of </a:t>
            </a:r>
            <a:r>
              <a:rPr lang="en-US" sz="1800" i="1">
                <a:ea typeface="ＭＳ Ｐゴシック" charset="0"/>
              </a:rPr>
              <a:t>x</a:t>
            </a:r>
            <a:r>
              <a:rPr lang="en-US" sz="1800">
                <a:ea typeface="ＭＳ Ｐゴシック" charset="0"/>
              </a:rPr>
              <a:t> (</a:t>
            </a:r>
            <a:r>
              <a:rPr lang="en-US" sz="1800" i="1">
                <a:ea typeface="ＭＳ Ｐゴシック" charset="0"/>
              </a:rPr>
              <a:t>e</a:t>
            </a:r>
            <a:r>
              <a:rPr lang="en-US" sz="400" i="1">
                <a:ea typeface="ＭＳ Ｐゴシック" charset="0"/>
              </a:rPr>
              <a:t> </a:t>
            </a:r>
            <a:r>
              <a:rPr lang="en-US" sz="1600" i="1" baseline="45000">
                <a:ea typeface="ＭＳ Ｐゴシック" charset="0"/>
              </a:rPr>
              <a:t>x</a:t>
            </a:r>
            <a:r>
              <a:rPr lang="en-US" sz="400" i="1">
                <a:ea typeface="ＭＳ Ｐゴシック" charset="0"/>
              </a:rPr>
              <a:t> </a:t>
            </a:r>
            <a:r>
              <a:rPr lang="en-US" sz="1800">
                <a:ea typeface="ＭＳ Ｐゴシック" charset="0"/>
              </a:rPr>
              <a:t>)</a:t>
            </a:r>
          </a:p>
        </p:txBody>
      </p:sp>
      <p:sp>
        <p:nvSpPr>
          <p:cNvPr id="502856" name="Rectangle 72"/>
          <p:cNvSpPr>
            <a:spLocks noChangeArrowheads="1"/>
          </p:cNvSpPr>
          <p:nvPr/>
        </p:nvSpPr>
        <p:spPr bwMode="auto">
          <a:xfrm>
            <a:off x="471268" y="31885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.pow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,</a:t>
            </a:r>
            <a:r>
              <a:rPr lang="en-US" sz="800" dirty="0">
                <a:latin typeface="Courier" pitchFamily="2" charset="0"/>
                <a:ea typeface="ＭＳ Ｐゴシック" charset="0"/>
              </a:rPr>
              <a:t> 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y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</a:p>
        </p:txBody>
      </p:sp>
      <p:sp>
        <p:nvSpPr>
          <p:cNvPr id="502857" name="Rectangle 73"/>
          <p:cNvSpPr>
            <a:spLocks noChangeArrowheads="1"/>
          </p:cNvSpPr>
          <p:nvPr/>
        </p:nvSpPr>
        <p:spPr bwMode="auto">
          <a:xfrm>
            <a:off x="3662143" y="31885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value of </a:t>
            </a:r>
            <a:r>
              <a:rPr lang="en-US" sz="1800" i="1">
                <a:ea typeface="ＭＳ Ｐゴシック" charset="0"/>
              </a:rPr>
              <a:t>x</a:t>
            </a:r>
            <a:r>
              <a:rPr lang="en-US" sz="1800">
                <a:ea typeface="ＭＳ Ｐゴシック" charset="0"/>
              </a:rPr>
              <a:t> raised to the </a:t>
            </a:r>
            <a:r>
              <a:rPr lang="en-US" sz="1800" i="1">
                <a:ea typeface="ＭＳ Ｐゴシック" charset="0"/>
              </a:rPr>
              <a:t>y</a:t>
            </a:r>
            <a:r>
              <a:rPr lang="en-US" sz="1800">
                <a:ea typeface="ＭＳ Ｐゴシック" charset="0"/>
              </a:rPr>
              <a:t> power (</a:t>
            </a:r>
            <a:r>
              <a:rPr lang="en-US" sz="1800" i="1">
                <a:ea typeface="ＭＳ Ｐゴシック" charset="0"/>
              </a:rPr>
              <a:t>x</a:t>
            </a:r>
            <a:r>
              <a:rPr lang="en-US" sz="800" i="1">
                <a:ea typeface="ＭＳ Ｐゴシック" charset="0"/>
              </a:rPr>
              <a:t> </a:t>
            </a:r>
            <a:r>
              <a:rPr lang="en-US" sz="1600" i="1" baseline="45000">
                <a:ea typeface="ＭＳ Ｐゴシック" charset="0"/>
              </a:rPr>
              <a:t>y</a:t>
            </a:r>
            <a:r>
              <a:rPr lang="en-US" sz="400" i="1">
                <a:ea typeface="ＭＳ Ｐゴシック" charset="0"/>
              </a:rPr>
              <a:t> </a:t>
            </a:r>
            <a:r>
              <a:rPr lang="en-US" sz="1800">
                <a:ea typeface="ＭＳ Ｐゴシック" charset="0"/>
              </a:rPr>
              <a:t>)</a:t>
            </a:r>
          </a:p>
        </p:txBody>
      </p:sp>
      <p:sp>
        <p:nvSpPr>
          <p:cNvPr id="502858" name="Rectangle 74"/>
          <p:cNvSpPr>
            <a:spLocks noChangeArrowheads="1"/>
          </p:cNvSpPr>
          <p:nvPr/>
        </p:nvSpPr>
        <p:spPr bwMode="auto">
          <a:xfrm>
            <a:off x="471268" y="35441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.sin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theta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59" name="Rectangle 75"/>
          <p:cNvSpPr>
            <a:spLocks noChangeArrowheads="1"/>
          </p:cNvSpPr>
          <p:nvPr/>
        </p:nvSpPr>
        <p:spPr bwMode="auto">
          <a:xfrm>
            <a:off x="3662143" y="35441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 dirty="0">
                <a:ea typeface="ＭＳ Ｐゴシック" charset="0"/>
              </a:rPr>
              <a:t>Returns the sine of </a:t>
            </a:r>
            <a:r>
              <a:rPr lang="en-US" sz="1800" i="1" dirty="0">
                <a:ea typeface="ＭＳ Ｐゴシック" charset="0"/>
              </a:rPr>
              <a:t>theta,</a:t>
            </a:r>
            <a:r>
              <a:rPr lang="en-US" sz="1800" dirty="0">
                <a:ea typeface="ＭＳ Ｐゴシック" charset="0"/>
              </a:rPr>
              <a:t> measured in radians</a:t>
            </a:r>
          </a:p>
        </p:txBody>
      </p:sp>
      <p:sp>
        <p:nvSpPr>
          <p:cNvPr id="502860" name="Rectangle 76"/>
          <p:cNvSpPr>
            <a:spLocks noChangeArrowheads="1"/>
          </p:cNvSpPr>
          <p:nvPr/>
        </p:nvSpPr>
        <p:spPr bwMode="auto">
          <a:xfrm>
            <a:off x="471268" y="38997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.cos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theta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61" name="Rectangle 77"/>
          <p:cNvSpPr>
            <a:spLocks noChangeArrowheads="1"/>
          </p:cNvSpPr>
          <p:nvPr/>
        </p:nvSpPr>
        <p:spPr bwMode="auto">
          <a:xfrm>
            <a:off x="3662143" y="38997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cosine of </a:t>
            </a:r>
            <a:r>
              <a:rPr lang="en-US" sz="1800" i="1">
                <a:ea typeface="ＭＳ Ｐゴシック" charset="0"/>
              </a:rPr>
              <a:t>theta</a:t>
            </a:r>
            <a:endParaRPr lang="en-US" sz="1800">
              <a:ea typeface="ＭＳ Ｐゴシック" charset="0"/>
            </a:endParaRPr>
          </a:p>
        </p:txBody>
      </p:sp>
      <p:sp>
        <p:nvSpPr>
          <p:cNvPr id="502862" name="Rectangle 78"/>
          <p:cNvSpPr>
            <a:spLocks noChangeArrowheads="1"/>
          </p:cNvSpPr>
          <p:nvPr/>
        </p:nvSpPr>
        <p:spPr bwMode="auto">
          <a:xfrm>
            <a:off x="471268" y="42553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.tan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theta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63" name="Rectangle 79"/>
          <p:cNvSpPr>
            <a:spLocks noChangeArrowheads="1"/>
          </p:cNvSpPr>
          <p:nvPr/>
        </p:nvSpPr>
        <p:spPr bwMode="auto">
          <a:xfrm>
            <a:off x="3662143" y="42553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tangent of </a:t>
            </a:r>
            <a:r>
              <a:rPr lang="en-US" sz="1800" i="1">
                <a:ea typeface="ＭＳ Ｐゴシック" charset="0"/>
              </a:rPr>
              <a:t>theta</a:t>
            </a:r>
          </a:p>
        </p:txBody>
      </p:sp>
      <p:sp>
        <p:nvSpPr>
          <p:cNvPr id="502864" name="Rectangle 80"/>
          <p:cNvSpPr>
            <a:spLocks noChangeArrowheads="1"/>
          </p:cNvSpPr>
          <p:nvPr/>
        </p:nvSpPr>
        <p:spPr bwMode="auto">
          <a:xfrm>
            <a:off x="471268" y="46109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.asin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65" name="Rectangle 81"/>
          <p:cNvSpPr>
            <a:spLocks noChangeArrowheads="1"/>
          </p:cNvSpPr>
          <p:nvPr/>
        </p:nvSpPr>
        <p:spPr bwMode="auto">
          <a:xfrm>
            <a:off x="3662143" y="46109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angle whose sine is </a:t>
            </a:r>
            <a:r>
              <a:rPr lang="en-US" sz="1800" i="1">
                <a:ea typeface="ＭＳ Ｐゴシック" charset="0"/>
              </a:rPr>
              <a:t>x</a:t>
            </a:r>
            <a:endParaRPr lang="en-US" sz="1800">
              <a:ea typeface="ＭＳ Ｐゴシック" charset="0"/>
            </a:endParaRPr>
          </a:p>
        </p:txBody>
      </p:sp>
      <p:sp>
        <p:nvSpPr>
          <p:cNvPr id="502866" name="Rectangle 82"/>
          <p:cNvSpPr>
            <a:spLocks noChangeArrowheads="1"/>
          </p:cNvSpPr>
          <p:nvPr/>
        </p:nvSpPr>
        <p:spPr bwMode="auto">
          <a:xfrm>
            <a:off x="471268" y="49665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.acos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67" name="Rectangle 83"/>
          <p:cNvSpPr>
            <a:spLocks noChangeArrowheads="1"/>
          </p:cNvSpPr>
          <p:nvPr/>
        </p:nvSpPr>
        <p:spPr bwMode="auto">
          <a:xfrm>
            <a:off x="3662143" y="49665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angle whose cosine is </a:t>
            </a:r>
            <a:r>
              <a:rPr lang="en-US" sz="1800" i="1">
                <a:ea typeface="ＭＳ Ｐゴシック" charset="0"/>
              </a:rPr>
              <a:t>x</a:t>
            </a:r>
          </a:p>
        </p:txBody>
      </p:sp>
      <p:sp>
        <p:nvSpPr>
          <p:cNvPr id="502868" name="Rectangle 84"/>
          <p:cNvSpPr>
            <a:spLocks noChangeArrowheads="1"/>
          </p:cNvSpPr>
          <p:nvPr/>
        </p:nvSpPr>
        <p:spPr bwMode="auto">
          <a:xfrm>
            <a:off x="471268" y="53221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.atan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69" name="Rectangle 85"/>
          <p:cNvSpPr>
            <a:spLocks noChangeArrowheads="1"/>
          </p:cNvSpPr>
          <p:nvPr/>
        </p:nvSpPr>
        <p:spPr bwMode="auto">
          <a:xfrm>
            <a:off x="3662143" y="53221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angle whose tangent is </a:t>
            </a:r>
            <a:r>
              <a:rPr lang="en-US" sz="1800" i="1">
                <a:ea typeface="ＭＳ Ｐゴシック" charset="0"/>
              </a:rPr>
              <a:t>x</a:t>
            </a:r>
          </a:p>
        </p:txBody>
      </p:sp>
      <p:sp>
        <p:nvSpPr>
          <p:cNvPr id="502870" name="Rectangle 86"/>
          <p:cNvSpPr>
            <a:spLocks noChangeArrowheads="1"/>
          </p:cNvSpPr>
          <p:nvPr/>
        </p:nvSpPr>
        <p:spPr bwMode="auto">
          <a:xfrm>
            <a:off x="471268" y="56777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.toRadians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 err="1">
                <a:latin typeface="Courier" pitchFamily="2" charset="0"/>
                <a:ea typeface="ＭＳ Ｐゴシック" charset="0"/>
              </a:rPr>
              <a:t>degs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71" name="Rectangle 87"/>
          <p:cNvSpPr>
            <a:spLocks noChangeArrowheads="1"/>
          </p:cNvSpPr>
          <p:nvPr/>
        </p:nvSpPr>
        <p:spPr bwMode="auto">
          <a:xfrm>
            <a:off x="3662143" y="56777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C</a:t>
            </a:r>
            <a:r>
              <a:rPr lang="en-US" sz="1800">
                <a:solidFill>
                  <a:srgbClr val="000000"/>
                </a:solidFill>
                <a:ea typeface="ＭＳ Ｐゴシック" charset="0"/>
              </a:rPr>
              <a:t>onverts an angle from degrees to radians</a:t>
            </a:r>
          </a:p>
        </p:txBody>
      </p:sp>
      <p:sp>
        <p:nvSpPr>
          <p:cNvPr id="502872" name="Rectangle 88"/>
          <p:cNvSpPr>
            <a:spLocks noChangeArrowheads="1"/>
          </p:cNvSpPr>
          <p:nvPr/>
        </p:nvSpPr>
        <p:spPr bwMode="auto">
          <a:xfrm>
            <a:off x="471268" y="60333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.toDegrees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 err="1">
                <a:latin typeface="Courier" pitchFamily="2" charset="0"/>
                <a:ea typeface="ＭＳ Ｐゴシック" charset="0"/>
              </a:rPr>
              <a:t>rads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73" name="Rectangle 89"/>
          <p:cNvSpPr>
            <a:spLocks noChangeArrowheads="1"/>
          </p:cNvSpPr>
          <p:nvPr/>
        </p:nvSpPr>
        <p:spPr bwMode="auto">
          <a:xfrm>
            <a:off x="3662143" y="60333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C</a:t>
            </a:r>
            <a:r>
              <a:rPr lang="en-US" sz="1800">
                <a:solidFill>
                  <a:srgbClr val="000000"/>
                </a:solidFill>
                <a:ea typeface="ＭＳ Ｐゴシック" charset="0"/>
              </a:rPr>
              <a:t>onverts an angle from radians to degrees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8" y="-9124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Useful utility methods in the </a:t>
            </a:r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dirty="0"/>
              <a:t> class</a:t>
            </a:r>
          </a:p>
        </p:txBody>
      </p:sp>
    </p:spTree>
    <p:extLst>
      <p:ext uri="{BB962C8B-B14F-4D97-AF65-F5344CB8AC3E}">
        <p14:creationId xmlns="" xmlns:p14="http://schemas.microsoft.com/office/powerpoint/2010/main" val="474797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More about Object-Oriented Programming</a:t>
            </a:r>
          </a:p>
        </p:txBody>
      </p:sp>
    </p:spTree>
    <p:extLst>
      <p:ext uri="{BB962C8B-B14F-4D97-AF65-F5344CB8AC3E}">
        <p14:creationId xmlns="" xmlns:p14="http://schemas.microsoft.com/office/powerpoint/2010/main" val="107871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Recall Object-Oriented Programming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5023570"/>
          </a:xfrm>
        </p:spPr>
        <p:txBody>
          <a:bodyPr>
            <a:normAutofit/>
          </a:bodyPr>
          <a:lstStyle/>
          <a:p>
            <a:r>
              <a:rPr lang="en-US" sz="2800" dirty="0"/>
              <a:t>A program as a model of the real world</a:t>
            </a:r>
          </a:p>
          <a:p>
            <a:r>
              <a:rPr lang="en-US" sz="2800" dirty="0"/>
              <a:t>Object is the building block</a:t>
            </a:r>
          </a:p>
          <a:p>
            <a:r>
              <a:rPr lang="en-US" sz="2800" dirty="0"/>
              <a:t>An object:</a:t>
            </a:r>
          </a:p>
          <a:p>
            <a:pPr lvl="1"/>
            <a:r>
              <a:rPr lang="en-US" sz="2400" dirty="0"/>
              <a:t>Has state: instance variables</a:t>
            </a:r>
          </a:p>
          <a:p>
            <a:pPr lvl="1"/>
            <a:r>
              <a:rPr lang="en-US" sz="2400" dirty="0"/>
              <a:t>Has behavior: methods</a:t>
            </a:r>
          </a:p>
          <a:p>
            <a:pPr lvl="1"/>
            <a:r>
              <a:rPr lang="en-US" sz="2400" dirty="0"/>
              <a:t>Interacts with other objects: by calling their methods</a:t>
            </a:r>
          </a:p>
          <a:p>
            <a:r>
              <a:rPr lang="en-US" sz="2800" dirty="0"/>
              <a:t>Objects are grouped into classes</a:t>
            </a:r>
          </a:p>
          <a:p>
            <a:pPr lvl="1"/>
            <a:r>
              <a:rPr lang="en-US" sz="2400" dirty="0"/>
              <a:t>Shared behavior</a:t>
            </a:r>
          </a:p>
          <a:p>
            <a:pPr lvl="1"/>
            <a:r>
              <a:rPr lang="en-US" sz="2400" dirty="0"/>
              <a:t>Shared state structure (not content)</a:t>
            </a:r>
          </a:p>
        </p:txBody>
      </p:sp>
    </p:spTree>
    <p:extLst>
      <p:ext uri="{BB962C8B-B14F-4D97-AF65-F5344CB8AC3E}">
        <p14:creationId xmlns="" xmlns:p14="http://schemas.microsoft.com/office/powerpoint/2010/main" val="373715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Class structure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2785372"/>
          </a:xfrm>
        </p:spPr>
        <p:txBody>
          <a:bodyPr>
            <a:normAutofit/>
          </a:bodyPr>
          <a:lstStyle/>
          <a:p>
            <a:r>
              <a:rPr lang="en-US" sz="2400" dirty="0"/>
              <a:t>Class name</a:t>
            </a:r>
          </a:p>
          <a:p>
            <a:r>
              <a:rPr lang="en-US" sz="2400" dirty="0"/>
              <a:t>Class members</a:t>
            </a:r>
          </a:p>
          <a:p>
            <a:pPr lvl="1"/>
            <a:r>
              <a:rPr lang="en-US" sz="2000" dirty="0"/>
              <a:t>Fields (static or instance)</a:t>
            </a:r>
          </a:p>
          <a:p>
            <a:pPr lvl="1"/>
            <a:r>
              <a:rPr lang="en-US" sz="2000" dirty="0"/>
              <a:t>Methods</a:t>
            </a:r>
          </a:p>
          <a:p>
            <a:r>
              <a:rPr lang="en-US" sz="2400" dirty="0"/>
              <a:t>UML (Unified Modeling Language) class representation: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201" y="3573378"/>
            <a:ext cx="2202975" cy="25868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93653" y="3573378"/>
            <a:ext cx="1337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Class 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07300" y="4306066"/>
            <a:ext cx="1337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fields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3652" y="5239133"/>
            <a:ext cx="1337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methods</a:t>
            </a:r>
          </a:p>
        </p:txBody>
      </p:sp>
      <p:cxnSp>
        <p:nvCxnSpPr>
          <p:cNvPr id="9" name="Straight Arrow Connector 8"/>
          <p:cNvCxnSpPr>
            <a:stCxn id="4" idx="1"/>
          </p:cNvCxnSpPr>
          <p:nvPr/>
        </p:nvCxnSpPr>
        <p:spPr>
          <a:xfrm flipH="1">
            <a:off x="4722176" y="3758044"/>
            <a:ext cx="9714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1"/>
          </p:cNvCxnSpPr>
          <p:nvPr/>
        </p:nvCxnSpPr>
        <p:spPr>
          <a:xfrm flipH="1">
            <a:off x="4732956" y="4490732"/>
            <a:ext cx="974344" cy="119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1"/>
          </p:cNvCxnSpPr>
          <p:nvPr/>
        </p:nvCxnSpPr>
        <p:spPr>
          <a:xfrm flipH="1">
            <a:off x="4722227" y="5423799"/>
            <a:ext cx="97142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04052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Inheritance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40658" y="1115553"/>
            <a:ext cx="6269195" cy="4862166"/>
          </a:xfrm>
        </p:spPr>
        <p:txBody>
          <a:bodyPr>
            <a:normAutofit/>
          </a:bodyPr>
          <a:lstStyle/>
          <a:p>
            <a:r>
              <a:rPr lang="en-US" sz="2400" dirty="0"/>
              <a:t>Reuse common state/behavior while introducing some new specific state/behavior</a:t>
            </a:r>
          </a:p>
          <a:p>
            <a:r>
              <a:rPr lang="en-US" sz="2400" dirty="0"/>
              <a:t>Promotes code reuse, modularity, scalability</a:t>
            </a:r>
          </a:p>
          <a:p>
            <a:r>
              <a:rPr lang="en-US" sz="2400" dirty="0"/>
              <a:t>Terminology, synonyms:</a:t>
            </a:r>
          </a:p>
          <a:p>
            <a:pPr lvl="1"/>
            <a:r>
              <a:rPr lang="en-US" sz="2000" dirty="0"/>
              <a:t>Superclass </a:t>
            </a:r>
            <a:r>
              <a:rPr lang="en-US" sz="2000" dirty="0">
                <a:sym typeface="Wingdings"/>
              </a:rPr>
              <a:t> Subclass</a:t>
            </a:r>
          </a:p>
          <a:p>
            <a:pPr lvl="1"/>
            <a:r>
              <a:rPr lang="en-US" sz="2000" dirty="0"/>
              <a:t>Parent class </a:t>
            </a:r>
            <a:r>
              <a:rPr lang="en-US" sz="2000" dirty="0">
                <a:sym typeface="Wingdings"/>
              </a:rPr>
              <a:t> Child class</a:t>
            </a:r>
          </a:p>
          <a:p>
            <a:pPr lvl="1"/>
            <a:r>
              <a:rPr lang="en-US" sz="2000" dirty="0">
                <a:sym typeface="Wingdings"/>
              </a:rPr>
              <a:t>Base class  Derived class</a:t>
            </a:r>
            <a:endParaRPr lang="en-US" sz="2000" dirty="0"/>
          </a:p>
          <a:p>
            <a:r>
              <a:rPr lang="en-US" sz="2400" dirty="0"/>
              <a:t>Definition: 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Subclass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extends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Superclass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{...}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endParaRPr lang="en-US" sz="24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000" dirty="0"/>
              <a:t>E.g.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Student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extends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{...}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56394" y="3405310"/>
            <a:ext cx="1337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indicates</a:t>
            </a:r>
          </a:p>
          <a:p>
            <a:r>
              <a:rPr lang="en-US" dirty="0"/>
              <a:t>inheritance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031" y="1264862"/>
            <a:ext cx="1890075" cy="5054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34118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Object-Oriented Development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502357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My opinion:</a:t>
            </a:r>
          </a:p>
          <a:p>
            <a:pPr lvl="1"/>
            <a:r>
              <a:rPr lang="en-US" sz="2400" dirty="0" smtClean="0"/>
              <a:t>Object Oriented Design and Development is variant of ‘Fusion Method’</a:t>
            </a:r>
            <a:endParaRPr lang="en-US" sz="2400" dirty="0"/>
          </a:p>
          <a:p>
            <a:r>
              <a:rPr lang="en-US" sz="2800" dirty="0" smtClean="0">
                <a:hlinkClick r:id="rId3"/>
              </a:rPr>
              <a:t>https://www.hpl.hp.com/hpjournal/96aug/aug96a3a.pdf</a:t>
            </a:r>
            <a:endParaRPr lang="en-US" sz="2800" dirty="0" smtClean="0"/>
          </a:p>
          <a:p>
            <a:pPr lvl="1"/>
            <a:r>
              <a:rPr lang="en-US" sz="2400" dirty="0" smtClean="0"/>
              <a:t>Let’s have a look at this </a:t>
            </a:r>
            <a:r>
              <a:rPr lang="en-US" sz="2400" dirty="0" err="1" smtClean="0"/>
              <a:t>pdf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73715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More about methods</a:t>
            </a:r>
          </a:p>
        </p:txBody>
      </p:sp>
    </p:spTree>
    <p:extLst>
      <p:ext uri="{BB962C8B-B14F-4D97-AF65-F5344CB8AC3E}">
        <p14:creationId xmlns="" xmlns:p14="http://schemas.microsoft.com/office/powerpoint/2010/main" val="969381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What is a method, really?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65762" y="954116"/>
            <a:ext cx="8778238" cy="5545158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 named code block that can be referenced by its name</a:t>
            </a:r>
          </a:p>
          <a:p>
            <a:r>
              <a:rPr lang="en-US" sz="2400" dirty="0"/>
              <a:t>Input: specified by parameter list</a:t>
            </a:r>
            <a:endParaRPr lang="en-US" sz="2000" dirty="0"/>
          </a:p>
          <a:p>
            <a:r>
              <a:rPr lang="en-US" sz="2400" dirty="0"/>
              <a:t>Output: optional return value</a:t>
            </a:r>
          </a:p>
          <a:p>
            <a:r>
              <a:rPr lang="en-US" sz="2400" dirty="0"/>
              <a:t>Format:</a:t>
            </a:r>
            <a:endParaRPr lang="en-US" sz="19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[access] &lt;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returnType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&gt; &lt;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methodName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&gt;(&lt;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paramList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&gt;){ // signa.</a:t>
            </a:r>
          </a:p>
          <a:p>
            <a:pPr marL="0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	</a:t>
            </a:r>
            <a:r>
              <a:rPr lang="mr-IN" sz="19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// method body</a:t>
            </a:r>
          </a:p>
          <a:p>
            <a:pPr marL="0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E.g. compute the area of a rectangle: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 smtClean="0">
                <a:latin typeface="Courier Regular" pitchFamily="2" charset="0"/>
                <a:ea typeface="Courier New" charset="0"/>
                <a:cs typeface="Courier New" charset="0"/>
              </a:rPr>
              <a:t>areaOfRectangle</a:t>
            </a:r>
            <a:r>
              <a:rPr lang="en-US" sz="2000" dirty="0" smtClean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smtClean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 smtClean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h,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l){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	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h*l;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r>
              <a:rPr lang="en-US" sz="2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Calling a method changes the flow of the program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Execution at call location is suspended, resumed once called method returns</a:t>
            </a:r>
          </a:p>
          <a:p>
            <a:pPr lvl="1"/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Think of the method call as pasting the code of the method over the call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endParaRPr lang="en-US" sz="19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4181321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Usefulness of methods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65762" y="954116"/>
            <a:ext cx="8440020" cy="3023119"/>
          </a:xfrm>
        </p:spPr>
        <p:txBody>
          <a:bodyPr>
            <a:normAutofit/>
          </a:bodyPr>
          <a:lstStyle/>
          <a:p>
            <a:r>
              <a:rPr lang="en-US" sz="2400" dirty="0"/>
              <a:t>They hide complexity</a:t>
            </a:r>
          </a:p>
          <a:p>
            <a:pPr lvl="1"/>
            <a:r>
              <a:rPr lang="en-US" sz="2000" dirty="0"/>
              <a:t>Caller only needs to know what it does, not how it does it</a:t>
            </a:r>
            <a:endParaRPr lang="en-US" sz="19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/>
              <a:t>They allow us to break down complex problems into multiple simpler ones that can be combined to obtain overall solution</a:t>
            </a:r>
          </a:p>
          <a:p>
            <a:pPr lvl="1"/>
            <a:r>
              <a:rPr lang="en-US" sz="2000" dirty="0"/>
              <a:t>This is called </a:t>
            </a:r>
            <a:r>
              <a:rPr lang="en-US" sz="2000" b="1" dirty="0"/>
              <a:t>decomposition</a:t>
            </a:r>
          </a:p>
          <a:p>
            <a:r>
              <a:rPr lang="en-US" sz="2400" dirty="0"/>
              <a:t>Programs provide services to users</a:t>
            </a:r>
          </a:p>
          <a:p>
            <a:pPr lvl="1"/>
            <a:r>
              <a:rPr lang="en-US" sz="2000" dirty="0"/>
              <a:t>Methods provide services to programs</a:t>
            </a:r>
          </a:p>
          <a:p>
            <a:endParaRPr lang="en-US" sz="2400" dirty="0"/>
          </a:p>
        </p:txBody>
      </p:sp>
      <p:grpSp>
        <p:nvGrpSpPr>
          <p:cNvPr id="3" name="Group 2"/>
          <p:cNvGrpSpPr/>
          <p:nvPr/>
        </p:nvGrpSpPr>
        <p:grpSpPr>
          <a:xfrm>
            <a:off x="2544759" y="4011924"/>
            <a:ext cx="4082026" cy="2319654"/>
            <a:chOff x="4948927" y="3498968"/>
            <a:chExt cx="4082026" cy="2319654"/>
          </a:xfrm>
        </p:grpSpPr>
        <p:sp>
          <p:nvSpPr>
            <p:cNvPr id="4" name="Rectangle 17"/>
            <p:cNvSpPr>
              <a:spLocks noChangeArrowheads="1"/>
            </p:cNvSpPr>
            <p:nvPr/>
          </p:nvSpPr>
          <p:spPr bwMode="auto">
            <a:xfrm>
              <a:off x="6139091" y="3498968"/>
              <a:ext cx="1719068" cy="45545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ea typeface="ＭＳ Ｐゴシック" charset="0"/>
                </a:rPr>
                <a:t>Complete Task</a:t>
              </a:r>
            </a:p>
          </p:txBody>
        </p:sp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4948927" y="3989110"/>
              <a:ext cx="4082026" cy="962192"/>
              <a:chOff x="1200" y="2208"/>
              <a:chExt cx="3360" cy="792"/>
            </a:xfrm>
          </p:grpSpPr>
          <p:sp>
            <p:nvSpPr>
              <p:cNvPr id="7" name="Rectangle 1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960" cy="36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>
                    <a:ea typeface="ＭＳ Ｐゴシック" charset="0"/>
                  </a:rPr>
                  <a:t>Subtask 1</a:t>
                </a:r>
                <a:endParaRPr lang="en-US" sz="2000">
                  <a:ea typeface="ＭＳ Ｐゴシック" charset="0"/>
                </a:endParaRPr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/>
            </p:nvSpPr>
            <p:spPr bwMode="auto">
              <a:xfrm>
                <a:off x="2400" y="2640"/>
                <a:ext cx="960" cy="36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ea typeface="ＭＳ Ｐゴシック" charset="0"/>
                  </a:rPr>
                  <a:t>Subtask 2</a:t>
                </a:r>
                <a:endParaRPr lang="en-US" sz="2000" dirty="0">
                  <a:ea typeface="ＭＳ Ｐゴシック" charset="0"/>
                </a:endParaRPr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/>
            </p:nvSpPr>
            <p:spPr bwMode="auto">
              <a:xfrm>
                <a:off x="3600" y="2640"/>
                <a:ext cx="960" cy="36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>
                    <a:ea typeface="ＭＳ Ｐゴシック" charset="0"/>
                  </a:rPr>
                  <a:t>Subtask 3</a:t>
                </a:r>
                <a:endParaRPr lang="en-US" sz="2000">
                  <a:ea typeface="ＭＳ Ｐゴシック" charset="0"/>
                </a:endParaRPr>
              </a:p>
            </p:txBody>
          </p:sp>
          <p:cxnSp>
            <p:nvCxnSpPr>
              <p:cNvPr id="10" name="AutoShape 23"/>
              <p:cNvCxnSpPr>
                <a:cxnSpLocks noChangeShapeType="1"/>
              </p:cNvCxnSpPr>
              <p:nvPr/>
            </p:nvCxnSpPr>
            <p:spPr bwMode="auto">
              <a:xfrm flipH="1">
                <a:off x="1680" y="2208"/>
                <a:ext cx="1200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" name="AutoShape 24"/>
              <p:cNvCxnSpPr>
                <a:cxnSpLocks noChangeShapeType="1"/>
              </p:cNvCxnSpPr>
              <p:nvPr/>
            </p:nvCxnSpPr>
            <p:spPr bwMode="auto">
              <a:xfrm>
                <a:off x="2880" y="2208"/>
                <a:ext cx="0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" name="AutoShape 25"/>
              <p:cNvCxnSpPr>
                <a:cxnSpLocks noChangeShapeType="1"/>
              </p:cNvCxnSpPr>
              <p:nvPr/>
            </p:nvCxnSpPr>
            <p:spPr bwMode="auto">
              <a:xfrm>
                <a:off x="2880" y="2208"/>
                <a:ext cx="1200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4" name="Group 46"/>
            <p:cNvGrpSpPr>
              <a:grpSpLocks/>
            </p:cNvGrpSpPr>
            <p:nvPr/>
          </p:nvGrpSpPr>
          <p:grpSpPr bwMode="auto">
            <a:xfrm>
              <a:off x="5852803" y="4981564"/>
              <a:ext cx="2274272" cy="837058"/>
              <a:chOff x="1948" y="2912"/>
              <a:chExt cx="1872" cy="689"/>
            </a:xfrm>
          </p:grpSpPr>
          <p:sp>
            <p:nvSpPr>
              <p:cNvPr id="18" name="Rectangle 21"/>
              <p:cNvSpPr>
                <a:spLocks noChangeArrowheads="1"/>
              </p:cNvSpPr>
              <p:nvPr/>
            </p:nvSpPr>
            <p:spPr bwMode="auto">
              <a:xfrm>
                <a:off x="1948" y="3288"/>
                <a:ext cx="864" cy="3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600">
                    <a:ea typeface="ＭＳ Ｐゴシック" charset="0"/>
                  </a:rPr>
                  <a:t>Subtask 2a</a:t>
                </a:r>
                <a:endParaRPr lang="en-US" sz="1800">
                  <a:ea typeface="ＭＳ Ｐゴシック" charset="0"/>
                </a:endParaRPr>
              </a:p>
            </p:txBody>
          </p:sp>
          <p:sp>
            <p:nvSpPr>
              <p:cNvPr id="19" name="Rectangle 22"/>
              <p:cNvSpPr>
                <a:spLocks noChangeArrowheads="1"/>
              </p:cNvSpPr>
              <p:nvPr/>
            </p:nvSpPr>
            <p:spPr bwMode="auto">
              <a:xfrm>
                <a:off x="2956" y="3289"/>
                <a:ext cx="864" cy="3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600" dirty="0">
                    <a:ea typeface="ＭＳ Ｐゴシック" charset="0"/>
                  </a:rPr>
                  <a:t>Subtask 2b</a:t>
                </a:r>
                <a:endParaRPr lang="en-US" sz="1800" dirty="0">
                  <a:ea typeface="ＭＳ Ｐゴシック" charset="0"/>
                </a:endParaRPr>
              </a:p>
            </p:txBody>
          </p:sp>
          <p:cxnSp>
            <p:nvCxnSpPr>
              <p:cNvPr id="20" name="AutoShape 26"/>
              <p:cNvCxnSpPr>
                <a:cxnSpLocks noChangeShapeType="1"/>
              </p:cNvCxnSpPr>
              <p:nvPr/>
            </p:nvCxnSpPr>
            <p:spPr bwMode="auto">
              <a:xfrm flipH="1">
                <a:off x="2380" y="2912"/>
                <a:ext cx="500" cy="37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" name="AutoShape 27"/>
              <p:cNvCxnSpPr>
                <a:cxnSpLocks noChangeShapeType="1"/>
              </p:cNvCxnSpPr>
              <p:nvPr/>
            </p:nvCxnSpPr>
            <p:spPr bwMode="auto">
              <a:xfrm>
                <a:off x="2880" y="2912"/>
                <a:ext cx="508" cy="37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="" xmlns:p14="http://schemas.microsoft.com/office/powerpoint/2010/main" val="1891726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58870</TotalTime>
  <Words>495</Words>
  <Application>Microsoft Macintosh PowerPoint</Application>
  <PresentationFormat>On-screen Show (4:3)</PresentationFormat>
  <Paragraphs>120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CMPU-102-51 Spring, 2020 Data Structures and Algorithms</vt:lpstr>
      <vt:lpstr>More about Object-Oriented Programming</vt:lpstr>
      <vt:lpstr>Recall Object-Oriented Programming</vt:lpstr>
      <vt:lpstr>Class structure</vt:lpstr>
      <vt:lpstr>Inheritance</vt:lpstr>
      <vt:lpstr>Object-Oriented Development</vt:lpstr>
      <vt:lpstr>More about methods</vt:lpstr>
      <vt:lpstr>What is a method, really?</vt:lpstr>
      <vt:lpstr>Usefulness of methods</vt:lpstr>
      <vt:lpstr>Utility methods</vt:lpstr>
      <vt:lpstr>Useful utility methods in the Math class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cmpu102-data structures</dc:title>
  <dc:creator>Rui Meireles;Peter Lemieszewski</dc:creator>
  <cp:lastModifiedBy>lemieszewski</cp:lastModifiedBy>
  <cp:revision>1822</cp:revision>
  <cp:lastPrinted>2019-09-24T18:11:44Z</cp:lastPrinted>
  <dcterms:created xsi:type="dcterms:W3CDTF">2011-11-22T14:51:59Z</dcterms:created>
  <dcterms:modified xsi:type="dcterms:W3CDTF">2020-03-23T17:56:28Z</dcterms:modified>
</cp:coreProperties>
</file>