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39"/>
  </p:notesMasterIdLst>
  <p:handoutMasterIdLst>
    <p:handoutMasterId r:id="rId40"/>
  </p:handoutMasterIdLst>
  <p:sldIdLst>
    <p:sldId id="1189" r:id="rId2"/>
    <p:sldId id="929" r:id="rId3"/>
    <p:sldId id="618" r:id="rId4"/>
    <p:sldId id="930" r:id="rId5"/>
    <p:sldId id="689" r:id="rId6"/>
    <p:sldId id="690" r:id="rId7"/>
    <p:sldId id="691" r:id="rId8"/>
    <p:sldId id="1193" r:id="rId9"/>
    <p:sldId id="692" r:id="rId10"/>
    <p:sldId id="693" r:id="rId11"/>
    <p:sldId id="694" r:id="rId12"/>
    <p:sldId id="1190" r:id="rId13"/>
    <p:sldId id="1191" r:id="rId14"/>
    <p:sldId id="695" r:id="rId15"/>
    <p:sldId id="1194" r:id="rId16"/>
    <p:sldId id="1192" r:id="rId17"/>
    <p:sldId id="696" r:id="rId18"/>
    <p:sldId id="697" r:id="rId19"/>
    <p:sldId id="698" r:id="rId20"/>
    <p:sldId id="1040" r:id="rId21"/>
    <p:sldId id="699" r:id="rId22"/>
    <p:sldId id="1041" r:id="rId23"/>
    <p:sldId id="1042" r:id="rId24"/>
    <p:sldId id="1195" r:id="rId25"/>
    <p:sldId id="1196" r:id="rId26"/>
    <p:sldId id="1197" r:id="rId27"/>
    <p:sldId id="1198" r:id="rId28"/>
    <p:sldId id="1199" r:id="rId29"/>
    <p:sldId id="1200" r:id="rId30"/>
    <p:sldId id="1201" r:id="rId31"/>
    <p:sldId id="1202" r:id="rId32"/>
    <p:sldId id="1203" r:id="rId33"/>
    <p:sldId id="1204" r:id="rId34"/>
    <p:sldId id="1205" r:id="rId35"/>
    <p:sldId id="1206" r:id="rId36"/>
    <p:sldId id="1207" r:id="rId37"/>
    <p:sldId id="1208" r:id="rId3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Main" id="{D27C4571-87B6-6548-B2CD-7FBE1E0DE51C}">
          <p14:sldIdLst>
            <p14:sldId id="1189"/>
            <p14:sldId id="929"/>
            <p14:sldId id="618"/>
            <p14:sldId id="930"/>
            <p14:sldId id="689"/>
            <p14:sldId id="690"/>
            <p14:sldId id="691"/>
            <p14:sldId id="1193"/>
            <p14:sldId id="692"/>
            <p14:sldId id="693"/>
            <p14:sldId id="694"/>
            <p14:sldId id="1190"/>
            <p14:sldId id="1191"/>
            <p14:sldId id="695"/>
            <p14:sldId id="1194"/>
            <p14:sldId id="1192"/>
            <p14:sldId id="696"/>
            <p14:sldId id="697"/>
            <p14:sldId id="698"/>
            <p14:sldId id="1040"/>
            <p14:sldId id="699"/>
            <p14:sldId id="1041"/>
            <p14:sldId id="104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00B0D2"/>
    <a:srgbClr val="000000"/>
    <a:srgbClr val="00FF00"/>
    <a:srgbClr val="33FFFF"/>
    <a:srgbClr val="F2F2FF"/>
    <a:srgbClr val="E7F7F9"/>
    <a:srgbClr val="792C05"/>
    <a:srgbClr val="8989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855" autoAdjust="0"/>
    <p:restoredTop sz="97505" autoAdjust="0"/>
  </p:normalViewPr>
  <p:slideViewPr>
    <p:cSldViewPr snapToGrid="0" snapToObjects="1">
      <p:cViewPr varScale="1">
        <p:scale>
          <a:sx n="122" d="100"/>
          <a:sy n="122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41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021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447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It prints the sum from 1 to 10, which is 55.</a:t>
            </a:r>
          </a:p>
        </p:txBody>
      </p:sp>
    </p:spTree>
    <p:extLst>
      <p:ext uri="{BB962C8B-B14F-4D97-AF65-F5344CB8AC3E}">
        <p14:creationId xmlns:p14="http://schemas.microsoft.com/office/powerpoint/2010/main" xmlns="" val="4138429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It prints the sum from 1 to 10, which is 55.</a:t>
            </a:r>
          </a:p>
        </p:txBody>
      </p:sp>
    </p:spTree>
    <p:extLst>
      <p:ext uri="{BB962C8B-B14F-4D97-AF65-F5344CB8AC3E}">
        <p14:creationId xmlns:p14="http://schemas.microsoft.com/office/powerpoint/2010/main" xmlns="" val="4138429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07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5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078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533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526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93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5034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831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170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8107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575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901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584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285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427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697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2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 linked list is also an ADT, but I guess we’ll introduce ADTs later.</a:t>
            </a:r>
          </a:p>
        </p:txBody>
      </p:sp>
    </p:spTree>
    <p:extLst>
      <p:ext uri="{BB962C8B-B14F-4D97-AF65-F5344CB8AC3E}">
        <p14:creationId xmlns:p14="http://schemas.microsoft.com/office/powerpoint/2010/main" xmlns="" val="2301387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0754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826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397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3620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329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79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9222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70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83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21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26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It prints the sum from 1 to 10, which is 55.</a:t>
            </a:r>
          </a:p>
        </p:txBody>
      </p:sp>
    </p:spTree>
    <p:extLst>
      <p:ext uri="{BB962C8B-B14F-4D97-AF65-F5344CB8AC3E}">
        <p14:creationId xmlns:p14="http://schemas.microsoft.com/office/powerpoint/2010/main" xmlns="" val="413842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It prints the sum from 1 to 10, which is 55.</a:t>
            </a:r>
          </a:p>
        </p:txBody>
      </p:sp>
    </p:spTree>
    <p:extLst>
      <p:ext uri="{BB962C8B-B14F-4D97-AF65-F5344CB8AC3E}">
        <p14:creationId xmlns:p14="http://schemas.microsoft.com/office/powerpoint/2010/main" xmlns="" val="1776583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48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79613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79613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888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6503" y="6514012"/>
            <a:ext cx="891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6026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CMPU-102-01 Fall 2019</a:t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273029"/>
            <a:ext cx="6958341" cy="1272201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Peter Lemieszewski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774390"/>
            <a:ext cx="9143999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Lecture #15: The linked list data structure, continued (slide 6)</a:t>
            </a:r>
          </a:p>
        </p:txBody>
      </p:sp>
    </p:spTree>
    <p:extLst>
      <p:ext uri="{BB962C8B-B14F-4D97-AF65-F5344CB8AC3E}">
        <p14:creationId xmlns:p14="http://schemas.microsoft.com/office/powerpoint/2010/main" xmlns="" val="368321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 element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79598" y="954115"/>
            <a:ext cx="8784804" cy="528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Let us add a useful “rest setter” to our class definition: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sz="21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void 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setRest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1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 next){ </a:t>
            </a:r>
            <a:r>
              <a:rPr lang="en-US" sz="21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.next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 = next; }</a:t>
            </a: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Now we can insert a new element 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after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node </a:t>
            </a:r>
            <a:r>
              <a:rPr lang="en-US" sz="2800" dirty="0" err="1">
                <a:latin typeface="Courier" pitchFamily="2" charset="0"/>
                <a:ea typeface="Calibri" charset="0"/>
                <a:cs typeface="Calibri" charset="0"/>
              </a:rPr>
              <a:t>joeNode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: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21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1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larryNode</a:t>
            </a:r>
            <a:r>
              <a:rPr lang="mr-IN" sz="21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=</a:t>
            </a:r>
            <a:r>
              <a:rPr lang="mr-IN" sz="21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mr-IN" sz="21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mr-IN" sz="21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1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larry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");</a:t>
            </a:r>
          </a:p>
          <a:p>
            <a:pPr marL="0" indent="0">
              <a:buNone/>
            </a:pP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larryNode.setRest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joeNode.rest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());</a:t>
            </a:r>
          </a:p>
          <a:p>
            <a:pPr marL="0" indent="0">
              <a:buNone/>
            </a:pP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joeNode.setRest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larryNode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53" y="4362268"/>
            <a:ext cx="5499100" cy="175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F103AB-AD10-4346-9733-38EBA1344417}"/>
              </a:ext>
            </a:extLst>
          </p:cNvPr>
          <p:cNvSpPr txBox="1"/>
          <p:nvPr/>
        </p:nvSpPr>
        <p:spPr>
          <a:xfrm>
            <a:off x="6932141" y="2936845"/>
            <a:ext cx="1871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Note that order </a:t>
            </a:r>
          </a:p>
          <a:p>
            <a:pPr algn="ctr"/>
            <a:r>
              <a:rPr lang="en-US" sz="2000" dirty="0"/>
              <a:t>is important!</a:t>
            </a:r>
          </a:p>
        </p:txBody>
      </p:sp>
    </p:spTree>
    <p:extLst>
      <p:ext uri="{BB962C8B-B14F-4D97-AF65-F5344CB8AC3E}">
        <p14:creationId xmlns:p14="http://schemas.microsoft.com/office/powerpoint/2010/main" xmlns="" val="34813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right place to insert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46901" y="954115"/>
            <a:ext cx="8784804" cy="528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E.g. inserting an element into a sorted list of integers</a:t>
            </a:r>
          </a:p>
          <a:p>
            <a:pPr lvl="1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Non-decreasing order, which we want to preserve</a:t>
            </a: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Starting at </a:t>
            </a:r>
            <a:r>
              <a:rPr lang="en-US" sz="2700" dirty="0" err="1">
                <a:latin typeface="Courier Regular" pitchFamily="2" charset="0"/>
                <a:ea typeface="Courier New" charset="0"/>
                <a:cs typeface="Courier New" charset="0"/>
              </a:rPr>
              <a:t>headNode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, traverse list until larger element is found, then insert before it: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newNode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(3);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current =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headNode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, previous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mr-IN" sz="16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(current !=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mr-IN" sz="16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&amp;&amp; 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    ((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current.first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()) &lt;= ((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newNode.first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())){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previous = current; // need to save previous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current =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current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.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rest();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endParaRPr lang="en-US" sz="16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 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(previous !=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prev.setRest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newNode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newNode.setRest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(current);</a:t>
            </a: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4ED7651-1952-764F-ABE4-F21D9837F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76" y="4785180"/>
            <a:ext cx="4258129" cy="179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7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Subway Analogy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169" y="1359877"/>
            <a:ext cx="83976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Scheme style of using first/rest should be familiar to you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is not the only way to think of the Node class implementation.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Tokyo’s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Yamanote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Subway analogy again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latin typeface="Adobe Myungjo Std M" pitchFamily="18" charset="-128"/>
                <a:ea typeface="Adobe Myungjo Std M" pitchFamily="18" charset="-128"/>
                <a:cs typeface="Times New Roman" pitchFamily="18" charset="0"/>
              </a:rPr>
              <a:t>https://en.wikipedia.org/wiki/Yamanote_Line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 may use a NYC Number 7 (Flushing bound) train analogy instead!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latin typeface="Adobe Myungjo Std M" pitchFamily="18" charset="-128"/>
                <a:ea typeface="Adobe Myungjo Std M" pitchFamily="18" charset="-128"/>
                <a:cs typeface="Times New Roman" pitchFamily="18" charset="0"/>
              </a:rPr>
              <a:t>https://en.wikipedia.org/wiki/7_(New_York_City_Subway_service)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You get on the train on Tokyo Station (C.W.)/ (or Times Square, 42 Street east bound)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is where you start/begin, is your “first node” “head node”, etc.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also where you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currently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(your current node)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next stop is the next node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you arrive, that is your current node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Continue to get to the next station (i.e.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getNext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(node)) until…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Hmm,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Yamanote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Line is circular. What does this mean for our analogy?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7 train ends at Main St, flushing. What does this mean for our analogy?</a:t>
            </a:r>
          </a:p>
        </p:txBody>
      </p:sp>
    </p:spTree>
    <p:extLst>
      <p:ext uri="{BB962C8B-B14F-4D97-AF65-F5344CB8AC3E}">
        <p14:creationId xmlns:p14="http://schemas.microsoft.com/office/powerpoint/2010/main" xmlns="" val="69913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Subway Analogy: </a:t>
            </a:r>
            <a:r>
              <a:rPr lang="en-US" sz="3600" dirty="0"/>
              <a:t>More…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169" y="1359877"/>
            <a:ext cx="839763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Scheme style of using first/rest should be familiar to you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 not the only way to think of the Node class implementation.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Tokyo’s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Yamanote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Subway analogy again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Times New Roman" pitchFamily="18" charset="0"/>
              </a:rPr>
              <a:t>https://en.wikipedia.org/wiki/Yamanote_Line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may use a NYC Number 7 (Flushing bound) train analogy instead!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Times New Roman" pitchFamily="18" charset="0"/>
              </a:rPr>
              <a:t>https://en.wikipedia.org/wiki/7_(New_York_City_Subway_service)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get on the train on Tokyo Station (C.W.)/ (or Times Square, 42 Street east bound)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 where you start/begin, is your “first node” “head node”, etc.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also where you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currently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(your current node)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next stop is the next node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you arrive, that is your current node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Continue to get to the next station (i.e.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getNext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(node)) until…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Hmm,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Yamanote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Line is circular.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Next of last node == first/head/etc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7 train ends at Main St, flushing.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Next of last node  == null</a:t>
            </a:r>
          </a:p>
        </p:txBody>
      </p:sp>
    </p:spTree>
    <p:extLst>
      <p:ext uri="{BB962C8B-B14F-4D97-AF65-F5344CB8AC3E}">
        <p14:creationId xmlns:p14="http://schemas.microsoft.com/office/powerpoint/2010/main" xmlns="" val="69913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Interrupt: Java Interface 1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3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46901" y="954115"/>
            <a:ext cx="8784804" cy="5492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We have to revisit a method signature first</a:t>
            </a:r>
            <a:endParaRPr lang="en-US" sz="2400" dirty="0"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/>
              </a:rPr>
              <a:t>The most basic form of a signature is method name &amp; parameter list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/>
              </a:rPr>
              <a:t>e.g. </a:t>
            </a:r>
            <a:r>
              <a:rPr lang="en-US" sz="2000" dirty="0">
                <a:latin typeface="Consolas" panose="020B0609020204030204" pitchFamily="49" charset="0"/>
                <a:ea typeface="Calibri" charset="0"/>
                <a:cs typeface="Calibri" charset="0"/>
                <a:sym typeface="Wingdings"/>
              </a:rPr>
              <a:t>add(Matrix m);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Java compiler requires the method name or the parameter list to be different for methods in a class.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Different method name? 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No Problem: </a:t>
            </a:r>
            <a:r>
              <a:rPr lang="en-US" sz="2000" dirty="0">
                <a:latin typeface="Consolas" panose="020B0609020204030204" pitchFamily="49" charset="0"/>
                <a:ea typeface="Calibri" charset="0"/>
                <a:cs typeface="Calibri" charset="0"/>
              </a:rPr>
              <a:t>add(Matrix m); subtract(Matrix m);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Same method name? 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The parameters must be different: </a:t>
            </a:r>
            <a:r>
              <a:rPr lang="en-US" sz="2000" dirty="0">
                <a:latin typeface="Consolas" panose="020B0609020204030204" pitchFamily="49" charset="0"/>
                <a:ea typeface="Calibri" charset="0"/>
                <a:cs typeface="Calibri" charset="0"/>
              </a:rPr>
              <a:t>add(Matrix m); add(int[] a);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Otherwise Java cannot differentiate between the two!</a:t>
            </a:r>
          </a:p>
          <a:p>
            <a:r>
              <a:rPr lang="en-US" sz="2400" dirty="0">
                <a:latin typeface="Calibri" charset="0"/>
                <a:ea typeface="Courier New" charset="0"/>
                <a:cs typeface="Calibri" charset="0"/>
              </a:rPr>
              <a:t>The parameters for a signature just need the type(s): </a:t>
            </a:r>
            <a:r>
              <a:rPr lang="en-US" sz="2400" dirty="0">
                <a:latin typeface="Consolas" panose="020B0609020204030204" pitchFamily="49" charset="0"/>
                <a:ea typeface="Courier New" charset="0"/>
                <a:cs typeface="Calibri" charset="0"/>
              </a:rPr>
              <a:t>add(Matrix);</a:t>
            </a:r>
          </a:p>
          <a:p>
            <a:r>
              <a:rPr lang="en-US" sz="2400" dirty="0">
                <a:latin typeface="Calibri" charset="0"/>
                <a:ea typeface="Courier New" charset="0"/>
                <a:cs typeface="Calibri" charset="0"/>
              </a:rPr>
              <a:t> method declaration includes more:</a:t>
            </a:r>
          </a:p>
          <a:p>
            <a:pPr lvl="1"/>
            <a:r>
              <a:rPr lang="en-US" sz="2000" dirty="0">
                <a:latin typeface="Calibri" charset="0"/>
                <a:ea typeface="Courier New" charset="0"/>
                <a:cs typeface="Calibri" charset="0"/>
              </a:rPr>
              <a:t>Access modifier | return type |name | parameter list: type and name 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ea typeface="Courier New" charset="0"/>
                <a:cs typeface="Courier New" charset="0"/>
              </a:rPr>
              <a:t>Public Matrix add(Matrix m);</a:t>
            </a:r>
          </a:p>
          <a:p>
            <a:r>
              <a:rPr lang="en-US" sz="2400" dirty="0">
                <a:latin typeface="Calibri Light" panose="020F0302020204030204" pitchFamily="34" charset="0"/>
                <a:ea typeface="Courier New" charset="0"/>
                <a:cs typeface="Calibri Light" panose="020F0302020204030204" pitchFamily="34" charset="0"/>
              </a:rPr>
              <a:t>But not the body of the method!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303528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Interrupt: Java Interface 2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3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46901" y="954114"/>
            <a:ext cx="8784804" cy="56989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 Java interface is a group of related methods that have no bodies</a:t>
            </a:r>
            <a:endParaRPr lang="en-US" sz="2400" dirty="0"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/>
              </a:rPr>
              <a:t>Related? How?  By the interface keyword + name (like a Java Class!)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/>
              </a:rPr>
              <a:t>No bodies? i.e. no implementations, just method declarations</a:t>
            </a:r>
            <a:endParaRPr lang="en-US" sz="2000" dirty="0">
              <a:latin typeface="Consolas" panose="020B0609020204030204" pitchFamily="49" charset="0"/>
              <a:ea typeface="Calibri" charset="0"/>
              <a:cs typeface="Calibri" charset="0"/>
              <a:sym typeface="Wingdings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According to Wikipedia (https://en.wikipedia.org/wiki/Interface_(Java) )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An interface is an </a:t>
            </a:r>
            <a:r>
              <a:rPr lang="en-US" sz="2000" i="1" dirty="0">
                <a:latin typeface="Calibri" charset="0"/>
                <a:ea typeface="Calibri" charset="0"/>
                <a:cs typeface="Calibri" charset="0"/>
              </a:rPr>
              <a:t>abstract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type that specifies behavior that are to be </a:t>
            </a:r>
            <a:r>
              <a:rPr lang="en-US" sz="2000" i="1" dirty="0">
                <a:latin typeface="Calibri" charset="0"/>
                <a:ea typeface="Calibri" charset="0"/>
                <a:cs typeface="Calibri" charset="0"/>
              </a:rPr>
              <a:t>implemented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by a class (or </a:t>
            </a:r>
            <a:r>
              <a:rPr lang="en-US" sz="2000" u="sng" dirty="0">
                <a:latin typeface="Calibri" charset="0"/>
                <a:ea typeface="Calibri" charset="0"/>
                <a:cs typeface="Calibri" charset="0"/>
              </a:rPr>
              <a:t>multiple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classes)</a:t>
            </a:r>
          </a:p>
          <a:p>
            <a:r>
              <a:rPr lang="en-US" sz="2400" dirty="0"/>
              <a:t>Interfaces: form a contract between the class &amp; Java programmer. 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 class that implements an interface must have bodies for all method declarations.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Interface </a:t>
            </a:r>
            <a:r>
              <a:rPr lang="en-US" sz="1500" dirty="0" err="1">
                <a:latin typeface="Consolas" panose="020B0609020204030204" pitchFamily="49" charset="0"/>
                <a:ea typeface="Calibri" charset="0"/>
                <a:cs typeface="Calibri" charset="0"/>
              </a:rPr>
              <a:t>IMatrix</a:t>
            </a: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 {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         void add(int[] a);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}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class Matrix implements </a:t>
            </a:r>
            <a:r>
              <a:rPr lang="en-US" sz="1500" dirty="0" err="1">
                <a:latin typeface="Consolas" panose="020B0609020204030204" pitchFamily="49" charset="0"/>
                <a:ea typeface="Calibri" charset="0"/>
                <a:cs typeface="Calibri" charset="0"/>
              </a:rPr>
              <a:t>Imatrix</a:t>
            </a: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 {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        //</a:t>
            </a:r>
            <a:r>
              <a:rPr lang="en-US" sz="1500" dirty="0" err="1">
                <a:latin typeface="Consolas" panose="020B0609020204030204" pitchFamily="49" charset="0"/>
                <a:ea typeface="Calibri" charset="0"/>
                <a:cs typeface="Calibri" charset="0"/>
              </a:rPr>
              <a:t>etc</a:t>
            </a: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…        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381388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Doubly-linked list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3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46901" y="954115"/>
            <a:ext cx="8784804" cy="549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Our single-linked list can only be traversed in one direction: 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/>
              </a:rPr>
              <a:t>Clockwise or eastbound (depending on the train analogy)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Sometimes it would be useful to go in the reverse direction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Counter clockwise or westbound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Solution: have a previous reference in each list node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Yielding a doubly-linked list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{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...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private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previous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public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getPrevious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(){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previous; }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setPrevious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previous){ </a:t>
            </a:r>
            <a:r>
              <a:rPr lang="en-US" sz="16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.previous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= previous; }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003" y="5664724"/>
            <a:ext cx="2768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2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888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In-order insertion with a doubly-linked list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46901" y="954115"/>
            <a:ext cx="8784804" cy="3838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Need to update previous references:</a:t>
            </a: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7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newNode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7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7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(3), cur = 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headNode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prev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7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mr-IN" sz="17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17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(cur !=</a:t>
            </a:r>
            <a:r>
              <a:rPr lang="mr-IN" sz="17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mr-IN" sz="17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&amp;&amp; </a:t>
            </a:r>
          </a:p>
          <a:p>
            <a:pPr marL="0" indent="0">
              <a:buNone/>
            </a:pP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       ((</a:t>
            </a:r>
            <a:r>
              <a:rPr lang="en-US" sz="17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cur.first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()) &lt;= ((</a:t>
            </a:r>
            <a:r>
              <a:rPr lang="en-US" sz="17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newNode.first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())){</a:t>
            </a:r>
          </a:p>
          <a:p>
            <a:pPr marL="0" indent="0">
              <a:buNone/>
            </a:pP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prev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= cur;    </a:t>
            </a:r>
          </a:p>
          <a:p>
            <a:pPr marL="0" indent="0">
              <a:buNone/>
            </a:pP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   cur =</a:t>
            </a:r>
            <a:r>
              <a:rPr lang="mr-IN" sz="17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mr-IN" sz="1700" dirty="0">
                <a:latin typeface="Courier Regular" pitchFamily="2" charset="0"/>
                <a:ea typeface="Courier New" charset="0"/>
                <a:cs typeface="Courier New" charset="0"/>
              </a:rPr>
              <a:t>.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rest</a:t>
            </a:r>
            <a:r>
              <a:rPr lang="mr-IN" sz="17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  <a:endParaRPr lang="en-US" sz="17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newNode.setRest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(cur);</a:t>
            </a:r>
          </a:p>
          <a:p>
            <a:pPr marL="0" indent="0">
              <a:buNone/>
            </a:pP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7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newNode.setPrevious</a:t>
            </a: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7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prev</a:t>
            </a: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if 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prev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!= </a:t>
            </a:r>
            <a:r>
              <a:rPr lang="en-US" sz="17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) 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prev.setRest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newNode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  <a:endParaRPr lang="en-US" sz="1700" b="1" dirty="0">
              <a:latin typeface="Courier New" panose="02070309020205020404" pitchFamily="49" charset="0"/>
              <a:ea typeface="Courier New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 </a:t>
            </a:r>
            <a:r>
              <a:rPr lang="en-US" sz="1700" b="1" dirty="0">
                <a:solidFill>
                  <a:srgbClr val="0000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if </a:t>
            </a: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(cur != </a:t>
            </a:r>
            <a:r>
              <a:rPr lang="en-US" sz="1700" b="1" dirty="0">
                <a:solidFill>
                  <a:srgbClr val="0000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null</a:t>
            </a: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 </a:t>
            </a:r>
            <a:r>
              <a:rPr lang="en-US" sz="17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cur.setPrevious</a:t>
            </a: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7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newNode</a:t>
            </a: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);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1EAE583-86F2-3348-9860-2A91D8530C0B}"/>
              </a:ext>
            </a:extLst>
          </p:cNvPr>
          <p:cNvGrpSpPr/>
          <p:nvPr/>
        </p:nvGrpSpPr>
        <p:grpSpPr>
          <a:xfrm>
            <a:off x="3187700" y="4792436"/>
            <a:ext cx="2768600" cy="1567550"/>
            <a:chOff x="3023923" y="4880646"/>
            <a:chExt cx="2768600" cy="15675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0357E52-8774-6743-96EB-25EF80471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3923" y="5813196"/>
              <a:ext cx="2768600" cy="63500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B3EF9AC-C5E5-E448-93AE-292BAC05FA5D}"/>
                </a:ext>
              </a:extLst>
            </p:cNvPr>
            <p:cNvGrpSpPr/>
            <p:nvPr/>
          </p:nvGrpSpPr>
          <p:grpSpPr>
            <a:xfrm>
              <a:off x="4172670" y="5217887"/>
              <a:ext cx="399330" cy="544298"/>
              <a:chOff x="4164036" y="5219213"/>
              <a:chExt cx="489138" cy="623454"/>
            </a:xfrm>
          </p:grpSpPr>
          <p:sp>
            <p:nvSpPr>
              <p:cNvPr id="8" name="Frame 7">
                <a:extLst>
                  <a:ext uri="{FF2B5EF4-FFF2-40B4-BE49-F238E27FC236}">
                    <a16:creationId xmlns:a16="http://schemas.microsoft.com/office/drawing/2014/main" xmlns="" id="{9C91AD45-B67E-DB4D-B862-1488ED945D25}"/>
                  </a:ext>
                </a:extLst>
              </p:cNvPr>
              <p:cNvSpPr/>
              <p:nvPr/>
            </p:nvSpPr>
            <p:spPr>
              <a:xfrm>
                <a:off x="4164036" y="5219213"/>
                <a:ext cx="488373" cy="207818"/>
              </a:xfrm>
              <a:prstGeom prst="frame">
                <a:avLst>
                  <a:gd name="adj1" fmla="val 0"/>
                </a:avLst>
              </a:prstGeom>
              <a:noFill/>
              <a:ln w="3175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ame 8">
                <a:extLst>
                  <a:ext uri="{FF2B5EF4-FFF2-40B4-BE49-F238E27FC236}">
                    <a16:creationId xmlns:a16="http://schemas.microsoft.com/office/drawing/2014/main" xmlns="" id="{523B545E-FB2E-B045-ADC4-D8F6C7E8D859}"/>
                  </a:ext>
                </a:extLst>
              </p:cNvPr>
              <p:cNvSpPr/>
              <p:nvPr/>
            </p:nvSpPr>
            <p:spPr>
              <a:xfrm>
                <a:off x="4164801" y="5427031"/>
                <a:ext cx="488373" cy="207818"/>
              </a:xfrm>
              <a:prstGeom prst="frame">
                <a:avLst>
                  <a:gd name="adj1" fmla="val 0"/>
                </a:avLst>
              </a:prstGeom>
              <a:noFill/>
              <a:ln w="3175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>
                <a:extLst>
                  <a:ext uri="{FF2B5EF4-FFF2-40B4-BE49-F238E27FC236}">
                    <a16:creationId xmlns:a16="http://schemas.microsoft.com/office/drawing/2014/main" xmlns="" id="{34492095-9B05-2049-A876-F359271D4EAF}"/>
                  </a:ext>
                </a:extLst>
              </p:cNvPr>
              <p:cNvSpPr/>
              <p:nvPr/>
            </p:nvSpPr>
            <p:spPr>
              <a:xfrm>
                <a:off x="4164036" y="5634849"/>
                <a:ext cx="488373" cy="207818"/>
              </a:xfrm>
              <a:prstGeom prst="frame">
                <a:avLst>
                  <a:gd name="adj1" fmla="val 0"/>
                </a:avLst>
              </a:prstGeom>
              <a:noFill/>
              <a:ln w="3175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xmlns="" id="{2FA9F3BD-E4A5-9745-B199-2B3D42B2C8E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rot="16200000" flipV="1">
              <a:off x="4372636" y="5689402"/>
              <a:ext cx="620917" cy="222188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xmlns="" id="{7D7C252A-A929-DC4A-B5D1-18DAE5148DB4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0800000" flipV="1">
              <a:off x="3967844" y="5671469"/>
              <a:ext cx="204827" cy="207042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39787D2-D462-214F-9F89-FDDCC0E1F82B}"/>
                </a:ext>
              </a:extLst>
            </p:cNvPr>
            <p:cNvSpPr txBox="1"/>
            <p:nvPr/>
          </p:nvSpPr>
          <p:spPr>
            <a:xfrm>
              <a:off x="3853050" y="4880646"/>
              <a:ext cx="1094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B050"/>
                  </a:solidFill>
                </a:rPr>
                <a:t>newNode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4C3E6B5-8BC9-6646-B232-E4911B48B6DE}"/>
              </a:ext>
            </a:extLst>
          </p:cNvPr>
          <p:cNvSpPr txBox="1"/>
          <p:nvPr/>
        </p:nvSpPr>
        <p:spPr>
          <a:xfrm>
            <a:off x="4691260" y="624366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1B4A1F-31D1-8447-BB7F-CED0741D72DC}"/>
              </a:ext>
            </a:extLst>
          </p:cNvPr>
          <p:cNvSpPr txBox="1"/>
          <p:nvPr/>
        </p:nvSpPr>
        <p:spPr>
          <a:xfrm>
            <a:off x="3852561" y="6243660"/>
            <a:ext cx="6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prev</a:t>
            </a:r>
            <a:endParaRPr lang="en-US" dirty="0"/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xmlns="" id="{DC083684-B150-9E43-BDED-0475A625F8C9}"/>
              </a:ext>
            </a:extLst>
          </p:cNvPr>
          <p:cNvCxnSpPr>
            <a:cxnSpLocks/>
          </p:cNvCxnSpPr>
          <p:nvPr/>
        </p:nvCxnSpPr>
        <p:spPr>
          <a:xfrm flipV="1">
            <a:off x="4161540" y="5668322"/>
            <a:ext cx="301861" cy="161462"/>
          </a:xfrm>
          <a:prstGeom prst="curvedConnector3">
            <a:avLst>
              <a:gd name="adj1" fmla="val 8468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xmlns="" id="{7BEBD555-40C5-D745-AD2F-C1B465E6FB5B}"/>
              </a:ext>
            </a:extLst>
          </p:cNvPr>
          <p:cNvCxnSpPr>
            <a:cxnSpLocks/>
          </p:cNvCxnSpPr>
          <p:nvPr/>
        </p:nvCxnSpPr>
        <p:spPr>
          <a:xfrm rot="5400000" flipV="1">
            <a:off x="4462353" y="5623998"/>
            <a:ext cx="620917" cy="222188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260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an element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3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46901" y="954115"/>
            <a:ext cx="8784804" cy="2663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Is as simple as updating the next node reference</a:t>
            </a:r>
          </a:p>
          <a:p>
            <a:pPr lvl="1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For a singly-linked list!</a:t>
            </a: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Let’s remove the element after node </a:t>
            </a:r>
            <a:r>
              <a:rPr lang="en-US" sz="2700" dirty="0" err="1">
                <a:latin typeface="Courier Regular" pitchFamily="2" charset="0"/>
                <a:ea typeface="Courier New" charset="0"/>
                <a:cs typeface="Courier New" charset="0"/>
              </a:rPr>
              <a:t>janeNode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: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remNode</a:t>
            </a:r>
            <a:r>
              <a:rPr lang="mr-IN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=</a:t>
            </a:r>
            <a:r>
              <a:rPr lang="mr-IN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janeNode.rest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 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remNode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!=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janeNode.setRest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remNode.rest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());</a:t>
            </a:r>
          </a:p>
          <a:p>
            <a:pPr marL="0" indent="0">
              <a:buNone/>
            </a:pPr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860550" y="4220698"/>
            <a:ext cx="5422900" cy="1041293"/>
            <a:chOff x="1732213" y="4204369"/>
            <a:chExt cx="5422900" cy="10412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2213" y="4204369"/>
              <a:ext cx="5422900" cy="1016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908884" y="4537776"/>
              <a:ext cx="417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1" name="Curved Up Arrow 30"/>
            <p:cNvSpPr/>
            <p:nvPr/>
          </p:nvSpPr>
          <p:spPr>
            <a:xfrm rot="10800000" flipH="1">
              <a:off x="4639303" y="4315325"/>
              <a:ext cx="2130465" cy="465221"/>
            </a:xfrm>
            <a:prstGeom prst="curvedUpArrow">
              <a:avLst>
                <a:gd name="adj1" fmla="val 25000"/>
                <a:gd name="adj2" fmla="val 46509"/>
                <a:gd name="adj3" fmla="val 25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6BD374-86A5-6348-9817-9418FA98F5BB}"/>
              </a:ext>
            </a:extLst>
          </p:cNvPr>
          <p:cNvSpPr txBox="1"/>
          <p:nvPr/>
        </p:nvSpPr>
        <p:spPr>
          <a:xfrm>
            <a:off x="5245768" y="5236698"/>
            <a:ext cx="106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remNode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32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exercise: list length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3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8364" y="954115"/>
            <a:ext cx="9019647" cy="1176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How can we write a method that returns the number of nodes in linked list, starting with the node passed as argument?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B63E65-031A-534F-A89E-81AE3CCA72A2}"/>
              </a:ext>
            </a:extLst>
          </p:cNvPr>
          <p:cNvSpPr txBox="1"/>
          <p:nvPr/>
        </p:nvSpPr>
        <p:spPr>
          <a:xfrm>
            <a:off x="1828839" y="2673293"/>
            <a:ext cx="5478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length(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node){</a:t>
            </a:r>
          </a:p>
          <a:p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...</a:t>
            </a:r>
          </a:p>
          <a:p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33028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The linked list data structure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7.2)</a:t>
            </a:r>
          </a:p>
        </p:txBody>
      </p:sp>
    </p:spTree>
    <p:extLst>
      <p:ext uri="{BB962C8B-B14F-4D97-AF65-F5344CB8AC3E}">
        <p14:creationId xmlns:p14="http://schemas.microsoft.com/office/powerpoint/2010/main" xmlns="" val="1313302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2A03E1BB-01A0-934F-B975-4C632FD35511}"/>
              </a:ext>
            </a:extLst>
          </p:cNvPr>
          <p:cNvSpPr txBox="1">
            <a:spLocks/>
          </p:cNvSpPr>
          <p:nvPr/>
        </p:nvSpPr>
        <p:spPr>
          <a:xfrm>
            <a:off x="58364" y="954115"/>
            <a:ext cx="9019647" cy="539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How can we write a method that returns the number of nodes in linked list, starting with the node passed as argument?</a:t>
            </a:r>
          </a:p>
          <a:p>
            <a:pPr lvl="1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If we’re in a recursive mood:</a:t>
            </a:r>
          </a:p>
          <a:p>
            <a:pPr lvl="1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If we’re feeling iterative: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In-class exercise solution: list length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BFE062-ED85-E647-AC62-D3EA36BFCD61}"/>
              </a:ext>
            </a:extLst>
          </p:cNvPr>
          <p:cNvSpPr txBox="1"/>
          <p:nvPr/>
        </p:nvSpPr>
        <p:spPr>
          <a:xfrm>
            <a:off x="507586" y="2331690"/>
            <a:ext cx="8121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"/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length(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node){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node ==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? 0 : 1 + length(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node.rest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());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}</a:t>
            </a:r>
          </a:p>
          <a:p>
            <a:pPr indent="-57150"/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indent="-57150"/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BA8C40-90C3-9D4F-8973-FE50BD1D8482}"/>
              </a:ext>
            </a:extLst>
          </p:cNvPr>
          <p:cNvSpPr txBox="1"/>
          <p:nvPr/>
        </p:nvSpPr>
        <p:spPr>
          <a:xfrm>
            <a:off x="507586" y="4037788"/>
            <a:ext cx="8734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"/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length(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node){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len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0;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cur = node; cur !=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cur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cur.rest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())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len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++;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len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36574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list implementation is limited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14300" y="1058402"/>
            <a:ext cx="8919168" cy="519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Good: </a:t>
            </a:r>
          </a:p>
          <a:p>
            <a:pPr lvl="1"/>
            <a:r>
              <a:rPr lang="en-US" sz="2400" dirty="0"/>
              <a:t>It’s very general, holds any kind of object</a:t>
            </a:r>
          </a:p>
          <a:p>
            <a:r>
              <a:rPr lang="en-US" sz="2800" dirty="0"/>
              <a:t>Bad:</a:t>
            </a:r>
          </a:p>
          <a:p>
            <a:pPr lvl="1"/>
            <a:r>
              <a:rPr lang="en-US" sz="2400" dirty="0"/>
              <a:t>Requires casting (which is annoying and error-prone)</a:t>
            </a:r>
          </a:p>
          <a:p>
            <a:pPr lvl="2"/>
            <a:r>
              <a:rPr lang="en-US" sz="2000" dirty="0"/>
              <a:t>Lurking danger: unrelated data types can be mixed in same list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 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{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value;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next; }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n = </a:t>
            </a:r>
            <a:r>
              <a:rPr lang="en-US" sz="22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Node();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n.value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= "Hello world";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hello = </a:t>
            </a:r>
            <a:r>
              <a:rPr lang="en-US" sz="22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B05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2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n.value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  <a:endParaRPr lang="en-US" sz="22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363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Java’s linked list implementation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10.1-10.2)</a:t>
            </a:r>
          </a:p>
        </p:txBody>
      </p:sp>
    </p:spTree>
    <p:extLst>
      <p:ext uri="{BB962C8B-B14F-4D97-AF65-F5344CB8AC3E}">
        <p14:creationId xmlns:p14="http://schemas.microsoft.com/office/powerpoint/2010/main" xmlns="" val="3928180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24" y="-84598"/>
            <a:ext cx="8229600" cy="1143000"/>
          </a:xfrm>
        </p:spPr>
        <p:txBody>
          <a:bodyPr/>
          <a:lstStyle/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java.util.LinkedList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2"/>
            <a:ext cx="8650198" cy="5198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Java includes a sophisticated linked list implementation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java.util.LinkedList</a:t>
            </a:r>
            <a:r>
              <a:rPr lang="en-US" sz="2400" dirty="0"/>
              <a:t> class</a:t>
            </a:r>
          </a:p>
          <a:p>
            <a:r>
              <a:rPr lang="en-US" dirty="0"/>
              <a:t>Is a parametrized type, also known as </a:t>
            </a:r>
            <a:r>
              <a:rPr lang="en-US" b="1" dirty="0"/>
              <a:t>generic</a:t>
            </a:r>
            <a:r>
              <a:rPr lang="en-US" dirty="0"/>
              <a:t> type</a:t>
            </a:r>
          </a:p>
          <a:p>
            <a:pPr lvl="1"/>
            <a:r>
              <a:rPr lang="en-US" sz="2600" dirty="0"/>
              <a:t>Object declaration specifies data type of list values</a:t>
            </a:r>
          </a:p>
          <a:p>
            <a:pPr lvl="1"/>
            <a:r>
              <a:rPr lang="en-US" sz="2600" dirty="0"/>
              <a:t>Syntax: </a:t>
            </a:r>
            <a:r>
              <a:rPr lang="en-US" sz="2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DataType</a:t>
            </a:r>
            <a:r>
              <a:rPr lang="en-US" sz="2600" dirty="0">
                <a:latin typeface="Courier Regular" pitchFamily="2" charset="0"/>
                <a:ea typeface="Courier New" charset="0"/>
                <a:cs typeface="Courier New" charset="0"/>
              </a:rPr>
              <a:t>&gt; &lt;</a:t>
            </a:r>
            <a:r>
              <a:rPr lang="en-US" sz="2600" dirty="0" err="1">
                <a:latin typeface="Courier Regular" pitchFamily="2" charset="0"/>
                <a:ea typeface="Courier New" charset="0"/>
                <a:cs typeface="Courier New" charset="0"/>
              </a:rPr>
              <a:t>varName</a:t>
            </a:r>
            <a:r>
              <a:rPr lang="en-US" sz="2600" dirty="0">
                <a:latin typeface="Courier Regular" pitchFamily="2" charset="0"/>
                <a:ea typeface="Courier New" charset="0"/>
                <a:cs typeface="Courier New" charset="0"/>
              </a:rPr>
              <a:t>&gt;;</a:t>
            </a:r>
          </a:p>
          <a:p>
            <a:pPr lvl="1"/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If no parameter is specified, </a:t>
            </a:r>
            <a:r>
              <a:rPr lang="en-US" sz="2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 is assumed</a:t>
            </a:r>
          </a:p>
          <a:p>
            <a:pPr lvl="1"/>
            <a:r>
              <a:rPr lang="en-US" sz="2600" dirty="0"/>
              <a:t>E.g.:</a:t>
            </a:r>
          </a:p>
          <a:p>
            <a:pPr lvl="2"/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stringList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lvl="2"/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objectList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lvl="1"/>
            <a:r>
              <a:rPr lang="en-US" sz="2600" dirty="0"/>
              <a:t>Recall subclass types can be used as superclass types</a:t>
            </a:r>
          </a:p>
          <a:p>
            <a:pPr lvl="1"/>
            <a:r>
              <a:rPr lang="en-US" sz="2600" dirty="0"/>
              <a:t>Wrapper classes needed for primitive types. E.g.:</a:t>
            </a:r>
          </a:p>
          <a:p>
            <a:pPr lvl="2"/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anIntegerList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89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87" y="-91425"/>
            <a:ext cx="8229600" cy="1143000"/>
          </a:xfrm>
        </p:spPr>
        <p:txBody>
          <a:bodyPr/>
          <a:lstStyle/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ea typeface="Calibri" charset="0"/>
                <a:cs typeface="Calibri" charset="0"/>
              </a:rPr>
              <a:t>methods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843" y="1058402"/>
            <a:ext cx="8970489" cy="519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implements the </a:t>
            </a:r>
            <a:r>
              <a:rPr lang="en-US" sz="2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interface</a:t>
            </a: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Some useful methods:</a:t>
            </a: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23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append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elem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to end of list</a:t>
            </a: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23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23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insert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elem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remove(</a:t>
            </a:r>
            <a:r>
              <a:rPr lang="en-US" sz="23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remove and return element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get(</a:t>
            </a:r>
            <a:r>
              <a:rPr lang="en-US" sz="23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return element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indexOf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o)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returns index of object </a:t>
            </a:r>
            <a:r>
              <a:rPr lang="en-US" sz="2400" dirty="0">
                <a:latin typeface="Courier" pitchFamily="2" charset="0"/>
                <a:ea typeface="Calibri" charset="0"/>
                <a:cs typeface="Calibri" charset="0"/>
              </a:rPr>
              <a:t>o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if it is present on the list, or -1 otherwise</a:t>
            </a:r>
          </a:p>
          <a:p>
            <a:pPr lvl="2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Note how any object is accepted, not only of type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sz="19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1900" dirty="0" err="1">
                <a:latin typeface="Courier Regular" pitchFamily="2" charset="0"/>
                <a:ea typeface="Courier New" charset="0"/>
                <a:cs typeface="Courier New" charset="0"/>
              </a:rPr>
              <a:t>.equals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is used for the comparison</a:t>
            </a:r>
          </a:p>
          <a:p>
            <a:pPr lvl="1"/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size()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returns number of elements in list</a:t>
            </a:r>
          </a:p>
          <a:p>
            <a:pPr lvl="1"/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9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4" y="-84598"/>
            <a:ext cx="8439899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usage example: FIFO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endParaRPr lang="en-US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95977" y="944104"/>
            <a:ext cx="8650198" cy="5685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Let us implement a FIFO (First-In, First-Out) queue: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import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java.util.LinkedList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  <a:endParaRPr lang="en-US" sz="2000" dirty="0">
              <a:solidFill>
                <a:srgbClr val="0000FF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q;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q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enqueue(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name){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(name); }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q.size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 &gt; 0 ?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q.remove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(0) :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xmlns="" val="3886969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24" y="-84598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FIFO usage example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endParaRPr lang="en-US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53125" y="1058402"/>
            <a:ext cx="8650198" cy="548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Let’s use the </a:t>
            </a:r>
            <a:r>
              <a:rPr lang="en-US" sz="27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-based FIFO queue: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static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void main(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args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fifo.enqueue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("Mickey");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fifo.enqueue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("Donald");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fifo.enqueue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("Pluto");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       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();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  name !=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  name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()){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.out.printf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("It's your turn %s!\n", name);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462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In-class exercise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: write a LIFO queue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44983" y="1058402"/>
            <a:ext cx="8858340" cy="548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Write a LIFO (Last-In, First-Out) queue for strings: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q;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q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enqueue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name){ 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210000"/>
              </a:lnSpc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Recall the following useful methods:</a:t>
            </a:r>
          </a:p>
          <a:p>
            <a:pPr lvl="1">
              <a:lnSpc>
                <a:spcPct val="120000"/>
              </a:lnSpc>
            </a:pP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23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append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elem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to end of list</a:t>
            </a:r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insert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elem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remove(</a:t>
            </a:r>
            <a:r>
              <a:rPr lang="en-US" sz="23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removes and returns element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size()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returns length of list</a:t>
            </a:r>
          </a:p>
          <a:p>
            <a:pPr>
              <a:lnSpc>
                <a:spcPct val="250000"/>
              </a:lnSpc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250000"/>
              </a:lnSpc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5BFF0F-8BFA-914E-9555-0AB7D72AD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923" y="1032026"/>
            <a:ext cx="1676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481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In-class exercise: LIFO queue solution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44983" y="1058402"/>
            <a:ext cx="8858340" cy="548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 LIFO (Last-In, First-Out) queue: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q;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q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 }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enqueue(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name){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(0, name);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q.size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 &gt; 0 ?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q.remove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(0) :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 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>
              <a:lnSpc>
                <a:spcPct val="250000"/>
              </a:lnSpc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070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Creating generic classes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55016" y="1005006"/>
            <a:ext cx="8650198" cy="54893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We can create our own classes generic with suffix </a:t>
            </a: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alibri" charset="0"/>
                <a:cs typeface="Courier New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is an example name, you can use some other name, as long as it is inside diamond braces</a:t>
            </a:r>
          </a:p>
          <a:p>
            <a:pPr lvl="1"/>
            <a:endParaRPr lang="en-US" sz="1400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q;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q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enqueue(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name){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(0, name); }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q.size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 &gt; 0 ?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q.remove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(0) :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08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linked list data structure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3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Recall the array data structure</a:t>
            </a:r>
          </a:p>
          <a:p>
            <a:pPr lvl="1"/>
            <a:r>
              <a:rPr lang="en-US" sz="2400" dirty="0"/>
              <a:t>A collection of items of a given type</a:t>
            </a:r>
          </a:p>
          <a:p>
            <a:pPr lvl="1"/>
            <a:r>
              <a:rPr lang="en-US" sz="2400" dirty="0"/>
              <a:t>Indexed</a:t>
            </a:r>
          </a:p>
          <a:p>
            <a:pPr lvl="1"/>
            <a:r>
              <a:rPr lang="en-US" sz="2400" dirty="0"/>
              <a:t>Fixed size</a:t>
            </a:r>
          </a:p>
          <a:p>
            <a:pPr lvl="1"/>
            <a:r>
              <a:rPr lang="en-US" sz="2400" dirty="0"/>
              <a:t>Items contiguous in memory</a:t>
            </a:r>
          </a:p>
          <a:p>
            <a:pPr lvl="2"/>
            <a:r>
              <a:rPr lang="en-US" sz="2000" dirty="0"/>
              <a:t>Simple arithmetic yields access to any element</a:t>
            </a:r>
          </a:p>
          <a:p>
            <a:r>
              <a:rPr lang="en-US" sz="2800" dirty="0"/>
              <a:t>The linked list data structure</a:t>
            </a:r>
          </a:p>
          <a:p>
            <a:pPr lvl="1"/>
            <a:r>
              <a:rPr lang="en-US" sz="2400" dirty="0"/>
              <a:t>Also a collection of items of a given type</a:t>
            </a:r>
          </a:p>
          <a:p>
            <a:pPr lvl="1"/>
            <a:r>
              <a:rPr lang="en-US" sz="2400" dirty="0"/>
              <a:t>Indexed</a:t>
            </a:r>
            <a:endParaRPr lang="en-US" sz="2400" b="1" dirty="0"/>
          </a:p>
          <a:p>
            <a:pPr lvl="1"/>
            <a:r>
              <a:rPr lang="en-US" sz="2400" b="1" dirty="0"/>
              <a:t>Variable size</a:t>
            </a:r>
          </a:p>
          <a:p>
            <a:pPr lvl="2"/>
            <a:r>
              <a:rPr lang="en-US" sz="2000" dirty="0"/>
              <a:t>We can add and remove elements, at any location</a:t>
            </a:r>
          </a:p>
          <a:p>
            <a:pPr lvl="1"/>
            <a:r>
              <a:rPr lang="en-US" sz="2400" dirty="0"/>
              <a:t>Items not necessarily contiguous in memory</a:t>
            </a:r>
          </a:p>
        </p:txBody>
      </p:sp>
    </p:spTree>
    <p:extLst>
      <p:ext uri="{BB962C8B-B14F-4D97-AF65-F5344CB8AC3E}">
        <p14:creationId xmlns:p14="http://schemas.microsoft.com/office/powerpoint/2010/main" xmlns="" val="21559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Using our generic LIFO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10299" y="1058402"/>
            <a:ext cx="8623458" cy="548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Let’s use the </a:t>
            </a:r>
            <a:r>
              <a:rPr lang="en-US" sz="3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-based FIFO queue:</a:t>
            </a:r>
          </a:p>
          <a:p>
            <a:pPr marL="0" indent="0">
              <a:buNone/>
            </a:pPr>
            <a:endParaRPr lang="en-US" sz="2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static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main(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args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lifo.enqueue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("Mickey");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lifo.enqueue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("Donald");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lifo.enqueue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("Pluto");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         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name =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lifo.dequeue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();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  name != null;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  name =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lifo.dequeue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()){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System.out.printf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("It's your turn %s!\n", name);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333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24" y="-166243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Running time efficiency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27619" y="1058402"/>
                <a:ext cx="8701228" cy="54240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A programmer’s first concern should be correctness</a:t>
                </a:r>
              </a:p>
              <a:p>
                <a:r>
                  <a:rPr lang="en-US" sz="2400" dirty="0"/>
                  <a:t>The second should be efficiency:</a:t>
                </a:r>
              </a:p>
              <a:p>
                <a:pPr lvl="1"/>
                <a:r>
                  <a:rPr lang="en-US" sz="2000" dirty="0"/>
                  <a:t>Most often running time</a:t>
                </a:r>
              </a:p>
              <a:p>
                <a:pPr lvl="1"/>
                <a:r>
                  <a:rPr lang="en-US" sz="2000" dirty="0"/>
                  <a:t>Sometimes memory usage, power consumption, </a:t>
                </a:r>
                <a:r>
                  <a:rPr lang="en-US" sz="2000" dirty="0" err="1"/>
                  <a:t>etc</a:t>
                </a:r>
                <a:r>
                  <a:rPr lang="en-US" sz="2000" dirty="0"/>
                  <a:t> (context dependent)</a:t>
                </a:r>
              </a:p>
              <a:p>
                <a:r>
                  <a:rPr lang="en-US" sz="2400" dirty="0"/>
                  <a:t>Efficiency is often described as what happens asymptotically as the input size (e.g. list length) grows towards infinity</a:t>
                </a:r>
              </a:p>
              <a:p>
                <a:r>
                  <a:rPr lang="en-US" sz="2400" dirty="0"/>
                  <a:t>Efficiency class examples:</a:t>
                </a:r>
              </a:p>
              <a:p>
                <a:pPr lvl="1"/>
                <a:r>
                  <a:rPr lang="en-US" sz="2000" b="1" dirty="0"/>
                  <a:t>Constant time 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running time always same regardless of input size</a:t>
                </a:r>
              </a:p>
              <a:p>
                <a:pPr lvl="1"/>
                <a:r>
                  <a:rPr lang="en-US" sz="2000" b="1" dirty="0"/>
                  <a:t>Linear time 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running time is linear function of input size</a:t>
                </a:r>
              </a:p>
              <a:p>
                <a:pPr lvl="1"/>
                <a:r>
                  <a:rPr lang="en-US" sz="2000" b="1" dirty="0"/>
                  <a:t>Quadratic time 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running time is quadratic function of input size</a:t>
                </a:r>
              </a:p>
              <a:p>
                <a:r>
                  <a:rPr lang="en-US" sz="2400" dirty="0"/>
                  <a:t>Topic covered in more detail in CMPU-241!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19" y="1058402"/>
                <a:ext cx="8701228" cy="5424041"/>
              </a:xfrm>
              <a:prstGeom prst="rect">
                <a:avLst/>
              </a:prstGeom>
              <a:blipFill>
                <a:blip r:embed="rId3"/>
                <a:stretch>
                  <a:fillRect l="-875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668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/>
              <a:t> running time efficiency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21386" y="1058402"/>
                <a:ext cx="8701228" cy="40729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Operations:</a:t>
                </a:r>
              </a:p>
              <a:p>
                <a:pPr lvl="1"/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get(</a:t>
                </a:r>
                <a:r>
                  <a:rPr lang="en-US" sz="24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4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lvl="2"/>
                <a:r>
                  <a:rPr lang="en-US" sz="2000" dirty="0"/>
                  <a:t>Potentially need to traverse entire list (worst-case), we say it’s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add(</a:t>
                </a:r>
                <a:r>
                  <a:rPr lang="en-US" sz="24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E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4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elem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lvl="2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Ordinarily we’d need to traverse the entire list to get to the end</a:t>
                </a:r>
              </a:p>
              <a:p>
                <a:pPr lvl="2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But </a:t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LinkedList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keeps a reference to the last node (tail) so it takes </a:t>
                </a:r>
                <a:r>
                  <a:rPr lang="en-US" sz="2000" dirty="0"/>
                  <a:t>constant time to append to the end of the list, we say it’s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i="1" dirty="0"/>
              </a:p>
              <a:p>
                <a:pPr lvl="1"/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remove(</a:t>
                </a:r>
                <a:r>
                  <a:rPr lang="en-US" sz="24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4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lvl="2"/>
                <a:r>
                  <a:rPr lang="en-US" sz="2000" dirty="0"/>
                  <a:t>Need to traverse potentially entire list to find element, we say it’s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lvl="2"/>
                <a:r>
                  <a:rPr lang="en-US" sz="2000" dirty="0"/>
                  <a:t>Fast to remove first element though,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6" y="1058402"/>
                <a:ext cx="8701228" cy="4072996"/>
              </a:xfrm>
              <a:prstGeom prst="rect">
                <a:avLst/>
              </a:prstGeom>
              <a:blipFill>
                <a:blip r:embed="rId3"/>
                <a:stretch>
                  <a:fillRect l="-1019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55662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to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/>
              <a:t>  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2"/>
            <a:ext cx="8650198" cy="519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Random accesses are inefficient for </a:t>
            </a:r>
            <a:r>
              <a:rPr lang="en-US" sz="27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7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s</a:t>
            </a:r>
            <a:endParaRPr lang="en-US" sz="27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E.g. performing 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get()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on random indices</a:t>
            </a:r>
          </a:p>
          <a:p>
            <a:r>
              <a:rPr lang="en-US" sz="2800" dirty="0"/>
              <a:t>Lists that are accessed randomly often but rarely changed benefit from a different implementation</a:t>
            </a:r>
          </a:p>
          <a:p>
            <a:r>
              <a:rPr lang="en-US" sz="2800" dirty="0"/>
              <a:t>Recall arrays:</a:t>
            </a:r>
          </a:p>
          <a:p>
            <a:pPr lvl="1"/>
            <a:r>
              <a:rPr lang="en-US" sz="2400" dirty="0"/>
              <a:t>Fixed-sized collection of elements of a given type</a:t>
            </a:r>
          </a:p>
          <a:p>
            <a:pPr lvl="1"/>
            <a:r>
              <a:rPr lang="en-US" sz="2400" dirty="0"/>
              <a:t>Contiguous memory allocation allows fast random-access</a:t>
            </a:r>
            <a:endParaRPr lang="en-US" sz="2800" b="1" dirty="0"/>
          </a:p>
          <a:p>
            <a:r>
              <a:rPr lang="en-US" sz="2800" b="1" dirty="0"/>
              <a:t>We can implement a list using an array</a:t>
            </a:r>
          </a:p>
          <a:p>
            <a:pPr lvl="1"/>
            <a:r>
              <a:rPr lang="en-US" sz="2400" dirty="0"/>
              <a:t>Arrays enable fast random access</a:t>
            </a:r>
          </a:p>
          <a:p>
            <a:pPr lvl="2"/>
            <a:r>
              <a:rPr lang="en-US" sz="2000" dirty="0"/>
              <a:t>At a price, as we’ll see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321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" y="-205214"/>
            <a:ext cx="9143996" cy="1143000"/>
          </a:xfrm>
        </p:spPr>
        <p:txBody>
          <a:bodyPr>
            <a:normAutofit/>
          </a:bodyPr>
          <a:lstStyle/>
          <a:p>
            <a:r>
              <a:rPr lang="en-US" dirty="0"/>
              <a:t>Implementing a list using an array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5547" y="1058402"/>
            <a:ext cx="8656404" cy="56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public class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StringArrayList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{       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[] array =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[10];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private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= 0; // how much is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occuppied</a:t>
            </a:r>
            <a:endParaRPr lang="en-US" sz="2000" dirty="0">
              <a:latin typeface="Courier" pitchFamily="2" charset="0"/>
              <a:ea typeface="Courier New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" pitchFamily="2" charset="0"/>
              <a:ea typeface="Courier New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add(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item){ // add at end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==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array.length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){ // array already full!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 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[]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newArray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new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[2*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array.length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 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=0;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&lt;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array.length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++) // copy over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   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newArray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] = array[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  array =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newArray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}       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array[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] = item;       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894380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" y="-205214"/>
            <a:ext cx="9143996" cy="1143000"/>
          </a:xfrm>
        </p:spPr>
        <p:txBody>
          <a:bodyPr>
            <a:normAutofit/>
          </a:bodyPr>
          <a:lstStyle/>
          <a:p>
            <a:r>
              <a:rPr lang="en-US" dirty="0"/>
              <a:t>Array-based list: get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87809" y="1058402"/>
                <a:ext cx="8578604" cy="61424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>
                    <a:latin typeface="Calibri" charset="0"/>
                    <a:ea typeface="Calibri" charset="0"/>
                    <a:cs typeface="Calibri" charset="0"/>
                  </a:rPr>
                  <a:t>The get operation is very simple because the underlying array gives us direct access to every element</a:t>
                </a:r>
              </a:p>
              <a:p>
                <a:r>
                  <a:rPr lang="en-US" sz="2800" dirty="0">
                    <a:latin typeface="Calibri" charset="0"/>
                    <a:ea typeface="Calibri" charset="0"/>
                    <a:cs typeface="Calibri" charset="0"/>
                  </a:rPr>
                  <a:t>Runs in constant time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US" sz="2000" dirty="0">
                  <a:latin typeface="Courier Regular" pitchFamily="2" charset="0"/>
                  <a:ea typeface="Courier New" charset="0"/>
                  <a:cs typeface="Courier New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public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String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get(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){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if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&gt;= 0 &amp;&amp;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&lt;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lsize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){	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return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array[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];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else return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null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 }        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09" y="1058402"/>
                <a:ext cx="8578604" cy="6142498"/>
              </a:xfrm>
              <a:prstGeom prst="rect">
                <a:avLst/>
              </a:prstGeom>
              <a:blipFill>
                <a:blip r:embed="rId3"/>
                <a:stretch>
                  <a:fillRect l="-1331" t="-825" r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05767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" y="-205214"/>
            <a:ext cx="9143996" cy="1143000"/>
          </a:xfrm>
        </p:spPr>
        <p:txBody>
          <a:bodyPr>
            <a:normAutofit/>
          </a:bodyPr>
          <a:lstStyle/>
          <a:p>
            <a:r>
              <a:rPr lang="en-US" dirty="0"/>
              <a:t>Array-based list: remove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87809" y="991727"/>
                <a:ext cx="8578604" cy="56090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When we remove an element, we need to left-shift the remainder of the list elements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Average- and worst-case linear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public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String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remove(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){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if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&lt; 0 || 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&gt;= 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lsize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	// out of bounds!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return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null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sz="2000" dirty="0">
                  <a:latin typeface="Courier Regular" pitchFamily="2" charset="0"/>
                  <a:ea typeface="Courier New" charset="0"/>
                  <a:cs typeface="Courier New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String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elem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= array[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];	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for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=idx+1; 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&lt;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lsize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; 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++)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     array[i-1] = array[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];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lsize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--; // we have a smaller list now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    return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elem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 }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09" y="991727"/>
                <a:ext cx="8578604" cy="5609098"/>
              </a:xfrm>
              <a:prstGeom prst="rect">
                <a:avLst/>
              </a:prstGeom>
              <a:blipFill>
                <a:blip r:embed="rId3"/>
                <a:stretch>
                  <a:fillRect l="-888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95392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205214"/>
            <a:ext cx="8546123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Courier Regular" pitchFamily="2" charset="0"/>
                <a:ea typeface="Courier New" charset="0"/>
                <a:cs typeface="Courier New" charset="0"/>
              </a:rPr>
              <a:t>java.util.ArrayList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2"/>
            <a:ext cx="8650198" cy="5642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Array-based alternative to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endParaRPr lang="en-US" sz="2800" dirty="0">
              <a:solidFill>
                <a:srgbClr val="00B050"/>
              </a:solidFill>
            </a:endParaRPr>
          </a:p>
          <a:p>
            <a:pPr lvl="1"/>
            <a:r>
              <a:rPr lang="en-US" sz="2000" dirty="0"/>
              <a:t>Uses an array instead of a linked list of nodes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Both implement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and are therefore interchangeable</a:t>
            </a:r>
          </a:p>
          <a:p>
            <a:r>
              <a:rPr lang="en-US" sz="2400" dirty="0"/>
              <a:t>Example declarations: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ArrayList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457200" lvl="1" indent="0">
              <a:buNone/>
            </a:pPr>
            <a:endParaRPr lang="en-US" sz="27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757" y="993853"/>
            <a:ext cx="3377210" cy="28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1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79173" y="941360"/>
            <a:ext cx="8824150" cy="5798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Composed of a sequence of nodes</a:t>
            </a:r>
          </a:p>
          <a:p>
            <a:r>
              <a:rPr lang="en-US" sz="2800" dirty="0"/>
              <a:t>Each list node holds: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 value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 reference to the next node on the list</a:t>
            </a:r>
          </a:p>
          <a:p>
            <a:pPr marL="514350" indent="-457200"/>
            <a:r>
              <a:rPr lang="en-US" sz="2800" dirty="0"/>
              <a:t>E.g.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class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 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{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value;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next; }</a:t>
            </a:r>
            <a:endParaRPr lang="en-US" dirty="0"/>
          </a:p>
          <a:p>
            <a:pPr marL="514350" indent="-457200"/>
            <a:endParaRPr lang="en-US" dirty="0"/>
          </a:p>
          <a:p>
            <a:pPr marL="514350" indent="-457200"/>
            <a:endParaRPr lang="en-US" dirty="0"/>
          </a:p>
          <a:p>
            <a:pPr marL="514350" indent="-457200"/>
            <a:endParaRPr lang="en-US" dirty="0"/>
          </a:p>
          <a:p>
            <a:pPr marL="514350" indent="-457200"/>
            <a:endParaRPr lang="en-US" sz="2800" dirty="0"/>
          </a:p>
          <a:p>
            <a:pPr marL="514350" indent="-457200"/>
            <a:r>
              <a:rPr lang="en-US" sz="2800" dirty="0"/>
              <a:t>We say the list is recursively defined:</a:t>
            </a:r>
          </a:p>
          <a:p>
            <a:pPr marL="914400" lvl="1" indent="-457200"/>
            <a:r>
              <a:rPr lang="en-US" sz="2400" dirty="0"/>
              <a:t>All we need is a reference to the head node</a:t>
            </a:r>
          </a:p>
          <a:p>
            <a:pPr marL="1314450" lvl="2" indent="-457200"/>
            <a:r>
              <a:rPr lang="en-US" sz="2000" dirty="0"/>
              <a:t>Other nodes accessible by following the </a:t>
            </a:r>
            <a:r>
              <a:rPr lang="en-US" sz="2000" dirty="0">
                <a:latin typeface="Courier" pitchFamily="2" charset="0"/>
              </a:rPr>
              <a:t>next</a:t>
            </a:r>
            <a:r>
              <a:rPr lang="en-US" sz="2000" dirty="0"/>
              <a:t> references</a:t>
            </a:r>
          </a:p>
          <a:p>
            <a:pPr marL="914400" lvl="1" indent="-457200"/>
            <a:r>
              <a:rPr lang="en-US" sz="2400" dirty="0"/>
              <a:t>Last element identified by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400" dirty="0"/>
              <a:t> next reference</a:t>
            </a:r>
          </a:p>
          <a:p>
            <a:pPr marL="914400" lvl="1" indent="-457200"/>
            <a:r>
              <a:rPr lang="en-US" sz="2400" dirty="0"/>
              <a:t>Can add or remove elements in any position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13" y="3207362"/>
            <a:ext cx="54229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081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Scheme’s/Racket’s lists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86868" y="1016839"/>
                <a:ext cx="8790875" cy="53882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Recall how lists are created in Scheme/Racket</a:t>
                </a:r>
              </a:p>
              <a:p>
                <a:pPr lvl="1"/>
                <a:r>
                  <a:rPr lang="en-US" sz="2400" dirty="0"/>
                  <a:t>The procedure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(cons a b)</a:t>
                </a:r>
                <a:r>
                  <a:rPr lang="en-US" sz="2400" dirty="0"/>
                  <a:t> creates a pair </a:t>
                </a:r>
                <a:r>
                  <a:rPr lang="en-US" sz="2200" dirty="0">
                    <a:latin typeface="Courier Regular" pitchFamily="2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2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a.b</a:t>
                </a:r>
                <a:r>
                  <a:rPr lang="en-US" sz="22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lvl="1"/>
                <a:r>
                  <a:rPr lang="en-US" sz="2400" dirty="0"/>
                  <a:t>We can build a list of values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like so: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2000" dirty="0"/>
                  <a:t>Have the element at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be a pair (</a:t>
                </a:r>
                <a:r>
                  <a:rPr lang="en-US" sz="2000" dirty="0" err="1"/>
                  <a:t>l</a:t>
                </a:r>
                <a:r>
                  <a:rPr lang="en-US" sz="2000" baseline="-25000" dirty="0" err="1"/>
                  <a:t>i</a:t>
                </a:r>
                <a:r>
                  <a:rPr lang="en-US" sz="2000" dirty="0" err="1"/>
                  <a:t>.null</a:t>
                </a:r>
                <a:r>
                  <a:rPr lang="en-US" sz="2000" dirty="0"/>
                  <a:t>)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2000" dirty="0"/>
                  <a:t>Have the element at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be a pair where the first element is l</a:t>
                </a:r>
                <a:r>
                  <a:rPr lang="en-US" sz="2000" baseline="-25000" dirty="0"/>
                  <a:t>i-1</a:t>
                </a:r>
                <a:r>
                  <a:rPr lang="en-US" sz="2000" dirty="0"/>
                  <a:t> and the second element is the element at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, i.e.: (l</a:t>
                </a:r>
                <a:r>
                  <a:rPr lang="en-US" sz="2000" baseline="-25000" dirty="0"/>
                  <a:t>i-1</a:t>
                </a:r>
                <a:r>
                  <a:rPr lang="en-US" sz="2000" dirty="0"/>
                  <a:t>.(</a:t>
                </a:r>
                <a:r>
                  <a:rPr lang="en-US" sz="2000" dirty="0" err="1"/>
                  <a:t>l</a:t>
                </a:r>
                <a:r>
                  <a:rPr lang="en-US" sz="2000" baseline="-25000" dirty="0" err="1"/>
                  <a:t>i</a:t>
                </a:r>
                <a:r>
                  <a:rPr lang="en-US" sz="2000" dirty="0" err="1"/>
                  <a:t>.null</a:t>
                </a:r>
                <a:r>
                  <a:rPr lang="en-US" sz="2000" dirty="0"/>
                  <a:t>))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decrement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and go back to step 2</a:t>
                </a:r>
              </a:p>
              <a:p>
                <a:pPr lvl="1"/>
                <a:r>
                  <a:rPr lang="en-US" sz="2400" dirty="0"/>
                  <a:t>Once we have a list, we can traverse it using:</a:t>
                </a:r>
              </a:p>
              <a:p>
                <a:pPr lvl="2"/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car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or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first</a:t>
                </a:r>
                <a:r>
                  <a:rPr lang="en-US" sz="2000" dirty="0"/>
                  <a:t>: returns the first element of a pair, which in a list is the value stored at the head of the list</a:t>
                </a:r>
              </a:p>
              <a:p>
                <a:pPr lvl="2"/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cdr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or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rest</a:t>
                </a:r>
                <a:r>
                  <a:rPr lang="en-US" sz="2000" dirty="0"/>
                  <a:t>: returns the second element of a pair, which in a list is a list of all values with indices larger than the current one</a:t>
                </a:r>
              </a:p>
              <a:p>
                <a:pPr lvl="2"/>
                <a:r>
                  <a:rPr lang="en-US" sz="2000" dirty="0"/>
                  <a:t>E.g. </a:t>
                </a:r>
                <a:r>
                  <a:rPr lang="en-US" sz="1800" dirty="0">
                    <a:latin typeface="Courier Regular" pitchFamily="2" charset="0"/>
                    <a:ea typeface="Courier New" charset="0"/>
                    <a:cs typeface="Courier New" charset="0"/>
                  </a:rPr>
                  <a:t>(first (rest list))</a:t>
                </a:r>
                <a:r>
                  <a:rPr lang="en-US" sz="2000" dirty="0"/>
                  <a:t> yields the 2</a:t>
                </a:r>
                <a:r>
                  <a:rPr lang="en-US" sz="2000" baseline="30000" dirty="0"/>
                  <a:t>nd</a:t>
                </a:r>
                <a:r>
                  <a:rPr lang="en-US" sz="2000" dirty="0"/>
                  <a:t> value on the list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8" y="1016839"/>
                <a:ext cx="8790875" cy="5388278"/>
              </a:xfrm>
              <a:prstGeom prst="rect">
                <a:avLst/>
              </a:prstGeom>
              <a:blipFill>
                <a:blip r:embed="rId3"/>
                <a:stretch>
                  <a:fillRect l="-1154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6303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Scheme-style list implementation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094791"/>
            <a:ext cx="8287592" cy="5247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private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value;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private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next;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value,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next){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.value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value;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.next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next;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value){ // special for last node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	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(value, </a:t>
            </a:r>
            <a:r>
              <a:rPr lang="mr-IN" sz="20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first(){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 </a:t>
            </a:r>
            <a:r>
              <a:rPr lang="en-US" sz="20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.value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rest(){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 </a:t>
            </a:r>
            <a:r>
              <a:rPr lang="en-US" sz="20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.next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214660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Pick up here 3/31: </a:t>
            </a:r>
            <a:r>
              <a:rPr lang="en-US" sz="3600" strike="sngStrike" dirty="0" err="1"/>
              <a:t>Gangnam</a:t>
            </a:r>
            <a:r>
              <a:rPr lang="en-US" sz="3600" dirty="0"/>
              <a:t> Scheme-style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6901" y="954115"/>
            <a:ext cx="8650198" cy="528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What does this code print? 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mr-IN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(10);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for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mr-IN" sz="24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=9;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&gt; 0;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--)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  node 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,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node)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  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acc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= 0;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!=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 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acc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+= (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 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first()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    node 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rest()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  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 err="1">
                <a:latin typeface="Courier" pitchFamily="2" charset="0"/>
                <a:ea typeface="Courier New" charset="0"/>
                <a:cs typeface="Courier New" charset="0"/>
              </a:rPr>
              <a:t>System.out.print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ln(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acc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xmlns="" val="69913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Pick up here 3/31: </a:t>
            </a:r>
            <a:r>
              <a:rPr lang="en-US" sz="3600" strike="sngStrike" dirty="0" err="1"/>
              <a:t>Gangnam</a:t>
            </a:r>
            <a:r>
              <a:rPr lang="en-US" sz="3600" dirty="0"/>
              <a:t> Scheme-style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6901" y="954115"/>
            <a:ext cx="8650198" cy="528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Let’s look at this code in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BlueJ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mr-IN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(10);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for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mr-IN" sz="24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=9;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&gt; 0;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--)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  node 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,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node)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  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acc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= 0;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!=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 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acc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+= (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 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first()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    node 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rest()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  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 err="1">
                <a:latin typeface="Courier" pitchFamily="2" charset="0"/>
                <a:ea typeface="Courier New" charset="0"/>
                <a:cs typeface="Courier New" charset="0"/>
              </a:rPr>
              <a:t>System.out.print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ln(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acc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xmlns="" val="4533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list traversal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74445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This code traverses a list starting at </a:t>
            </a:r>
            <a:r>
              <a:rPr lang="en-US" sz="2600" dirty="0" err="1">
                <a:latin typeface="Courier Regular" pitchFamily="2" charset="0"/>
                <a:ea typeface="Courier New" charset="0"/>
                <a:cs typeface="Courier New" charset="0"/>
              </a:rPr>
              <a:t>headNode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currentNode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headNode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currentNode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!=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   ... // do something with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currentNode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first()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currentNode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currentNode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rest()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 }</a:t>
            </a: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 for loop works just as well: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for 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currentNode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headNode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currentNode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!=</a:t>
            </a:r>
            <a:r>
              <a:rPr lang="mr-IN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currentNode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currentNode.rest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()){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... // do something with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currentNode</a:t>
            </a:r>
            <a:r>
              <a:rPr lang="mr-IN" sz="2400" dirty="0">
                <a:latin typeface="Courier Regula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first();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}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64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63220</TotalTime>
  <Words>2773</Words>
  <Application>Microsoft Office PowerPoint</Application>
  <PresentationFormat>On-screen Show (4:3)</PresentationFormat>
  <Paragraphs>508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CMPU-102-01 Fall 2019 Data Structures and Algorithms</vt:lpstr>
      <vt:lpstr>The linked list data structure  (IPUJ 7.2)</vt:lpstr>
      <vt:lpstr>The linked list data structure</vt:lpstr>
      <vt:lpstr>Linked lists</vt:lpstr>
      <vt:lpstr>Emulating Scheme’s/Racket’s lists</vt:lpstr>
      <vt:lpstr>A Scheme-style list implementation</vt:lpstr>
      <vt:lpstr>Pick up here 3/31: Gangnam Scheme-style</vt:lpstr>
      <vt:lpstr>Pick up here 3/31: Gangnam Scheme-style</vt:lpstr>
      <vt:lpstr>General list traversal</vt:lpstr>
      <vt:lpstr>Inserting an element</vt:lpstr>
      <vt:lpstr>Finding the right place to insert</vt:lpstr>
      <vt:lpstr>Subway Analogy</vt:lpstr>
      <vt:lpstr>Subway Analogy: More…</vt:lpstr>
      <vt:lpstr>Interrupt: Java Interface 1</vt:lpstr>
      <vt:lpstr>Interrupt: Java Interface 2</vt:lpstr>
      <vt:lpstr>Doubly-linked list</vt:lpstr>
      <vt:lpstr>In-order insertion with a doubly-linked list</vt:lpstr>
      <vt:lpstr>Removing an element</vt:lpstr>
      <vt:lpstr>In-class exercise: list length</vt:lpstr>
      <vt:lpstr>In-class exercise solution: list length</vt:lpstr>
      <vt:lpstr>Our list implementation is limited</vt:lpstr>
      <vt:lpstr>Java’s linked list implementation  (IPUJ 10.1-10.2)</vt:lpstr>
      <vt:lpstr>java.util.LinkedList</vt:lpstr>
      <vt:lpstr>LinkedList methods</vt:lpstr>
      <vt:lpstr>LinkedList usage example: FIFO </vt:lpstr>
      <vt:lpstr>FIFO usage example </vt:lpstr>
      <vt:lpstr>In-class exercise: write a LIFO queue</vt:lpstr>
      <vt:lpstr>In-class exercise: LIFO queue solution</vt:lpstr>
      <vt:lpstr>Creating generic classes</vt:lpstr>
      <vt:lpstr>Using our generic LIFO</vt:lpstr>
      <vt:lpstr>Running time efficiency</vt:lpstr>
      <vt:lpstr>LinkedList running time efficiency</vt:lpstr>
      <vt:lpstr>An alternative to LinkedList   </vt:lpstr>
      <vt:lpstr>Implementing a list using an array</vt:lpstr>
      <vt:lpstr>Array-based list: get</vt:lpstr>
      <vt:lpstr>Array-based list: remove</vt:lpstr>
      <vt:lpstr>java.util.ArrayList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cmpu-102</dc:title>
  <dc:creator>Rui Meireles;Peter Lemieszewski</dc:creator>
  <cp:lastModifiedBy>lemieszewski</cp:lastModifiedBy>
  <cp:revision>1886</cp:revision>
  <cp:lastPrinted>2019-10-15T17:36:20Z</cp:lastPrinted>
  <dcterms:created xsi:type="dcterms:W3CDTF">2011-11-22T14:51:59Z</dcterms:created>
  <dcterms:modified xsi:type="dcterms:W3CDTF">2020-03-31T03:51:25Z</dcterms:modified>
</cp:coreProperties>
</file>