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813" r:id="rId1"/>
  </p:sldMasterIdLst>
  <p:notesMasterIdLst>
    <p:notesMasterId r:id="rId20"/>
  </p:notesMasterIdLst>
  <p:handoutMasterIdLst>
    <p:handoutMasterId r:id="rId21"/>
  </p:handoutMasterIdLst>
  <p:sldIdLst>
    <p:sldId id="1189" r:id="rId2"/>
    <p:sldId id="1041" r:id="rId3"/>
    <p:sldId id="1056" r:id="rId4"/>
    <p:sldId id="1057" r:id="rId5"/>
    <p:sldId id="1198" r:id="rId6"/>
    <p:sldId id="1061" r:id="rId7"/>
    <p:sldId id="1063" r:id="rId8"/>
    <p:sldId id="1064" r:id="rId9"/>
    <p:sldId id="1065" r:id="rId10"/>
    <p:sldId id="1070" r:id="rId11"/>
    <p:sldId id="1197" r:id="rId12"/>
    <p:sldId id="1072" r:id="rId13"/>
    <p:sldId id="1073" r:id="rId14"/>
    <p:sldId id="1074" r:id="rId15"/>
    <p:sldId id="1075" r:id="rId16"/>
    <p:sldId id="1076" r:id="rId17"/>
    <p:sldId id="1077" r:id="rId18"/>
    <p:sldId id="1078" r:id="rId19"/>
  </p:sldIdLst>
  <p:sldSz cx="9144000" cy="6858000" type="screen4x3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Main" id="{D27C4571-87B6-6548-B2CD-7FBE1E0DE51C}">
          <p14:sldIdLst>
            <p14:sldId id="1189"/>
            <p14:sldId id="1041"/>
            <p14:sldId id="1056"/>
            <p14:sldId id="1057"/>
            <p14:sldId id="1062"/>
            <p14:sldId id="1061"/>
            <p14:sldId id="1063"/>
            <p14:sldId id="1064"/>
            <p14:sldId id="1065"/>
            <p14:sldId id="1070"/>
            <p14:sldId id="1197"/>
            <p14:sldId id="1072"/>
            <p14:sldId id="1073"/>
            <p14:sldId id="1074"/>
            <p14:sldId id="1075"/>
            <p14:sldId id="1076"/>
            <p14:sldId id="1077"/>
            <p14:sldId id="1078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meirele" initials="r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FF"/>
    <a:srgbClr val="FF0000"/>
    <a:srgbClr val="00B0D2"/>
    <a:srgbClr val="000000"/>
    <a:srgbClr val="00FF00"/>
    <a:srgbClr val="33FFFF"/>
    <a:srgbClr val="F2F2FF"/>
    <a:srgbClr val="E7F7F9"/>
    <a:srgbClr val="792C05"/>
    <a:srgbClr val="89898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397" autoAdjust="0"/>
    <p:restoredTop sz="92560" autoAdjust="0"/>
  </p:normalViewPr>
  <p:slideViewPr>
    <p:cSldViewPr snapToGrid="0" snapToObjects="1">
      <p:cViewPr varScale="1">
        <p:scale>
          <a:sx n="112" d="100"/>
          <a:sy n="112" d="100"/>
        </p:scale>
        <p:origin x="-196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68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8" d="100"/>
        <a:sy n="88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43487B-4185-2F45-995A-99FF6D2BB2C2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72611F-AA68-7241-930E-C3F418D587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480365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FC213F-B8C6-D740-9A78-9477DE0A91E7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5DF5D1-D212-7349-81D0-381AE2BE47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3481978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344193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1592111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3A172C1C-1A33-EF45-98F3-0B4BA28CC202}" type="datetime1">
              <a:rPr lang="en-US"/>
              <a:pPr>
                <a:defRPr/>
              </a:pPr>
              <a:t>4/5/2020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9A99C3-D742-A34B-867C-4C74CE0D8DB5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1192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192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0305232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3A172C1C-1A33-EF45-98F3-0B4BA28CC202}" type="datetime1">
              <a:rPr lang="en-US"/>
              <a:pPr>
                <a:defRPr/>
              </a:pPr>
              <a:t>4/5/2020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9A99C3-D742-A34B-867C-4C74CE0D8DB5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1192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192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8620092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3A172C1C-1A33-EF45-98F3-0B4BA28CC202}" type="datetime1">
              <a:rPr lang="en-US"/>
              <a:pPr>
                <a:defRPr/>
              </a:pPr>
              <a:t>4/5/2020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9A99C3-D742-A34B-867C-4C74CE0D8DB5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1192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192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cs typeface="+mn-cs"/>
              </a:rPr>
              <a:t>Add returns </a:t>
            </a:r>
            <a:r>
              <a:rPr lang="en-US" dirty="0" err="1">
                <a:cs typeface="+mn-cs"/>
              </a:rPr>
              <a:t>boolen</a:t>
            </a:r>
            <a:r>
              <a:rPr lang="en-US" dirty="0">
                <a:cs typeface="+mn-cs"/>
              </a:rPr>
              <a:t>, true if collection changed., </a:t>
            </a:r>
          </a:p>
        </p:txBody>
      </p:sp>
    </p:spTree>
    <p:extLst>
      <p:ext uri="{BB962C8B-B14F-4D97-AF65-F5344CB8AC3E}">
        <p14:creationId xmlns:p14="http://schemas.microsoft.com/office/powerpoint/2010/main" xmlns="" val="219923980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3A172C1C-1A33-EF45-98F3-0B4BA28CC202}" type="datetime1">
              <a:rPr lang="en-US"/>
              <a:pPr>
                <a:defRPr/>
              </a:pPr>
              <a:t>4/5/2020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9A99C3-D742-A34B-867C-4C74CE0D8DB5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1192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192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8857230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3A172C1C-1A33-EF45-98F3-0B4BA28CC202}" type="datetime1">
              <a:rPr lang="en-US"/>
              <a:pPr>
                <a:defRPr/>
              </a:pPr>
              <a:t>4/5/2020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9A99C3-D742-A34B-867C-4C74CE0D8DB5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1192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192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7562127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3A172C1C-1A33-EF45-98F3-0B4BA28CC202}" type="datetime1">
              <a:rPr lang="en-US"/>
              <a:pPr>
                <a:defRPr/>
              </a:pPr>
              <a:t>4/5/2020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9A99C3-D742-A34B-867C-4C74CE0D8DB5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1192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192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33483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3A172C1C-1A33-EF45-98F3-0B4BA28CC202}" type="datetime1">
              <a:rPr lang="en-US"/>
              <a:pPr>
                <a:defRPr/>
              </a:pPr>
              <a:t>4/5/2020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9A99C3-D742-A34B-867C-4C74CE0D8DB5}" type="slidenum">
              <a:rPr lang="en-US"/>
              <a:pPr>
                <a:defRPr/>
              </a:pPr>
              <a:t>17</a:t>
            </a:fld>
            <a:endParaRPr lang="en-US"/>
          </a:p>
        </p:txBody>
      </p:sp>
      <p:sp>
        <p:nvSpPr>
          <p:cNvPr id="1192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192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7646734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3A172C1C-1A33-EF45-98F3-0B4BA28CC202}" type="datetime1">
              <a:rPr lang="en-US"/>
              <a:pPr>
                <a:defRPr/>
              </a:pPr>
              <a:t>4/5/2020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9A99C3-D742-A34B-867C-4C74CE0D8DB5}" type="slidenum">
              <a:rPr lang="en-US"/>
              <a:pPr>
                <a:defRPr/>
              </a:pPr>
              <a:t>18</a:t>
            </a:fld>
            <a:endParaRPr lang="en-US"/>
          </a:p>
        </p:txBody>
      </p:sp>
      <p:sp>
        <p:nvSpPr>
          <p:cNvPr id="1192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192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053636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381079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3A172C1C-1A33-EF45-98F3-0B4BA28CC202}" type="datetime1">
              <a:rPr lang="en-US"/>
              <a:pPr>
                <a:defRPr/>
              </a:pPr>
              <a:t>4/5/2020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9A99C3-D742-A34B-867C-4C74CE0D8DB5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1192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192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fontAlgn="base"/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ArrayList</a:t>
            </a:r>
            <a:endParaRPr lang="en-US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/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get is O(1)</a:t>
            </a:r>
          </a:p>
          <a:p>
            <a:pPr fontAlgn="base"/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add is O(1) amortized, but O(n) worst-case since the array must be resized and copied</a:t>
            </a:r>
          </a:p>
          <a:p>
            <a:pPr fontAlgn="base"/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remove is O(n)</a:t>
            </a:r>
          </a:p>
          <a:p>
            <a:pPr eaLnBrk="1" hangingPunct="1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323620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3A172C1C-1A33-EF45-98F3-0B4BA28CC202}" type="datetime1">
              <a:rPr lang="en-US"/>
              <a:pPr>
                <a:defRPr/>
              </a:pPr>
              <a:t>4/5/2020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9A99C3-D742-A34B-867C-4C74CE0D8DB5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1192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192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fontAlgn="base"/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ArrayList</a:t>
            </a:r>
            <a:endParaRPr lang="en-US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base"/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get is O(1)</a:t>
            </a:r>
          </a:p>
          <a:p>
            <a:pPr fontAlgn="base"/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add is O(1) amortized, but O(n) worst-case since the array must be resized and copied</a:t>
            </a:r>
          </a:p>
          <a:p>
            <a:pPr fontAlgn="base"/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remove is O(n)</a:t>
            </a:r>
          </a:p>
          <a:p>
            <a:pPr eaLnBrk="1" hangingPunct="1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745329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3A172C1C-1A33-EF45-98F3-0B4BA28CC202}" type="datetime1">
              <a:rPr lang="en-US"/>
              <a:pPr>
                <a:defRPr/>
              </a:pPr>
              <a:t>4/7/2020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9A99C3-D742-A34B-867C-4C74CE0D8DB5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1192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192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974156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3A172C1C-1A33-EF45-98F3-0B4BA28CC202}" type="datetime1">
              <a:rPr lang="en-US"/>
              <a:pPr>
                <a:defRPr/>
              </a:pPr>
              <a:t>4/5/2020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9A99C3-D742-A34B-867C-4C74CE0D8DB5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1192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192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967078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3A172C1C-1A33-EF45-98F3-0B4BA28CC202}" type="datetime1">
              <a:rPr lang="en-US"/>
              <a:pPr>
                <a:defRPr/>
              </a:pPr>
              <a:t>4/5/2020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9A99C3-D742-A34B-867C-4C74CE0D8DB5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1192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192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170678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3A172C1C-1A33-EF45-98F3-0B4BA28CC202}" type="datetime1">
              <a:rPr lang="en-US"/>
              <a:pPr>
                <a:defRPr/>
              </a:pPr>
              <a:t>4/5/2020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9A99C3-D742-A34B-867C-4C74CE0D8DB5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1192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192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396141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3A172C1C-1A33-EF45-98F3-0B4BA28CC202}" type="datetime1">
              <a:rPr lang="en-US"/>
              <a:pPr>
                <a:defRPr/>
              </a:pPr>
              <a:t>4/5/2020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9A99C3-D742-A34B-867C-4C74CE0D8DB5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1192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192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258452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4112115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2520837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1489947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2734109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915240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2154424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658958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4012527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800537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891608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036468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-1" y="6549295"/>
            <a:ext cx="9179613" cy="308706"/>
          </a:xfrm>
          <a:prstGeom prst="rect">
            <a:avLst/>
          </a:prstGeom>
          <a:solidFill>
            <a:srgbClr val="99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1" y="-10687"/>
            <a:ext cx="9179613" cy="852592"/>
          </a:xfrm>
          <a:prstGeom prst="rect">
            <a:avLst/>
          </a:prstGeom>
          <a:solidFill>
            <a:srgbClr val="99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-18888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496503" y="6514012"/>
            <a:ext cx="8915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515C4CBD-465D-5140-995F-3EAE479E548F}" type="slidenum">
              <a:rPr lang="en-US" sz="1600" smtClean="0">
                <a:solidFill>
                  <a:schemeClr val="bg1"/>
                </a:solidFill>
              </a:rPr>
              <a:pPr/>
              <a:t>‹#›</a:t>
            </a:fld>
            <a:endParaRPr lang="en-U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40926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4" r:id="rId1"/>
    <p:sldLayoutId id="2147483815" r:id="rId2"/>
    <p:sldLayoutId id="2147483816" r:id="rId3"/>
    <p:sldLayoutId id="2147483817" r:id="rId4"/>
    <p:sldLayoutId id="2147483818" r:id="rId5"/>
    <p:sldLayoutId id="2147483819" r:id="rId6"/>
    <p:sldLayoutId id="2147483820" r:id="rId7"/>
    <p:sldLayoutId id="2147483821" r:id="rId8"/>
    <p:sldLayoutId id="2147483822" r:id="rId9"/>
    <p:sldLayoutId id="2147483823" r:id="rId10"/>
    <p:sldLayoutId id="2147483824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" y="760264"/>
            <a:ext cx="9143999" cy="1645199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CMPU-102-51 Spring 2020</a:t>
            </a:r>
            <a:r>
              <a:rPr lang="en-US" sz="3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en-US" sz="3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US" sz="3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Data Structures and Algorithms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58534" y="5273029"/>
            <a:ext cx="6958341" cy="1272201"/>
          </a:xfrm>
        </p:spPr>
        <p:txBody>
          <a:bodyPr>
            <a:noAutofit/>
          </a:bodyPr>
          <a:lstStyle/>
          <a:p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Rui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Meireles</a:t>
            </a: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Peter Lemieszewski</a:t>
            </a: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387918" y="6573904"/>
            <a:ext cx="634942" cy="300808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" y="2774390"/>
            <a:ext cx="9143999" cy="16451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/>
              <a:t>Lecture #16: Java’s collections framework</a:t>
            </a:r>
          </a:p>
        </p:txBody>
      </p:sp>
    </p:spTree>
    <p:extLst>
      <p:ext uri="{BB962C8B-B14F-4D97-AF65-F5344CB8AC3E}">
        <p14:creationId xmlns:p14="http://schemas.microsoft.com/office/powerpoint/2010/main" xmlns="" val="36832170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811493"/>
            <a:ext cx="9179205" cy="6046507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51000"/>
            <a:ext cx="8229600" cy="2285085"/>
          </a:xfrm>
        </p:spPr>
        <p:txBody>
          <a:bodyPr/>
          <a:lstStyle/>
          <a:p>
            <a:r>
              <a:rPr lang="en-US" dirty="0"/>
              <a:t>Java’s collections framework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sz="2400" dirty="0"/>
              <a:t>(IPUJ Chapter 10)</a:t>
            </a:r>
          </a:p>
        </p:txBody>
      </p:sp>
    </p:spTree>
    <p:extLst>
      <p:ext uri="{BB962C8B-B14F-4D97-AF65-F5344CB8AC3E}">
        <p14:creationId xmlns:p14="http://schemas.microsoft.com/office/powerpoint/2010/main" xmlns="" val="31521679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3125" y="-160244"/>
            <a:ext cx="8546123" cy="1143000"/>
          </a:xfrm>
        </p:spPr>
        <p:txBody>
          <a:bodyPr>
            <a:normAutofit/>
          </a:bodyPr>
          <a:lstStyle/>
          <a:p>
            <a:r>
              <a:rPr lang="en-US" dirty="0">
                <a:latin typeface="Calibri" charset="0"/>
                <a:ea typeface="Calibri" charset="0"/>
                <a:cs typeface="Calibri" charset="0"/>
              </a:rPr>
              <a:t>Abstract data type (ADT)</a:t>
            </a:r>
            <a:endParaRPr lang="en-US" sz="4200" dirty="0">
              <a:latin typeface="Courier Regular" pitchFamily="2" charset="0"/>
              <a:ea typeface="Courier New" charset="0"/>
              <a:cs typeface="Courier New" charset="0"/>
            </a:endParaRPr>
          </a:p>
        </p:txBody>
      </p:sp>
      <p:sp>
        <p:nvSpPr>
          <p:cNvPr id="8" name="Content Placeholder 4"/>
          <p:cNvSpPr txBox="1">
            <a:spLocks/>
          </p:cNvSpPr>
          <p:nvPr/>
        </p:nvSpPr>
        <p:spPr>
          <a:xfrm>
            <a:off x="134302" y="3186827"/>
            <a:ext cx="8915397" cy="36106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List is an example of an Abstract Data Type (ADT)</a:t>
            </a:r>
          </a:p>
          <a:p>
            <a:pPr lvl="1"/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Type defined by its behavior (semantics) from the user’s point of view</a:t>
            </a:r>
          </a:p>
          <a:p>
            <a:pPr lvl="2"/>
            <a:r>
              <a:rPr lang="en-US" sz="1800" dirty="0">
                <a:latin typeface="Calibri" charset="0"/>
                <a:ea typeface="Calibri" charset="0"/>
                <a:cs typeface="Calibri" charset="0"/>
              </a:rPr>
              <a:t>Semantics defined by method contracts, typically in an interface in Java</a:t>
            </a:r>
          </a:p>
          <a:p>
            <a:pPr lvl="1"/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Largely independent from the way in which it is implemented</a:t>
            </a:r>
          </a:p>
          <a:p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A data structure is an implementation of an ADT</a:t>
            </a:r>
          </a:p>
          <a:p>
            <a:pPr lvl="1"/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Way to organize data in order to implement desired behavior</a:t>
            </a:r>
          </a:p>
          <a:p>
            <a:pPr lvl="1"/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An ADT is abstract, a data structure is concrete</a:t>
            </a:r>
          </a:p>
          <a:p>
            <a:pPr lvl="1"/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Implementation won’t affect functionality, but can affect performance</a:t>
            </a:r>
          </a:p>
          <a:p>
            <a:pPr lvl="1"/>
            <a:r>
              <a:rPr lang="en-US" sz="20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LinkedList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, </a:t>
            </a:r>
            <a:r>
              <a:rPr lang="en-US" sz="20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ArrayList</a:t>
            </a:r>
            <a:r>
              <a:rPr lang="en-US" sz="2000" dirty="0">
                <a:latin typeface="Calibri" charset="0"/>
                <a:ea typeface="Courier New" charset="0"/>
                <a:cs typeface="Calibri" charset="0"/>
              </a:rPr>
              <a:t> and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20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Vector</a:t>
            </a:r>
            <a:r>
              <a:rPr lang="en-US" sz="2000" dirty="0">
                <a:latin typeface="Calibri" panose="020F0502020204030204" pitchFamily="34" charset="0"/>
                <a:ea typeface="Courier New" charset="0"/>
                <a:cs typeface="Calibri" panose="020F0502020204030204" pitchFamily="34" charset="0"/>
              </a:rPr>
              <a:t> are all data structures</a:t>
            </a:r>
            <a:endParaRPr lang="en-US" sz="1800" dirty="0">
              <a:latin typeface="Calibri" panose="020F0502020204030204" pitchFamily="34" charset="0"/>
              <a:ea typeface="Courier New" charset="0"/>
              <a:cs typeface="Calibri" panose="020F050202020403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29AC67DE-EE73-024B-A4A9-B8E1DCB71AB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53912" y="915109"/>
            <a:ext cx="3744546" cy="2193234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0A64C47A-8834-6B48-A6E7-2C16378DEA5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47083" y="1140245"/>
            <a:ext cx="3357876" cy="1747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3830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3125" y="-160244"/>
            <a:ext cx="8546123" cy="1143000"/>
          </a:xfrm>
        </p:spPr>
        <p:txBody>
          <a:bodyPr>
            <a:normAutofit/>
          </a:bodyPr>
          <a:lstStyle/>
          <a:p>
            <a:r>
              <a:rPr lang="en-US" dirty="0">
                <a:latin typeface="Calibri" charset="0"/>
                <a:ea typeface="Calibri" charset="0"/>
                <a:cs typeface="Calibri" charset="0"/>
              </a:rPr>
              <a:t>Java collections framework</a:t>
            </a:r>
            <a:endParaRPr lang="en-US" sz="4200" dirty="0">
              <a:latin typeface="Courier Regular" pitchFamily="2" charset="0"/>
              <a:ea typeface="Courier New" charset="0"/>
              <a:cs typeface="Courier New" charset="0"/>
            </a:endParaRPr>
          </a:p>
        </p:txBody>
      </p:sp>
      <p:sp>
        <p:nvSpPr>
          <p:cNvPr id="8" name="Content Placeholder 4"/>
          <p:cNvSpPr txBox="1">
            <a:spLocks/>
          </p:cNvSpPr>
          <p:nvPr/>
        </p:nvSpPr>
        <p:spPr>
          <a:xfrm>
            <a:off x="224850" y="1004343"/>
            <a:ext cx="8764338" cy="527653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Set of ADT interfaces and data structures that implement them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6E2A66DB-C25B-B749-BFF5-5E72C636C8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525783"/>
            <a:ext cx="9144000" cy="4983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194566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6035" y="-147058"/>
            <a:ext cx="8546123" cy="1143000"/>
          </a:xfrm>
        </p:spPr>
        <p:txBody>
          <a:bodyPr>
            <a:normAutofit/>
          </a:bodyPr>
          <a:lstStyle/>
          <a:p>
            <a:r>
              <a:rPr lang="en-US" dirty="0">
                <a:latin typeface="Calibri" charset="0"/>
                <a:ea typeface="Calibri" charset="0"/>
                <a:cs typeface="Calibri" charset="0"/>
              </a:rPr>
              <a:t>The </a:t>
            </a:r>
            <a:r>
              <a:rPr lang="en-US" dirty="0">
                <a:latin typeface="Courier" pitchFamily="2" charset="0"/>
                <a:ea typeface="Calibri" charset="0"/>
                <a:cs typeface="Calibri" charset="0"/>
              </a:rPr>
              <a:t>Collection</a:t>
            </a:r>
            <a:r>
              <a:rPr lang="en-US" dirty="0">
                <a:latin typeface="Calibri" charset="0"/>
                <a:ea typeface="Calibri" charset="0"/>
                <a:cs typeface="Calibri" charset="0"/>
              </a:rPr>
              <a:t> interface</a:t>
            </a:r>
          </a:p>
        </p:txBody>
      </p:sp>
      <p:sp>
        <p:nvSpPr>
          <p:cNvPr id="8" name="Content Placeholder 4"/>
          <p:cNvSpPr txBox="1">
            <a:spLocks/>
          </p:cNvSpPr>
          <p:nvPr/>
        </p:nvSpPr>
        <p:spPr>
          <a:xfrm>
            <a:off x="179882" y="3343956"/>
            <a:ext cx="8858610" cy="33890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A Java collection represents a generic group of objects</a:t>
            </a:r>
          </a:p>
          <a:p>
            <a:pPr lvl="1"/>
            <a:r>
              <a:rPr lang="en-US" sz="1800" dirty="0"/>
              <a:t>Ordered or not, with repetition or not</a:t>
            </a:r>
            <a:endParaRPr lang="en-US" sz="2000" dirty="0"/>
          </a:p>
          <a:p>
            <a:r>
              <a:rPr lang="en-US" sz="2000" dirty="0"/>
              <a:t>All collections implement </a:t>
            </a:r>
            <a:r>
              <a:rPr lang="en-US" sz="20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java.util.Collection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&lt;</a:t>
            </a:r>
            <a:r>
              <a:rPr lang="en-US" sz="20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E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&gt;</a:t>
            </a:r>
          </a:p>
          <a:p>
            <a:pPr lvl="1"/>
            <a:r>
              <a:rPr lang="en-US" sz="1800" dirty="0">
                <a:latin typeface="Calibri" charset="0"/>
                <a:ea typeface="Calibri" charset="0"/>
                <a:cs typeface="Calibri" charset="0"/>
              </a:rPr>
              <a:t>Corollary: they all support Java generics</a:t>
            </a:r>
          </a:p>
          <a:p>
            <a:r>
              <a:rPr lang="en-US" sz="2000" dirty="0"/>
              <a:t>Some useful methods:</a:t>
            </a:r>
          </a:p>
          <a:p>
            <a:pPr lvl="1"/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add(</a:t>
            </a:r>
            <a:r>
              <a:rPr lang="en-US" sz="18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E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1800" dirty="0" err="1">
                <a:latin typeface="Courier Regular" pitchFamily="2" charset="0"/>
                <a:ea typeface="Courier New" charset="0"/>
                <a:cs typeface="Courier New" charset="0"/>
              </a:rPr>
              <a:t>elem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)</a:t>
            </a:r>
            <a:r>
              <a:rPr lang="en-US" sz="1800" dirty="0"/>
              <a:t>: add element to collection, returns true if collection changed</a:t>
            </a:r>
          </a:p>
          <a:p>
            <a:pPr lvl="1"/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contains(</a:t>
            </a:r>
            <a:r>
              <a:rPr lang="en-US" sz="18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Object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o)</a:t>
            </a:r>
            <a:r>
              <a:rPr lang="en-US" sz="1800" dirty="0"/>
              <a:t>: returns true if </a:t>
            </a:r>
            <a:r>
              <a:rPr lang="en-US" sz="1800" dirty="0">
                <a:latin typeface="Courier" pitchFamily="2" charset="0"/>
              </a:rPr>
              <a:t>o</a:t>
            </a:r>
            <a:r>
              <a:rPr lang="en-US" sz="1800" dirty="0"/>
              <a:t> is present in collection, false otherwise</a:t>
            </a:r>
          </a:p>
          <a:p>
            <a:pPr lvl="1"/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remove(</a:t>
            </a:r>
            <a:r>
              <a:rPr lang="en-US" sz="18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Object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o)</a:t>
            </a:r>
            <a:r>
              <a:rPr lang="en-US" sz="1800" dirty="0"/>
              <a:t>: remove </a:t>
            </a:r>
            <a:r>
              <a:rPr lang="en-US" sz="1800" dirty="0">
                <a:latin typeface="Courier" pitchFamily="2" charset="0"/>
              </a:rPr>
              <a:t>o</a:t>
            </a:r>
            <a:r>
              <a:rPr lang="en-US" sz="1800" dirty="0"/>
              <a:t> from collection, returns true if collection changed</a:t>
            </a:r>
          </a:p>
          <a:p>
            <a:pPr lvl="1"/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size()</a:t>
            </a:r>
            <a:r>
              <a:rPr lang="en-US" sz="1800" dirty="0"/>
              <a:t>: returns number of elements in collection</a:t>
            </a:r>
          </a:p>
          <a:p>
            <a:pPr lvl="1"/>
            <a:endParaRPr lang="en-US" sz="2400" dirty="0">
              <a:latin typeface="Courier Regular" pitchFamily="2" charset="0"/>
              <a:ea typeface="Courier New" charset="0"/>
              <a:cs typeface="Courier New" charset="0"/>
            </a:endParaRPr>
          </a:p>
          <a:p>
            <a:pPr lvl="1"/>
            <a:endParaRPr lang="en-US" sz="2000" dirty="0">
              <a:latin typeface="Courier Regular" pitchFamily="2" charset="0"/>
              <a:ea typeface="Courier New" charset="0"/>
              <a:cs typeface="Courier New" charset="0"/>
            </a:endParaRPr>
          </a:p>
          <a:p>
            <a:pPr lvl="1"/>
            <a:endParaRPr lang="en-US" sz="1800" dirty="0">
              <a:latin typeface="Calibri" charset="0"/>
              <a:ea typeface="Calibri" charset="0"/>
              <a:cs typeface="Calibri" charset="0"/>
            </a:endParaRPr>
          </a:p>
          <a:p>
            <a:endParaRPr lang="en-US" sz="24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D53E1AAF-D690-C44C-BA97-F497CD2D83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26247" y="1246188"/>
            <a:ext cx="2765879" cy="1847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70546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45343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>
                <a:latin typeface="Calibri" charset="0"/>
                <a:ea typeface="Calibri" charset="0"/>
                <a:cs typeface="Calibri" charset="0"/>
              </a:rPr>
              <a:t>Collection traversal</a:t>
            </a:r>
            <a:endParaRPr lang="en-US" sz="4200" dirty="0">
              <a:latin typeface="Courier Regular" pitchFamily="2" charset="0"/>
              <a:ea typeface="Courier New" charset="0"/>
              <a:cs typeface="Courier New" charset="0"/>
            </a:endParaRPr>
          </a:p>
        </p:txBody>
      </p:sp>
      <p:sp>
        <p:nvSpPr>
          <p:cNvPr id="8" name="Content Placeholder 4"/>
          <p:cNvSpPr txBox="1">
            <a:spLocks/>
          </p:cNvSpPr>
          <p:nvPr/>
        </p:nvSpPr>
        <p:spPr>
          <a:xfrm>
            <a:off x="181001" y="1036886"/>
            <a:ext cx="8790875" cy="54240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/>
              <a:t>Going through the elements in a collection one by one</a:t>
            </a:r>
          </a:p>
          <a:p>
            <a:r>
              <a:rPr lang="en-US" sz="2800" dirty="0"/>
              <a:t>We can use a for-each loop: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   Collection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&lt;</a:t>
            </a:r>
            <a:r>
              <a:rPr lang="en-US" sz="20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String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&gt; </a:t>
            </a:r>
            <a:r>
              <a:rPr lang="en-US" sz="2000" dirty="0" err="1">
                <a:latin typeface="Courier Regular" pitchFamily="2" charset="0"/>
                <a:ea typeface="Courier New" charset="0"/>
                <a:cs typeface="Courier New" charset="0"/>
              </a:rPr>
              <a:t>strCol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= </a:t>
            </a: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new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20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ArrayList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&lt;</a:t>
            </a:r>
            <a:r>
              <a:rPr lang="en-US" sz="20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String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&gt;();</a:t>
            </a:r>
          </a:p>
          <a:p>
            <a:pPr marL="0" indent="0">
              <a:buNone/>
            </a:pPr>
            <a:r>
              <a:rPr lang="en-US" sz="2800" dirty="0">
                <a:latin typeface="Courier Regular" pitchFamily="2" charset="0"/>
                <a:ea typeface="Courier New" charset="0"/>
                <a:cs typeface="Courier New" charset="0"/>
              </a:rPr>
              <a:t>  </a:t>
            </a: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for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(</a:t>
            </a:r>
            <a:r>
              <a:rPr lang="en-US" sz="20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String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2000" dirty="0" err="1">
                <a:latin typeface="Courier Regular" pitchFamily="2" charset="0"/>
                <a:ea typeface="Courier New" charset="0"/>
                <a:cs typeface="Courier New" charset="0"/>
              </a:rPr>
              <a:t>str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: </a:t>
            </a:r>
            <a:r>
              <a:rPr lang="en-US" sz="2000" dirty="0" err="1">
                <a:latin typeface="Courier Regular" pitchFamily="2" charset="0"/>
                <a:ea typeface="Courier New" charset="0"/>
                <a:cs typeface="Courier New" charset="0"/>
              </a:rPr>
              <a:t>strCol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){</a:t>
            </a:r>
          </a:p>
          <a:p>
            <a:pPr marL="0" indent="0"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   </a:t>
            </a:r>
            <a:r>
              <a:rPr lang="en-US" sz="20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System</a:t>
            </a:r>
            <a:r>
              <a:rPr lang="en-US" sz="2000" dirty="0" err="1">
                <a:latin typeface="Courier Regular" pitchFamily="2" charset="0"/>
                <a:ea typeface="Courier New" charset="0"/>
                <a:cs typeface="Courier New" charset="0"/>
              </a:rPr>
              <a:t>.out.println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(</a:t>
            </a:r>
            <a:r>
              <a:rPr lang="en-US" sz="2000" dirty="0" err="1">
                <a:latin typeface="Courier Regular" pitchFamily="2" charset="0"/>
                <a:ea typeface="Courier New" charset="0"/>
                <a:cs typeface="Courier New" charset="0"/>
              </a:rPr>
              <a:t>str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);</a:t>
            </a:r>
          </a:p>
          <a:p>
            <a:pPr marL="0" indent="0"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 }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/>
              <a:t>If the collection is a a list we can use the </a:t>
            </a:r>
            <a:r>
              <a:rPr lang="en-US" sz="2800" dirty="0">
                <a:latin typeface="Courier" pitchFamily="2" charset="0"/>
              </a:rPr>
              <a:t>get()</a:t>
            </a:r>
            <a:r>
              <a:rPr lang="en-US" sz="2800" dirty="0"/>
              <a:t> method: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 </a:t>
            </a:r>
            <a:r>
              <a:rPr lang="en-US" sz="20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List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&lt;</a:t>
            </a:r>
            <a:r>
              <a:rPr lang="en-US" sz="20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String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&gt; </a:t>
            </a:r>
            <a:r>
              <a:rPr lang="en-US" sz="2000" dirty="0" err="1">
                <a:latin typeface="Courier Regular" pitchFamily="2" charset="0"/>
                <a:ea typeface="Courier New" charset="0"/>
                <a:cs typeface="Courier New" charset="0"/>
              </a:rPr>
              <a:t>strList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= </a:t>
            </a: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new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20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ArrayList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&lt;</a:t>
            </a:r>
            <a:r>
              <a:rPr lang="en-US" sz="20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String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&gt;();</a:t>
            </a:r>
          </a:p>
          <a:p>
            <a:pPr marL="0" indent="0"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  </a:t>
            </a: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for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(</a:t>
            </a:r>
            <a:r>
              <a:rPr lang="en-US" sz="20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int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2000" dirty="0" err="1">
                <a:latin typeface="Courier Regular" pitchFamily="2" charset="0"/>
                <a:ea typeface="Courier New" charset="0"/>
                <a:cs typeface="Courier New" charset="0"/>
              </a:rPr>
              <a:t>i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=0; </a:t>
            </a:r>
            <a:r>
              <a:rPr lang="en-US" sz="2000" dirty="0" err="1">
                <a:latin typeface="Courier Regular" pitchFamily="2" charset="0"/>
                <a:ea typeface="Courier New" charset="0"/>
                <a:cs typeface="Courier New" charset="0"/>
              </a:rPr>
              <a:t>i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&lt; </a:t>
            </a:r>
            <a:r>
              <a:rPr lang="en-US" sz="2000" dirty="0" err="1">
                <a:latin typeface="Courier Regular" pitchFamily="2" charset="0"/>
                <a:ea typeface="Courier New" charset="0"/>
                <a:cs typeface="Courier New" charset="0"/>
              </a:rPr>
              <a:t>strList.size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(); </a:t>
            </a:r>
            <a:r>
              <a:rPr lang="en-US" sz="2000" dirty="0" err="1">
                <a:latin typeface="Courier Regular" pitchFamily="2" charset="0"/>
                <a:ea typeface="Courier New" charset="0"/>
                <a:cs typeface="Courier New" charset="0"/>
              </a:rPr>
              <a:t>i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++){</a:t>
            </a:r>
          </a:p>
          <a:p>
            <a:pPr marL="0" indent="0"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    </a:t>
            </a:r>
            <a:r>
              <a:rPr lang="en-US" sz="20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System</a:t>
            </a:r>
            <a:r>
              <a:rPr lang="en-US" sz="2000" dirty="0" err="1">
                <a:latin typeface="Courier Regular" pitchFamily="2" charset="0"/>
                <a:ea typeface="Courier New" charset="0"/>
                <a:cs typeface="Courier New" charset="0"/>
              </a:rPr>
              <a:t>.out.println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(</a:t>
            </a:r>
            <a:r>
              <a:rPr lang="en-US" sz="2000" dirty="0" err="1">
                <a:latin typeface="Courier Regular" pitchFamily="2" charset="0"/>
                <a:ea typeface="Courier New" charset="0"/>
                <a:cs typeface="Courier New" charset="0"/>
              </a:rPr>
              <a:t>strList.get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(</a:t>
            </a:r>
            <a:r>
              <a:rPr lang="en-US" sz="2000" dirty="0" err="1">
                <a:latin typeface="Courier Regular" pitchFamily="2" charset="0"/>
                <a:ea typeface="Courier New" charset="0"/>
                <a:cs typeface="Courier New" charset="0"/>
              </a:rPr>
              <a:t>i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));</a:t>
            </a:r>
          </a:p>
          <a:p>
            <a:pPr marL="0" indent="0"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  }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3050682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Calibri" charset="0"/>
                <a:ea typeface="Calibri" charset="0"/>
                <a:cs typeface="Calibri" charset="0"/>
              </a:rPr>
              <a:t>Collection traversal using iterators</a:t>
            </a:r>
            <a:endParaRPr lang="en-US" sz="4200" dirty="0">
              <a:latin typeface="Courier Regular" pitchFamily="2" charset="0"/>
              <a:ea typeface="Courier New" charset="0"/>
              <a:cs typeface="Courier New" charset="0"/>
            </a:endParaRPr>
          </a:p>
        </p:txBody>
      </p:sp>
      <p:sp>
        <p:nvSpPr>
          <p:cNvPr id="8" name="Content Placeholder 4"/>
          <p:cNvSpPr txBox="1">
            <a:spLocks/>
          </p:cNvSpPr>
          <p:nvPr/>
        </p:nvSpPr>
        <p:spPr>
          <a:xfrm>
            <a:off x="149415" y="954115"/>
            <a:ext cx="8916528" cy="54240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Since traversing a collection is very common Java provides another way to do it: using an </a:t>
            </a:r>
            <a:r>
              <a:rPr lang="en-US" sz="24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Iterator</a:t>
            </a:r>
            <a:r>
              <a:rPr lang="en-US" sz="24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</a:p>
          <a:p>
            <a:pPr lvl="1"/>
            <a:r>
              <a:rPr lang="en-US" sz="2000" dirty="0"/>
              <a:t>Has cursor that guides us through the collection, one element at a time</a:t>
            </a:r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r>
              <a:rPr lang="en-US" sz="2000" dirty="0"/>
              <a:t>More powerful than for-each loop (supports removal)</a:t>
            </a:r>
          </a:p>
          <a:p>
            <a:pPr lvl="1"/>
            <a:r>
              <a:rPr lang="en-US" sz="2000" dirty="0"/>
              <a:t>Even if </a:t>
            </a:r>
            <a:r>
              <a:rPr lang="en-US" sz="2000" dirty="0">
                <a:latin typeface="Courier" pitchFamily="2" charset="0"/>
              </a:rPr>
              <a:t>get()</a:t>
            </a:r>
            <a:r>
              <a:rPr lang="en-US" sz="2000" dirty="0"/>
              <a:t> is available, is often more efficient, e.g. for linked lists</a:t>
            </a:r>
          </a:p>
          <a:p>
            <a:r>
              <a:rPr lang="en-US" sz="2400" dirty="0"/>
              <a:t>The </a:t>
            </a:r>
            <a:r>
              <a:rPr lang="en-US" sz="24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Collection</a:t>
            </a:r>
            <a:r>
              <a:rPr lang="en-US" sz="2400" dirty="0"/>
              <a:t> interface extends </a:t>
            </a:r>
            <a:r>
              <a:rPr lang="en-US" sz="24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Iterable</a:t>
            </a:r>
            <a:r>
              <a:rPr lang="en-US" sz="2400" dirty="0"/>
              <a:t>, meaning all collections support iteration</a:t>
            </a:r>
          </a:p>
          <a:p>
            <a:r>
              <a:rPr lang="en-US" sz="24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Iterator</a:t>
            </a:r>
            <a:r>
              <a:rPr lang="en-US" sz="2400" dirty="0"/>
              <a:t> provides the following methods:</a:t>
            </a:r>
          </a:p>
          <a:p>
            <a:pPr lvl="1"/>
            <a:r>
              <a:rPr lang="en-US" sz="2000" dirty="0" err="1">
                <a:latin typeface="Courier Regular" pitchFamily="2" charset="0"/>
                <a:ea typeface="Courier New" charset="0"/>
                <a:cs typeface="Courier New" charset="0"/>
              </a:rPr>
              <a:t>hasNext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()</a:t>
            </a:r>
            <a:r>
              <a:rPr lang="en-US" sz="2000" dirty="0"/>
              <a:t>: returns true if the collection has more elements</a:t>
            </a:r>
          </a:p>
          <a:p>
            <a:pPr lvl="1"/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next()</a:t>
            </a:r>
            <a:r>
              <a:rPr lang="en-US" sz="2000" dirty="0"/>
              <a:t>: returns next element in collection and moves cursor forwards</a:t>
            </a:r>
          </a:p>
          <a:p>
            <a:pPr lvl="1"/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remove()</a:t>
            </a:r>
            <a:r>
              <a:rPr lang="en-US" sz="2000" dirty="0"/>
              <a:t>: removes last element returned by the iterator from collection</a:t>
            </a:r>
          </a:p>
          <a:p>
            <a:pPr marL="0" indent="0">
              <a:buNone/>
            </a:pPr>
            <a:endParaRPr lang="en-US" sz="24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71BDBDF9-267D-7446-9FD5-5368474003C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46400" y="2271499"/>
            <a:ext cx="3251200" cy="741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3552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Calibri" charset="0"/>
                <a:ea typeface="Calibri" charset="0"/>
                <a:cs typeface="Calibri" charset="0"/>
              </a:rPr>
              <a:t>Using an iterator</a:t>
            </a:r>
            <a:endParaRPr lang="en-US" sz="4200" dirty="0">
              <a:latin typeface="Courier Regular" pitchFamily="2" charset="0"/>
              <a:ea typeface="Courier New" charset="0"/>
              <a:cs typeface="Courier New" charset="0"/>
            </a:endParaRPr>
          </a:p>
        </p:txBody>
      </p:sp>
      <p:sp>
        <p:nvSpPr>
          <p:cNvPr id="8" name="Content Placeholder 4"/>
          <p:cNvSpPr txBox="1">
            <a:spLocks/>
          </p:cNvSpPr>
          <p:nvPr/>
        </p:nvSpPr>
        <p:spPr>
          <a:xfrm>
            <a:off x="194872" y="1058402"/>
            <a:ext cx="8808451" cy="54240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/>
              <a:t>Obtaining an iterator</a:t>
            </a:r>
          </a:p>
          <a:p>
            <a:pPr lvl="1"/>
            <a:r>
              <a:rPr lang="en-US" sz="2400" dirty="0"/>
              <a:t>Collections have an </a:t>
            </a:r>
            <a:r>
              <a:rPr lang="en-US" sz="2400" dirty="0">
                <a:latin typeface="Courier Regular" pitchFamily="2" charset="0"/>
                <a:ea typeface="Courier New" charset="0"/>
                <a:cs typeface="Courier New" charset="0"/>
              </a:rPr>
              <a:t>iterator()</a:t>
            </a:r>
            <a:r>
              <a:rPr lang="en-US" sz="2400" dirty="0"/>
              <a:t> method that returns one</a:t>
            </a:r>
          </a:p>
          <a:p>
            <a:r>
              <a:rPr lang="en-US" sz="2800" dirty="0"/>
              <a:t>Example usage:</a:t>
            </a:r>
          </a:p>
          <a:p>
            <a:pPr marL="0" indent="0">
              <a:buNone/>
            </a:pPr>
            <a:r>
              <a:rPr lang="en-US" sz="2800" dirty="0"/>
              <a:t>   </a:t>
            </a:r>
            <a:r>
              <a:rPr lang="en-US" sz="20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Collection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&lt;</a:t>
            </a:r>
            <a:r>
              <a:rPr lang="en-US" sz="20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String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&gt; </a:t>
            </a:r>
            <a:r>
              <a:rPr lang="en-US" sz="2000" dirty="0" err="1">
                <a:latin typeface="Courier Regular" pitchFamily="2" charset="0"/>
                <a:ea typeface="Courier New" charset="0"/>
                <a:cs typeface="Courier New" charset="0"/>
              </a:rPr>
              <a:t>strList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= </a:t>
            </a: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new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20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LinkedList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&lt;</a:t>
            </a:r>
            <a:r>
              <a:rPr lang="en-US" sz="20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String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&gt;();</a:t>
            </a:r>
          </a:p>
          <a:p>
            <a:pPr marL="0" indent="0"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 ...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    </a:t>
            </a:r>
            <a:r>
              <a:rPr lang="en-US" sz="20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Iterator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&lt;</a:t>
            </a:r>
            <a:r>
              <a:rPr lang="en-US" sz="20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String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&gt; </a:t>
            </a:r>
            <a:r>
              <a:rPr lang="en-US" sz="2000" dirty="0" err="1">
                <a:latin typeface="Courier Regular" pitchFamily="2" charset="0"/>
                <a:ea typeface="Courier New" charset="0"/>
                <a:cs typeface="Courier New" charset="0"/>
              </a:rPr>
              <a:t>itr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= </a:t>
            </a:r>
            <a:r>
              <a:rPr lang="en-US" sz="2000" dirty="0" err="1">
                <a:latin typeface="Courier Regular" pitchFamily="2" charset="0"/>
                <a:ea typeface="Courier New" charset="0"/>
                <a:cs typeface="Courier New" charset="0"/>
              </a:rPr>
              <a:t>strList.iterator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();</a:t>
            </a:r>
          </a:p>
          <a:p>
            <a:pPr marL="0" indent="0"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 </a:t>
            </a: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while 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(</a:t>
            </a:r>
            <a:r>
              <a:rPr lang="en-US" sz="2000" dirty="0" err="1">
                <a:latin typeface="Courier Regular" pitchFamily="2" charset="0"/>
                <a:ea typeface="Courier New" charset="0"/>
                <a:cs typeface="Courier New" charset="0"/>
              </a:rPr>
              <a:t>itr.hasNext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()) {</a:t>
            </a:r>
          </a:p>
          <a:p>
            <a:pPr marL="0" indent="0"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   </a:t>
            </a:r>
            <a:r>
              <a:rPr lang="en-US" sz="20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String 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s = </a:t>
            </a:r>
            <a:r>
              <a:rPr lang="en-US" sz="2000" dirty="0" err="1">
                <a:latin typeface="Courier Regular" pitchFamily="2" charset="0"/>
                <a:ea typeface="Courier New" charset="0"/>
                <a:cs typeface="Courier New" charset="0"/>
              </a:rPr>
              <a:t>itr.next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();</a:t>
            </a:r>
          </a:p>
          <a:p>
            <a:pPr marL="0" indent="0"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   </a:t>
            </a:r>
            <a:r>
              <a:rPr lang="en-US" sz="20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System</a:t>
            </a:r>
            <a:r>
              <a:rPr lang="en-US" sz="2000" dirty="0" err="1">
                <a:latin typeface="Courier Regular" pitchFamily="2" charset="0"/>
                <a:ea typeface="Courier New" charset="0"/>
                <a:cs typeface="Courier New" charset="0"/>
              </a:rPr>
              <a:t>.out.println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(s);</a:t>
            </a:r>
          </a:p>
          <a:p>
            <a:pPr marL="0" indent="0"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 }</a:t>
            </a:r>
          </a:p>
          <a:p>
            <a:endParaRPr lang="en-US" sz="2800" dirty="0"/>
          </a:p>
          <a:p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46400" y="5401454"/>
            <a:ext cx="3251200" cy="741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89573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Calibri" charset="0"/>
                <a:ea typeface="Calibri" charset="0"/>
                <a:cs typeface="Calibri" charset="0"/>
              </a:rPr>
              <a:t>The </a:t>
            </a:r>
            <a:r>
              <a:rPr lang="en-US" sz="4200" dirty="0" err="1">
                <a:latin typeface="Courier Regular" pitchFamily="2" charset="0"/>
                <a:ea typeface="Courier New" charset="0"/>
                <a:cs typeface="Courier New" charset="0"/>
              </a:rPr>
              <a:t>ListIterator</a:t>
            </a:r>
            <a:r>
              <a:rPr lang="en-US" dirty="0">
                <a:latin typeface="Calibri" charset="0"/>
                <a:ea typeface="Calibri" charset="0"/>
                <a:cs typeface="Calibri" charset="0"/>
              </a:rPr>
              <a:t> class</a:t>
            </a:r>
            <a:endParaRPr lang="en-US" sz="4200" dirty="0">
              <a:latin typeface="Courier Regular" pitchFamily="2" charset="0"/>
              <a:ea typeface="Courier New" charset="0"/>
              <a:cs typeface="Courier New" charset="0"/>
            </a:endParaRPr>
          </a:p>
        </p:txBody>
      </p:sp>
      <p:sp>
        <p:nvSpPr>
          <p:cNvPr id="8" name="Content Placeholder 4"/>
          <p:cNvSpPr txBox="1">
            <a:spLocks/>
          </p:cNvSpPr>
          <p:nvPr/>
        </p:nvSpPr>
        <p:spPr>
          <a:xfrm>
            <a:off x="236095" y="1073392"/>
            <a:ext cx="8671810" cy="54240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Collections that implement interface </a:t>
            </a:r>
            <a:r>
              <a:rPr lang="en-US" sz="24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List</a:t>
            </a:r>
            <a:r>
              <a:rPr lang="en-US" sz="2400" dirty="0"/>
              <a:t> also support an additional type of iterator called </a:t>
            </a:r>
            <a:r>
              <a:rPr lang="en-US" sz="24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ListIterator</a:t>
            </a:r>
            <a:endParaRPr lang="en-US" sz="2400" dirty="0">
              <a:solidFill>
                <a:srgbClr val="00B050"/>
              </a:solidFill>
              <a:latin typeface="Courier Regular" pitchFamily="2" charset="0"/>
              <a:ea typeface="Courier New" charset="0"/>
              <a:cs typeface="Courier New" charset="0"/>
            </a:endParaRPr>
          </a:p>
          <a:p>
            <a:pPr lvl="1"/>
            <a:r>
              <a:rPr lang="en-US" sz="2000" dirty="0"/>
              <a:t>Obtained through the </a:t>
            </a:r>
            <a:r>
              <a:rPr lang="en-US" sz="2000" dirty="0" err="1">
                <a:latin typeface="Courier Regular" pitchFamily="2" charset="0"/>
                <a:ea typeface="Courier New" charset="0"/>
                <a:cs typeface="Courier New" charset="0"/>
              </a:rPr>
              <a:t>listIterator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()</a:t>
            </a:r>
            <a:r>
              <a:rPr lang="en-US" sz="2000" dirty="0"/>
              <a:t> method</a:t>
            </a:r>
          </a:p>
          <a:p>
            <a:r>
              <a:rPr lang="en-US" sz="2400" dirty="0"/>
              <a:t>Has many additional methods:</a:t>
            </a:r>
          </a:p>
          <a:p>
            <a:pPr lvl="1"/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add(</a:t>
            </a:r>
            <a:r>
              <a:rPr lang="en-US" sz="20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E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e)</a:t>
            </a:r>
            <a:r>
              <a:rPr lang="en-US" sz="2000" dirty="0"/>
              <a:t>: add element at current position (before 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next()</a:t>
            </a:r>
            <a:r>
              <a:rPr lang="en-US" sz="2000" dirty="0"/>
              <a:t>)</a:t>
            </a:r>
          </a:p>
          <a:p>
            <a:pPr lvl="1"/>
            <a:r>
              <a:rPr lang="en-US" sz="2000" dirty="0" err="1">
                <a:latin typeface="Courier Regular" pitchFamily="2" charset="0"/>
                <a:ea typeface="Courier New" charset="0"/>
                <a:cs typeface="Courier New" charset="0"/>
              </a:rPr>
              <a:t>hasPrevious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()</a:t>
            </a:r>
            <a:r>
              <a:rPr lang="en-US" sz="2000" dirty="0"/>
              <a:t>: returns true if there is an element before cursor</a:t>
            </a:r>
          </a:p>
          <a:p>
            <a:pPr lvl="1"/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previous()</a:t>
            </a:r>
            <a:r>
              <a:rPr lang="en-US" sz="2000" dirty="0"/>
              <a:t>: returns previous element and moves cursor backwards</a:t>
            </a:r>
          </a:p>
          <a:p>
            <a:pPr lvl="1"/>
            <a:r>
              <a:rPr lang="en-US" sz="2000" dirty="0" err="1">
                <a:latin typeface="Courier Regular" pitchFamily="2" charset="0"/>
                <a:ea typeface="Courier New" charset="0"/>
                <a:cs typeface="Courier New" charset="0"/>
              </a:rPr>
              <a:t>previousIndex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()</a:t>
            </a:r>
            <a:r>
              <a:rPr lang="en-US" sz="2000" dirty="0"/>
              <a:t>: returns index of element of subsequent call to 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previous()</a:t>
            </a:r>
          </a:p>
          <a:p>
            <a:pPr lvl="1"/>
            <a:r>
              <a:rPr lang="en-US" sz="2000" dirty="0" err="1">
                <a:latin typeface="Courier Regular" pitchFamily="2" charset="0"/>
                <a:ea typeface="Courier New" charset="0"/>
                <a:cs typeface="Courier New" charset="0"/>
              </a:rPr>
              <a:t>nextIndex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()</a:t>
            </a:r>
            <a:r>
              <a:rPr lang="en-US" sz="2000" dirty="0"/>
              <a:t>: returns index of element of subsequent call to 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next()</a:t>
            </a:r>
          </a:p>
          <a:p>
            <a:pPr lvl="1"/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set(</a:t>
            </a:r>
            <a:r>
              <a:rPr lang="en-US" sz="20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E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e)</a:t>
            </a:r>
            <a:r>
              <a:rPr lang="en-US" sz="2000" dirty="0"/>
              <a:t>: replaces last element returned by </a:t>
            </a:r>
            <a:r>
              <a:rPr lang="en-US" sz="2000" dirty="0">
                <a:latin typeface="Courier" pitchFamily="2" charset="0"/>
              </a:rPr>
              <a:t>previous()</a:t>
            </a:r>
            <a:r>
              <a:rPr lang="en-US" sz="2000" dirty="0"/>
              <a:t> or </a:t>
            </a:r>
            <a:r>
              <a:rPr lang="en-US" sz="2000" dirty="0">
                <a:latin typeface="Courier" pitchFamily="2" charset="0"/>
              </a:rPr>
              <a:t>next()</a:t>
            </a:r>
            <a:r>
              <a:rPr lang="en-US" sz="2000" dirty="0"/>
              <a:t> with </a:t>
            </a:r>
            <a:r>
              <a:rPr lang="en-US" sz="2000" dirty="0">
                <a:latin typeface="Courier" pitchFamily="2" charset="0"/>
              </a:rPr>
              <a:t>e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3609408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80" y="-188885"/>
            <a:ext cx="9144000" cy="1143000"/>
          </a:xfrm>
        </p:spPr>
        <p:txBody>
          <a:bodyPr>
            <a:normAutofit/>
          </a:bodyPr>
          <a:lstStyle/>
          <a:p>
            <a:r>
              <a:rPr lang="en-US" sz="4200" dirty="0" err="1">
                <a:latin typeface="Courier Regular" pitchFamily="2" charset="0"/>
                <a:ea typeface="Courier New" charset="0"/>
                <a:cs typeface="Courier New" charset="0"/>
              </a:rPr>
              <a:t>ListIterator</a:t>
            </a:r>
            <a:r>
              <a:rPr lang="en-US" dirty="0">
                <a:latin typeface="Calibri" charset="0"/>
                <a:ea typeface="Calibri" charset="0"/>
                <a:cs typeface="Calibri" charset="0"/>
              </a:rPr>
              <a:t> example: in-class exercise</a:t>
            </a:r>
            <a:endParaRPr lang="en-US" sz="4200" dirty="0">
              <a:latin typeface="Courier Regular" pitchFamily="2" charset="0"/>
              <a:ea typeface="Courier New" charset="0"/>
              <a:cs typeface="Courier New" charset="0"/>
            </a:endParaRPr>
          </a:p>
        </p:txBody>
      </p:sp>
      <p:sp>
        <p:nvSpPr>
          <p:cNvPr id="8" name="Content Placeholder 4"/>
          <p:cNvSpPr txBox="1">
            <a:spLocks/>
          </p:cNvSpPr>
          <p:nvPr/>
        </p:nvSpPr>
        <p:spPr>
          <a:xfrm>
            <a:off x="236095" y="1073392"/>
            <a:ext cx="8671810" cy="542404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600" dirty="0">
                <a:latin typeface="Calibri" charset="0"/>
                <a:ea typeface="Calibri" charset="0"/>
                <a:cs typeface="Calibri" charset="0"/>
              </a:rPr>
              <a:t>What are the output and side effects of the following program?</a:t>
            </a:r>
          </a:p>
          <a:p>
            <a:endParaRPr lang="en-US" sz="2000" dirty="0">
              <a:latin typeface="Courier Regular" pitchFamily="2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r>
              <a:rPr lang="en-US" sz="22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  List</a:t>
            </a:r>
            <a:r>
              <a:rPr lang="en-US" sz="2200" dirty="0">
                <a:latin typeface="Courier Regular" pitchFamily="2" charset="0"/>
                <a:ea typeface="Courier New" charset="0"/>
                <a:cs typeface="Courier New" charset="0"/>
              </a:rPr>
              <a:t>&lt;</a:t>
            </a:r>
            <a:r>
              <a:rPr lang="en-US" sz="22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Integer</a:t>
            </a:r>
            <a:r>
              <a:rPr lang="en-US" sz="2200" dirty="0">
                <a:latin typeface="Courier Regular" pitchFamily="2" charset="0"/>
                <a:ea typeface="Courier New" charset="0"/>
                <a:cs typeface="Courier New" charset="0"/>
              </a:rPr>
              <a:t>&gt; l = </a:t>
            </a:r>
            <a:r>
              <a:rPr lang="en-US" sz="22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new</a:t>
            </a:r>
            <a:r>
              <a:rPr lang="en-US" sz="22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22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LinkedList</a:t>
            </a:r>
            <a:r>
              <a:rPr lang="en-US" sz="2200" dirty="0">
                <a:latin typeface="Courier Regular" pitchFamily="2" charset="0"/>
                <a:ea typeface="Courier New" charset="0"/>
                <a:cs typeface="Courier New" charset="0"/>
              </a:rPr>
              <a:t>&lt;</a:t>
            </a:r>
            <a:r>
              <a:rPr lang="en-US" sz="22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Integer</a:t>
            </a:r>
            <a:r>
              <a:rPr lang="en-US" sz="2200" dirty="0">
                <a:latin typeface="Courier Regular" pitchFamily="2" charset="0"/>
                <a:ea typeface="Courier New" charset="0"/>
                <a:cs typeface="Courier New" charset="0"/>
              </a:rPr>
              <a:t>&gt;();</a:t>
            </a:r>
          </a:p>
          <a:p>
            <a:pPr marL="0" indent="0">
              <a:buNone/>
            </a:pPr>
            <a:r>
              <a:rPr lang="en-US" sz="2200" dirty="0">
                <a:latin typeface="Courier Regular" pitchFamily="2" charset="0"/>
                <a:ea typeface="Courier New" charset="0"/>
                <a:cs typeface="Courier New" charset="0"/>
              </a:rPr>
              <a:t>  </a:t>
            </a:r>
            <a:r>
              <a:rPr lang="en-US" sz="22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for</a:t>
            </a:r>
            <a:r>
              <a:rPr lang="en-US" sz="2200" dirty="0">
                <a:latin typeface="Courier Regular" pitchFamily="2" charset="0"/>
                <a:ea typeface="Courier New" charset="0"/>
                <a:cs typeface="Courier New" charset="0"/>
              </a:rPr>
              <a:t> (</a:t>
            </a:r>
            <a:r>
              <a:rPr lang="en-US" sz="22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int</a:t>
            </a:r>
            <a:r>
              <a:rPr lang="en-US" sz="22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2200" dirty="0" err="1">
                <a:latin typeface="Courier Regular" pitchFamily="2" charset="0"/>
                <a:ea typeface="Courier New" charset="0"/>
                <a:cs typeface="Courier New" charset="0"/>
              </a:rPr>
              <a:t>i</a:t>
            </a:r>
            <a:r>
              <a:rPr lang="en-US" sz="2200" dirty="0">
                <a:latin typeface="Courier Regular" pitchFamily="2" charset="0"/>
                <a:ea typeface="Courier New" charset="0"/>
                <a:cs typeface="Courier New" charset="0"/>
              </a:rPr>
              <a:t>=0; </a:t>
            </a:r>
            <a:r>
              <a:rPr lang="en-US" sz="2200" dirty="0" err="1">
                <a:latin typeface="Courier Regular" pitchFamily="2" charset="0"/>
                <a:ea typeface="Courier New" charset="0"/>
                <a:cs typeface="Courier New" charset="0"/>
              </a:rPr>
              <a:t>i</a:t>
            </a:r>
            <a:r>
              <a:rPr lang="en-US" sz="2200" dirty="0">
                <a:latin typeface="Courier Regular" pitchFamily="2" charset="0"/>
                <a:ea typeface="Courier New" charset="0"/>
                <a:cs typeface="Courier New" charset="0"/>
              </a:rPr>
              <a:t> &lt; 10; </a:t>
            </a:r>
            <a:r>
              <a:rPr lang="en-US" sz="2200" dirty="0" err="1">
                <a:latin typeface="Courier Regular" pitchFamily="2" charset="0"/>
                <a:ea typeface="Courier New" charset="0"/>
                <a:cs typeface="Courier New" charset="0"/>
              </a:rPr>
              <a:t>i</a:t>
            </a:r>
            <a:r>
              <a:rPr lang="en-US" sz="2200" dirty="0">
                <a:latin typeface="Courier Regular" pitchFamily="2" charset="0"/>
                <a:ea typeface="Courier New" charset="0"/>
                <a:cs typeface="Courier New" charset="0"/>
              </a:rPr>
              <a:t>++)</a:t>
            </a:r>
          </a:p>
          <a:p>
            <a:pPr marL="0" indent="0">
              <a:buNone/>
            </a:pPr>
            <a:r>
              <a:rPr lang="en-US" sz="2200" dirty="0">
                <a:latin typeface="Courier Regular" pitchFamily="2" charset="0"/>
                <a:ea typeface="Courier New" charset="0"/>
                <a:cs typeface="Courier New" charset="0"/>
              </a:rPr>
              <a:t>    </a:t>
            </a:r>
            <a:r>
              <a:rPr lang="en-US" sz="2200" dirty="0" err="1">
                <a:latin typeface="Courier Regular" pitchFamily="2" charset="0"/>
                <a:ea typeface="Courier New" charset="0"/>
                <a:cs typeface="Courier New" charset="0"/>
              </a:rPr>
              <a:t>l.add</a:t>
            </a:r>
            <a:r>
              <a:rPr lang="en-US" sz="2200" dirty="0">
                <a:latin typeface="Courier Regular" pitchFamily="2" charset="0"/>
                <a:ea typeface="Courier New" charset="0"/>
                <a:cs typeface="Courier New" charset="0"/>
              </a:rPr>
              <a:t>(</a:t>
            </a:r>
            <a:r>
              <a:rPr lang="en-US" sz="2200" dirty="0" err="1">
                <a:latin typeface="Courier Regular" pitchFamily="2" charset="0"/>
                <a:ea typeface="Courier New" charset="0"/>
                <a:cs typeface="Courier New" charset="0"/>
              </a:rPr>
              <a:t>i</a:t>
            </a:r>
            <a:r>
              <a:rPr lang="en-US" sz="2200" dirty="0">
                <a:latin typeface="Courier Regular" pitchFamily="2" charset="0"/>
                <a:ea typeface="Courier New" charset="0"/>
                <a:cs typeface="Courier New" charset="0"/>
              </a:rPr>
              <a:t>);</a:t>
            </a:r>
          </a:p>
          <a:p>
            <a:pPr marL="0" indent="0">
              <a:buNone/>
            </a:pPr>
            <a:endParaRPr lang="en-US" sz="2200" dirty="0">
              <a:latin typeface="Courier Regular" pitchFamily="2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r>
              <a:rPr lang="en-US" sz="2200" dirty="0">
                <a:latin typeface="Courier Regular" pitchFamily="2" charset="0"/>
                <a:ea typeface="Courier New" charset="0"/>
                <a:cs typeface="Courier New" charset="0"/>
              </a:rPr>
              <a:t>  </a:t>
            </a:r>
            <a:r>
              <a:rPr lang="en-US" sz="22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ListIterator</a:t>
            </a:r>
            <a:r>
              <a:rPr lang="en-US" sz="2200" dirty="0">
                <a:latin typeface="Courier Regular" pitchFamily="2" charset="0"/>
                <a:ea typeface="Courier New" charset="0"/>
                <a:cs typeface="Courier New" charset="0"/>
              </a:rPr>
              <a:t>&lt;</a:t>
            </a:r>
            <a:r>
              <a:rPr lang="en-US" sz="22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Integer</a:t>
            </a:r>
            <a:r>
              <a:rPr lang="en-US" sz="2200" dirty="0">
                <a:latin typeface="Courier Regular" pitchFamily="2" charset="0"/>
                <a:ea typeface="Courier New" charset="0"/>
                <a:cs typeface="Courier New" charset="0"/>
              </a:rPr>
              <a:t>&gt; </a:t>
            </a:r>
            <a:r>
              <a:rPr lang="en-US" sz="2200" dirty="0" err="1">
                <a:latin typeface="Courier Regular" pitchFamily="2" charset="0"/>
                <a:ea typeface="Courier New" charset="0"/>
                <a:cs typeface="Courier New" charset="0"/>
              </a:rPr>
              <a:t>itr</a:t>
            </a:r>
            <a:r>
              <a:rPr lang="en-US" sz="2200" dirty="0">
                <a:latin typeface="Courier Regular" pitchFamily="2" charset="0"/>
                <a:ea typeface="Courier New" charset="0"/>
                <a:cs typeface="Courier New" charset="0"/>
              </a:rPr>
              <a:t> = </a:t>
            </a:r>
            <a:r>
              <a:rPr lang="en-US" sz="2200" dirty="0" err="1">
                <a:latin typeface="Courier Regular" pitchFamily="2" charset="0"/>
                <a:ea typeface="Courier New" charset="0"/>
                <a:cs typeface="Courier New" charset="0"/>
              </a:rPr>
              <a:t>l.listIterator</a:t>
            </a:r>
            <a:r>
              <a:rPr lang="en-US" sz="2200" dirty="0">
                <a:latin typeface="Courier Regular" pitchFamily="2" charset="0"/>
                <a:ea typeface="Courier New" charset="0"/>
                <a:cs typeface="Courier New" charset="0"/>
              </a:rPr>
              <a:t>();</a:t>
            </a:r>
          </a:p>
          <a:p>
            <a:pPr marL="0" indent="0">
              <a:buNone/>
            </a:pPr>
            <a:r>
              <a:rPr lang="en-US" sz="2200" dirty="0">
                <a:latin typeface="Courier Regular" pitchFamily="2" charset="0"/>
                <a:ea typeface="Courier New" charset="0"/>
                <a:cs typeface="Courier New" charset="0"/>
              </a:rPr>
              <a:t>  </a:t>
            </a:r>
            <a:r>
              <a:rPr lang="en-US" sz="22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int</a:t>
            </a:r>
            <a:r>
              <a:rPr lang="en-US" sz="22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2200" dirty="0" err="1">
                <a:latin typeface="Courier Regular" pitchFamily="2" charset="0"/>
                <a:ea typeface="Courier New" charset="0"/>
                <a:cs typeface="Courier New" charset="0"/>
              </a:rPr>
              <a:t>acc</a:t>
            </a:r>
            <a:r>
              <a:rPr lang="en-US" sz="2200" dirty="0">
                <a:latin typeface="Courier Regular" pitchFamily="2" charset="0"/>
                <a:ea typeface="Courier New" charset="0"/>
                <a:cs typeface="Courier New" charset="0"/>
              </a:rPr>
              <a:t> = 0;</a:t>
            </a:r>
          </a:p>
          <a:p>
            <a:pPr marL="0" indent="0">
              <a:buNone/>
            </a:pPr>
            <a:r>
              <a:rPr lang="en-US" sz="2200" dirty="0">
                <a:latin typeface="Courier Regular" pitchFamily="2" charset="0"/>
                <a:ea typeface="Courier New" charset="0"/>
                <a:cs typeface="Courier New" charset="0"/>
              </a:rPr>
              <a:t>  </a:t>
            </a:r>
            <a:r>
              <a:rPr lang="en-US" sz="22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while </a:t>
            </a:r>
            <a:r>
              <a:rPr lang="en-US" sz="2200" dirty="0">
                <a:latin typeface="Courier Regular" pitchFamily="2" charset="0"/>
                <a:ea typeface="Courier New" charset="0"/>
                <a:cs typeface="Courier New" charset="0"/>
              </a:rPr>
              <a:t>(</a:t>
            </a:r>
            <a:r>
              <a:rPr lang="en-US" sz="2200" dirty="0" err="1">
                <a:latin typeface="Courier Regular" pitchFamily="2" charset="0"/>
                <a:ea typeface="Courier New" charset="0"/>
                <a:cs typeface="Courier New" charset="0"/>
              </a:rPr>
              <a:t>itr.hasNext</a:t>
            </a:r>
            <a:r>
              <a:rPr lang="en-US" sz="2200" dirty="0">
                <a:latin typeface="Courier Regular" pitchFamily="2" charset="0"/>
                <a:ea typeface="Courier New" charset="0"/>
                <a:cs typeface="Courier New" charset="0"/>
              </a:rPr>
              <a:t>()){</a:t>
            </a:r>
          </a:p>
          <a:p>
            <a:pPr marL="0" indent="0">
              <a:buNone/>
            </a:pPr>
            <a:r>
              <a:rPr lang="en-US" sz="2200" dirty="0">
                <a:latin typeface="Courier Regular" pitchFamily="2" charset="0"/>
                <a:ea typeface="Courier New" charset="0"/>
                <a:cs typeface="Courier New" charset="0"/>
              </a:rPr>
              <a:t>    </a:t>
            </a:r>
            <a:r>
              <a:rPr lang="en-US" sz="22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int</a:t>
            </a:r>
            <a:r>
              <a:rPr lang="en-US" sz="22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2200" dirty="0" err="1">
                <a:latin typeface="Courier Regular" pitchFamily="2" charset="0"/>
                <a:ea typeface="Courier New" charset="0"/>
                <a:cs typeface="Courier New" charset="0"/>
              </a:rPr>
              <a:t>curVal</a:t>
            </a:r>
            <a:r>
              <a:rPr lang="en-US" sz="2200" dirty="0">
                <a:latin typeface="Courier Regular" pitchFamily="2" charset="0"/>
                <a:ea typeface="Courier New" charset="0"/>
                <a:cs typeface="Courier New" charset="0"/>
              </a:rPr>
              <a:t> = </a:t>
            </a:r>
            <a:r>
              <a:rPr lang="en-US" sz="2200" dirty="0" err="1">
                <a:latin typeface="Courier Regular" pitchFamily="2" charset="0"/>
                <a:ea typeface="Courier New" charset="0"/>
                <a:cs typeface="Courier New" charset="0"/>
              </a:rPr>
              <a:t>itr.next</a:t>
            </a:r>
            <a:r>
              <a:rPr lang="en-US" sz="2200" dirty="0">
                <a:latin typeface="Courier Regular" pitchFamily="2" charset="0"/>
                <a:ea typeface="Courier New" charset="0"/>
                <a:cs typeface="Courier New" charset="0"/>
              </a:rPr>
              <a:t>();</a:t>
            </a:r>
          </a:p>
          <a:p>
            <a:pPr marL="0" indent="0">
              <a:buNone/>
            </a:pPr>
            <a:r>
              <a:rPr lang="en-US" sz="2200" dirty="0">
                <a:latin typeface="Courier Regular" pitchFamily="2" charset="0"/>
                <a:ea typeface="Courier New" charset="0"/>
                <a:cs typeface="Courier New" charset="0"/>
              </a:rPr>
              <a:t>    </a:t>
            </a:r>
            <a:r>
              <a:rPr lang="en-US" sz="2200" dirty="0" err="1">
                <a:latin typeface="Courier Regular" pitchFamily="2" charset="0"/>
                <a:ea typeface="Courier New" charset="0"/>
                <a:cs typeface="Courier New" charset="0"/>
              </a:rPr>
              <a:t>acc</a:t>
            </a:r>
            <a:r>
              <a:rPr lang="en-US" sz="2200" dirty="0">
                <a:latin typeface="Courier Regular" pitchFamily="2" charset="0"/>
                <a:ea typeface="Courier New" charset="0"/>
                <a:cs typeface="Courier New" charset="0"/>
              </a:rPr>
              <a:t> += </a:t>
            </a:r>
            <a:r>
              <a:rPr lang="en-US" sz="2200" dirty="0" err="1">
                <a:latin typeface="Courier Regular" pitchFamily="2" charset="0"/>
                <a:ea typeface="Courier New" charset="0"/>
                <a:cs typeface="Courier New" charset="0"/>
              </a:rPr>
              <a:t>curVal</a:t>
            </a:r>
            <a:r>
              <a:rPr lang="en-US" sz="2200" dirty="0">
                <a:latin typeface="Courier Regular" pitchFamily="2" charset="0"/>
                <a:ea typeface="Courier New" charset="0"/>
                <a:cs typeface="Courier New" charset="0"/>
              </a:rPr>
              <a:t>;</a:t>
            </a:r>
          </a:p>
          <a:p>
            <a:pPr marL="0" indent="0">
              <a:buNone/>
            </a:pPr>
            <a:r>
              <a:rPr lang="en-US" sz="2200" dirty="0">
                <a:latin typeface="Courier Regular" pitchFamily="2" charset="0"/>
                <a:ea typeface="Courier New" charset="0"/>
                <a:cs typeface="Courier New" charset="0"/>
              </a:rPr>
              <a:t>	 </a:t>
            </a:r>
            <a:r>
              <a:rPr lang="en-US" sz="2200" dirty="0" err="1">
                <a:latin typeface="Courier Regular" pitchFamily="2" charset="0"/>
                <a:ea typeface="Courier New" charset="0"/>
                <a:cs typeface="Courier New" charset="0"/>
              </a:rPr>
              <a:t>itr.set</a:t>
            </a:r>
            <a:r>
              <a:rPr lang="en-US" sz="2200" dirty="0">
                <a:latin typeface="Courier Regular" pitchFamily="2" charset="0"/>
                <a:ea typeface="Courier New" charset="0"/>
                <a:cs typeface="Courier New" charset="0"/>
              </a:rPr>
              <a:t>(</a:t>
            </a:r>
            <a:r>
              <a:rPr lang="en-US" sz="2200" dirty="0" err="1">
                <a:latin typeface="Courier Regular" pitchFamily="2" charset="0"/>
                <a:ea typeface="Courier New" charset="0"/>
                <a:cs typeface="Courier New" charset="0"/>
              </a:rPr>
              <a:t>acc</a:t>
            </a:r>
            <a:r>
              <a:rPr lang="en-US" sz="2200" dirty="0">
                <a:latin typeface="Courier Regular" pitchFamily="2" charset="0"/>
                <a:ea typeface="Courier New" charset="0"/>
                <a:cs typeface="Courier New" charset="0"/>
              </a:rPr>
              <a:t>);</a:t>
            </a:r>
          </a:p>
          <a:p>
            <a:pPr marL="0" indent="0">
              <a:buNone/>
            </a:pPr>
            <a:r>
              <a:rPr lang="en-US" sz="2200" dirty="0">
                <a:latin typeface="Courier Regular" pitchFamily="2" charset="0"/>
                <a:ea typeface="Courier New" charset="0"/>
                <a:cs typeface="Courier New" charset="0"/>
              </a:rPr>
              <a:t>  }</a:t>
            </a:r>
          </a:p>
          <a:p>
            <a:pPr marL="0" indent="0">
              <a:buNone/>
            </a:pPr>
            <a:r>
              <a:rPr lang="en-US" sz="2200" dirty="0">
                <a:latin typeface="Courier Regular" pitchFamily="2" charset="0"/>
                <a:ea typeface="Courier New" charset="0"/>
                <a:cs typeface="Courier New" charset="0"/>
              </a:rPr>
              <a:t>  </a:t>
            </a:r>
            <a:r>
              <a:rPr lang="en-US" sz="22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System</a:t>
            </a:r>
            <a:r>
              <a:rPr lang="en-US" sz="2200" dirty="0" err="1">
                <a:latin typeface="Courier Regular" pitchFamily="2" charset="0"/>
                <a:ea typeface="Courier New" charset="0"/>
                <a:cs typeface="Courier New" charset="0"/>
              </a:rPr>
              <a:t>.out.println</a:t>
            </a:r>
            <a:r>
              <a:rPr lang="en-US" sz="2200" dirty="0">
                <a:latin typeface="Courier Regular" pitchFamily="2" charset="0"/>
                <a:ea typeface="Courier New" charset="0"/>
                <a:cs typeface="Courier New" charset="0"/>
              </a:rPr>
              <a:t>(</a:t>
            </a:r>
            <a:r>
              <a:rPr lang="en-US" sz="2200" dirty="0" err="1">
                <a:latin typeface="Courier Regular" pitchFamily="2" charset="0"/>
                <a:ea typeface="Courier New" charset="0"/>
                <a:cs typeface="Courier New" charset="0"/>
              </a:rPr>
              <a:t>itr.previous</a:t>
            </a:r>
            <a:r>
              <a:rPr lang="en-US" sz="2200" dirty="0">
                <a:latin typeface="Courier Regular" pitchFamily="2" charset="0"/>
                <a:ea typeface="Courier New" charset="0"/>
                <a:cs typeface="Courier New" charset="0"/>
              </a:rPr>
              <a:t>());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1523916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811493"/>
            <a:ext cx="9179205" cy="6046507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51000"/>
            <a:ext cx="8229600" cy="2285085"/>
          </a:xfrm>
        </p:spPr>
        <p:txBody>
          <a:bodyPr/>
          <a:lstStyle/>
          <a:p>
            <a:r>
              <a:rPr lang="en-US" dirty="0"/>
              <a:t>Java’s list implementations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sz="2400" dirty="0"/>
              <a:t>(IPUJ 10.1-10.2)</a:t>
            </a:r>
          </a:p>
        </p:txBody>
      </p:sp>
    </p:spTree>
    <p:extLst>
      <p:ext uri="{BB962C8B-B14F-4D97-AF65-F5344CB8AC3E}">
        <p14:creationId xmlns:p14="http://schemas.microsoft.com/office/powerpoint/2010/main" xmlns="" val="39281807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alternative to </a:t>
            </a:r>
            <a:r>
              <a:rPr lang="en-US" dirty="0" err="1">
                <a:latin typeface="Courier Regular" pitchFamily="2" charset="0"/>
                <a:ea typeface="Courier New" charset="0"/>
                <a:cs typeface="Courier New" charset="0"/>
              </a:rPr>
              <a:t>LinkedList</a:t>
            </a:r>
            <a:r>
              <a:rPr lang="en-US" dirty="0"/>
              <a:t>   </a:t>
            </a:r>
          </a:p>
        </p:txBody>
      </p:sp>
      <p:sp>
        <p:nvSpPr>
          <p:cNvPr id="8" name="Content Placeholder 4"/>
          <p:cNvSpPr txBox="1">
            <a:spLocks/>
          </p:cNvSpPr>
          <p:nvPr/>
        </p:nvSpPr>
        <p:spPr>
          <a:xfrm>
            <a:off x="353125" y="1058402"/>
            <a:ext cx="8650198" cy="51980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/>
              <a:t>Random accesses are inefficient for </a:t>
            </a:r>
            <a:r>
              <a:rPr lang="en-US" sz="27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LinkedList</a:t>
            </a:r>
            <a:r>
              <a:rPr lang="en-US" sz="2700" dirty="0" err="1">
                <a:latin typeface="Calibri" panose="020F0502020204030204" pitchFamily="34" charset="0"/>
                <a:ea typeface="Courier New" charset="0"/>
                <a:cs typeface="Calibri" panose="020F0502020204030204" pitchFamily="34" charset="0"/>
              </a:rPr>
              <a:t>s</a:t>
            </a:r>
            <a:endParaRPr lang="en-US" sz="2700" dirty="0">
              <a:latin typeface="Calibri" panose="020F0502020204030204" pitchFamily="34" charset="0"/>
              <a:ea typeface="Courier New" charset="0"/>
              <a:cs typeface="Calibri" panose="020F0502020204030204" pitchFamily="34" charset="0"/>
            </a:endParaRPr>
          </a:p>
          <a:p>
            <a:pPr lvl="1"/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E.g. performing </a:t>
            </a:r>
            <a:r>
              <a:rPr lang="en-US" sz="2300" dirty="0">
                <a:latin typeface="Courier Regular" pitchFamily="2" charset="0"/>
                <a:ea typeface="Courier New" charset="0"/>
                <a:cs typeface="Courier New" charset="0"/>
              </a:rPr>
              <a:t>get()</a:t>
            </a:r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 on random indices</a:t>
            </a:r>
          </a:p>
          <a:p>
            <a:r>
              <a:rPr lang="en-US" sz="2800" dirty="0"/>
              <a:t>Lists that are accessed randomly often but rarely changed benefit from a different implementation</a:t>
            </a:r>
          </a:p>
          <a:p>
            <a:r>
              <a:rPr lang="en-US" sz="2800" dirty="0"/>
              <a:t>Recall arrays:</a:t>
            </a:r>
          </a:p>
          <a:p>
            <a:pPr lvl="1"/>
            <a:r>
              <a:rPr lang="en-US" sz="2400" dirty="0"/>
              <a:t>Fixed-sized collection of elements of a given type</a:t>
            </a:r>
          </a:p>
          <a:p>
            <a:pPr lvl="1"/>
            <a:r>
              <a:rPr lang="en-US" sz="2400" dirty="0"/>
              <a:t>Contiguous memory allocation allows fast random-access</a:t>
            </a:r>
            <a:endParaRPr lang="en-US" sz="2800" b="1" dirty="0"/>
          </a:p>
          <a:p>
            <a:r>
              <a:rPr lang="en-US" sz="2800" b="1" dirty="0"/>
              <a:t>We can implement a list using an array</a:t>
            </a:r>
          </a:p>
          <a:p>
            <a:pPr lvl="1"/>
            <a:r>
              <a:rPr lang="en-US" sz="2400" dirty="0"/>
              <a:t>Arrays enable fast random access</a:t>
            </a:r>
          </a:p>
          <a:p>
            <a:pPr lvl="2"/>
            <a:r>
              <a:rPr lang="en-US" sz="2000" dirty="0"/>
              <a:t>At a price, as we’ll see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4132172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662" y="-205214"/>
            <a:ext cx="9143996" cy="1143000"/>
          </a:xfrm>
        </p:spPr>
        <p:txBody>
          <a:bodyPr>
            <a:normAutofit/>
          </a:bodyPr>
          <a:lstStyle/>
          <a:p>
            <a:r>
              <a:rPr lang="en-US" dirty="0"/>
              <a:t>Implementing a list using an array</a:t>
            </a:r>
          </a:p>
        </p:txBody>
      </p:sp>
      <p:sp>
        <p:nvSpPr>
          <p:cNvPr id="8" name="Content Placeholder 4"/>
          <p:cNvSpPr txBox="1">
            <a:spLocks/>
          </p:cNvSpPr>
          <p:nvPr/>
        </p:nvSpPr>
        <p:spPr>
          <a:xfrm>
            <a:off x="245547" y="1058402"/>
            <a:ext cx="8656404" cy="56023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>
                <a:solidFill>
                  <a:srgbClr val="0000FF"/>
                </a:solidFill>
                <a:latin typeface="Courier" pitchFamily="2" charset="0"/>
                <a:ea typeface="Courier New" charset="0"/>
                <a:cs typeface="Courier New" panose="02070309020205020404" pitchFamily="49" charset="0"/>
              </a:rPr>
              <a:t> public class</a:t>
            </a:r>
            <a:r>
              <a:rPr lang="en-US" sz="2000" dirty="0">
                <a:latin typeface="Courier" pitchFamily="2" charset="0"/>
                <a:ea typeface="Courier New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panose="02070309020205020404" pitchFamily="49" charset="0"/>
              </a:rPr>
              <a:t>StringArrayList</a:t>
            </a:r>
            <a:r>
              <a:rPr lang="en-US" sz="2000" dirty="0">
                <a:latin typeface="Courier" pitchFamily="2" charset="0"/>
                <a:ea typeface="Courier New" charset="0"/>
                <a:cs typeface="Courier New" panose="02070309020205020404" pitchFamily="49" charset="0"/>
              </a:rPr>
              <a:t> {        </a:t>
            </a:r>
          </a:p>
          <a:p>
            <a:pPr marL="0" indent="0">
              <a:buNone/>
            </a:pPr>
            <a:r>
              <a:rPr lang="en-US" sz="2000" dirty="0">
                <a:latin typeface="Courier" pitchFamily="2" charset="0"/>
                <a:ea typeface="Courier New" charset="0"/>
                <a:cs typeface="Courier New" panose="02070309020205020404" pitchFamily="49" charset="0"/>
              </a:rPr>
              <a:t>   </a:t>
            </a:r>
            <a:r>
              <a:rPr lang="en-US" sz="2000" dirty="0">
                <a:solidFill>
                  <a:srgbClr val="0000FF"/>
                </a:solidFill>
                <a:latin typeface="Courier" pitchFamily="2" charset="0"/>
                <a:ea typeface="Courier New" charset="0"/>
                <a:cs typeface="Courier New" panose="02070309020205020404" pitchFamily="49" charset="0"/>
              </a:rPr>
              <a:t>private</a:t>
            </a:r>
            <a:r>
              <a:rPr lang="en-US" sz="2000" dirty="0">
                <a:latin typeface="Courier" pitchFamily="2" charset="0"/>
                <a:ea typeface="Courier New" charset="0"/>
                <a:cs typeface="Courier New" panose="02070309020205020404" pitchFamily="49" charset="0"/>
              </a:rPr>
              <a:t> </a:t>
            </a:r>
            <a:r>
              <a:rPr lang="en-US" sz="2000" dirty="0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panose="02070309020205020404" pitchFamily="49" charset="0"/>
              </a:rPr>
              <a:t>String</a:t>
            </a:r>
            <a:r>
              <a:rPr lang="en-US" sz="2000" dirty="0">
                <a:latin typeface="Courier" pitchFamily="2" charset="0"/>
                <a:ea typeface="Courier New" charset="0"/>
                <a:cs typeface="Courier New" panose="02070309020205020404" pitchFamily="49" charset="0"/>
              </a:rPr>
              <a:t>[] array = </a:t>
            </a:r>
            <a:r>
              <a:rPr lang="en-US" sz="2000" dirty="0">
                <a:solidFill>
                  <a:srgbClr val="0000FF"/>
                </a:solidFill>
                <a:latin typeface="Courier" pitchFamily="2" charset="0"/>
                <a:ea typeface="Courier New" charset="0"/>
                <a:cs typeface="Courier New" panose="02070309020205020404" pitchFamily="49" charset="0"/>
              </a:rPr>
              <a:t>new </a:t>
            </a:r>
            <a:r>
              <a:rPr lang="en-US" sz="2000" dirty="0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panose="02070309020205020404" pitchFamily="49" charset="0"/>
              </a:rPr>
              <a:t>String</a:t>
            </a:r>
            <a:r>
              <a:rPr lang="en-US" sz="2000" dirty="0">
                <a:latin typeface="Courier" pitchFamily="2" charset="0"/>
                <a:ea typeface="Courier New" charset="0"/>
                <a:cs typeface="Courier New" panose="02070309020205020404" pitchFamily="49" charset="0"/>
              </a:rPr>
              <a:t>[10];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FF"/>
                </a:solidFill>
                <a:latin typeface="Courier" pitchFamily="2" charset="0"/>
                <a:ea typeface="Courier New" charset="0"/>
                <a:cs typeface="Courier New" panose="02070309020205020404" pitchFamily="49" charset="0"/>
              </a:rPr>
              <a:t>   private</a:t>
            </a:r>
            <a:r>
              <a:rPr lang="en-US" sz="2000" dirty="0">
                <a:latin typeface="Courier" pitchFamily="2" charset="0"/>
                <a:ea typeface="Courier New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panose="02070309020205020404" pitchFamily="49" charset="0"/>
              </a:rPr>
              <a:t>int</a:t>
            </a:r>
            <a:r>
              <a:rPr lang="en-US" sz="2000" dirty="0">
                <a:latin typeface="Courier" pitchFamily="2" charset="0"/>
                <a:ea typeface="Courier New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latin typeface="Courier" pitchFamily="2" charset="0"/>
                <a:ea typeface="Courier New" charset="0"/>
                <a:cs typeface="Courier New" panose="02070309020205020404" pitchFamily="49" charset="0"/>
              </a:rPr>
              <a:t>lsize</a:t>
            </a:r>
            <a:r>
              <a:rPr lang="en-US" sz="2000" dirty="0">
                <a:latin typeface="Courier" pitchFamily="2" charset="0"/>
                <a:ea typeface="Courier New" charset="0"/>
                <a:cs typeface="Courier New" panose="02070309020205020404" pitchFamily="49" charset="0"/>
              </a:rPr>
              <a:t> = 0; // how much is occupied</a:t>
            </a:r>
          </a:p>
          <a:p>
            <a:pPr marL="0" indent="0">
              <a:buNone/>
            </a:pPr>
            <a:endParaRPr lang="en-US" sz="2000" dirty="0">
              <a:latin typeface="Courier" pitchFamily="2" charset="0"/>
              <a:ea typeface="Courier New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Courier" pitchFamily="2" charset="0"/>
                <a:ea typeface="Courier New" charset="0"/>
                <a:cs typeface="Courier New" panose="02070309020205020404" pitchFamily="49" charset="0"/>
              </a:rPr>
              <a:t>   </a:t>
            </a:r>
            <a:r>
              <a:rPr lang="en-US" sz="2000" dirty="0">
                <a:solidFill>
                  <a:srgbClr val="0000FF"/>
                </a:solidFill>
                <a:latin typeface="Courier" pitchFamily="2" charset="0"/>
                <a:ea typeface="Courier New" charset="0"/>
                <a:cs typeface="Courier New" panose="02070309020205020404" pitchFamily="49" charset="0"/>
              </a:rPr>
              <a:t>public</a:t>
            </a:r>
            <a:r>
              <a:rPr lang="en-US" sz="2000" dirty="0">
                <a:latin typeface="Courier" pitchFamily="2" charset="0"/>
                <a:ea typeface="Courier New" charset="0"/>
                <a:cs typeface="Courier New" panose="02070309020205020404" pitchFamily="49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Courier" pitchFamily="2" charset="0"/>
                <a:ea typeface="Courier New" charset="0"/>
                <a:cs typeface="Courier New" panose="02070309020205020404" pitchFamily="49" charset="0"/>
              </a:rPr>
              <a:t>void</a:t>
            </a:r>
            <a:r>
              <a:rPr lang="en-US" sz="2000" dirty="0">
                <a:latin typeface="Courier" pitchFamily="2" charset="0"/>
                <a:ea typeface="Courier New" charset="0"/>
                <a:cs typeface="Courier New" panose="02070309020205020404" pitchFamily="49" charset="0"/>
              </a:rPr>
              <a:t> add(</a:t>
            </a:r>
            <a:r>
              <a:rPr lang="en-US" sz="2000" dirty="0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panose="02070309020205020404" pitchFamily="49" charset="0"/>
              </a:rPr>
              <a:t>String</a:t>
            </a:r>
            <a:r>
              <a:rPr lang="en-US" sz="2000" dirty="0">
                <a:latin typeface="Courier" pitchFamily="2" charset="0"/>
                <a:ea typeface="Courier New" charset="0"/>
                <a:cs typeface="Courier New" panose="02070309020205020404" pitchFamily="49" charset="0"/>
              </a:rPr>
              <a:t> item){ // add at end</a:t>
            </a:r>
          </a:p>
          <a:p>
            <a:pPr marL="0" indent="0">
              <a:buNone/>
            </a:pPr>
            <a:r>
              <a:rPr lang="en-US" sz="2000" dirty="0">
                <a:latin typeface="Courier" pitchFamily="2" charset="0"/>
                <a:ea typeface="Courier New" charset="0"/>
                <a:cs typeface="Courier New" panose="02070309020205020404" pitchFamily="49" charset="0"/>
              </a:rPr>
              <a:t>     </a:t>
            </a:r>
            <a:r>
              <a:rPr lang="en-US" sz="2000" dirty="0">
                <a:solidFill>
                  <a:srgbClr val="0000FF"/>
                </a:solidFill>
                <a:latin typeface="Courier" pitchFamily="2" charset="0"/>
                <a:ea typeface="Courier New" charset="0"/>
                <a:cs typeface="Courier New" panose="02070309020205020404" pitchFamily="49" charset="0"/>
              </a:rPr>
              <a:t>if</a:t>
            </a:r>
            <a:r>
              <a:rPr lang="en-US" sz="2000" dirty="0">
                <a:latin typeface="Courier" pitchFamily="2" charset="0"/>
                <a:ea typeface="Courier New" charset="0"/>
                <a:cs typeface="Courier New" panose="02070309020205020404" pitchFamily="49" charset="0"/>
              </a:rPr>
              <a:t>(</a:t>
            </a:r>
            <a:r>
              <a:rPr lang="en-US" sz="2000" dirty="0" err="1">
                <a:latin typeface="Courier" pitchFamily="2" charset="0"/>
                <a:ea typeface="Courier New" charset="0"/>
                <a:cs typeface="Courier New" panose="02070309020205020404" pitchFamily="49" charset="0"/>
              </a:rPr>
              <a:t>lsize</a:t>
            </a:r>
            <a:r>
              <a:rPr lang="en-US" sz="2000" dirty="0">
                <a:latin typeface="Courier" pitchFamily="2" charset="0"/>
                <a:ea typeface="Courier New" charset="0"/>
                <a:cs typeface="Courier New" panose="02070309020205020404" pitchFamily="49" charset="0"/>
              </a:rPr>
              <a:t> == </a:t>
            </a:r>
            <a:r>
              <a:rPr lang="en-US" sz="2000" dirty="0" err="1">
                <a:latin typeface="Courier" pitchFamily="2" charset="0"/>
                <a:ea typeface="Courier New" charset="0"/>
                <a:cs typeface="Courier New" panose="02070309020205020404" pitchFamily="49" charset="0"/>
              </a:rPr>
              <a:t>array.length</a:t>
            </a:r>
            <a:r>
              <a:rPr lang="en-US" sz="2000" dirty="0">
                <a:latin typeface="Courier" pitchFamily="2" charset="0"/>
                <a:ea typeface="Courier New" charset="0"/>
                <a:cs typeface="Courier New" panose="02070309020205020404" pitchFamily="49" charset="0"/>
              </a:rPr>
              <a:t>){ // array already full! </a:t>
            </a:r>
          </a:p>
          <a:p>
            <a:pPr marL="0" indent="0">
              <a:buNone/>
            </a:pPr>
            <a:r>
              <a:rPr lang="en-US" sz="2000" dirty="0">
                <a:latin typeface="Courier" pitchFamily="2" charset="0"/>
                <a:ea typeface="Courier New" charset="0"/>
                <a:cs typeface="Courier New" panose="02070309020205020404" pitchFamily="49" charset="0"/>
              </a:rPr>
              <a:t>       </a:t>
            </a:r>
            <a:r>
              <a:rPr lang="en-US" sz="2000" dirty="0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panose="02070309020205020404" pitchFamily="49" charset="0"/>
              </a:rPr>
              <a:t>String</a:t>
            </a:r>
            <a:r>
              <a:rPr lang="en-US" sz="2000" dirty="0">
                <a:latin typeface="Courier" pitchFamily="2" charset="0"/>
                <a:ea typeface="Courier New" charset="0"/>
                <a:cs typeface="Courier New" panose="02070309020205020404" pitchFamily="49" charset="0"/>
              </a:rPr>
              <a:t>[] </a:t>
            </a:r>
            <a:r>
              <a:rPr lang="en-US" sz="2000" dirty="0" err="1">
                <a:latin typeface="Courier" pitchFamily="2" charset="0"/>
                <a:ea typeface="Courier New" charset="0"/>
                <a:cs typeface="Courier New" panose="02070309020205020404" pitchFamily="49" charset="0"/>
              </a:rPr>
              <a:t>newArray</a:t>
            </a:r>
            <a:r>
              <a:rPr lang="en-US" sz="2000" dirty="0">
                <a:latin typeface="Courier" pitchFamily="2" charset="0"/>
                <a:ea typeface="Courier New" charset="0"/>
                <a:cs typeface="Courier New" panose="02070309020205020404" pitchFamily="49" charset="0"/>
              </a:rPr>
              <a:t> = </a:t>
            </a:r>
            <a:r>
              <a:rPr lang="en-US" sz="2000" dirty="0">
                <a:solidFill>
                  <a:srgbClr val="0000FF"/>
                </a:solidFill>
                <a:latin typeface="Courier" pitchFamily="2" charset="0"/>
                <a:ea typeface="Courier New" charset="0"/>
                <a:cs typeface="Courier New" panose="02070309020205020404" pitchFamily="49" charset="0"/>
              </a:rPr>
              <a:t>new</a:t>
            </a:r>
            <a:r>
              <a:rPr lang="en-US" sz="2000" dirty="0">
                <a:latin typeface="Courier" pitchFamily="2" charset="0"/>
                <a:ea typeface="Courier New" charset="0"/>
                <a:cs typeface="Courier New" panose="02070309020205020404" pitchFamily="49" charset="0"/>
              </a:rPr>
              <a:t> </a:t>
            </a:r>
            <a:r>
              <a:rPr lang="en-US" sz="2000" dirty="0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panose="02070309020205020404" pitchFamily="49" charset="0"/>
              </a:rPr>
              <a:t>String</a:t>
            </a:r>
            <a:r>
              <a:rPr lang="en-US" sz="2000" dirty="0">
                <a:latin typeface="Courier" pitchFamily="2" charset="0"/>
                <a:ea typeface="Courier New" charset="0"/>
                <a:cs typeface="Courier New" panose="02070309020205020404" pitchFamily="49" charset="0"/>
              </a:rPr>
              <a:t>[2*</a:t>
            </a:r>
            <a:r>
              <a:rPr lang="en-US" sz="2000" dirty="0" err="1">
                <a:latin typeface="Courier" pitchFamily="2" charset="0"/>
                <a:ea typeface="Courier New" charset="0"/>
                <a:cs typeface="Courier New" panose="02070309020205020404" pitchFamily="49" charset="0"/>
              </a:rPr>
              <a:t>array.length</a:t>
            </a:r>
            <a:r>
              <a:rPr lang="en-US" sz="2000" dirty="0">
                <a:latin typeface="Courier" pitchFamily="2" charset="0"/>
                <a:ea typeface="Courier New" charset="0"/>
                <a:cs typeface="Courier New" panose="02070309020205020404" pitchFamily="49" charset="0"/>
              </a:rPr>
              <a:t>];</a:t>
            </a:r>
          </a:p>
          <a:p>
            <a:pPr marL="0" indent="0">
              <a:buNone/>
            </a:pPr>
            <a:r>
              <a:rPr lang="en-US" sz="2000" dirty="0">
                <a:latin typeface="Courier" pitchFamily="2" charset="0"/>
                <a:ea typeface="Courier New" charset="0"/>
                <a:cs typeface="Courier New" panose="02070309020205020404" pitchFamily="49" charset="0"/>
              </a:rPr>
              <a:t>       </a:t>
            </a:r>
            <a:r>
              <a:rPr lang="en-US" sz="2000" dirty="0">
                <a:solidFill>
                  <a:srgbClr val="0000FF"/>
                </a:solidFill>
                <a:latin typeface="Courier" pitchFamily="2" charset="0"/>
                <a:ea typeface="Courier New" charset="0"/>
                <a:cs typeface="Courier New" panose="02070309020205020404" pitchFamily="49" charset="0"/>
              </a:rPr>
              <a:t>for</a:t>
            </a:r>
            <a:r>
              <a:rPr lang="en-US" sz="2000" dirty="0">
                <a:latin typeface="Courier" pitchFamily="2" charset="0"/>
                <a:ea typeface="Courier New" charset="0"/>
                <a:cs typeface="Courier New" panose="02070309020205020404" pitchFamily="49" charset="0"/>
              </a:rPr>
              <a:t>(</a:t>
            </a:r>
            <a:r>
              <a:rPr lang="en-US" sz="2000" dirty="0" err="1">
                <a:solidFill>
                  <a:srgbClr val="00B050"/>
                </a:solidFill>
                <a:latin typeface="Courier" pitchFamily="2" charset="0"/>
                <a:ea typeface="Courier New" charset="0"/>
                <a:cs typeface="Courier New" panose="02070309020205020404" pitchFamily="49" charset="0"/>
              </a:rPr>
              <a:t>int</a:t>
            </a:r>
            <a:r>
              <a:rPr lang="en-US" sz="2000" dirty="0">
                <a:latin typeface="Courier" pitchFamily="2" charset="0"/>
                <a:ea typeface="Courier New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latin typeface="Courier" pitchFamily="2" charset="0"/>
                <a:ea typeface="Courier New" charset="0"/>
                <a:cs typeface="Courier New" panose="02070309020205020404" pitchFamily="49" charset="0"/>
              </a:rPr>
              <a:t>i</a:t>
            </a:r>
            <a:r>
              <a:rPr lang="en-US" sz="2000" dirty="0">
                <a:latin typeface="Courier" pitchFamily="2" charset="0"/>
                <a:ea typeface="Courier New" charset="0"/>
                <a:cs typeface="Courier New" panose="02070309020205020404" pitchFamily="49" charset="0"/>
              </a:rPr>
              <a:t>=0; </a:t>
            </a:r>
            <a:r>
              <a:rPr lang="en-US" sz="2000" dirty="0" err="1">
                <a:latin typeface="Courier" pitchFamily="2" charset="0"/>
                <a:ea typeface="Courier New" charset="0"/>
                <a:cs typeface="Courier New" panose="02070309020205020404" pitchFamily="49" charset="0"/>
              </a:rPr>
              <a:t>i</a:t>
            </a:r>
            <a:r>
              <a:rPr lang="en-US" sz="2000" dirty="0">
                <a:latin typeface="Courier" pitchFamily="2" charset="0"/>
                <a:ea typeface="Courier New" charset="0"/>
                <a:cs typeface="Courier New" panose="02070309020205020404" pitchFamily="49" charset="0"/>
              </a:rPr>
              <a:t> &lt; </a:t>
            </a:r>
            <a:r>
              <a:rPr lang="en-US" sz="2000" dirty="0" err="1">
                <a:latin typeface="Courier" pitchFamily="2" charset="0"/>
                <a:ea typeface="Courier New" charset="0"/>
                <a:cs typeface="Courier New" panose="02070309020205020404" pitchFamily="49" charset="0"/>
              </a:rPr>
              <a:t>array.length</a:t>
            </a:r>
            <a:r>
              <a:rPr lang="en-US" sz="2000" dirty="0">
                <a:latin typeface="Courier" pitchFamily="2" charset="0"/>
                <a:ea typeface="Courier New" charset="0"/>
                <a:cs typeface="Courier New" panose="02070309020205020404" pitchFamily="49" charset="0"/>
              </a:rPr>
              <a:t>; </a:t>
            </a:r>
            <a:r>
              <a:rPr lang="en-US" sz="2000" dirty="0" err="1">
                <a:latin typeface="Courier" pitchFamily="2" charset="0"/>
                <a:ea typeface="Courier New" charset="0"/>
                <a:cs typeface="Courier New" panose="02070309020205020404" pitchFamily="49" charset="0"/>
              </a:rPr>
              <a:t>i</a:t>
            </a:r>
            <a:r>
              <a:rPr lang="en-US" sz="2000" dirty="0">
                <a:latin typeface="Courier" pitchFamily="2" charset="0"/>
                <a:ea typeface="Courier New" charset="0"/>
                <a:cs typeface="Courier New" panose="02070309020205020404" pitchFamily="49" charset="0"/>
              </a:rPr>
              <a:t>++) // copy over</a:t>
            </a:r>
          </a:p>
          <a:p>
            <a:pPr marL="0" indent="0">
              <a:buNone/>
            </a:pPr>
            <a:r>
              <a:rPr lang="en-US" sz="2000" dirty="0">
                <a:latin typeface="Courier" pitchFamily="2" charset="0"/>
                <a:ea typeface="Courier New" charset="0"/>
                <a:cs typeface="Courier New" panose="02070309020205020404" pitchFamily="49" charset="0"/>
              </a:rPr>
              <a:t>         </a:t>
            </a:r>
            <a:r>
              <a:rPr lang="en-US" sz="2000" dirty="0" err="1">
                <a:latin typeface="Courier" pitchFamily="2" charset="0"/>
                <a:ea typeface="Courier New" charset="0"/>
                <a:cs typeface="Courier New" panose="02070309020205020404" pitchFamily="49" charset="0"/>
              </a:rPr>
              <a:t>newArray</a:t>
            </a:r>
            <a:r>
              <a:rPr lang="en-US" sz="2000" dirty="0">
                <a:latin typeface="Courier" pitchFamily="2" charset="0"/>
                <a:ea typeface="Courier New" charset="0"/>
                <a:cs typeface="Courier New" panose="02070309020205020404" pitchFamily="49" charset="0"/>
              </a:rPr>
              <a:t>[</a:t>
            </a:r>
            <a:r>
              <a:rPr lang="en-US" sz="2000" dirty="0" err="1">
                <a:latin typeface="Courier" pitchFamily="2" charset="0"/>
                <a:ea typeface="Courier New" charset="0"/>
                <a:cs typeface="Courier New" panose="02070309020205020404" pitchFamily="49" charset="0"/>
              </a:rPr>
              <a:t>i</a:t>
            </a:r>
            <a:r>
              <a:rPr lang="en-US" sz="2000" dirty="0">
                <a:latin typeface="Courier" pitchFamily="2" charset="0"/>
                <a:ea typeface="Courier New" charset="0"/>
                <a:cs typeface="Courier New" panose="02070309020205020404" pitchFamily="49" charset="0"/>
              </a:rPr>
              <a:t>] = array[</a:t>
            </a:r>
            <a:r>
              <a:rPr lang="en-US" sz="2000" dirty="0" err="1">
                <a:latin typeface="Courier" pitchFamily="2" charset="0"/>
                <a:ea typeface="Courier New" charset="0"/>
                <a:cs typeface="Courier New" panose="02070309020205020404" pitchFamily="49" charset="0"/>
              </a:rPr>
              <a:t>i</a:t>
            </a:r>
            <a:r>
              <a:rPr lang="en-US" sz="2000" dirty="0">
                <a:latin typeface="Courier" pitchFamily="2" charset="0"/>
                <a:ea typeface="Courier New" charset="0"/>
                <a:cs typeface="Courier New" panose="02070309020205020404" pitchFamily="49" charset="0"/>
              </a:rPr>
              <a:t>];</a:t>
            </a:r>
          </a:p>
          <a:p>
            <a:pPr marL="0" indent="0">
              <a:buNone/>
            </a:pPr>
            <a:r>
              <a:rPr lang="en-US" sz="2000" dirty="0">
                <a:latin typeface="Courier" pitchFamily="2" charset="0"/>
                <a:ea typeface="Courier New" charset="0"/>
                <a:cs typeface="Courier New" panose="02070309020205020404" pitchFamily="49" charset="0"/>
              </a:rPr>
              <a:t>       array = </a:t>
            </a:r>
            <a:r>
              <a:rPr lang="en-US" sz="2000" dirty="0" err="1">
                <a:latin typeface="Courier" pitchFamily="2" charset="0"/>
                <a:ea typeface="Courier New" charset="0"/>
                <a:cs typeface="Courier New" panose="02070309020205020404" pitchFamily="49" charset="0"/>
              </a:rPr>
              <a:t>newArray</a:t>
            </a:r>
            <a:r>
              <a:rPr lang="en-US" sz="2000" dirty="0">
                <a:latin typeface="Courier" pitchFamily="2" charset="0"/>
                <a:ea typeface="Courier New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dirty="0">
                <a:latin typeface="Courier" pitchFamily="2" charset="0"/>
                <a:ea typeface="Courier New" charset="0"/>
                <a:cs typeface="Courier New" panose="02070309020205020404" pitchFamily="49" charset="0"/>
              </a:rPr>
              <a:t>     }        </a:t>
            </a:r>
          </a:p>
          <a:p>
            <a:pPr marL="0" indent="0">
              <a:buNone/>
            </a:pPr>
            <a:r>
              <a:rPr lang="en-US" sz="2000" dirty="0">
                <a:latin typeface="Courier" pitchFamily="2" charset="0"/>
                <a:ea typeface="Courier New" charset="0"/>
                <a:cs typeface="Courier New" panose="02070309020205020404" pitchFamily="49" charset="0"/>
              </a:rPr>
              <a:t>     array[</a:t>
            </a:r>
            <a:r>
              <a:rPr lang="en-US" sz="2000" dirty="0" err="1">
                <a:latin typeface="Courier" pitchFamily="2" charset="0"/>
                <a:ea typeface="Courier New" charset="0"/>
                <a:cs typeface="Courier New" panose="02070309020205020404" pitchFamily="49" charset="0"/>
              </a:rPr>
              <a:t>lsize</a:t>
            </a:r>
            <a:r>
              <a:rPr lang="en-US" sz="2000" dirty="0">
                <a:latin typeface="Courier" pitchFamily="2" charset="0"/>
                <a:ea typeface="Courier New" charset="0"/>
                <a:cs typeface="Courier New" panose="02070309020205020404" pitchFamily="49" charset="0"/>
              </a:rPr>
              <a:t>] = item;        </a:t>
            </a:r>
          </a:p>
          <a:p>
            <a:pPr marL="0" indent="0">
              <a:buNone/>
            </a:pPr>
            <a:r>
              <a:rPr lang="en-US" sz="2000" dirty="0">
                <a:latin typeface="Courier" pitchFamily="2" charset="0"/>
                <a:ea typeface="Courier New" charset="0"/>
                <a:cs typeface="Courier New" panose="02070309020205020404" pitchFamily="49" charset="0"/>
              </a:rPr>
              <a:t>     </a:t>
            </a:r>
            <a:r>
              <a:rPr lang="en-US" sz="2000" dirty="0" err="1">
                <a:latin typeface="Courier" pitchFamily="2" charset="0"/>
                <a:ea typeface="Courier New" charset="0"/>
                <a:cs typeface="Courier New" panose="02070309020205020404" pitchFamily="49" charset="0"/>
              </a:rPr>
              <a:t>lsize</a:t>
            </a:r>
            <a:r>
              <a:rPr lang="en-US" sz="2000" dirty="0">
                <a:latin typeface="Courier" pitchFamily="2" charset="0"/>
                <a:ea typeface="Courier New" charset="0"/>
                <a:cs typeface="Courier New" panose="02070309020205020404" pitchFamily="49" charset="0"/>
              </a:rPr>
              <a:t>++;</a:t>
            </a:r>
          </a:p>
          <a:p>
            <a:pPr marL="0" indent="0">
              <a:buNone/>
            </a:pPr>
            <a:r>
              <a:rPr lang="en-US" sz="2000" dirty="0">
                <a:latin typeface="Courier" pitchFamily="2" charset="0"/>
                <a:ea typeface="Courier New" charset="0"/>
                <a:cs typeface="Courier New" panose="02070309020205020404" pitchFamily="49" charset="0"/>
              </a:rPr>
              <a:t>   }</a:t>
            </a:r>
          </a:p>
          <a:p>
            <a:pPr marL="0" indent="0">
              <a:buNone/>
            </a:pPr>
            <a:r>
              <a:rPr lang="en-US" sz="2000" dirty="0">
                <a:latin typeface="Courier" pitchFamily="2" charset="0"/>
                <a:ea typeface="Courier New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xmlns="" val="18943807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39" y="-188885"/>
            <a:ext cx="9003323" cy="1143000"/>
          </a:xfrm>
        </p:spPr>
        <p:txBody>
          <a:bodyPr>
            <a:normAutofit/>
          </a:bodyPr>
          <a:lstStyle/>
          <a:p>
            <a:r>
              <a:rPr lang="en-US" dirty="0" err="1">
                <a:latin typeface="Courier Regular" pitchFamily="2" charset="0"/>
                <a:ea typeface="Courier New" charset="0"/>
                <a:cs typeface="Courier New" charset="0"/>
              </a:rPr>
              <a:t>ArrayList</a:t>
            </a:r>
            <a:r>
              <a:rPr lang="en-US" dirty="0"/>
              <a:t> </a:t>
            </a:r>
            <a:r>
              <a:rPr lang="en-US" dirty="0" smtClean="0"/>
              <a:t>implementation: more</a:t>
            </a:r>
            <a:endParaRPr lang="en-US" dirty="0"/>
          </a:p>
        </p:txBody>
      </p:sp>
      <p:sp>
        <p:nvSpPr>
          <p:cNvPr id="8" name="Content Placeholder 4"/>
          <p:cNvSpPr txBox="1">
            <a:spLocks/>
          </p:cNvSpPr>
          <p:nvPr/>
        </p:nvSpPr>
        <p:spPr>
          <a:xfrm>
            <a:off x="266501" y="1070842"/>
            <a:ext cx="8650198" cy="1071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Also see chapter 7.3 in our text book. </a:t>
            </a:r>
            <a:endParaRPr lang="en-US" sz="2400" dirty="0"/>
          </a:p>
          <a:p>
            <a:r>
              <a:rPr lang="en-US" sz="2400" dirty="0" smtClean="0"/>
              <a:t>How could we use it? Here’s an example…</a:t>
            </a:r>
            <a:endParaRPr lang="en-US" sz="2000" b="1" dirty="0"/>
          </a:p>
          <a:p>
            <a:endParaRPr lang="en-US" sz="2400" dirty="0"/>
          </a:p>
        </p:txBody>
      </p:sp>
      <p:sp>
        <p:nvSpPr>
          <p:cNvPr id="4" name="Content Placeholder 4"/>
          <p:cNvSpPr txBox="1">
            <a:spLocks/>
          </p:cNvSpPr>
          <p:nvPr/>
        </p:nvSpPr>
        <p:spPr>
          <a:xfrm>
            <a:off x="245547" y="2404532"/>
            <a:ext cx="8656404" cy="4256243"/>
          </a:xfrm>
          <a:prstGeom prst="rect">
            <a:avLst/>
          </a:prstGeom>
        </p:spPr>
        <p:txBody>
          <a:bodyPr vert="horz" lIns="91440" tIns="45720" rIns="91440" bIns="45720" rtlCol="0">
            <a:normAutofit fontScale="400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 smtClean="0">
                <a:solidFill>
                  <a:srgbClr val="0000FF"/>
                </a:solidFill>
                <a:latin typeface="Courier New" pitchFamily="49" charset="0"/>
                <a:ea typeface="Courier New" charset="0"/>
                <a:cs typeface="Courier New" pitchFamily="49" charset="0"/>
              </a:rPr>
              <a:t>import </a:t>
            </a:r>
            <a:r>
              <a:rPr lang="en-US" sz="2000" dirty="0" err="1" smtClean="0">
                <a:solidFill>
                  <a:srgbClr val="0000FF"/>
                </a:solidFill>
                <a:latin typeface="Courier New" pitchFamily="49" charset="0"/>
                <a:ea typeface="Courier New" charset="0"/>
                <a:cs typeface="Courier New" pitchFamily="49" charset="0"/>
              </a:rPr>
              <a:t>textio.TextIO</a:t>
            </a:r>
            <a:r>
              <a:rPr lang="en-US" sz="2000" dirty="0" smtClean="0">
                <a:solidFill>
                  <a:srgbClr val="0000FF"/>
                </a:solidFill>
                <a:latin typeface="Courier New" pitchFamily="49" charset="0"/>
                <a:ea typeface="Courier New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0000FF"/>
                </a:solidFill>
                <a:latin typeface="Courier New" pitchFamily="49" charset="0"/>
                <a:ea typeface="Courier New" charset="0"/>
                <a:cs typeface="Courier New" pitchFamily="49" charset="0"/>
              </a:rPr>
              <a:t>import </a:t>
            </a:r>
            <a:r>
              <a:rPr lang="en-US" sz="2000" dirty="0" err="1" smtClean="0">
                <a:solidFill>
                  <a:srgbClr val="0000FF"/>
                </a:solidFill>
                <a:latin typeface="Courier New" pitchFamily="49" charset="0"/>
                <a:ea typeface="Courier New" charset="0"/>
                <a:cs typeface="Courier New" pitchFamily="49" charset="0"/>
              </a:rPr>
              <a:t>java.util.ArrayList</a:t>
            </a:r>
            <a:r>
              <a:rPr lang="en-US" sz="2000" dirty="0" smtClean="0">
                <a:solidFill>
                  <a:srgbClr val="0000FF"/>
                </a:solidFill>
                <a:latin typeface="Courier New" pitchFamily="49" charset="0"/>
                <a:ea typeface="Courier New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sz="2000" dirty="0" smtClean="0">
              <a:solidFill>
                <a:srgbClr val="0000FF"/>
              </a:solidFill>
              <a:latin typeface="Courier New" pitchFamily="49" charset="0"/>
              <a:ea typeface="Courier New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rgbClr val="0000FF"/>
                </a:solidFill>
                <a:latin typeface="Courier New" pitchFamily="49" charset="0"/>
                <a:ea typeface="Courier New" charset="0"/>
                <a:cs typeface="Courier New" pitchFamily="49" charset="0"/>
              </a:rPr>
              <a:t>/**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0000FF"/>
                </a:solidFill>
                <a:latin typeface="Courier New" pitchFamily="49" charset="0"/>
                <a:ea typeface="Courier New" charset="0"/>
                <a:cs typeface="Courier New" pitchFamily="49" charset="0"/>
              </a:rPr>
              <a:t> * Reads a list of non-zero numbers from the user, then prints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0000FF"/>
                </a:solidFill>
                <a:latin typeface="Courier New" pitchFamily="49" charset="0"/>
                <a:ea typeface="Courier New" charset="0"/>
                <a:cs typeface="Courier New" pitchFamily="49" charset="0"/>
              </a:rPr>
              <a:t> * out the input numbers in the reverse of the order in which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0000FF"/>
                </a:solidFill>
                <a:latin typeface="Courier New" pitchFamily="49" charset="0"/>
                <a:ea typeface="Courier New" charset="0"/>
                <a:cs typeface="Courier New" pitchFamily="49" charset="0"/>
              </a:rPr>
              <a:t> * the were entered.  There is no limit on the number of inputs.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0000FF"/>
                </a:solidFill>
                <a:latin typeface="Courier New" pitchFamily="49" charset="0"/>
                <a:ea typeface="Courier New" charset="0"/>
                <a:cs typeface="Courier New" pitchFamily="49" charset="0"/>
              </a:rPr>
              <a:t> */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0000FF"/>
                </a:solidFill>
                <a:latin typeface="Courier New" pitchFamily="49" charset="0"/>
                <a:ea typeface="Courier New" charset="0"/>
                <a:cs typeface="Courier New" pitchFamily="49" charset="0"/>
              </a:rPr>
              <a:t>public class </a:t>
            </a:r>
            <a:r>
              <a:rPr lang="en-US" sz="2000" dirty="0" err="1" smtClean="0">
                <a:solidFill>
                  <a:srgbClr val="0000FF"/>
                </a:solidFill>
                <a:latin typeface="Courier New" pitchFamily="49" charset="0"/>
                <a:ea typeface="Courier New" charset="0"/>
                <a:cs typeface="Courier New" pitchFamily="49" charset="0"/>
              </a:rPr>
              <a:t>ReverseWithArrayList</a:t>
            </a:r>
            <a:r>
              <a:rPr lang="en-US" sz="2000" dirty="0" smtClean="0">
                <a:solidFill>
                  <a:srgbClr val="0000FF"/>
                </a:solidFill>
                <a:latin typeface="Courier New" pitchFamily="49" charset="0"/>
                <a:ea typeface="Courier New" charset="0"/>
                <a:cs typeface="Courier New" pitchFamily="49" charset="0"/>
              </a:rPr>
              <a:t> {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0000FF"/>
                </a:solidFill>
                <a:latin typeface="Courier New" pitchFamily="49" charset="0"/>
                <a:ea typeface="Courier New" charset="0"/>
                <a:cs typeface="Courier New" pitchFamily="49" charset="0"/>
              </a:rPr>
              <a:t>    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0000FF"/>
                </a:solidFill>
                <a:latin typeface="Courier New" pitchFamily="49" charset="0"/>
                <a:ea typeface="Courier New" charset="0"/>
                <a:cs typeface="Courier New" pitchFamily="49" charset="0"/>
              </a:rPr>
              <a:t>    public static void main(String[] </a:t>
            </a:r>
            <a:r>
              <a:rPr lang="en-US" sz="2000" dirty="0" err="1" smtClean="0">
                <a:solidFill>
                  <a:srgbClr val="0000FF"/>
                </a:solidFill>
                <a:latin typeface="Courier New" pitchFamily="49" charset="0"/>
                <a:ea typeface="Courier New" charset="0"/>
                <a:cs typeface="Courier New" pitchFamily="49" charset="0"/>
              </a:rPr>
              <a:t>args</a:t>
            </a:r>
            <a:r>
              <a:rPr lang="en-US" sz="2000" dirty="0" smtClean="0">
                <a:solidFill>
                  <a:srgbClr val="0000FF"/>
                </a:solidFill>
                <a:latin typeface="Courier New" pitchFamily="49" charset="0"/>
                <a:ea typeface="Courier New" charset="0"/>
                <a:cs typeface="Courier New" pitchFamily="49" charset="0"/>
              </a:rPr>
              <a:t>) {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0000FF"/>
                </a:solidFill>
                <a:latin typeface="Courier New" pitchFamily="49" charset="0"/>
                <a:ea typeface="Courier New" charset="0"/>
                <a:cs typeface="Courier New" pitchFamily="49" charset="0"/>
              </a:rPr>
              <a:t>        </a:t>
            </a:r>
            <a:r>
              <a:rPr lang="en-US" sz="2000" dirty="0" err="1" smtClean="0">
                <a:solidFill>
                  <a:srgbClr val="0000FF"/>
                </a:solidFill>
                <a:latin typeface="Courier New" pitchFamily="49" charset="0"/>
                <a:ea typeface="Courier New" charset="0"/>
                <a:cs typeface="Courier New" pitchFamily="49" charset="0"/>
              </a:rPr>
              <a:t>ArrayList</a:t>
            </a:r>
            <a:r>
              <a:rPr lang="en-US" sz="2000" dirty="0" smtClean="0">
                <a:solidFill>
                  <a:srgbClr val="0000FF"/>
                </a:solidFill>
                <a:latin typeface="Courier New" pitchFamily="49" charset="0"/>
                <a:ea typeface="Courier New" charset="0"/>
                <a:cs typeface="Courier New" pitchFamily="49" charset="0"/>
              </a:rPr>
              <a:t>&lt;Integer&gt; list;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0000FF"/>
                </a:solidFill>
                <a:latin typeface="Courier New" pitchFamily="49" charset="0"/>
                <a:ea typeface="Courier New" charset="0"/>
                <a:cs typeface="Courier New" pitchFamily="49" charset="0"/>
              </a:rPr>
              <a:t>        list = new </a:t>
            </a:r>
            <a:r>
              <a:rPr lang="en-US" sz="2000" dirty="0" err="1" smtClean="0">
                <a:solidFill>
                  <a:srgbClr val="0000FF"/>
                </a:solidFill>
                <a:latin typeface="Courier New" pitchFamily="49" charset="0"/>
                <a:ea typeface="Courier New" charset="0"/>
                <a:cs typeface="Courier New" pitchFamily="49" charset="0"/>
              </a:rPr>
              <a:t>ArrayList</a:t>
            </a:r>
            <a:r>
              <a:rPr lang="en-US" sz="2000" dirty="0" smtClean="0">
                <a:solidFill>
                  <a:srgbClr val="0000FF"/>
                </a:solidFill>
                <a:latin typeface="Courier New" pitchFamily="49" charset="0"/>
                <a:ea typeface="Courier New" charset="0"/>
                <a:cs typeface="Courier New" pitchFamily="49" charset="0"/>
              </a:rPr>
              <a:t>&lt;Integer&gt;();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0000FF"/>
                </a:solidFill>
                <a:latin typeface="Courier New" pitchFamily="49" charset="0"/>
                <a:ea typeface="Courier New" charset="0"/>
                <a:cs typeface="Courier New" pitchFamily="49" charset="0"/>
              </a:rPr>
              <a:t>        </a:t>
            </a:r>
            <a:r>
              <a:rPr lang="en-US" sz="2000" dirty="0" err="1" smtClean="0">
                <a:solidFill>
                  <a:srgbClr val="0000FF"/>
                </a:solidFill>
                <a:latin typeface="Courier New" pitchFamily="49" charset="0"/>
                <a:ea typeface="Courier New" charset="0"/>
                <a:cs typeface="Courier New" pitchFamily="49" charset="0"/>
              </a:rPr>
              <a:t>System.out.println</a:t>
            </a:r>
            <a:r>
              <a:rPr lang="en-US" sz="2000" dirty="0" smtClean="0">
                <a:solidFill>
                  <a:srgbClr val="0000FF"/>
                </a:solidFill>
                <a:latin typeface="Courier New" pitchFamily="49" charset="0"/>
                <a:ea typeface="Courier New" charset="0"/>
                <a:cs typeface="Courier New" pitchFamily="49" charset="0"/>
              </a:rPr>
              <a:t>("Enter some non-zero integers.  Enter 0 to end.");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0000FF"/>
                </a:solidFill>
                <a:latin typeface="Courier New" pitchFamily="49" charset="0"/>
                <a:ea typeface="Courier New" charset="0"/>
                <a:cs typeface="Courier New" pitchFamily="49" charset="0"/>
              </a:rPr>
              <a:t>        while (true) {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0000FF"/>
                </a:solidFill>
                <a:latin typeface="Courier New" pitchFamily="49" charset="0"/>
                <a:ea typeface="Courier New" charset="0"/>
                <a:cs typeface="Courier New" pitchFamily="49" charset="0"/>
              </a:rPr>
              <a:t>            </a:t>
            </a:r>
            <a:r>
              <a:rPr lang="en-US" sz="2000" dirty="0" err="1" smtClean="0">
                <a:solidFill>
                  <a:srgbClr val="0000FF"/>
                </a:solidFill>
                <a:latin typeface="Courier New" pitchFamily="49" charset="0"/>
                <a:ea typeface="Courier New" charset="0"/>
                <a:cs typeface="Courier New" pitchFamily="49" charset="0"/>
              </a:rPr>
              <a:t>System.out.print</a:t>
            </a:r>
            <a:r>
              <a:rPr lang="en-US" sz="2000" dirty="0" smtClean="0">
                <a:solidFill>
                  <a:srgbClr val="0000FF"/>
                </a:solidFill>
                <a:latin typeface="Courier New" pitchFamily="49" charset="0"/>
                <a:ea typeface="Courier New" charset="0"/>
                <a:cs typeface="Courier New" pitchFamily="49" charset="0"/>
              </a:rPr>
              <a:t>("? ");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0000FF"/>
                </a:solidFill>
                <a:latin typeface="Courier New" pitchFamily="49" charset="0"/>
                <a:ea typeface="Courier New" charset="0"/>
                <a:cs typeface="Courier New" pitchFamily="49" charset="0"/>
              </a:rPr>
              <a:t>            </a:t>
            </a:r>
            <a:r>
              <a:rPr lang="en-US" sz="2000" dirty="0" err="1" smtClean="0">
                <a:solidFill>
                  <a:srgbClr val="0000FF"/>
                </a:solidFill>
                <a:latin typeface="Courier New" pitchFamily="49" charset="0"/>
                <a:ea typeface="Courier New" charset="0"/>
                <a:cs typeface="Courier New" pitchFamily="49" charset="0"/>
              </a:rPr>
              <a:t>int</a:t>
            </a:r>
            <a:r>
              <a:rPr lang="en-US" sz="2000" dirty="0" smtClean="0">
                <a:solidFill>
                  <a:srgbClr val="0000FF"/>
                </a:solidFill>
                <a:latin typeface="Courier New" pitchFamily="49" charset="0"/>
                <a:ea typeface="Courier New" charset="0"/>
                <a:cs typeface="Courier New" pitchFamily="49" charset="0"/>
              </a:rPr>
              <a:t> number = </a:t>
            </a:r>
            <a:r>
              <a:rPr lang="en-US" sz="2000" dirty="0" err="1" smtClean="0">
                <a:solidFill>
                  <a:srgbClr val="0000FF"/>
                </a:solidFill>
                <a:latin typeface="Courier New" pitchFamily="49" charset="0"/>
                <a:ea typeface="Courier New" charset="0"/>
                <a:cs typeface="Courier New" pitchFamily="49" charset="0"/>
              </a:rPr>
              <a:t>TextIO.getlnInt</a:t>
            </a:r>
            <a:r>
              <a:rPr lang="en-US" sz="2000" dirty="0" smtClean="0">
                <a:solidFill>
                  <a:srgbClr val="0000FF"/>
                </a:solidFill>
                <a:latin typeface="Courier New" pitchFamily="49" charset="0"/>
                <a:ea typeface="Courier New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0000FF"/>
                </a:solidFill>
                <a:latin typeface="Courier New" pitchFamily="49" charset="0"/>
                <a:ea typeface="Courier New" charset="0"/>
                <a:cs typeface="Courier New" pitchFamily="49" charset="0"/>
              </a:rPr>
              <a:t>            if (number == 0)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0000FF"/>
                </a:solidFill>
                <a:latin typeface="Courier New" pitchFamily="49" charset="0"/>
                <a:ea typeface="Courier New" charset="0"/>
                <a:cs typeface="Courier New" pitchFamily="49" charset="0"/>
              </a:rPr>
              <a:t>                break;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0000FF"/>
                </a:solidFill>
                <a:latin typeface="Courier New" pitchFamily="49" charset="0"/>
                <a:ea typeface="Courier New" charset="0"/>
                <a:cs typeface="Courier New" pitchFamily="49" charset="0"/>
              </a:rPr>
              <a:t>            </a:t>
            </a:r>
            <a:r>
              <a:rPr lang="en-US" sz="2000" dirty="0" err="1" smtClean="0">
                <a:solidFill>
                  <a:srgbClr val="0000FF"/>
                </a:solidFill>
                <a:latin typeface="Courier New" pitchFamily="49" charset="0"/>
                <a:ea typeface="Courier New" charset="0"/>
                <a:cs typeface="Courier New" pitchFamily="49" charset="0"/>
              </a:rPr>
              <a:t>list.add</a:t>
            </a:r>
            <a:r>
              <a:rPr lang="en-US" sz="2000" dirty="0" smtClean="0">
                <a:solidFill>
                  <a:srgbClr val="0000FF"/>
                </a:solidFill>
                <a:latin typeface="Courier New" pitchFamily="49" charset="0"/>
                <a:ea typeface="Courier New" charset="0"/>
                <a:cs typeface="Courier New" pitchFamily="49" charset="0"/>
              </a:rPr>
              <a:t>(number);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0000FF"/>
                </a:solidFill>
                <a:latin typeface="Courier New" pitchFamily="49" charset="0"/>
                <a:ea typeface="Courier New" charset="0"/>
                <a:cs typeface="Courier New" pitchFamily="49" charset="0"/>
              </a:rPr>
              <a:t>        }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0000FF"/>
                </a:solidFill>
                <a:latin typeface="Courier New" pitchFamily="49" charset="0"/>
                <a:ea typeface="Courier New" charset="0"/>
                <a:cs typeface="Courier New" pitchFamily="49" charset="0"/>
              </a:rPr>
              <a:t>        </a:t>
            </a:r>
            <a:r>
              <a:rPr lang="en-US" sz="2000" dirty="0" err="1" smtClean="0">
                <a:solidFill>
                  <a:srgbClr val="0000FF"/>
                </a:solidFill>
                <a:latin typeface="Courier New" pitchFamily="49" charset="0"/>
                <a:ea typeface="Courier New" charset="0"/>
                <a:cs typeface="Courier New" pitchFamily="49" charset="0"/>
              </a:rPr>
              <a:t>System.out.println</a:t>
            </a:r>
            <a:r>
              <a:rPr lang="en-US" sz="2000" dirty="0" smtClean="0">
                <a:solidFill>
                  <a:srgbClr val="0000FF"/>
                </a:solidFill>
                <a:latin typeface="Courier New" pitchFamily="49" charset="0"/>
                <a:ea typeface="Courier New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0000FF"/>
                </a:solidFill>
                <a:latin typeface="Courier New" pitchFamily="49" charset="0"/>
                <a:ea typeface="Courier New" charset="0"/>
                <a:cs typeface="Courier New" pitchFamily="49" charset="0"/>
              </a:rPr>
              <a:t>        </a:t>
            </a:r>
            <a:r>
              <a:rPr lang="en-US" sz="2000" dirty="0" err="1" smtClean="0">
                <a:solidFill>
                  <a:srgbClr val="0000FF"/>
                </a:solidFill>
                <a:latin typeface="Courier New" pitchFamily="49" charset="0"/>
                <a:ea typeface="Courier New" charset="0"/>
                <a:cs typeface="Courier New" pitchFamily="49" charset="0"/>
              </a:rPr>
              <a:t>System.out.println</a:t>
            </a:r>
            <a:r>
              <a:rPr lang="en-US" sz="2000" dirty="0" smtClean="0">
                <a:solidFill>
                  <a:srgbClr val="0000FF"/>
                </a:solidFill>
                <a:latin typeface="Courier New" pitchFamily="49" charset="0"/>
                <a:ea typeface="Courier New" charset="0"/>
                <a:cs typeface="Courier New" pitchFamily="49" charset="0"/>
              </a:rPr>
              <a:t>("Your numbers in reverse are:");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0000FF"/>
                </a:solidFill>
                <a:latin typeface="Courier New" pitchFamily="49" charset="0"/>
                <a:ea typeface="Courier New" charset="0"/>
                <a:cs typeface="Courier New" pitchFamily="49" charset="0"/>
              </a:rPr>
              <a:t>        for (</a:t>
            </a:r>
            <a:r>
              <a:rPr lang="en-US" sz="2000" dirty="0" err="1" smtClean="0">
                <a:solidFill>
                  <a:srgbClr val="0000FF"/>
                </a:solidFill>
                <a:latin typeface="Courier New" pitchFamily="49" charset="0"/>
                <a:ea typeface="Courier New" charset="0"/>
                <a:cs typeface="Courier New" pitchFamily="49" charset="0"/>
              </a:rPr>
              <a:t>int</a:t>
            </a:r>
            <a:r>
              <a:rPr lang="en-US" sz="2000" dirty="0" smtClean="0">
                <a:solidFill>
                  <a:srgbClr val="0000FF"/>
                </a:solidFill>
                <a:latin typeface="Courier New" pitchFamily="49" charset="0"/>
                <a:ea typeface="Courier New" charset="0"/>
                <a:cs typeface="Courier New" pitchFamily="49" charset="0"/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  <a:latin typeface="Courier New" pitchFamily="49" charset="0"/>
                <a:ea typeface="Courier New" charset="0"/>
                <a:cs typeface="Courier New" pitchFamily="49" charset="0"/>
              </a:rPr>
              <a:t>i</a:t>
            </a:r>
            <a:r>
              <a:rPr lang="en-US" sz="2000" dirty="0" smtClean="0">
                <a:solidFill>
                  <a:srgbClr val="0000FF"/>
                </a:solidFill>
                <a:latin typeface="Courier New" pitchFamily="49" charset="0"/>
                <a:ea typeface="Courier New" charset="0"/>
                <a:cs typeface="Courier New" pitchFamily="49" charset="0"/>
              </a:rPr>
              <a:t> = </a:t>
            </a:r>
            <a:r>
              <a:rPr lang="en-US" sz="2000" dirty="0" err="1" smtClean="0">
                <a:solidFill>
                  <a:srgbClr val="0000FF"/>
                </a:solidFill>
                <a:latin typeface="Courier New" pitchFamily="49" charset="0"/>
                <a:ea typeface="Courier New" charset="0"/>
                <a:cs typeface="Courier New" pitchFamily="49" charset="0"/>
              </a:rPr>
              <a:t>list.size</a:t>
            </a:r>
            <a:r>
              <a:rPr lang="en-US" sz="2000" dirty="0" smtClean="0">
                <a:solidFill>
                  <a:srgbClr val="0000FF"/>
                </a:solidFill>
                <a:latin typeface="Courier New" pitchFamily="49" charset="0"/>
                <a:ea typeface="Courier New" charset="0"/>
                <a:cs typeface="Courier New" pitchFamily="49" charset="0"/>
              </a:rPr>
              <a:t>() - 1; </a:t>
            </a:r>
            <a:r>
              <a:rPr lang="en-US" sz="2000" dirty="0" err="1" smtClean="0">
                <a:solidFill>
                  <a:srgbClr val="0000FF"/>
                </a:solidFill>
                <a:latin typeface="Courier New" pitchFamily="49" charset="0"/>
                <a:ea typeface="Courier New" charset="0"/>
                <a:cs typeface="Courier New" pitchFamily="49" charset="0"/>
              </a:rPr>
              <a:t>i</a:t>
            </a:r>
            <a:r>
              <a:rPr lang="en-US" sz="2000" dirty="0" smtClean="0">
                <a:solidFill>
                  <a:srgbClr val="0000FF"/>
                </a:solidFill>
                <a:latin typeface="Courier New" pitchFamily="49" charset="0"/>
                <a:ea typeface="Courier New" charset="0"/>
                <a:cs typeface="Courier New" pitchFamily="49" charset="0"/>
              </a:rPr>
              <a:t> &gt;= 0; </a:t>
            </a:r>
            <a:r>
              <a:rPr lang="en-US" sz="2000" dirty="0" err="1" smtClean="0">
                <a:solidFill>
                  <a:srgbClr val="0000FF"/>
                </a:solidFill>
                <a:latin typeface="Courier New" pitchFamily="49" charset="0"/>
                <a:ea typeface="Courier New" charset="0"/>
                <a:cs typeface="Courier New" pitchFamily="49" charset="0"/>
              </a:rPr>
              <a:t>i</a:t>
            </a:r>
            <a:r>
              <a:rPr lang="en-US" sz="2000" dirty="0" smtClean="0">
                <a:solidFill>
                  <a:srgbClr val="0000FF"/>
                </a:solidFill>
                <a:latin typeface="Courier New" pitchFamily="49" charset="0"/>
                <a:ea typeface="Courier New" charset="0"/>
                <a:cs typeface="Courier New" pitchFamily="49" charset="0"/>
              </a:rPr>
              <a:t>--) {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0000FF"/>
                </a:solidFill>
                <a:latin typeface="Courier New" pitchFamily="49" charset="0"/>
                <a:ea typeface="Courier New" charset="0"/>
                <a:cs typeface="Courier New" pitchFamily="49" charset="0"/>
              </a:rPr>
              <a:t>            </a:t>
            </a:r>
            <a:r>
              <a:rPr lang="en-US" sz="2000" dirty="0" err="1" smtClean="0">
                <a:solidFill>
                  <a:srgbClr val="0000FF"/>
                </a:solidFill>
                <a:latin typeface="Courier New" pitchFamily="49" charset="0"/>
                <a:ea typeface="Courier New" charset="0"/>
                <a:cs typeface="Courier New" pitchFamily="49" charset="0"/>
              </a:rPr>
              <a:t>System.out.printf</a:t>
            </a:r>
            <a:r>
              <a:rPr lang="en-US" sz="2000" dirty="0" smtClean="0">
                <a:solidFill>
                  <a:srgbClr val="0000FF"/>
                </a:solidFill>
                <a:latin typeface="Courier New" pitchFamily="49" charset="0"/>
                <a:ea typeface="Courier New" charset="0"/>
                <a:cs typeface="Courier New" pitchFamily="49" charset="0"/>
              </a:rPr>
              <a:t>("%10d%n", </a:t>
            </a:r>
            <a:r>
              <a:rPr lang="en-US" sz="2000" dirty="0" err="1" smtClean="0">
                <a:solidFill>
                  <a:srgbClr val="0000FF"/>
                </a:solidFill>
                <a:latin typeface="Courier New" pitchFamily="49" charset="0"/>
                <a:ea typeface="Courier New" charset="0"/>
                <a:cs typeface="Courier New" pitchFamily="49" charset="0"/>
              </a:rPr>
              <a:t>list.get</a:t>
            </a:r>
            <a:r>
              <a:rPr lang="en-US" sz="2000" dirty="0" smtClean="0">
                <a:solidFill>
                  <a:srgbClr val="0000FF"/>
                </a:solidFill>
                <a:latin typeface="Courier New" pitchFamily="49" charset="0"/>
                <a:ea typeface="Courier New" charset="0"/>
                <a:cs typeface="Courier New" pitchFamily="49" charset="0"/>
              </a:rPr>
              <a:t>(</a:t>
            </a:r>
            <a:r>
              <a:rPr lang="en-US" sz="2000" dirty="0" err="1" smtClean="0">
                <a:solidFill>
                  <a:srgbClr val="0000FF"/>
                </a:solidFill>
                <a:latin typeface="Courier New" pitchFamily="49" charset="0"/>
                <a:ea typeface="Courier New" charset="0"/>
                <a:cs typeface="Courier New" pitchFamily="49" charset="0"/>
              </a:rPr>
              <a:t>i</a:t>
            </a:r>
            <a:r>
              <a:rPr lang="en-US" sz="2000" dirty="0" smtClean="0">
                <a:solidFill>
                  <a:srgbClr val="0000FF"/>
                </a:solidFill>
                <a:latin typeface="Courier New" pitchFamily="49" charset="0"/>
                <a:ea typeface="Courier New" charset="0"/>
                <a:cs typeface="Courier New" pitchFamily="49" charset="0"/>
              </a:rPr>
              <a:t>));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0000FF"/>
                </a:solidFill>
                <a:latin typeface="Courier New" pitchFamily="49" charset="0"/>
                <a:ea typeface="Courier New" charset="0"/>
                <a:cs typeface="Courier New" pitchFamily="49" charset="0"/>
              </a:rPr>
              <a:t>        }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0000FF"/>
                </a:solidFill>
                <a:latin typeface="Courier New" pitchFamily="49" charset="0"/>
                <a:ea typeface="Courier New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endParaRPr lang="en-US" sz="2000" dirty="0" smtClean="0">
              <a:solidFill>
                <a:srgbClr val="0000FF"/>
              </a:solidFill>
              <a:latin typeface="Courier New" pitchFamily="49" charset="0"/>
              <a:ea typeface="Courier New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rgbClr val="0000FF"/>
                </a:solidFill>
                <a:latin typeface="Courier New" pitchFamily="49" charset="0"/>
                <a:ea typeface="Courier New" charset="0"/>
                <a:cs typeface="Courier New" pitchFamily="49" charset="0"/>
              </a:rPr>
              <a:t>}</a:t>
            </a:r>
            <a:endParaRPr lang="en-US" sz="2000" dirty="0">
              <a:latin typeface="Courier New" pitchFamily="49" charset="0"/>
              <a:ea typeface="Courier New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89519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3125" y="-205214"/>
            <a:ext cx="8546123" cy="1143000"/>
          </a:xfrm>
        </p:spPr>
        <p:txBody>
          <a:bodyPr>
            <a:normAutofit/>
          </a:bodyPr>
          <a:lstStyle/>
          <a:p>
            <a:r>
              <a:rPr lang="en-US" sz="4000" dirty="0" err="1">
                <a:latin typeface="Courier Regular" pitchFamily="2" charset="0"/>
                <a:ea typeface="Courier New" charset="0"/>
                <a:cs typeface="Courier New" charset="0"/>
              </a:rPr>
              <a:t>java.util.ArrayList</a:t>
            </a:r>
            <a:endParaRPr lang="en-US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8" name="Content Placeholder 4"/>
          <p:cNvSpPr txBox="1">
            <a:spLocks/>
          </p:cNvSpPr>
          <p:nvPr/>
        </p:nvSpPr>
        <p:spPr>
          <a:xfrm>
            <a:off x="353125" y="1058402"/>
            <a:ext cx="8650198" cy="56422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pPr marL="0" indent="0">
              <a:buNone/>
            </a:pPr>
            <a:endParaRPr lang="en-US" sz="2400" dirty="0">
              <a:latin typeface="Calibri" charset="0"/>
              <a:ea typeface="Calibri" charset="0"/>
              <a:cs typeface="Calibri" charset="0"/>
            </a:endParaRPr>
          </a:p>
          <a:p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Array-based alternative to </a:t>
            </a:r>
            <a:r>
              <a:rPr lang="en-US" sz="24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LinkedList</a:t>
            </a:r>
            <a:endParaRPr lang="en-US" sz="2800" dirty="0">
              <a:solidFill>
                <a:srgbClr val="00B050"/>
              </a:solidFill>
            </a:endParaRPr>
          </a:p>
          <a:p>
            <a:pPr lvl="1"/>
            <a:r>
              <a:rPr lang="en-US" sz="2000" dirty="0"/>
              <a:t>Uses an array instead of a linked list of nodes</a:t>
            </a:r>
          </a:p>
          <a:p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Both implement </a:t>
            </a:r>
            <a:r>
              <a:rPr lang="en-US" sz="24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List</a:t>
            </a:r>
            <a:r>
              <a:rPr lang="en-US" sz="2400" dirty="0">
                <a:latin typeface="Courier Regular" pitchFamily="2" charset="0"/>
                <a:ea typeface="Courier New" charset="0"/>
                <a:cs typeface="Courier New" charset="0"/>
              </a:rPr>
              <a:t>&lt;</a:t>
            </a:r>
            <a:r>
              <a:rPr lang="en-US" sz="24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E</a:t>
            </a:r>
            <a:r>
              <a:rPr lang="en-US" sz="2400" dirty="0">
                <a:latin typeface="Courier Regular" pitchFamily="2" charset="0"/>
                <a:ea typeface="Courier New" charset="0"/>
                <a:cs typeface="Courier New" charset="0"/>
              </a:rPr>
              <a:t>&gt;</a:t>
            </a:r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 and are therefore interchangeable</a:t>
            </a:r>
          </a:p>
          <a:p>
            <a:r>
              <a:rPr lang="en-US" sz="2400" dirty="0"/>
              <a:t>Example declarations:</a:t>
            </a:r>
          </a:p>
          <a:p>
            <a:pPr lvl="1"/>
            <a:r>
              <a:rPr lang="en-US" sz="20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List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&lt;</a:t>
            </a:r>
            <a:r>
              <a:rPr lang="en-US" sz="20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String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&gt; </a:t>
            </a:r>
            <a:r>
              <a:rPr lang="en-US" sz="2000" dirty="0" err="1">
                <a:latin typeface="Courier Regular" pitchFamily="2" charset="0"/>
                <a:ea typeface="Courier New" charset="0"/>
                <a:cs typeface="Courier New" charset="0"/>
              </a:rPr>
              <a:t>strList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= </a:t>
            </a: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new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20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ArrayList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&lt;</a:t>
            </a:r>
            <a:r>
              <a:rPr lang="en-US" sz="20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String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&gt;();</a:t>
            </a:r>
          </a:p>
          <a:p>
            <a:pPr lvl="1"/>
            <a:r>
              <a:rPr lang="en-US" sz="20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List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&lt;</a:t>
            </a:r>
            <a:r>
              <a:rPr lang="en-US" sz="20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String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&gt; </a:t>
            </a:r>
            <a:r>
              <a:rPr lang="en-US" sz="2000" dirty="0" err="1">
                <a:latin typeface="Courier Regular" pitchFamily="2" charset="0"/>
                <a:ea typeface="Courier New" charset="0"/>
                <a:cs typeface="Courier New" charset="0"/>
              </a:rPr>
              <a:t>strList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= </a:t>
            </a: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new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20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LinkedList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&lt;</a:t>
            </a:r>
            <a:r>
              <a:rPr lang="en-US" sz="20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String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&gt;();</a:t>
            </a:r>
          </a:p>
          <a:p>
            <a:pPr marL="457200" lvl="1" indent="0">
              <a:buNone/>
            </a:pPr>
            <a:endParaRPr lang="en-US" sz="2700" dirty="0">
              <a:latin typeface="Courier Regular" pitchFamily="2" charset="0"/>
              <a:ea typeface="Courier New" charset="0"/>
              <a:cs typeface="Courier New" charset="0"/>
            </a:endParaRPr>
          </a:p>
          <a:p>
            <a:pPr lvl="1"/>
            <a:endParaRPr lang="en-US" sz="2400" dirty="0">
              <a:latin typeface="Courier Regular" pitchFamily="2" charset="0"/>
              <a:ea typeface="Courier New" charset="0"/>
              <a:cs typeface="Courier New" charset="0"/>
            </a:endParaRPr>
          </a:p>
          <a:p>
            <a:pPr lvl="1"/>
            <a:endParaRPr lang="en-US" sz="2000" dirty="0">
              <a:latin typeface="Calibri" charset="0"/>
              <a:ea typeface="Calibri" charset="0"/>
              <a:cs typeface="Calibri" charset="0"/>
            </a:endParaRPr>
          </a:p>
          <a:p>
            <a:endParaRPr lang="en-US" sz="2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68757" y="993853"/>
            <a:ext cx="3377210" cy="2802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00162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200" dirty="0" err="1">
                <a:latin typeface="Courier Regular" pitchFamily="2" charset="0"/>
                <a:ea typeface="Courier New" charset="0"/>
                <a:cs typeface="Courier New" charset="0"/>
              </a:rPr>
              <a:t>ArrayList</a:t>
            </a:r>
            <a:r>
              <a:rPr lang="en-US" dirty="0"/>
              <a:t> or </a:t>
            </a:r>
            <a:r>
              <a:rPr lang="en-US" sz="4200" dirty="0" err="1">
                <a:latin typeface="Courier Regular" pitchFamily="2" charset="0"/>
                <a:ea typeface="Courier New" charset="0"/>
                <a:cs typeface="Courier New" charset="0"/>
              </a:rPr>
              <a:t>LinkedList</a:t>
            </a:r>
            <a:r>
              <a:rPr lang="en-US" dirty="0"/>
              <a:t>?</a:t>
            </a:r>
          </a:p>
        </p:txBody>
      </p:sp>
      <mc:AlternateContent xmlns:mc="http://schemas.openxmlformats.org/markup-compatibility/2006">
        <mc:Choice xmlns:a14="http://schemas.microsoft.com/office/drawing/2010/main" xmlns="" Requires="a14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061995308"/>
                  </p:ext>
                </p:extLst>
              </p:nvPr>
            </p:nvGraphicFramePr>
            <p:xfrm>
              <a:off x="765266" y="1506910"/>
              <a:ext cx="7636076" cy="26517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2618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639868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2734408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240961"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/>
                        </a:p>
                      </a:txBody>
                      <a:tcPr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0" i="0" dirty="0" err="1">
                              <a:latin typeface="Courier Regular" pitchFamily="2" charset="0"/>
                              <a:ea typeface="Courier New" charset="0"/>
                              <a:cs typeface="Courier New" charset="0"/>
                            </a:rPr>
                            <a:t>LinkedList</a:t>
                          </a:r>
                          <a:endParaRPr lang="en-US" sz="1600" b="0" i="0" dirty="0">
                            <a:latin typeface="Courier Regular" pitchFamily="2" charset="0"/>
                            <a:ea typeface="Courier New" charset="0"/>
                            <a:cs typeface="Courier New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0" i="0" dirty="0" err="1">
                              <a:latin typeface="Courier Regular" pitchFamily="2" charset="0"/>
                              <a:ea typeface="Courier New" charset="0"/>
                              <a:cs typeface="Courier New" charset="0"/>
                            </a:rPr>
                            <a:t>ArrayList</a:t>
                          </a:r>
                          <a:endParaRPr lang="en-US" sz="1600" b="0" i="0" dirty="0">
                            <a:latin typeface="Courier Regular" pitchFamily="2" charset="0"/>
                            <a:ea typeface="Courier New" charset="0"/>
                            <a:cs typeface="Courier New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41620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0" i="0" dirty="0">
                              <a:latin typeface="Courier Regular" pitchFamily="2" charset="0"/>
                              <a:ea typeface="Courier New" charset="0"/>
                              <a:cs typeface="Courier New" charset="0"/>
                            </a:rPr>
                            <a:t>add(</a:t>
                          </a:r>
                          <a:r>
                            <a:rPr lang="en-US" sz="1600" b="0" i="0" dirty="0">
                              <a:solidFill>
                                <a:srgbClr val="00B050"/>
                              </a:solidFill>
                              <a:latin typeface="Courier Regular" pitchFamily="2" charset="0"/>
                              <a:ea typeface="Courier New" charset="0"/>
                              <a:cs typeface="Courier New" charset="0"/>
                            </a:rPr>
                            <a:t>E</a:t>
                          </a:r>
                          <a:r>
                            <a:rPr lang="en-US" sz="1600" b="0" i="0" dirty="0">
                              <a:latin typeface="Courier Regular" pitchFamily="2" charset="0"/>
                              <a:ea typeface="Courier New" charset="0"/>
                              <a:cs typeface="Courier New" charset="0"/>
                            </a:rPr>
                            <a:t> e)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b="1" i="1" smtClean="0">
                                    <a:latin typeface="Cambria Math" panose="02040503050406030204" pitchFamily="18" charset="0"/>
                                  </a:rPr>
                                  <m:t>𝑶</m:t>
                                </m:r>
                                <m:r>
                                  <a:rPr lang="en-US" sz="1400" b="1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1400" b="1" i="1" smtClean="0"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  <m:r>
                                  <a:rPr lang="en-US" sz="1400" b="1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1600" b="1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1" dirty="0"/>
                            <a:t>Average-case </a:t>
                          </a:r>
                          <a14:m>
                            <m:oMath xmlns:m="http://schemas.openxmlformats.org/officeDocument/2006/math">
                              <m:r>
                                <a:rPr lang="en-US" sz="1400" b="1" i="1" smtClean="0">
                                  <a:latin typeface="Cambria Math" panose="02040503050406030204" pitchFamily="18" charset="0"/>
                                </a:rPr>
                                <m:t>𝑶</m:t>
                              </m:r>
                              <m:r>
                                <a:rPr lang="en-US" sz="1400" b="1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1400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  <m:r>
                                <a:rPr lang="en-US" sz="1400" b="1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oMath>
                          </a14:m>
                          <a:endParaRPr lang="en-US" sz="1600" b="1" dirty="0"/>
                        </a:p>
                        <a:p>
                          <a:pPr algn="ctr"/>
                          <a:r>
                            <a:rPr lang="en-US" sz="1600" b="1" dirty="0"/>
                            <a:t>Worst-case</a:t>
                          </a:r>
                          <a:r>
                            <a:rPr lang="en-US" sz="1600" b="1" baseline="0" dirty="0"/>
                            <a:t/>
                          </a:r>
                          <a14:m>
                            <m:oMath xmlns:m="http://schemas.openxmlformats.org/officeDocument/2006/math">
                              <m:r>
                                <a:rPr lang="en-US" sz="1400" b="1" i="1" smtClean="0">
                                  <a:latin typeface="Cambria Math" panose="02040503050406030204" pitchFamily="18" charset="0"/>
                                </a:rPr>
                                <m:t>𝑶</m:t>
                              </m:r>
                              <m:r>
                                <a:rPr lang="en-US" sz="1400" b="1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1400" b="1" i="1" smtClean="0">
                                  <a:latin typeface="Cambria Math" panose="02040503050406030204" pitchFamily="18" charset="0"/>
                                </a:rPr>
                                <m:t>𝒏</m:t>
                              </m:r>
                              <m:r>
                                <a:rPr lang="en-US" sz="1400" b="1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oMath>
                          </a14:m>
                          <a:endParaRPr lang="en-US" sz="1600" b="1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41620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0" i="0" dirty="0">
                              <a:latin typeface="Courier Regular" pitchFamily="2" charset="0"/>
                              <a:ea typeface="Courier New" charset="0"/>
                              <a:cs typeface="Courier New" charset="0"/>
                            </a:rPr>
                            <a:t>add(</a:t>
                          </a:r>
                          <a:r>
                            <a:rPr lang="en-US" sz="1600" b="0" i="0" dirty="0">
                              <a:solidFill>
                                <a:srgbClr val="00B050"/>
                              </a:solidFill>
                              <a:latin typeface="Courier Regular" pitchFamily="2" charset="0"/>
                              <a:ea typeface="Courier New" charset="0"/>
                              <a:cs typeface="Courier New" charset="0"/>
                            </a:rPr>
                            <a:t>E</a:t>
                          </a:r>
                          <a:r>
                            <a:rPr lang="en-US" sz="1600" b="0" i="0" dirty="0">
                              <a:latin typeface="Courier Regular" pitchFamily="2" charset="0"/>
                              <a:ea typeface="Courier New" charset="0"/>
                              <a:cs typeface="Courier New" charset="0"/>
                            </a:rPr>
                            <a:t> e, </a:t>
                          </a:r>
                          <a:r>
                            <a:rPr lang="en-US" sz="1600" b="0" i="0" dirty="0" err="1">
                              <a:solidFill>
                                <a:srgbClr val="00B050"/>
                              </a:solidFill>
                              <a:latin typeface="Courier Regular" pitchFamily="2" charset="0"/>
                              <a:ea typeface="Courier New" charset="0"/>
                              <a:cs typeface="Courier New" charset="0"/>
                            </a:rPr>
                            <a:t>int</a:t>
                          </a:r>
                          <a:r>
                            <a:rPr lang="en-US" sz="1600" b="0" i="0" dirty="0">
                              <a:latin typeface="Courier Regular" pitchFamily="2" charset="0"/>
                              <a:ea typeface="Courier New" charset="0"/>
                              <a:cs typeface="Courier New" charset="0"/>
                            </a:rPr>
                            <a:t/>
                          </a:r>
                          <a:r>
                            <a:rPr lang="en-US" sz="1600" b="0" i="0" dirty="0" err="1">
                              <a:latin typeface="Courier Regular" pitchFamily="2" charset="0"/>
                              <a:ea typeface="Courier New" charset="0"/>
                              <a:cs typeface="Courier New" charset="0"/>
                            </a:rPr>
                            <a:t>idx</a:t>
                          </a:r>
                          <a:r>
                            <a:rPr lang="en-US" sz="1600" b="0" i="0" dirty="0">
                              <a:latin typeface="Courier Regular" pitchFamily="2" charset="0"/>
                              <a:ea typeface="Courier New" charset="0"/>
                              <a:cs typeface="Courier New" charset="0"/>
                            </a:rPr>
                            <a:t>)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Best-case </a:t>
                          </a:r>
                          <a14:m>
                            <m:oMath xmlns:m="http://schemas.openxmlformats.org/officeDocument/2006/math"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𝑂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(1)</m:t>
                              </m:r>
                            </m:oMath>
                          </a14:m>
                          <a:endParaRPr lang="en-US" sz="1600" dirty="0"/>
                        </a:p>
                        <a:p>
                          <a:pPr algn="ctr"/>
                          <a:r>
                            <a:rPr lang="en-US" sz="1600" dirty="0"/>
                            <a:t>Average and worst-case</a:t>
                          </a:r>
                          <a:r>
                            <a:rPr lang="en-US" sz="1600" baseline="0" dirty="0"/>
                            <a:t/>
                          </a:r>
                          <a14:m>
                            <m:oMath xmlns:m="http://schemas.openxmlformats.org/officeDocument/2006/math"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𝑂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oMath>
                          </a14:m>
                          <a:endParaRPr lang="en-US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Best-case </a:t>
                          </a:r>
                          <a14:m>
                            <m:oMath xmlns:m="http://schemas.openxmlformats.org/officeDocument/2006/math"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𝑂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(1)</m:t>
                              </m:r>
                            </m:oMath>
                          </a14:m>
                          <a:endParaRPr lang="en-US" sz="1600" dirty="0"/>
                        </a:p>
                        <a:p>
                          <a:pPr algn="ctr"/>
                          <a:r>
                            <a:rPr lang="en-US" sz="1600" dirty="0"/>
                            <a:t>Average and worst-case</a:t>
                          </a:r>
                          <a:r>
                            <a:rPr lang="en-US" sz="1600" baseline="0" dirty="0"/>
                            <a:t/>
                          </a:r>
                          <a14:m>
                            <m:oMath xmlns:m="http://schemas.openxmlformats.org/officeDocument/2006/math"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𝑂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oMath>
                          </a14:m>
                          <a:endParaRPr lang="en-US" sz="16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41620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0" i="0" dirty="0">
                              <a:latin typeface="Courier Regular" pitchFamily="2" charset="0"/>
                              <a:ea typeface="Courier New" charset="0"/>
                              <a:cs typeface="Courier New" charset="0"/>
                            </a:rPr>
                            <a:t>get</a:t>
                          </a:r>
                          <a:r>
                            <a:rPr lang="en-US" sz="1600" b="0" i="0" baseline="0" dirty="0">
                              <a:latin typeface="Courier Regular" pitchFamily="2" charset="0"/>
                              <a:ea typeface="Courier New" charset="0"/>
                              <a:cs typeface="Courier New" charset="0"/>
                            </a:rPr>
                            <a:t>(</a:t>
                          </a:r>
                          <a:r>
                            <a:rPr lang="en-US" sz="1600" b="0" i="0" baseline="0" dirty="0" err="1">
                              <a:solidFill>
                                <a:srgbClr val="00B050"/>
                              </a:solidFill>
                              <a:latin typeface="Courier Regular" pitchFamily="2" charset="0"/>
                              <a:ea typeface="Courier New" charset="0"/>
                              <a:cs typeface="Courier New" charset="0"/>
                            </a:rPr>
                            <a:t>int</a:t>
                          </a:r>
                          <a:r>
                            <a:rPr lang="en-US" sz="1600" b="0" i="0" baseline="0" dirty="0">
                              <a:latin typeface="Courier Regular" pitchFamily="2" charset="0"/>
                              <a:ea typeface="Courier New" charset="0"/>
                              <a:cs typeface="Courier New" charset="0"/>
                            </a:rPr>
                            <a:t/>
                          </a:r>
                          <a:r>
                            <a:rPr lang="en-US" sz="1600" b="0" i="0" baseline="0" dirty="0" err="1">
                              <a:latin typeface="Courier Regular" pitchFamily="2" charset="0"/>
                              <a:ea typeface="Courier New" charset="0"/>
                              <a:cs typeface="Courier New" charset="0"/>
                            </a:rPr>
                            <a:t>idx</a:t>
                          </a:r>
                          <a:r>
                            <a:rPr lang="en-US" sz="1600" b="0" i="0" baseline="0" dirty="0">
                              <a:latin typeface="Courier Regular" pitchFamily="2" charset="0"/>
                              <a:ea typeface="Courier New" charset="0"/>
                              <a:cs typeface="Courier New" charset="0"/>
                            </a:rPr>
                            <a:t>)</a:t>
                          </a:r>
                          <a:endParaRPr lang="en-US" sz="1600" b="0" i="0" dirty="0">
                            <a:latin typeface="Courier Regular" pitchFamily="2" charset="0"/>
                            <a:ea typeface="Courier New" charset="0"/>
                            <a:cs typeface="Courier New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1" dirty="0"/>
                            <a:t>Best-case </a:t>
                          </a:r>
                          <a14:m>
                            <m:oMath xmlns:m="http://schemas.openxmlformats.org/officeDocument/2006/math">
                              <m:r>
                                <a:rPr lang="en-US" sz="1400" b="1" i="1" smtClean="0">
                                  <a:latin typeface="Cambria Math" panose="02040503050406030204" pitchFamily="18" charset="0"/>
                                </a:rPr>
                                <m:t>𝑶</m:t>
                              </m:r>
                              <m:r>
                                <a:rPr lang="en-US" sz="1400" b="1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1400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  <m:r>
                                <a:rPr lang="en-US" sz="1400" b="1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oMath>
                          </a14:m>
                          <a:endParaRPr lang="en-US" sz="1600" b="1" dirty="0"/>
                        </a:p>
                        <a:p>
                          <a:pPr algn="ctr"/>
                          <a:r>
                            <a:rPr lang="en-US" sz="1600" b="1" dirty="0"/>
                            <a:t>Average and worst-case</a:t>
                          </a:r>
                          <a:r>
                            <a:rPr lang="en-US" sz="1600" b="1" baseline="0" dirty="0"/>
                            <a:t/>
                          </a:r>
                          <a14:m>
                            <m:oMath xmlns:m="http://schemas.openxmlformats.org/officeDocument/2006/math">
                              <m:r>
                                <a:rPr lang="en-US" sz="1400" b="1" i="1" smtClean="0">
                                  <a:latin typeface="Cambria Math" panose="02040503050406030204" pitchFamily="18" charset="0"/>
                                </a:rPr>
                                <m:t>𝑶</m:t>
                              </m:r>
                              <m:r>
                                <a:rPr lang="en-US" sz="1400" b="1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1400" b="1" i="1" smtClean="0">
                                  <a:latin typeface="Cambria Math" panose="02040503050406030204" pitchFamily="18" charset="0"/>
                                </a:rPr>
                                <m:t>𝒏</m:t>
                              </m:r>
                              <m:r>
                                <a:rPr lang="en-US" sz="1400" b="1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oMath>
                          </a14:m>
                          <a:endParaRPr lang="en-US" sz="1600" b="1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b="1" i="1" smtClean="0">
                                    <a:latin typeface="Cambria Math" panose="02040503050406030204" pitchFamily="18" charset="0"/>
                                  </a:rPr>
                                  <m:t>𝑶</m:t>
                                </m:r>
                                <m:r>
                                  <a:rPr lang="en-US" sz="1400" b="1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1400" b="1" i="1" smtClean="0"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  <m:r>
                                  <a:rPr lang="en-US" sz="1400" b="1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1600" b="1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41620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0" i="0" dirty="0">
                              <a:latin typeface="Courier Regular" pitchFamily="2" charset="0"/>
                              <a:ea typeface="Courier New" charset="0"/>
                              <a:cs typeface="Courier New" charset="0"/>
                            </a:rPr>
                            <a:t>remove(</a:t>
                          </a:r>
                          <a:r>
                            <a:rPr lang="en-US" sz="1600" b="0" i="0" dirty="0" err="1">
                              <a:solidFill>
                                <a:srgbClr val="00B050"/>
                              </a:solidFill>
                              <a:latin typeface="Courier Regular" pitchFamily="2" charset="0"/>
                              <a:ea typeface="Courier New" charset="0"/>
                              <a:cs typeface="Courier New" charset="0"/>
                            </a:rPr>
                            <a:t>int</a:t>
                          </a:r>
                          <a:r>
                            <a:rPr lang="en-US" sz="1600" b="0" i="0" dirty="0">
                              <a:latin typeface="Courier Regular" pitchFamily="2" charset="0"/>
                              <a:ea typeface="Courier New" charset="0"/>
                              <a:cs typeface="Courier New" charset="0"/>
                            </a:rPr>
                            <a:t/>
                          </a:r>
                          <a:r>
                            <a:rPr lang="en-US" sz="1600" b="0" i="0" dirty="0" err="1">
                              <a:latin typeface="Courier Regular" pitchFamily="2" charset="0"/>
                              <a:ea typeface="Courier New" charset="0"/>
                              <a:cs typeface="Courier New" charset="0"/>
                            </a:rPr>
                            <a:t>idx</a:t>
                          </a:r>
                          <a:r>
                            <a:rPr lang="en-US" sz="1600" b="0" i="0" dirty="0">
                              <a:latin typeface="Courier Regular" pitchFamily="2" charset="0"/>
                              <a:ea typeface="Courier New" charset="0"/>
                              <a:cs typeface="Courier New" charset="0"/>
                            </a:rPr>
                            <a:t>)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Best-case </a:t>
                          </a:r>
                          <a14:m>
                            <m:oMath xmlns:m="http://schemas.openxmlformats.org/officeDocument/2006/math"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𝑂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(1)</m:t>
                              </m:r>
                            </m:oMath>
                          </a14:m>
                          <a:endParaRPr lang="en-US" sz="1600" dirty="0"/>
                        </a:p>
                        <a:p>
                          <a:pPr algn="ctr"/>
                          <a:r>
                            <a:rPr lang="en-US" sz="1600" dirty="0"/>
                            <a:t>Average and worst-case</a:t>
                          </a:r>
                          <a:r>
                            <a:rPr lang="en-US" sz="1600" baseline="0" dirty="0"/>
                            <a:t/>
                          </a:r>
                          <a14:m>
                            <m:oMath xmlns:m="http://schemas.openxmlformats.org/officeDocument/2006/math"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𝑂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oMath>
                          </a14:m>
                          <a:endParaRPr lang="en-US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Best-case </a:t>
                          </a:r>
                          <a14:m>
                            <m:oMath xmlns:m="http://schemas.openxmlformats.org/officeDocument/2006/math"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𝑂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(1)</m:t>
                              </m:r>
                            </m:oMath>
                          </a14:m>
                          <a:endParaRPr lang="en-US" sz="1600" dirty="0"/>
                        </a:p>
                        <a:p>
                          <a:pPr algn="ctr"/>
                          <a:r>
                            <a:rPr lang="en-US" sz="1600" dirty="0"/>
                            <a:t>Average and worst-case</a:t>
                          </a:r>
                          <a:r>
                            <a:rPr lang="en-US" sz="1600" baseline="0" dirty="0"/>
                            <a:t/>
                          </a:r>
                          <a14:m>
                            <m:oMath xmlns:m="http://schemas.openxmlformats.org/officeDocument/2006/math"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𝑂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oMath>
                          </a14:m>
                          <a:endParaRPr lang="en-US" sz="16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xmlns="" val="3061995308"/>
                  </p:ext>
                </p:extLst>
              </p:nvPr>
            </p:nvGraphicFramePr>
            <p:xfrm>
              <a:off x="765266" y="1506910"/>
              <a:ext cx="7636076" cy="26517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261800">
                      <a:extLst>
                        <a:ext uri="{9D8B030D-6E8A-4147-A177-3AD203B41FA5}">
                          <a16:colId xmlns:a16="http://schemas.microsoft.com/office/drawing/2014/main" xmlns="" val="20000"/>
                        </a:ext>
                      </a:extLst>
                    </a:gridCol>
                    <a:gridCol w="2639868">
                      <a:extLst>
                        <a:ext uri="{9D8B030D-6E8A-4147-A177-3AD203B41FA5}">
                          <a16:colId xmlns:a16="http://schemas.microsoft.com/office/drawing/2014/main" xmlns="" val="20001"/>
                        </a:ext>
                      </a:extLst>
                    </a:gridCol>
                    <a:gridCol w="2734408">
                      <a:extLst>
                        <a:ext uri="{9D8B030D-6E8A-4147-A177-3AD203B41FA5}">
                          <a16:colId xmlns:a16="http://schemas.microsoft.com/office/drawing/2014/main" xmlns="" val="20002"/>
                        </a:ext>
                      </a:extLst>
                    </a:gridCol>
                  </a:tblGrid>
                  <a:tr h="335280"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/>
                        </a:p>
                      </a:txBody>
                      <a:tcPr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0" i="0" dirty="0" err="1">
                              <a:latin typeface="Courier Regular" pitchFamily="2" charset="0"/>
                              <a:ea typeface="Courier New" charset="0"/>
                              <a:cs typeface="Courier New" charset="0"/>
                            </a:rPr>
                            <a:t>LinkedList</a:t>
                          </a:r>
                          <a:endParaRPr lang="en-US" sz="1600" b="0" i="0" dirty="0">
                            <a:latin typeface="Courier Regular" pitchFamily="2" charset="0"/>
                            <a:ea typeface="Courier New" charset="0"/>
                            <a:cs typeface="Courier New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0" i="0" dirty="0" err="1">
                              <a:latin typeface="Courier Regular" pitchFamily="2" charset="0"/>
                              <a:ea typeface="Courier New" charset="0"/>
                              <a:cs typeface="Courier New" charset="0"/>
                            </a:rPr>
                            <a:t>ArrayList</a:t>
                          </a:r>
                          <a:endParaRPr lang="en-US" sz="1600" b="0" i="0" dirty="0">
                            <a:latin typeface="Courier Regular" pitchFamily="2" charset="0"/>
                            <a:ea typeface="Courier New" charset="0"/>
                            <a:cs typeface="Courier New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xmlns="" val="10000"/>
                      </a:ext>
                    </a:extLst>
                  </a:tr>
                  <a:tr h="57912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0" i="0" dirty="0">
                              <a:latin typeface="Courier Regular" pitchFamily="2" charset="0"/>
                              <a:ea typeface="Courier New" charset="0"/>
                              <a:cs typeface="Courier New" charset="0"/>
                            </a:rPr>
                            <a:t>add(</a:t>
                          </a:r>
                          <a:r>
                            <a:rPr lang="en-US" sz="1600" b="0" i="0" dirty="0">
                              <a:solidFill>
                                <a:srgbClr val="00B050"/>
                              </a:solidFill>
                              <a:latin typeface="Courier Regular" pitchFamily="2" charset="0"/>
                              <a:ea typeface="Courier New" charset="0"/>
                              <a:cs typeface="Courier New" charset="0"/>
                            </a:rPr>
                            <a:t>E</a:t>
                          </a:r>
                          <a:r>
                            <a:rPr lang="en-US" sz="1600" b="0" i="0" dirty="0">
                              <a:latin typeface="Courier Regular" pitchFamily="2" charset="0"/>
                              <a:ea typeface="Courier New" charset="0"/>
                              <a:cs typeface="Courier New" charset="0"/>
                            </a:rPr>
                            <a:t> e)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86058" t="-62222" r="-104327" b="-3177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179167" t="-62222" r="-463" b="-31777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0001"/>
                      </a:ext>
                    </a:extLst>
                  </a:tr>
                  <a:tr h="57912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0" i="0" dirty="0">
                              <a:latin typeface="Courier Regular" pitchFamily="2" charset="0"/>
                              <a:ea typeface="Courier New" charset="0"/>
                              <a:cs typeface="Courier New" charset="0"/>
                            </a:rPr>
                            <a:t>add(</a:t>
                          </a:r>
                          <a:r>
                            <a:rPr lang="en-US" sz="1600" b="0" i="0" dirty="0">
                              <a:solidFill>
                                <a:srgbClr val="00B050"/>
                              </a:solidFill>
                              <a:latin typeface="Courier Regular" pitchFamily="2" charset="0"/>
                              <a:ea typeface="Courier New" charset="0"/>
                              <a:cs typeface="Courier New" charset="0"/>
                            </a:rPr>
                            <a:t>E</a:t>
                          </a:r>
                          <a:r>
                            <a:rPr lang="en-US" sz="1600" b="0" i="0" dirty="0">
                              <a:latin typeface="Courier Regular" pitchFamily="2" charset="0"/>
                              <a:ea typeface="Courier New" charset="0"/>
                              <a:cs typeface="Courier New" charset="0"/>
                            </a:rPr>
                            <a:t> e, </a:t>
                          </a:r>
                          <a:r>
                            <a:rPr lang="en-US" sz="1600" b="0" i="0" dirty="0" err="1">
                              <a:solidFill>
                                <a:srgbClr val="00B050"/>
                              </a:solidFill>
                              <a:latin typeface="Courier Regular" pitchFamily="2" charset="0"/>
                              <a:ea typeface="Courier New" charset="0"/>
                              <a:cs typeface="Courier New" charset="0"/>
                            </a:rPr>
                            <a:t>int</a:t>
                          </a:r>
                          <a:r>
                            <a:rPr lang="en-US" sz="1600" b="0" i="0" dirty="0" err="1">
                              <a:latin typeface="Courier Regular" pitchFamily="2" charset="0"/>
                              <a:ea typeface="Courier New" charset="0"/>
                              <a:cs typeface="Courier New" charset="0"/>
                            </a:rPr>
                            <a:t>idx</a:t>
                          </a:r>
                          <a:r>
                            <a:rPr lang="en-US" sz="1600" b="0" i="0" dirty="0">
                              <a:latin typeface="Courier Regular" pitchFamily="2" charset="0"/>
                              <a:ea typeface="Courier New" charset="0"/>
                              <a:cs typeface="Courier New" charset="0"/>
                            </a:rPr>
                            <a:t>)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86058" t="-158696" r="-104327" b="-21087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179167" t="-158696" r="-463" b="-21087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0002"/>
                      </a:ext>
                    </a:extLst>
                  </a:tr>
                  <a:tr h="57912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0" i="0" dirty="0">
                              <a:latin typeface="Courier Regular" pitchFamily="2" charset="0"/>
                              <a:ea typeface="Courier New" charset="0"/>
                              <a:cs typeface="Courier New" charset="0"/>
                            </a:rPr>
                            <a:t>get</a:t>
                          </a:r>
                          <a:r>
                            <a:rPr lang="en-US" sz="1600" b="0" i="0" baseline="0" dirty="0">
                              <a:latin typeface="Courier Regular" pitchFamily="2" charset="0"/>
                              <a:ea typeface="Courier New" charset="0"/>
                              <a:cs typeface="Courier New" charset="0"/>
                            </a:rPr>
                            <a:t>(</a:t>
                          </a:r>
                          <a:r>
                            <a:rPr lang="en-US" sz="1600" b="0" i="0" baseline="0" dirty="0" err="1">
                              <a:solidFill>
                                <a:srgbClr val="00B050"/>
                              </a:solidFill>
                              <a:latin typeface="Courier Regular" pitchFamily="2" charset="0"/>
                              <a:ea typeface="Courier New" charset="0"/>
                              <a:cs typeface="Courier New" charset="0"/>
                            </a:rPr>
                            <a:t>int</a:t>
                          </a:r>
                          <a:r>
                            <a:rPr lang="en-US" sz="1600" b="0" i="0" baseline="0" dirty="0" err="1">
                              <a:latin typeface="Courier Regular" pitchFamily="2" charset="0"/>
                              <a:ea typeface="Courier New" charset="0"/>
                              <a:cs typeface="Courier New" charset="0"/>
                            </a:rPr>
                            <a:t>idx</a:t>
                          </a:r>
                          <a:r>
                            <a:rPr lang="en-US" sz="1600" b="0" i="0" baseline="0" dirty="0">
                              <a:latin typeface="Courier Regular" pitchFamily="2" charset="0"/>
                              <a:ea typeface="Courier New" charset="0"/>
                              <a:cs typeface="Courier New" charset="0"/>
                            </a:rPr>
                            <a:t>)</a:t>
                          </a:r>
                          <a:endParaRPr lang="en-US" sz="1600" b="0" i="0" dirty="0">
                            <a:latin typeface="Courier Regular" pitchFamily="2" charset="0"/>
                            <a:ea typeface="Courier New" charset="0"/>
                            <a:cs typeface="Courier New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86058" t="-258696" r="-104327" b="-11087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179167" t="-258696" r="-463" b="-11087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0003"/>
                      </a:ext>
                    </a:extLst>
                  </a:tr>
                  <a:tr h="57912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0" i="0" dirty="0">
                              <a:latin typeface="Courier Regular" pitchFamily="2" charset="0"/>
                              <a:ea typeface="Courier New" charset="0"/>
                              <a:cs typeface="Courier New" charset="0"/>
                            </a:rPr>
                            <a:t>remove(</a:t>
                          </a:r>
                          <a:r>
                            <a:rPr lang="en-US" sz="1600" b="0" i="0" dirty="0" err="1">
                              <a:solidFill>
                                <a:srgbClr val="00B050"/>
                              </a:solidFill>
                              <a:latin typeface="Courier Regular" pitchFamily="2" charset="0"/>
                              <a:ea typeface="Courier New" charset="0"/>
                              <a:cs typeface="Courier New" charset="0"/>
                            </a:rPr>
                            <a:t>int</a:t>
                          </a:r>
                          <a:r>
                            <a:rPr lang="en-US" sz="1600" b="0" i="0" dirty="0" err="1">
                              <a:latin typeface="Courier Regular" pitchFamily="2" charset="0"/>
                              <a:ea typeface="Courier New" charset="0"/>
                              <a:cs typeface="Courier New" charset="0"/>
                            </a:rPr>
                            <a:t>idx</a:t>
                          </a:r>
                          <a:r>
                            <a:rPr lang="en-US" sz="1600" b="0" i="0" dirty="0">
                              <a:latin typeface="Courier Regular" pitchFamily="2" charset="0"/>
                              <a:ea typeface="Courier New" charset="0"/>
                              <a:cs typeface="Courier New" charset="0"/>
                            </a:rPr>
                            <a:t>)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86058" t="-358696" r="-104327" b="-1087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179167" t="-358696" r="-463" b="-1087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0004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6" name="Content Placeholder 4">
            <a:extLst>
              <a:ext uri="{FF2B5EF4-FFF2-40B4-BE49-F238E27FC236}">
                <a16:creationId xmlns:a16="http://schemas.microsoft.com/office/drawing/2014/main" xmlns="" id="{E8FED686-A78D-D242-823B-0BBB2624EE03}"/>
              </a:ext>
            </a:extLst>
          </p:cNvPr>
          <p:cNvSpPr txBox="1">
            <a:spLocks/>
          </p:cNvSpPr>
          <p:nvPr/>
        </p:nvSpPr>
        <p:spPr>
          <a:xfrm>
            <a:off x="410605" y="4283572"/>
            <a:ext cx="8650198" cy="24795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Best choice depends on use case:</a:t>
            </a:r>
          </a:p>
          <a:p>
            <a:pPr lvl="1"/>
            <a:r>
              <a:rPr lang="en-US" sz="2000" dirty="0"/>
              <a:t>Lots of random accesses </a:t>
            </a:r>
            <a:r>
              <a:rPr lang="en-US" sz="2000" dirty="0">
                <a:sym typeface="Wingdings"/>
              </a:rPr>
              <a:t> </a:t>
            </a:r>
            <a:r>
              <a:rPr lang="en-US" sz="20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  <a:sym typeface="Wingdings"/>
              </a:rPr>
              <a:t>ArrayList</a:t>
            </a:r>
            <a:endParaRPr lang="en-US" sz="2000" dirty="0">
              <a:solidFill>
                <a:srgbClr val="00B050"/>
              </a:solidFill>
              <a:latin typeface="Courier Regular" pitchFamily="2" charset="0"/>
              <a:ea typeface="Courier New" charset="0"/>
              <a:cs typeface="Courier New" charset="0"/>
              <a:sym typeface="Wingdings"/>
            </a:endParaRPr>
          </a:p>
          <a:p>
            <a:pPr lvl="1"/>
            <a:r>
              <a:rPr lang="en-US" sz="2000" dirty="0">
                <a:sym typeface="Wingdings"/>
              </a:rPr>
              <a:t>Lots of insertions at ends  </a:t>
            </a:r>
            <a:r>
              <a:rPr lang="en-US" sz="20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  <a:sym typeface="Wingdings"/>
              </a:rPr>
              <a:t>LinkedList</a:t>
            </a:r>
            <a:endParaRPr lang="en-US" sz="2000" dirty="0">
              <a:solidFill>
                <a:srgbClr val="00B050"/>
              </a:solidFill>
              <a:latin typeface="Courier Regular" pitchFamily="2" charset="0"/>
              <a:ea typeface="Courier New" charset="0"/>
              <a:cs typeface="Courier New" charset="0"/>
              <a:sym typeface="Wingdings"/>
            </a:endParaRPr>
          </a:p>
          <a:p>
            <a:r>
              <a:rPr lang="en-US" sz="2400" dirty="0">
                <a:sym typeface="Wingdings"/>
              </a:rPr>
              <a:t>Memory usage consideration:</a:t>
            </a:r>
          </a:p>
          <a:p>
            <a:pPr lvl="1"/>
            <a:r>
              <a:rPr lang="en-US" sz="20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  <a:sym typeface="Wingdings"/>
              </a:rPr>
              <a:t>ArrayList</a:t>
            </a:r>
            <a:r>
              <a:rPr lang="en-US" sz="2000" dirty="0">
                <a:sym typeface="Wingdings"/>
              </a:rPr>
              <a:t> does not shrink the array automatically when the list size decreases. An explicit call to </a:t>
            </a:r>
            <a:r>
              <a:rPr lang="en-US" sz="2000" dirty="0" err="1">
                <a:latin typeface="Courier Regular" pitchFamily="2" charset="0"/>
                <a:ea typeface="Courier New" charset="0"/>
                <a:cs typeface="Courier New" charset="0"/>
                <a:sym typeface="Wingdings"/>
              </a:rPr>
              <a:t>trimToSize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  <a:sym typeface="Wingdings"/>
              </a:rPr>
              <a:t>()</a:t>
            </a:r>
            <a:r>
              <a:rPr lang="en-US" sz="2000" dirty="0">
                <a:sym typeface="Wingdings"/>
              </a:rPr>
              <a:t> is needed.</a:t>
            </a:r>
          </a:p>
        </p:txBody>
      </p:sp>
      <p:sp>
        <p:nvSpPr>
          <p:cNvPr id="7" name="Content Placeholder 4">
            <a:extLst>
              <a:ext uri="{FF2B5EF4-FFF2-40B4-BE49-F238E27FC236}">
                <a16:creationId xmlns:a16="http://schemas.microsoft.com/office/drawing/2014/main" xmlns="" id="{7E5C36CB-0887-384A-97E0-5512083A7D41}"/>
              </a:ext>
            </a:extLst>
          </p:cNvPr>
          <p:cNvSpPr txBox="1">
            <a:spLocks/>
          </p:cNvSpPr>
          <p:nvPr/>
        </p:nvSpPr>
        <p:spPr>
          <a:xfrm>
            <a:off x="410605" y="957539"/>
            <a:ext cx="8650198" cy="5791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Performance comparison (running time):</a:t>
            </a:r>
          </a:p>
        </p:txBody>
      </p:sp>
    </p:spTree>
    <p:extLst>
      <p:ext uri="{BB962C8B-B14F-4D97-AF65-F5344CB8AC3E}">
        <p14:creationId xmlns:p14="http://schemas.microsoft.com/office/powerpoint/2010/main" xmlns="" val="446071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97968" y="-188885"/>
            <a:ext cx="9372600" cy="1143000"/>
          </a:xfrm>
        </p:spPr>
        <p:txBody>
          <a:bodyPr>
            <a:noAutofit/>
          </a:bodyPr>
          <a:lstStyle/>
          <a:p>
            <a:r>
              <a:rPr lang="en-US" sz="3600" dirty="0">
                <a:latin typeface="Calibri" charset="0"/>
                <a:ea typeface="Calibri" charset="0"/>
                <a:cs typeface="Calibri" charset="0"/>
              </a:rPr>
              <a:t>In-class exercise:</a:t>
            </a:r>
            <a:r>
              <a:rPr lang="en-US" sz="35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3400" dirty="0" err="1">
                <a:latin typeface="Courier Regular" pitchFamily="2" charset="0"/>
                <a:ea typeface="Courier New" charset="0"/>
                <a:cs typeface="Courier New" charset="0"/>
              </a:rPr>
              <a:t>ArrayList</a:t>
            </a:r>
            <a:r>
              <a:rPr lang="en-US" sz="3500" dirty="0"/>
              <a:t> </a:t>
            </a:r>
            <a:r>
              <a:rPr lang="en-US" sz="3600" dirty="0"/>
              <a:t>or</a:t>
            </a:r>
            <a:r>
              <a:rPr lang="en-US" sz="3500" dirty="0"/>
              <a:t> </a:t>
            </a:r>
            <a:r>
              <a:rPr lang="en-US" sz="3400" dirty="0" err="1">
                <a:latin typeface="Courier Regular" pitchFamily="2" charset="0"/>
                <a:ea typeface="Courier New" charset="0"/>
                <a:cs typeface="Courier New" charset="0"/>
              </a:rPr>
              <a:t>LinkedList</a:t>
            </a:r>
            <a:r>
              <a:rPr lang="en-US" sz="3500" dirty="0"/>
              <a:t>?</a:t>
            </a:r>
          </a:p>
        </p:txBody>
      </p:sp>
      <p:sp>
        <p:nvSpPr>
          <p:cNvPr id="8" name="Content Placeholder 4"/>
          <p:cNvSpPr txBox="1">
            <a:spLocks/>
          </p:cNvSpPr>
          <p:nvPr/>
        </p:nvSpPr>
        <p:spPr>
          <a:xfrm>
            <a:off x="258205" y="1077686"/>
            <a:ext cx="8650198" cy="19850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/>
              <a:t>Which would you choose to: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/>
              <a:t>Implement a FIFO (First-In-First-Out) queue?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/>
              <a:t>Implement a database of historical sports match statistics, to be used in a Wikipedia-type site (i.e. random access)?</a:t>
            </a:r>
          </a:p>
        </p:txBody>
      </p:sp>
      <mc:AlternateContent xmlns:mc="http://schemas.openxmlformats.org/markup-compatibility/2006">
        <mc:Choice xmlns:a14="http://schemas.microsoft.com/office/drawing/2010/main" xmlns="" Requires="a14">
          <p:graphicFrame>
            <p:nvGraphicFramePr>
              <p:cNvPr id="5" name="Table 4">
                <a:extLst>
                  <a:ext uri="{FF2B5EF4-FFF2-40B4-BE49-F238E27FC236}">
                    <a16:creationId xmlns:a16="http://schemas.microsoft.com/office/drawing/2014/main" id="{0D9EC75A-9C42-614E-B033-E9495780D30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511622223"/>
                  </p:ext>
                </p:extLst>
              </p:nvPr>
            </p:nvGraphicFramePr>
            <p:xfrm>
              <a:off x="765266" y="3546725"/>
              <a:ext cx="7636076" cy="26517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2618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639868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2734408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240961"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/>
                        </a:p>
                      </a:txBody>
                      <a:tcPr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0" i="0" dirty="0" err="1">
                              <a:latin typeface="Courier Regular" pitchFamily="2" charset="0"/>
                              <a:ea typeface="Courier New" charset="0"/>
                              <a:cs typeface="Courier New" charset="0"/>
                            </a:rPr>
                            <a:t>LinkedList</a:t>
                          </a:r>
                          <a:endParaRPr lang="en-US" sz="1600" b="0" i="0" dirty="0">
                            <a:latin typeface="Courier Regular" pitchFamily="2" charset="0"/>
                            <a:ea typeface="Courier New" charset="0"/>
                            <a:cs typeface="Courier New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0" i="0" dirty="0" err="1">
                              <a:latin typeface="Courier Regular" pitchFamily="2" charset="0"/>
                              <a:ea typeface="Courier New" charset="0"/>
                              <a:cs typeface="Courier New" charset="0"/>
                            </a:rPr>
                            <a:t>ArrayList</a:t>
                          </a:r>
                          <a:endParaRPr lang="en-US" sz="1600" b="0" i="0" dirty="0">
                            <a:latin typeface="Courier Regular" pitchFamily="2" charset="0"/>
                            <a:ea typeface="Courier New" charset="0"/>
                            <a:cs typeface="Courier New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41620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0" i="0" dirty="0">
                              <a:latin typeface="Courier Regular" pitchFamily="2" charset="0"/>
                              <a:ea typeface="Courier New" charset="0"/>
                              <a:cs typeface="Courier New" charset="0"/>
                            </a:rPr>
                            <a:t>add(</a:t>
                          </a:r>
                          <a:r>
                            <a:rPr lang="en-US" sz="1600" b="0" i="0" dirty="0">
                              <a:solidFill>
                                <a:srgbClr val="00B050"/>
                              </a:solidFill>
                              <a:latin typeface="Courier Regular" pitchFamily="2" charset="0"/>
                              <a:ea typeface="Courier New" charset="0"/>
                              <a:cs typeface="Courier New" charset="0"/>
                            </a:rPr>
                            <a:t>E</a:t>
                          </a:r>
                          <a:r>
                            <a:rPr lang="en-US" sz="1600" b="0" i="0" dirty="0">
                              <a:latin typeface="Courier Regular" pitchFamily="2" charset="0"/>
                              <a:ea typeface="Courier New" charset="0"/>
                              <a:cs typeface="Courier New" charset="0"/>
                            </a:rPr>
                            <a:t> e)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b="1" i="1" smtClean="0">
                                    <a:latin typeface="Cambria Math" panose="02040503050406030204" pitchFamily="18" charset="0"/>
                                  </a:rPr>
                                  <m:t>𝑶</m:t>
                                </m:r>
                                <m:r>
                                  <a:rPr lang="en-US" sz="1400" b="1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1400" b="1" i="1" smtClean="0"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  <m:r>
                                  <a:rPr lang="en-US" sz="1400" b="1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1600" b="1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1" dirty="0"/>
                            <a:t>Average-case </a:t>
                          </a:r>
                          <a14:m>
                            <m:oMath xmlns:m="http://schemas.openxmlformats.org/officeDocument/2006/math">
                              <m:r>
                                <a:rPr lang="en-US" sz="1400" b="1" i="1" smtClean="0">
                                  <a:latin typeface="Cambria Math" panose="02040503050406030204" pitchFamily="18" charset="0"/>
                                </a:rPr>
                                <m:t>𝑶</m:t>
                              </m:r>
                              <m:r>
                                <a:rPr lang="en-US" sz="1400" b="1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1400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  <m:r>
                                <a:rPr lang="en-US" sz="1400" b="1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oMath>
                          </a14:m>
                          <a:endParaRPr lang="en-US" sz="1600" b="1" dirty="0"/>
                        </a:p>
                        <a:p>
                          <a:pPr algn="ctr"/>
                          <a:r>
                            <a:rPr lang="en-US" sz="1600" b="1" dirty="0"/>
                            <a:t>Worst-case</a:t>
                          </a:r>
                          <a:r>
                            <a:rPr lang="en-US" sz="1600" b="1" baseline="0" dirty="0"/>
                            <a:t/>
                          </a:r>
                          <a14:m>
                            <m:oMath xmlns:m="http://schemas.openxmlformats.org/officeDocument/2006/math">
                              <m:r>
                                <a:rPr lang="en-US" sz="1400" b="1" i="1" smtClean="0">
                                  <a:latin typeface="Cambria Math" panose="02040503050406030204" pitchFamily="18" charset="0"/>
                                </a:rPr>
                                <m:t>𝑶</m:t>
                              </m:r>
                              <m:r>
                                <a:rPr lang="en-US" sz="1400" b="1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1400" b="1" i="1" smtClean="0">
                                  <a:latin typeface="Cambria Math" panose="02040503050406030204" pitchFamily="18" charset="0"/>
                                </a:rPr>
                                <m:t>𝒏</m:t>
                              </m:r>
                              <m:r>
                                <a:rPr lang="en-US" sz="1400" b="1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oMath>
                          </a14:m>
                          <a:endParaRPr lang="en-US" sz="1600" b="1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41620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0" i="0" dirty="0">
                              <a:latin typeface="Courier Regular" pitchFamily="2" charset="0"/>
                              <a:ea typeface="Courier New" charset="0"/>
                              <a:cs typeface="Courier New" charset="0"/>
                            </a:rPr>
                            <a:t>add(</a:t>
                          </a:r>
                          <a:r>
                            <a:rPr lang="en-US" sz="1600" b="0" i="0" dirty="0">
                              <a:solidFill>
                                <a:srgbClr val="00B050"/>
                              </a:solidFill>
                              <a:latin typeface="Courier Regular" pitchFamily="2" charset="0"/>
                              <a:ea typeface="Courier New" charset="0"/>
                              <a:cs typeface="Courier New" charset="0"/>
                            </a:rPr>
                            <a:t>E</a:t>
                          </a:r>
                          <a:r>
                            <a:rPr lang="en-US" sz="1600" b="0" i="0" dirty="0">
                              <a:latin typeface="Courier Regular" pitchFamily="2" charset="0"/>
                              <a:ea typeface="Courier New" charset="0"/>
                              <a:cs typeface="Courier New" charset="0"/>
                            </a:rPr>
                            <a:t> e, </a:t>
                          </a:r>
                          <a:r>
                            <a:rPr lang="en-US" sz="1600" b="0" i="0" dirty="0" err="1">
                              <a:solidFill>
                                <a:srgbClr val="00B050"/>
                              </a:solidFill>
                              <a:latin typeface="Courier Regular" pitchFamily="2" charset="0"/>
                              <a:ea typeface="Courier New" charset="0"/>
                              <a:cs typeface="Courier New" charset="0"/>
                            </a:rPr>
                            <a:t>int</a:t>
                          </a:r>
                          <a:r>
                            <a:rPr lang="en-US" sz="1600" b="0" i="0" dirty="0">
                              <a:latin typeface="Courier Regular" pitchFamily="2" charset="0"/>
                              <a:ea typeface="Courier New" charset="0"/>
                              <a:cs typeface="Courier New" charset="0"/>
                            </a:rPr>
                            <a:t/>
                          </a:r>
                          <a:r>
                            <a:rPr lang="en-US" sz="1600" b="0" i="0" dirty="0" err="1">
                              <a:latin typeface="Courier Regular" pitchFamily="2" charset="0"/>
                              <a:ea typeface="Courier New" charset="0"/>
                              <a:cs typeface="Courier New" charset="0"/>
                            </a:rPr>
                            <a:t>idx</a:t>
                          </a:r>
                          <a:r>
                            <a:rPr lang="en-US" sz="1600" b="0" i="0" dirty="0">
                              <a:latin typeface="Courier Regular" pitchFamily="2" charset="0"/>
                              <a:ea typeface="Courier New" charset="0"/>
                              <a:cs typeface="Courier New" charset="0"/>
                            </a:rPr>
                            <a:t>)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Best-case </a:t>
                          </a:r>
                          <a14:m>
                            <m:oMath xmlns:m="http://schemas.openxmlformats.org/officeDocument/2006/math"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𝑂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(1)</m:t>
                              </m:r>
                            </m:oMath>
                          </a14:m>
                          <a:endParaRPr lang="en-US" sz="1600" dirty="0"/>
                        </a:p>
                        <a:p>
                          <a:pPr algn="ctr"/>
                          <a:r>
                            <a:rPr lang="en-US" sz="1600" dirty="0"/>
                            <a:t>Average and worst-case</a:t>
                          </a:r>
                          <a:r>
                            <a:rPr lang="en-US" sz="1600" baseline="0" dirty="0"/>
                            <a:t/>
                          </a:r>
                          <a14:m>
                            <m:oMath xmlns:m="http://schemas.openxmlformats.org/officeDocument/2006/math"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𝑂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oMath>
                          </a14:m>
                          <a:endParaRPr lang="en-US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Best-case </a:t>
                          </a:r>
                          <a14:m>
                            <m:oMath xmlns:m="http://schemas.openxmlformats.org/officeDocument/2006/math"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𝑂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(1)</m:t>
                              </m:r>
                            </m:oMath>
                          </a14:m>
                          <a:endParaRPr lang="en-US" sz="1600" dirty="0"/>
                        </a:p>
                        <a:p>
                          <a:pPr algn="ctr"/>
                          <a:r>
                            <a:rPr lang="en-US" sz="1600" dirty="0"/>
                            <a:t>Average and worst-case</a:t>
                          </a:r>
                          <a:r>
                            <a:rPr lang="en-US" sz="1600" baseline="0" dirty="0"/>
                            <a:t/>
                          </a:r>
                          <a14:m>
                            <m:oMath xmlns:m="http://schemas.openxmlformats.org/officeDocument/2006/math"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𝑂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oMath>
                          </a14:m>
                          <a:endParaRPr lang="en-US" sz="16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41620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0" i="0" dirty="0">
                              <a:latin typeface="Courier Regular" pitchFamily="2" charset="0"/>
                              <a:ea typeface="Courier New" charset="0"/>
                              <a:cs typeface="Courier New" charset="0"/>
                            </a:rPr>
                            <a:t>get</a:t>
                          </a:r>
                          <a:r>
                            <a:rPr lang="en-US" sz="1600" b="0" i="0" baseline="0" dirty="0">
                              <a:latin typeface="Courier Regular" pitchFamily="2" charset="0"/>
                              <a:ea typeface="Courier New" charset="0"/>
                              <a:cs typeface="Courier New" charset="0"/>
                            </a:rPr>
                            <a:t>(</a:t>
                          </a:r>
                          <a:r>
                            <a:rPr lang="en-US" sz="1600" b="0" i="0" baseline="0" dirty="0" err="1">
                              <a:solidFill>
                                <a:srgbClr val="00B050"/>
                              </a:solidFill>
                              <a:latin typeface="Courier Regular" pitchFamily="2" charset="0"/>
                              <a:ea typeface="Courier New" charset="0"/>
                              <a:cs typeface="Courier New" charset="0"/>
                            </a:rPr>
                            <a:t>int</a:t>
                          </a:r>
                          <a:r>
                            <a:rPr lang="en-US" sz="1600" b="0" i="0" baseline="0" dirty="0">
                              <a:latin typeface="Courier Regular" pitchFamily="2" charset="0"/>
                              <a:ea typeface="Courier New" charset="0"/>
                              <a:cs typeface="Courier New" charset="0"/>
                            </a:rPr>
                            <a:t/>
                          </a:r>
                          <a:r>
                            <a:rPr lang="en-US" sz="1600" b="0" i="0" baseline="0" dirty="0" err="1">
                              <a:latin typeface="Courier Regular" pitchFamily="2" charset="0"/>
                              <a:ea typeface="Courier New" charset="0"/>
                              <a:cs typeface="Courier New" charset="0"/>
                            </a:rPr>
                            <a:t>idx</a:t>
                          </a:r>
                          <a:r>
                            <a:rPr lang="en-US" sz="1600" b="0" i="0" baseline="0" dirty="0">
                              <a:latin typeface="Courier Regular" pitchFamily="2" charset="0"/>
                              <a:ea typeface="Courier New" charset="0"/>
                              <a:cs typeface="Courier New" charset="0"/>
                            </a:rPr>
                            <a:t>)</a:t>
                          </a:r>
                          <a:endParaRPr lang="en-US" sz="1600" b="0" i="0" dirty="0">
                            <a:latin typeface="Courier Regular" pitchFamily="2" charset="0"/>
                            <a:ea typeface="Courier New" charset="0"/>
                            <a:cs typeface="Courier New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1" dirty="0"/>
                            <a:t>Best-case </a:t>
                          </a:r>
                          <a14:m>
                            <m:oMath xmlns:m="http://schemas.openxmlformats.org/officeDocument/2006/math">
                              <m:r>
                                <a:rPr lang="en-US" sz="1400" b="1" i="1" smtClean="0">
                                  <a:latin typeface="Cambria Math" panose="02040503050406030204" pitchFamily="18" charset="0"/>
                                </a:rPr>
                                <m:t>𝑶</m:t>
                              </m:r>
                              <m:r>
                                <a:rPr lang="en-US" sz="1400" b="1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1400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  <m:r>
                                <a:rPr lang="en-US" sz="1400" b="1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oMath>
                          </a14:m>
                          <a:endParaRPr lang="en-US" sz="1600" b="1" dirty="0"/>
                        </a:p>
                        <a:p>
                          <a:pPr algn="ctr"/>
                          <a:r>
                            <a:rPr lang="en-US" sz="1600" b="1" dirty="0"/>
                            <a:t>Average and worst-case</a:t>
                          </a:r>
                          <a:r>
                            <a:rPr lang="en-US" sz="1600" b="1" baseline="0" dirty="0"/>
                            <a:t/>
                          </a:r>
                          <a14:m>
                            <m:oMath xmlns:m="http://schemas.openxmlformats.org/officeDocument/2006/math">
                              <m:r>
                                <a:rPr lang="en-US" sz="1400" b="1" i="1" smtClean="0">
                                  <a:latin typeface="Cambria Math" panose="02040503050406030204" pitchFamily="18" charset="0"/>
                                </a:rPr>
                                <m:t>𝑶</m:t>
                              </m:r>
                              <m:r>
                                <a:rPr lang="en-US" sz="1400" b="1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1400" b="1" i="1" smtClean="0">
                                  <a:latin typeface="Cambria Math" panose="02040503050406030204" pitchFamily="18" charset="0"/>
                                </a:rPr>
                                <m:t>𝒏</m:t>
                              </m:r>
                              <m:r>
                                <a:rPr lang="en-US" sz="1400" b="1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oMath>
                          </a14:m>
                          <a:endParaRPr lang="en-US" sz="1600" b="1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b="1" i="1" smtClean="0">
                                    <a:latin typeface="Cambria Math" panose="02040503050406030204" pitchFamily="18" charset="0"/>
                                  </a:rPr>
                                  <m:t>𝑶</m:t>
                                </m:r>
                                <m:r>
                                  <a:rPr lang="en-US" sz="1400" b="1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1400" b="1" i="1" smtClean="0"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  <m:r>
                                  <a:rPr lang="en-US" sz="1400" b="1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1600" b="1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41620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0" i="0" dirty="0">
                              <a:latin typeface="Courier Regular" pitchFamily="2" charset="0"/>
                              <a:ea typeface="Courier New" charset="0"/>
                              <a:cs typeface="Courier New" charset="0"/>
                            </a:rPr>
                            <a:t>remove(</a:t>
                          </a:r>
                          <a:r>
                            <a:rPr lang="en-US" sz="1600" b="0" i="0" dirty="0" err="1">
                              <a:solidFill>
                                <a:srgbClr val="00B050"/>
                              </a:solidFill>
                              <a:latin typeface="Courier Regular" pitchFamily="2" charset="0"/>
                              <a:ea typeface="Courier New" charset="0"/>
                              <a:cs typeface="Courier New" charset="0"/>
                            </a:rPr>
                            <a:t>int</a:t>
                          </a:r>
                          <a:r>
                            <a:rPr lang="en-US" sz="1600" b="0" i="0" dirty="0">
                              <a:latin typeface="Courier Regular" pitchFamily="2" charset="0"/>
                              <a:ea typeface="Courier New" charset="0"/>
                              <a:cs typeface="Courier New" charset="0"/>
                            </a:rPr>
                            <a:t/>
                          </a:r>
                          <a:r>
                            <a:rPr lang="en-US" sz="1600" b="0" i="0" dirty="0" err="1">
                              <a:latin typeface="Courier Regular" pitchFamily="2" charset="0"/>
                              <a:ea typeface="Courier New" charset="0"/>
                              <a:cs typeface="Courier New" charset="0"/>
                            </a:rPr>
                            <a:t>idx</a:t>
                          </a:r>
                          <a:r>
                            <a:rPr lang="en-US" sz="1600" b="0" i="0" dirty="0">
                              <a:latin typeface="Courier Regular" pitchFamily="2" charset="0"/>
                              <a:ea typeface="Courier New" charset="0"/>
                              <a:cs typeface="Courier New" charset="0"/>
                            </a:rPr>
                            <a:t>)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Best-case </a:t>
                          </a:r>
                          <a14:m>
                            <m:oMath xmlns:m="http://schemas.openxmlformats.org/officeDocument/2006/math"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𝑂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(1)</m:t>
                              </m:r>
                            </m:oMath>
                          </a14:m>
                          <a:endParaRPr lang="en-US" sz="1600" dirty="0"/>
                        </a:p>
                        <a:p>
                          <a:pPr algn="ctr"/>
                          <a:r>
                            <a:rPr lang="en-US" sz="1600" dirty="0"/>
                            <a:t>Average and worst-case</a:t>
                          </a:r>
                          <a:r>
                            <a:rPr lang="en-US" sz="1600" baseline="0" dirty="0"/>
                            <a:t/>
                          </a:r>
                          <a14:m>
                            <m:oMath xmlns:m="http://schemas.openxmlformats.org/officeDocument/2006/math"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𝑂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oMath>
                          </a14:m>
                          <a:endParaRPr lang="en-US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/>
                            <a:t>Best-case </a:t>
                          </a:r>
                          <a14:m>
                            <m:oMath xmlns:m="http://schemas.openxmlformats.org/officeDocument/2006/math"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𝑂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(1)</m:t>
                              </m:r>
                            </m:oMath>
                          </a14:m>
                          <a:endParaRPr lang="en-US" sz="1600" dirty="0"/>
                        </a:p>
                        <a:p>
                          <a:pPr algn="ctr"/>
                          <a:r>
                            <a:rPr lang="en-US" sz="1600" dirty="0"/>
                            <a:t>Average and worst-case</a:t>
                          </a:r>
                          <a:r>
                            <a:rPr lang="en-US" sz="1600" baseline="0" dirty="0"/>
                            <a:t/>
                          </a:r>
                          <a14:m>
                            <m:oMath xmlns:m="http://schemas.openxmlformats.org/officeDocument/2006/math"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𝑂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oMath>
                          </a14:m>
                          <a:endParaRPr lang="en-US" sz="16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5" name="Table 4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0D9EC75A-9C42-614E-B033-E9495780D30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xmlns="" xmlns:a14="http://schemas.microsoft.com/office/drawing/2010/main" val="2511622223"/>
                  </p:ext>
                </p:extLst>
              </p:nvPr>
            </p:nvGraphicFramePr>
            <p:xfrm>
              <a:off x="765266" y="3546725"/>
              <a:ext cx="7636076" cy="26517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261800">
                      <a:extLst>
                        <a:ext uri="{9D8B030D-6E8A-4147-A177-3AD203B41FA5}">
                          <a16:colId xmlns:a16="http://schemas.microsoft.com/office/drawing/2014/main" xmlns="" xmlns:a14="http://schemas.microsoft.com/office/drawing/2010/main" val="20000"/>
                        </a:ext>
                      </a:extLst>
                    </a:gridCol>
                    <a:gridCol w="2639868">
                      <a:extLst>
                        <a:ext uri="{9D8B030D-6E8A-4147-A177-3AD203B41FA5}">
                          <a16:colId xmlns:a16="http://schemas.microsoft.com/office/drawing/2014/main" xmlns="" xmlns:a14="http://schemas.microsoft.com/office/drawing/2010/main" val="20001"/>
                        </a:ext>
                      </a:extLst>
                    </a:gridCol>
                    <a:gridCol w="2734408">
                      <a:extLst>
                        <a:ext uri="{9D8B030D-6E8A-4147-A177-3AD203B41FA5}">
                          <a16:colId xmlns:a16="http://schemas.microsoft.com/office/drawing/2014/main" xmlns="" xmlns:a14="http://schemas.microsoft.com/office/drawing/2010/main" val="20002"/>
                        </a:ext>
                      </a:extLst>
                    </a:gridCol>
                  </a:tblGrid>
                  <a:tr h="335280">
                    <a:tc>
                      <a:txBody>
                        <a:bodyPr/>
                        <a:lstStyle/>
                        <a:p>
                          <a:pPr algn="ctr"/>
                          <a:endParaRPr lang="en-US" sz="1600" dirty="0"/>
                        </a:p>
                      </a:txBody>
                      <a:tcPr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0" i="0" dirty="0" err="1">
                              <a:latin typeface="Courier Regular" pitchFamily="2" charset="0"/>
                              <a:ea typeface="Courier New" charset="0"/>
                              <a:cs typeface="Courier New" charset="0"/>
                            </a:rPr>
                            <a:t>LinkedList</a:t>
                          </a:r>
                          <a:endParaRPr lang="en-US" sz="1600" b="0" i="0" dirty="0">
                            <a:latin typeface="Courier Regular" pitchFamily="2" charset="0"/>
                            <a:ea typeface="Courier New" charset="0"/>
                            <a:cs typeface="Courier New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0" i="0" dirty="0" err="1">
                              <a:latin typeface="Courier Regular" pitchFamily="2" charset="0"/>
                              <a:ea typeface="Courier New" charset="0"/>
                              <a:cs typeface="Courier New" charset="0"/>
                            </a:rPr>
                            <a:t>ArrayList</a:t>
                          </a:r>
                          <a:endParaRPr lang="en-US" sz="1600" b="0" i="0" dirty="0">
                            <a:latin typeface="Courier Regular" pitchFamily="2" charset="0"/>
                            <a:ea typeface="Courier New" charset="0"/>
                            <a:cs typeface="Courier New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10000"/>
                      </a:ext>
                    </a:extLst>
                  </a:tr>
                  <a:tr h="57912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0" i="0" dirty="0">
                              <a:latin typeface="Courier Regular" pitchFamily="2" charset="0"/>
                              <a:ea typeface="Courier New" charset="0"/>
                              <a:cs typeface="Courier New" charset="0"/>
                            </a:rPr>
                            <a:t>add(</a:t>
                          </a:r>
                          <a:r>
                            <a:rPr lang="en-US" sz="1600" b="0" i="0" dirty="0">
                              <a:solidFill>
                                <a:srgbClr val="00B050"/>
                              </a:solidFill>
                              <a:latin typeface="Courier Regular" pitchFamily="2" charset="0"/>
                              <a:ea typeface="Courier New" charset="0"/>
                              <a:cs typeface="Courier New" charset="0"/>
                            </a:rPr>
                            <a:t>E</a:t>
                          </a:r>
                          <a:r>
                            <a:rPr lang="en-US" sz="1600" b="0" i="0" dirty="0">
                              <a:latin typeface="Courier Regular" pitchFamily="2" charset="0"/>
                              <a:ea typeface="Courier New" charset="0"/>
                              <a:cs typeface="Courier New" charset="0"/>
                            </a:rPr>
                            <a:t> e)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86058" t="-64444" r="-104327" b="-31555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179167" t="-64444" r="-463" b="-31555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10001"/>
                      </a:ext>
                    </a:extLst>
                  </a:tr>
                  <a:tr h="57912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0" i="0" dirty="0">
                              <a:latin typeface="Courier Regular" pitchFamily="2" charset="0"/>
                              <a:ea typeface="Courier New" charset="0"/>
                              <a:cs typeface="Courier New" charset="0"/>
                            </a:rPr>
                            <a:t>add(</a:t>
                          </a:r>
                          <a:r>
                            <a:rPr lang="en-US" sz="1600" b="0" i="0" dirty="0">
                              <a:solidFill>
                                <a:srgbClr val="00B050"/>
                              </a:solidFill>
                              <a:latin typeface="Courier Regular" pitchFamily="2" charset="0"/>
                              <a:ea typeface="Courier New" charset="0"/>
                              <a:cs typeface="Courier New" charset="0"/>
                            </a:rPr>
                            <a:t>E</a:t>
                          </a:r>
                          <a:r>
                            <a:rPr lang="en-US" sz="1600" b="0" i="0" dirty="0">
                              <a:latin typeface="Courier Regular" pitchFamily="2" charset="0"/>
                              <a:ea typeface="Courier New" charset="0"/>
                              <a:cs typeface="Courier New" charset="0"/>
                            </a:rPr>
                            <a:t> e, </a:t>
                          </a:r>
                          <a:r>
                            <a:rPr lang="en-US" sz="1600" b="0" i="0" dirty="0" err="1">
                              <a:solidFill>
                                <a:srgbClr val="00B050"/>
                              </a:solidFill>
                              <a:latin typeface="Courier Regular" pitchFamily="2" charset="0"/>
                              <a:ea typeface="Courier New" charset="0"/>
                              <a:cs typeface="Courier New" charset="0"/>
                            </a:rPr>
                            <a:t>int</a:t>
                          </a:r>
                          <a:r>
                            <a:rPr lang="en-US" sz="1600" b="0" i="0" dirty="0" err="1">
                              <a:latin typeface="Courier Regular" pitchFamily="2" charset="0"/>
                              <a:ea typeface="Courier New" charset="0"/>
                              <a:cs typeface="Courier New" charset="0"/>
                            </a:rPr>
                            <a:t>idx</a:t>
                          </a:r>
                          <a:r>
                            <a:rPr lang="en-US" sz="1600" b="0" i="0" dirty="0">
                              <a:latin typeface="Courier Regular" pitchFamily="2" charset="0"/>
                              <a:ea typeface="Courier New" charset="0"/>
                              <a:cs typeface="Courier New" charset="0"/>
                            </a:rPr>
                            <a:t>)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86058" t="-160870" r="-104327" b="-20869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179167" t="-160870" r="-463" b="-20869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10002"/>
                      </a:ext>
                    </a:extLst>
                  </a:tr>
                  <a:tr h="57912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0" i="0" dirty="0">
                              <a:latin typeface="Courier Regular" pitchFamily="2" charset="0"/>
                              <a:ea typeface="Courier New" charset="0"/>
                              <a:cs typeface="Courier New" charset="0"/>
                            </a:rPr>
                            <a:t>get</a:t>
                          </a:r>
                          <a:r>
                            <a:rPr lang="en-US" sz="1600" b="0" i="0" baseline="0" dirty="0">
                              <a:latin typeface="Courier Regular" pitchFamily="2" charset="0"/>
                              <a:ea typeface="Courier New" charset="0"/>
                              <a:cs typeface="Courier New" charset="0"/>
                            </a:rPr>
                            <a:t>(</a:t>
                          </a:r>
                          <a:r>
                            <a:rPr lang="en-US" sz="1600" b="0" i="0" baseline="0" dirty="0" err="1">
                              <a:solidFill>
                                <a:srgbClr val="00B050"/>
                              </a:solidFill>
                              <a:latin typeface="Courier Regular" pitchFamily="2" charset="0"/>
                              <a:ea typeface="Courier New" charset="0"/>
                              <a:cs typeface="Courier New" charset="0"/>
                            </a:rPr>
                            <a:t>int</a:t>
                          </a:r>
                          <a:r>
                            <a:rPr lang="en-US" sz="1600" b="0" i="0" baseline="0" dirty="0" err="1">
                              <a:latin typeface="Courier Regular" pitchFamily="2" charset="0"/>
                              <a:ea typeface="Courier New" charset="0"/>
                              <a:cs typeface="Courier New" charset="0"/>
                            </a:rPr>
                            <a:t>idx</a:t>
                          </a:r>
                          <a:r>
                            <a:rPr lang="en-US" sz="1600" b="0" i="0" baseline="0" dirty="0">
                              <a:latin typeface="Courier Regular" pitchFamily="2" charset="0"/>
                              <a:ea typeface="Courier New" charset="0"/>
                              <a:cs typeface="Courier New" charset="0"/>
                            </a:rPr>
                            <a:t>)</a:t>
                          </a:r>
                          <a:endParaRPr lang="en-US" sz="1600" b="0" i="0" dirty="0">
                            <a:latin typeface="Courier Regular" pitchFamily="2" charset="0"/>
                            <a:ea typeface="Courier New" charset="0"/>
                            <a:cs typeface="Courier New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86058" t="-260870" r="-104327" b="-10869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179167" t="-260870" r="-463" b="-10869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10003"/>
                      </a:ext>
                    </a:extLst>
                  </a:tr>
                  <a:tr h="57912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0" i="0" dirty="0">
                              <a:latin typeface="Courier Regular" pitchFamily="2" charset="0"/>
                              <a:ea typeface="Courier New" charset="0"/>
                              <a:cs typeface="Courier New" charset="0"/>
                            </a:rPr>
                            <a:t>remove(</a:t>
                          </a:r>
                          <a:r>
                            <a:rPr lang="en-US" sz="1600" b="0" i="0" dirty="0" err="1">
                              <a:solidFill>
                                <a:srgbClr val="00B050"/>
                              </a:solidFill>
                              <a:latin typeface="Courier Regular" pitchFamily="2" charset="0"/>
                              <a:ea typeface="Courier New" charset="0"/>
                              <a:cs typeface="Courier New" charset="0"/>
                            </a:rPr>
                            <a:t>int</a:t>
                          </a:r>
                          <a:r>
                            <a:rPr lang="en-US" sz="1600" b="0" i="0" dirty="0" err="1">
                              <a:latin typeface="Courier Regular" pitchFamily="2" charset="0"/>
                              <a:ea typeface="Courier New" charset="0"/>
                              <a:cs typeface="Courier New" charset="0"/>
                            </a:rPr>
                            <a:t>idx</a:t>
                          </a:r>
                          <a:r>
                            <a:rPr lang="en-US" sz="1600" b="0" i="0" dirty="0">
                              <a:latin typeface="Courier Regular" pitchFamily="2" charset="0"/>
                              <a:ea typeface="Courier New" charset="0"/>
                              <a:cs typeface="Courier New" charset="0"/>
                            </a:rPr>
                            <a:t>)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86058" t="-360870" r="-104327" b="-869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179167" t="-360870" r="-463" b="-869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xmlns:a14="http://schemas.microsoft.com/office/drawing/2010/main" val="10004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xmlns="" val="7792677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3125" y="-205214"/>
            <a:ext cx="8546123" cy="1143000"/>
          </a:xfrm>
        </p:spPr>
        <p:txBody>
          <a:bodyPr>
            <a:normAutofit/>
          </a:bodyPr>
          <a:lstStyle/>
          <a:p>
            <a:r>
              <a:rPr lang="en-US" dirty="0">
                <a:latin typeface="Calibri" charset="0"/>
                <a:ea typeface="Calibri" charset="0"/>
                <a:cs typeface="Calibri" charset="0"/>
              </a:rPr>
              <a:t>Another array-based list: </a:t>
            </a:r>
            <a:r>
              <a:rPr lang="en-US" sz="4200" dirty="0">
                <a:latin typeface="Courier Regular" pitchFamily="2" charset="0"/>
                <a:ea typeface="Courier New" charset="0"/>
                <a:cs typeface="Courier New" charset="0"/>
              </a:rPr>
              <a:t>Vector</a:t>
            </a:r>
          </a:p>
        </p:txBody>
      </p:sp>
      <p:sp>
        <p:nvSpPr>
          <p:cNvPr id="8" name="Content Placeholder 4"/>
          <p:cNvSpPr txBox="1">
            <a:spLocks/>
          </p:cNvSpPr>
          <p:nvPr/>
        </p:nvSpPr>
        <p:spPr>
          <a:xfrm>
            <a:off x="44970" y="4212236"/>
            <a:ext cx="9144000" cy="22635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Differs only in detail from </a:t>
            </a:r>
            <a:r>
              <a:rPr lang="en-US" sz="24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ArrayList</a:t>
            </a:r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:</a:t>
            </a:r>
          </a:p>
          <a:p>
            <a:pPr lvl="1"/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It is synchronized</a:t>
            </a:r>
          </a:p>
          <a:p>
            <a:pPr lvl="2"/>
            <a:r>
              <a:rPr lang="en-US" sz="1800" dirty="0">
                <a:latin typeface="Calibri" charset="0"/>
                <a:ea typeface="Calibri" charset="0"/>
                <a:cs typeface="Calibri" charset="0"/>
              </a:rPr>
              <a:t>Meaning it is safe to share a vector between multiple threads</a:t>
            </a:r>
          </a:p>
          <a:p>
            <a:pPr lvl="2"/>
            <a:r>
              <a:rPr lang="en-US" sz="1800" dirty="0">
                <a:latin typeface="Calibri" charset="0"/>
                <a:ea typeface="Calibri" charset="0"/>
                <a:cs typeface="Calibri" charset="0"/>
              </a:rPr>
              <a:t>This makes it slower, so </a:t>
            </a:r>
            <a:r>
              <a:rPr lang="en-US" sz="16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ArrayList</a:t>
            </a:r>
            <a:r>
              <a:rPr lang="en-US" sz="1800" dirty="0">
                <a:latin typeface="Calibri" charset="0"/>
                <a:ea typeface="Calibri" charset="0"/>
                <a:cs typeface="Calibri" charset="0"/>
              </a:rPr>
              <a:t> is preferred if synchronization not needed </a:t>
            </a:r>
          </a:p>
          <a:p>
            <a:pPr lvl="1"/>
            <a:r>
              <a:rPr lang="en-US" sz="2000" dirty="0"/>
              <a:t>Array grows more slowly</a:t>
            </a:r>
          </a:p>
          <a:p>
            <a:pPr lvl="2"/>
            <a:r>
              <a:rPr lang="en-US" sz="18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ArrayList</a:t>
            </a:r>
            <a:r>
              <a:rPr lang="en-US" sz="1800" dirty="0"/>
              <a:t> doubles array size when out of space, </a:t>
            </a:r>
            <a:r>
              <a:rPr lang="en-US" sz="1800" dirty="0">
                <a:solidFill>
                  <a:srgbClr val="00B050"/>
                </a:solidFill>
                <a:latin typeface="Courier" pitchFamily="2" charset="0"/>
              </a:rPr>
              <a:t>Vector</a:t>
            </a:r>
            <a:r>
              <a:rPr lang="en-US" sz="1800" dirty="0"/>
              <a:t> increases it by 50%</a:t>
            </a:r>
            <a:endParaRPr lang="en-US" sz="1800" dirty="0">
              <a:latin typeface="Courier Regular" pitchFamily="2" charset="0"/>
              <a:ea typeface="Courier New" charset="0"/>
              <a:cs typeface="Courier New" charset="0"/>
            </a:endParaRPr>
          </a:p>
          <a:p>
            <a:pPr lvl="1"/>
            <a:endParaRPr lang="en-US" sz="2000" dirty="0">
              <a:latin typeface="Courier Regular" pitchFamily="2" charset="0"/>
              <a:ea typeface="Courier New" charset="0"/>
              <a:cs typeface="Courier New" charset="0"/>
            </a:endParaRPr>
          </a:p>
          <a:p>
            <a:pPr lvl="1"/>
            <a:endParaRPr lang="en-US" sz="1800" dirty="0">
              <a:latin typeface="Calibri" charset="0"/>
              <a:ea typeface="Calibri" charset="0"/>
              <a:cs typeface="Calibri" charset="0"/>
            </a:endParaRPr>
          </a:p>
          <a:p>
            <a:endParaRPr lang="en-US" sz="2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14472" y="959302"/>
            <a:ext cx="5004995" cy="3009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492946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64813</TotalTime>
  <Words>1306</Words>
  <Application>Microsoft Macintosh PowerPoint</Application>
  <PresentationFormat>On-screen Show (4:3)</PresentationFormat>
  <Paragraphs>241</Paragraphs>
  <Slides>18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CMPU-102-51 Spring 2020 Data Structures and Algorithms</vt:lpstr>
      <vt:lpstr>Java’s list implementations  (IPUJ 10.1-10.2)</vt:lpstr>
      <vt:lpstr>An alternative to LinkedList   </vt:lpstr>
      <vt:lpstr>Implementing a list using an array</vt:lpstr>
      <vt:lpstr>ArrayList implementation: more</vt:lpstr>
      <vt:lpstr>java.util.ArrayList</vt:lpstr>
      <vt:lpstr>ArrayList or LinkedList?</vt:lpstr>
      <vt:lpstr>In-class exercise: ArrayList or LinkedList?</vt:lpstr>
      <vt:lpstr>Another array-based list: Vector</vt:lpstr>
      <vt:lpstr>Java’s collections framework  (IPUJ Chapter 10)</vt:lpstr>
      <vt:lpstr>Abstract data type (ADT)</vt:lpstr>
      <vt:lpstr>Java collections framework</vt:lpstr>
      <vt:lpstr>The Collection interface</vt:lpstr>
      <vt:lpstr>Collection traversal</vt:lpstr>
      <vt:lpstr>Collection traversal using iterators</vt:lpstr>
      <vt:lpstr>Using an iterator</vt:lpstr>
      <vt:lpstr>The ListIterator class</vt:lpstr>
      <vt:lpstr>ListIterator example: in-class exercise</vt:lpstr>
    </vt:vector>
  </TitlesOfParts>
  <Company>Universidade do Porto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cmpu102-data structures with java</dc:title>
  <dc:creator>Rui Meireles;Peter Lemieszewski</dc:creator>
  <cp:lastModifiedBy>lemieszewski</cp:lastModifiedBy>
  <cp:revision>1898</cp:revision>
  <cp:lastPrinted>2019-10-15T17:36:20Z</cp:lastPrinted>
  <dcterms:created xsi:type="dcterms:W3CDTF">2011-11-22T14:51:59Z</dcterms:created>
  <dcterms:modified xsi:type="dcterms:W3CDTF">2020-04-07T12:42:21Z</dcterms:modified>
</cp:coreProperties>
</file>