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13" r:id="rId1"/>
  </p:sldMasterIdLst>
  <p:notesMasterIdLst>
    <p:notesMasterId r:id="rId20"/>
  </p:notesMasterIdLst>
  <p:handoutMasterIdLst>
    <p:handoutMasterId r:id="rId21"/>
  </p:handoutMasterIdLst>
  <p:sldIdLst>
    <p:sldId id="1189" r:id="rId2"/>
    <p:sldId id="1041" r:id="rId3"/>
    <p:sldId id="1056" r:id="rId4"/>
    <p:sldId id="1057" r:id="rId5"/>
    <p:sldId id="1062" r:id="rId6"/>
    <p:sldId id="1061" r:id="rId7"/>
    <p:sldId id="1063" r:id="rId8"/>
    <p:sldId id="1064" r:id="rId9"/>
    <p:sldId id="1065" r:id="rId10"/>
    <p:sldId id="1070" r:id="rId11"/>
    <p:sldId id="1197" r:id="rId12"/>
    <p:sldId id="1072" r:id="rId13"/>
    <p:sldId id="1073" r:id="rId14"/>
    <p:sldId id="1074" r:id="rId15"/>
    <p:sldId id="1075" r:id="rId16"/>
    <p:sldId id="1076" r:id="rId17"/>
    <p:sldId id="1077" r:id="rId18"/>
    <p:sldId id="1078" r:id="rId19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Main" id="{D27C4571-87B6-6548-B2CD-7FBE1E0DE51C}">
          <p14:sldIdLst>
            <p14:sldId id="1189"/>
            <p14:sldId id="1041"/>
            <p14:sldId id="1056"/>
            <p14:sldId id="1057"/>
            <p14:sldId id="1062"/>
            <p14:sldId id="1061"/>
            <p14:sldId id="1063"/>
            <p14:sldId id="1064"/>
            <p14:sldId id="1065"/>
            <p14:sldId id="1070"/>
            <p14:sldId id="1197"/>
            <p14:sldId id="1072"/>
            <p14:sldId id="1073"/>
            <p14:sldId id="1074"/>
            <p14:sldId id="1075"/>
            <p14:sldId id="1076"/>
            <p14:sldId id="1077"/>
            <p14:sldId id="107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meirele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0000"/>
    <a:srgbClr val="00B0D2"/>
    <a:srgbClr val="000000"/>
    <a:srgbClr val="00FF00"/>
    <a:srgbClr val="33FFFF"/>
    <a:srgbClr val="F2F2FF"/>
    <a:srgbClr val="E7F7F9"/>
    <a:srgbClr val="792C05"/>
    <a:srgbClr val="89898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397" autoAdjust="0"/>
    <p:restoredTop sz="92560" autoAdjust="0"/>
  </p:normalViewPr>
  <p:slideViewPr>
    <p:cSldViewPr snapToGrid="0" snapToObjects="1">
      <p:cViewPr varScale="1">
        <p:scale>
          <a:sx n="112" d="100"/>
          <a:sy n="112" d="100"/>
        </p:scale>
        <p:origin x="-19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3487B-4185-2F45-995A-99FF6D2BB2C2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2611F-AA68-7241-930E-C3F418D587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80365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C213F-B8C6-D740-9A78-9477DE0A91E7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DF5D1-D212-7349-81D0-381AE2BE47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48197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44193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59211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4/5/2020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30523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4/5/2020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62009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4/5/2020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Add returns </a:t>
            </a:r>
            <a:r>
              <a:rPr lang="en-US" dirty="0" err="1">
                <a:cs typeface="+mn-cs"/>
              </a:rPr>
              <a:t>boolen</a:t>
            </a:r>
            <a:r>
              <a:rPr lang="en-US" dirty="0">
                <a:cs typeface="+mn-cs"/>
              </a:rPr>
              <a:t>, true if collection changed., </a:t>
            </a:r>
          </a:p>
        </p:txBody>
      </p:sp>
    </p:spTree>
    <p:extLst>
      <p:ext uri="{BB962C8B-B14F-4D97-AF65-F5344CB8AC3E}">
        <p14:creationId xmlns:p14="http://schemas.microsoft.com/office/powerpoint/2010/main" xmlns="" val="21992398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4/5/2020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85723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4/5/2020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56212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4/5/2020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348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4/5/2020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64673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4/5/2020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5363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8107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4/5/2020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ArrayList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 is O(1)</a:t>
            </a:r>
          </a:p>
          <a:p>
            <a:pPr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is O(1) amortized, but O(n) worst-case since the array must be resized and copied</a:t>
            </a:r>
          </a:p>
          <a:p>
            <a:pPr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is O(n)</a:t>
            </a:r>
          </a:p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2362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4/5/2020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ArrayList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 is O(1)</a:t>
            </a:r>
          </a:p>
          <a:p>
            <a:pPr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is O(1) amortized, but O(n) worst-case since the array must be resized and copied</a:t>
            </a:r>
          </a:p>
          <a:p>
            <a:pPr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is O(n)</a:t>
            </a:r>
          </a:p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4532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4/5/2020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This slide is kind of unnecessary. Should remove the next time around.</a:t>
            </a:r>
          </a:p>
        </p:txBody>
      </p:sp>
    </p:spTree>
    <p:extLst>
      <p:ext uri="{BB962C8B-B14F-4D97-AF65-F5344CB8AC3E}">
        <p14:creationId xmlns:p14="http://schemas.microsoft.com/office/powerpoint/2010/main" xmlns="" val="1897415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4/5/2020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67078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4/5/2020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70678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4/5/2020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96141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4/5/2020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5845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11211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52083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489947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73410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91524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15442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65895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01252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80053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89160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03646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6549295"/>
            <a:ext cx="9179613" cy="308706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-10687"/>
            <a:ext cx="9179613" cy="852592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18888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96503" y="6514012"/>
            <a:ext cx="891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15C4CBD-465D-5140-995F-3EAE479E548F}" type="slidenum">
              <a:rPr lang="en-US" sz="1600" smtClean="0">
                <a:solidFill>
                  <a:schemeClr val="bg1"/>
                </a:solidFill>
              </a:rPr>
              <a:pPr/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092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760264"/>
            <a:ext cx="9143999" cy="1645199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CMPU-102-01 Fall 2019</a:t>
            </a:r>
            <a:b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Data Structures and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8534" y="5273029"/>
            <a:ext cx="6958341" cy="1272201"/>
          </a:xfrm>
        </p:spPr>
        <p:txBody>
          <a:bodyPr>
            <a:noAutofit/>
          </a:bodyPr>
          <a:lstStyle/>
          <a:p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Rui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Meireles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Assistant Prof. of Computer Science, Vassar College, USA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7918" y="6573904"/>
            <a:ext cx="634942" cy="300808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" y="2774390"/>
            <a:ext cx="9143999" cy="1645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Lecture #16: Java’s collections framework</a:t>
            </a:r>
          </a:p>
        </p:txBody>
      </p:sp>
    </p:spTree>
    <p:extLst>
      <p:ext uri="{BB962C8B-B14F-4D97-AF65-F5344CB8AC3E}">
        <p14:creationId xmlns:p14="http://schemas.microsoft.com/office/powerpoint/2010/main" xmlns="" val="3683217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/>
          <a:lstStyle/>
          <a:p>
            <a:r>
              <a:rPr lang="en-US" dirty="0"/>
              <a:t>Java’s collections framework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(IPUJ Chapter 10)</a:t>
            </a:r>
          </a:p>
        </p:txBody>
      </p:sp>
    </p:spTree>
    <p:extLst>
      <p:ext uri="{BB962C8B-B14F-4D97-AF65-F5344CB8AC3E}">
        <p14:creationId xmlns:p14="http://schemas.microsoft.com/office/powerpoint/2010/main" xmlns="" val="3152167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Abstract data type (ADT)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34302" y="3186827"/>
            <a:ext cx="8915397" cy="3610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List is an example of an Abstract Data Type (ADT)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Type defined by its behavior (semantics) from the user’s point of view</a:t>
            </a:r>
          </a:p>
          <a:p>
            <a:pPr lvl="2"/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Semantics defined by method contracts, typically in an interface in Java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Largely independent from the way in which it is implemented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A data structure is an implementation of an ADT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Way to organize data in order to implement desired behavior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An ADT is abstract, a data structure is concrete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Implementation won’t affect functionality, but can affect performance</a:t>
            </a:r>
          </a:p>
          <a:p>
            <a:pPr lvl="1"/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LinkedList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ArrayList</a:t>
            </a:r>
            <a:r>
              <a:rPr lang="en-US" sz="2000" dirty="0">
                <a:latin typeface="Calibri" charset="0"/>
                <a:ea typeface="Courier New" charset="0"/>
                <a:cs typeface="Calibri" charset="0"/>
              </a:rPr>
              <a:t> and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Vector</a:t>
            </a:r>
            <a:r>
              <a:rPr lang="en-US" sz="20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 are all data structures</a:t>
            </a:r>
            <a:endParaRPr lang="en-US" sz="1800" dirty="0">
              <a:latin typeface="Calibri" panose="020F0502020204030204" pitchFamily="34" charset="0"/>
              <a:ea typeface="Courier New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9AC67DE-EE73-024B-A4A9-B8E1DCB71A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3912" y="915109"/>
            <a:ext cx="3744546" cy="219323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A64C47A-8834-6B48-A6E7-2C16378DEA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7083" y="1140245"/>
            <a:ext cx="3357876" cy="1747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383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Java collections framework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224850" y="1004343"/>
            <a:ext cx="8764338" cy="52765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Set of ADT interfaces and data structures that implement them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E2A66DB-C25B-B749-BFF5-5E72C636C8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25783"/>
            <a:ext cx="9144000" cy="4983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19456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035" y="-147058"/>
            <a:ext cx="8546123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The </a:t>
            </a:r>
            <a:r>
              <a:rPr lang="en-US" dirty="0">
                <a:latin typeface="Courier" pitchFamily="2" charset="0"/>
                <a:ea typeface="Calibri" charset="0"/>
                <a:cs typeface="Calibri" charset="0"/>
              </a:rPr>
              <a:t>Collection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interface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79882" y="3343956"/>
            <a:ext cx="8858610" cy="33890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A Java collection represents a generic group of objects</a:t>
            </a:r>
          </a:p>
          <a:p>
            <a:pPr lvl="1"/>
            <a:r>
              <a:rPr lang="en-US" sz="1800" dirty="0"/>
              <a:t>Ordered or not, with repetition or not</a:t>
            </a:r>
            <a:endParaRPr lang="en-US" sz="2000" dirty="0"/>
          </a:p>
          <a:p>
            <a:r>
              <a:rPr lang="en-US" sz="2000" dirty="0"/>
              <a:t>All collections implement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java.util.Collection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&gt;</a:t>
            </a:r>
          </a:p>
          <a:p>
            <a:pPr lvl="1"/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Corollary: they all support Java generics</a:t>
            </a:r>
          </a:p>
          <a:p>
            <a:r>
              <a:rPr lang="en-US" sz="2000" dirty="0"/>
              <a:t>Some useful methods:</a:t>
            </a:r>
          </a:p>
          <a:p>
            <a:pPr lvl="1"/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add(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E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elem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)</a:t>
            </a:r>
            <a:r>
              <a:rPr lang="en-US" sz="1800" dirty="0"/>
              <a:t>: add element to collection, returns true if collection changed</a:t>
            </a:r>
          </a:p>
          <a:p>
            <a:pPr lvl="1"/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contains(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Object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o)</a:t>
            </a:r>
            <a:r>
              <a:rPr lang="en-US" sz="1800" dirty="0"/>
              <a:t>: returns true if </a:t>
            </a:r>
            <a:r>
              <a:rPr lang="en-US" sz="1800" dirty="0">
                <a:latin typeface="Courier" pitchFamily="2" charset="0"/>
              </a:rPr>
              <a:t>o</a:t>
            </a:r>
            <a:r>
              <a:rPr lang="en-US" sz="1800" dirty="0"/>
              <a:t> is present in collection, false otherwise</a:t>
            </a:r>
          </a:p>
          <a:p>
            <a:pPr lvl="1"/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remove(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Object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o)</a:t>
            </a:r>
            <a:r>
              <a:rPr lang="en-US" sz="1800" dirty="0"/>
              <a:t>: remove </a:t>
            </a:r>
            <a:r>
              <a:rPr lang="en-US" sz="1800" dirty="0">
                <a:latin typeface="Courier" pitchFamily="2" charset="0"/>
              </a:rPr>
              <a:t>o</a:t>
            </a:r>
            <a:r>
              <a:rPr lang="en-US" sz="1800" dirty="0"/>
              <a:t> from collection, returns true if collection changed</a:t>
            </a:r>
          </a:p>
          <a:p>
            <a:pPr lvl="1"/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size()</a:t>
            </a:r>
            <a:r>
              <a:rPr lang="en-US" sz="1800" dirty="0"/>
              <a:t>: returns number of elements in collection</a:t>
            </a:r>
          </a:p>
          <a:p>
            <a:pPr lvl="1"/>
            <a:endParaRPr lang="en-US" sz="24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lvl="1"/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lvl="1"/>
            <a:endParaRPr lang="en-US" sz="1800" dirty="0">
              <a:latin typeface="Calibri" charset="0"/>
              <a:ea typeface="Calibri" charset="0"/>
              <a:cs typeface="Calibri" charset="0"/>
            </a:endParaRPr>
          </a:p>
          <a:p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53E1AAF-D690-C44C-BA97-F497CD2D83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6247" y="1246188"/>
            <a:ext cx="2765879" cy="1847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7054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5343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Collection traversal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81001" y="1036886"/>
            <a:ext cx="8790875" cy="5424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Going through the elements in a collection one by one</a:t>
            </a:r>
          </a:p>
          <a:p>
            <a:r>
              <a:rPr lang="en-US" sz="2800" dirty="0"/>
              <a:t>We can use a for-each loop: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Collection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&gt;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strCol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=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ArrayList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&gt;();</a:t>
            </a:r>
          </a:p>
          <a:p>
            <a:pPr marL="0" indent="0">
              <a:buNone/>
            </a:pPr>
            <a:r>
              <a:rPr lang="en-US" sz="2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for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(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str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: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strCol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){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str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If the collection is a a list we can use the </a:t>
            </a:r>
            <a:r>
              <a:rPr lang="en-US" sz="2800" dirty="0">
                <a:latin typeface="Courier" pitchFamily="2" charset="0"/>
              </a:rPr>
              <a:t>get()</a:t>
            </a:r>
            <a:r>
              <a:rPr lang="en-US" sz="2800" dirty="0"/>
              <a:t> method: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List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&gt;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strList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=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ArrayList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&gt;();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for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(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=0;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&lt;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strList.size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();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++){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strList.get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));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}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05068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Collection traversal using iterators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49415" y="954115"/>
            <a:ext cx="8916528" cy="5424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Since traversing a collection is very common Java provides another way to do it: using an </a:t>
            </a:r>
            <a:r>
              <a:rPr lang="en-US" sz="24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Iterator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</a:p>
          <a:p>
            <a:pPr lvl="1"/>
            <a:r>
              <a:rPr lang="en-US" sz="2000" dirty="0"/>
              <a:t>Has cursor that guides us through the collection, one element at a time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More powerful than for-each loop (supports removal)</a:t>
            </a:r>
          </a:p>
          <a:p>
            <a:pPr lvl="1"/>
            <a:r>
              <a:rPr lang="en-US" sz="2000" dirty="0"/>
              <a:t>Even if </a:t>
            </a:r>
            <a:r>
              <a:rPr lang="en-US" sz="2000" dirty="0">
                <a:latin typeface="Courier" pitchFamily="2" charset="0"/>
              </a:rPr>
              <a:t>get()</a:t>
            </a:r>
            <a:r>
              <a:rPr lang="en-US" sz="2000" dirty="0"/>
              <a:t> is available, is often more efficient, e.g. for linked lists</a:t>
            </a:r>
          </a:p>
          <a:p>
            <a:r>
              <a:rPr lang="en-US" sz="2400" dirty="0"/>
              <a:t>The </a:t>
            </a:r>
            <a:r>
              <a:rPr lang="en-US" sz="24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Collection</a:t>
            </a:r>
            <a:r>
              <a:rPr lang="en-US" sz="2400" dirty="0"/>
              <a:t> interface extends </a:t>
            </a:r>
            <a:r>
              <a:rPr lang="en-US" sz="24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Iterable</a:t>
            </a:r>
            <a:r>
              <a:rPr lang="en-US" sz="2400" dirty="0"/>
              <a:t>, meaning all collections support iteration</a:t>
            </a:r>
          </a:p>
          <a:p>
            <a:r>
              <a:rPr lang="en-US" sz="24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Iterator</a:t>
            </a:r>
            <a:r>
              <a:rPr lang="en-US" sz="2400" dirty="0"/>
              <a:t> provides the following methods:</a:t>
            </a:r>
          </a:p>
          <a:p>
            <a:pPr lvl="1"/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hasNext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()</a:t>
            </a:r>
            <a:r>
              <a:rPr lang="en-US" sz="2000" dirty="0"/>
              <a:t>: returns true if the collection has more elements</a:t>
            </a:r>
          </a:p>
          <a:p>
            <a:pPr lvl="1"/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next()</a:t>
            </a:r>
            <a:r>
              <a:rPr lang="en-US" sz="2000" dirty="0"/>
              <a:t>: returns next element in collection and moves cursor forwards</a:t>
            </a:r>
          </a:p>
          <a:p>
            <a:pPr lvl="1"/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remove()</a:t>
            </a:r>
            <a:r>
              <a:rPr lang="en-US" sz="2000" dirty="0"/>
              <a:t>: removes last element returned by the iterator from collection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1BDBDF9-267D-7446-9FD5-5368474003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46400" y="2271499"/>
            <a:ext cx="3251200" cy="74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552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Using an iterator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94872" y="1058402"/>
            <a:ext cx="8808451" cy="5424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Obtaining an iterator</a:t>
            </a:r>
          </a:p>
          <a:p>
            <a:pPr lvl="1"/>
            <a:r>
              <a:rPr lang="en-US" sz="2400" dirty="0"/>
              <a:t>Collections have an 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iterator()</a:t>
            </a:r>
            <a:r>
              <a:rPr lang="en-US" sz="2400" dirty="0"/>
              <a:t> method that returns one</a:t>
            </a:r>
          </a:p>
          <a:p>
            <a:r>
              <a:rPr lang="en-US" sz="2800" dirty="0"/>
              <a:t>Example usage:</a:t>
            </a:r>
          </a:p>
          <a:p>
            <a:pPr marL="0" indent="0">
              <a:buNone/>
            </a:pPr>
            <a:r>
              <a:rPr lang="en-US" sz="2800" dirty="0"/>
              <a:t>  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Collection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&gt;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strList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=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LinkedList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&gt;();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...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Iterator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&gt;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itr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=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strList.iterator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while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itr.hasNext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()) {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s =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itr.next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(s);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}</a:t>
            </a:r>
          </a:p>
          <a:p>
            <a:endParaRPr lang="en-US" sz="2800" dirty="0"/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46400" y="5401454"/>
            <a:ext cx="3251200" cy="74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89573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The </a:t>
            </a:r>
            <a:r>
              <a:rPr lang="en-US" sz="4200" dirty="0" err="1">
                <a:latin typeface="Courier Regular" pitchFamily="2" charset="0"/>
                <a:ea typeface="Courier New" charset="0"/>
                <a:cs typeface="Courier New" charset="0"/>
              </a:rPr>
              <a:t>ListIterator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class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236095" y="1073392"/>
            <a:ext cx="8671810" cy="5424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Collections that implement interface </a:t>
            </a:r>
            <a:r>
              <a:rPr lang="en-US" sz="24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List</a:t>
            </a:r>
            <a:r>
              <a:rPr lang="en-US" sz="2400" dirty="0"/>
              <a:t> also support an additional type of iterator called </a:t>
            </a:r>
            <a:r>
              <a:rPr lang="en-US" sz="24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ListIterator</a:t>
            </a:r>
            <a:endParaRPr lang="en-US" sz="2400" dirty="0">
              <a:solidFill>
                <a:srgbClr val="00B050"/>
              </a:solidFill>
              <a:latin typeface="Courier Regular" pitchFamily="2" charset="0"/>
              <a:ea typeface="Courier New" charset="0"/>
              <a:cs typeface="Courier New" charset="0"/>
            </a:endParaRPr>
          </a:p>
          <a:p>
            <a:pPr lvl="1"/>
            <a:r>
              <a:rPr lang="en-US" sz="2000" dirty="0"/>
              <a:t>Obtained through the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listIterator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()</a:t>
            </a:r>
            <a:r>
              <a:rPr lang="en-US" sz="2000" dirty="0"/>
              <a:t> method</a:t>
            </a:r>
          </a:p>
          <a:p>
            <a:r>
              <a:rPr lang="en-US" sz="2400" dirty="0"/>
              <a:t>Has many additional methods:</a:t>
            </a:r>
          </a:p>
          <a:p>
            <a:pPr lvl="1"/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add(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e)</a:t>
            </a:r>
            <a:r>
              <a:rPr lang="en-US" sz="2000" dirty="0"/>
              <a:t>: add element at current position (before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next()</a:t>
            </a:r>
            <a:r>
              <a:rPr lang="en-US" sz="2000" dirty="0"/>
              <a:t>)</a:t>
            </a:r>
          </a:p>
          <a:p>
            <a:pPr lvl="1"/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hasPrevious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()</a:t>
            </a:r>
            <a:r>
              <a:rPr lang="en-US" sz="2000" dirty="0"/>
              <a:t>: returns true if there is an element before cursor</a:t>
            </a:r>
          </a:p>
          <a:p>
            <a:pPr lvl="1"/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previous()</a:t>
            </a:r>
            <a:r>
              <a:rPr lang="en-US" sz="2000" dirty="0"/>
              <a:t>: returns previous element and moves cursor backwards</a:t>
            </a:r>
          </a:p>
          <a:p>
            <a:pPr lvl="1"/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previousIndex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()</a:t>
            </a:r>
            <a:r>
              <a:rPr lang="en-US" sz="2000" dirty="0"/>
              <a:t>: returns index of element of subsequent call to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previous()</a:t>
            </a:r>
          </a:p>
          <a:p>
            <a:pPr lvl="1"/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nextIndex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()</a:t>
            </a:r>
            <a:r>
              <a:rPr lang="en-US" sz="2000" dirty="0"/>
              <a:t>: returns index of element of subsequent call to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next()</a:t>
            </a:r>
          </a:p>
          <a:p>
            <a:pPr lvl="1"/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set(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e)</a:t>
            </a:r>
            <a:r>
              <a:rPr lang="en-US" sz="2000" dirty="0"/>
              <a:t>: replaces last element returned by </a:t>
            </a:r>
            <a:r>
              <a:rPr lang="en-US" sz="2000" dirty="0">
                <a:latin typeface="Courier" pitchFamily="2" charset="0"/>
              </a:rPr>
              <a:t>previous()</a:t>
            </a:r>
            <a:r>
              <a:rPr lang="en-US" sz="2000" dirty="0"/>
              <a:t> or </a:t>
            </a:r>
            <a:r>
              <a:rPr lang="en-US" sz="2000" dirty="0">
                <a:latin typeface="Courier" pitchFamily="2" charset="0"/>
              </a:rPr>
              <a:t>next()</a:t>
            </a:r>
            <a:r>
              <a:rPr lang="en-US" sz="2000" dirty="0"/>
              <a:t> with </a:t>
            </a:r>
            <a:r>
              <a:rPr lang="en-US" sz="2000" dirty="0">
                <a:latin typeface="Courier" pitchFamily="2" charset="0"/>
              </a:rPr>
              <a:t>e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60940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" y="-188885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200" dirty="0" err="1">
                <a:latin typeface="Courier Regular" pitchFamily="2" charset="0"/>
                <a:ea typeface="Courier New" charset="0"/>
                <a:cs typeface="Courier New" charset="0"/>
              </a:rPr>
              <a:t>ListIterator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example: in-class exercise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236095" y="1073392"/>
            <a:ext cx="8671810" cy="542404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>
                <a:latin typeface="Calibri" charset="0"/>
                <a:ea typeface="Calibri" charset="0"/>
                <a:cs typeface="Calibri" charset="0"/>
              </a:rPr>
              <a:t>What are the output and side effects of the following program?</a:t>
            </a:r>
          </a:p>
          <a:p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List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22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&gt; l = </a:t>
            </a:r>
            <a:r>
              <a:rPr lang="en-US" sz="22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2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LinkedList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22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&gt;();</a:t>
            </a:r>
          </a:p>
          <a:p>
            <a:pPr marL="0" indent="0">
              <a:buNone/>
            </a:pP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2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for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(</a:t>
            </a:r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=0; 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&lt; 10; 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++)</a:t>
            </a:r>
          </a:p>
          <a:p>
            <a:pPr marL="0" indent="0">
              <a:buNone/>
            </a:pP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l.add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);</a:t>
            </a:r>
          </a:p>
          <a:p>
            <a:pPr marL="0" indent="0">
              <a:buNone/>
            </a:pPr>
            <a:endParaRPr lang="en-US" sz="22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ListIterator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22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&gt; 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itr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= 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l.listIterator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pPr marL="0" indent="0">
              <a:buNone/>
            </a:pP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acc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= 0;</a:t>
            </a:r>
          </a:p>
          <a:p>
            <a:pPr marL="0" indent="0">
              <a:buNone/>
            </a:pP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2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while 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itr.hasNext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()){</a:t>
            </a:r>
          </a:p>
          <a:p>
            <a:pPr marL="0" indent="0">
              <a:buNone/>
            </a:pP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curVal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= 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itr.next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pPr marL="0" indent="0">
              <a:buNone/>
            </a:pP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acc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+= 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curVal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	 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itr.set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acc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);</a:t>
            </a:r>
          </a:p>
          <a:p>
            <a:pPr marL="0" indent="0">
              <a:buNone/>
            </a:pP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itr.previous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());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52391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/>
          <a:lstStyle/>
          <a:p>
            <a:r>
              <a:rPr lang="en-US" dirty="0"/>
              <a:t>Java’s list implementations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(IPUJ 10.1-10.2)</a:t>
            </a:r>
          </a:p>
        </p:txBody>
      </p:sp>
    </p:spTree>
    <p:extLst>
      <p:ext uri="{BB962C8B-B14F-4D97-AF65-F5344CB8AC3E}">
        <p14:creationId xmlns:p14="http://schemas.microsoft.com/office/powerpoint/2010/main" xmlns="" val="3928180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alternative to </a:t>
            </a:r>
            <a:r>
              <a:rPr lang="en-US" dirty="0" err="1">
                <a:latin typeface="Courier Regular" pitchFamily="2" charset="0"/>
                <a:ea typeface="Courier New" charset="0"/>
                <a:cs typeface="Courier New" charset="0"/>
              </a:rPr>
              <a:t>LinkedList</a:t>
            </a:r>
            <a:r>
              <a:rPr lang="en-US" dirty="0"/>
              <a:t>   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353125" y="1058402"/>
            <a:ext cx="8650198" cy="51980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Random accesses are inefficient for </a:t>
            </a:r>
            <a:r>
              <a:rPr lang="en-US" sz="27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LinkedList</a:t>
            </a:r>
            <a:r>
              <a:rPr lang="en-US" sz="2700" dirty="0" err="1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s</a:t>
            </a:r>
            <a:endParaRPr lang="en-US" sz="2700" dirty="0">
              <a:latin typeface="Calibri" panose="020F0502020204030204" pitchFamily="34" charset="0"/>
              <a:ea typeface="Courier New" charset="0"/>
              <a:cs typeface="Calibri" panose="020F0502020204030204" pitchFamily="34" charset="0"/>
            </a:endParaRPr>
          </a:p>
          <a:p>
            <a:pPr lvl="1"/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E.g. performing </a:t>
            </a:r>
            <a:r>
              <a:rPr lang="en-US" sz="2300" dirty="0">
                <a:latin typeface="Courier Regular" pitchFamily="2" charset="0"/>
                <a:ea typeface="Courier New" charset="0"/>
                <a:cs typeface="Courier New" charset="0"/>
              </a:rPr>
              <a:t>get()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on random indices</a:t>
            </a:r>
          </a:p>
          <a:p>
            <a:r>
              <a:rPr lang="en-US" sz="2800" dirty="0"/>
              <a:t>Lists that are accessed randomly often but rarely changed benefit from a different implementation</a:t>
            </a:r>
          </a:p>
          <a:p>
            <a:r>
              <a:rPr lang="en-US" sz="2800" dirty="0"/>
              <a:t>Recall arrays:</a:t>
            </a:r>
          </a:p>
          <a:p>
            <a:pPr lvl="1"/>
            <a:r>
              <a:rPr lang="en-US" sz="2400" dirty="0"/>
              <a:t>Fixed-sized collection of elements of a given type</a:t>
            </a:r>
          </a:p>
          <a:p>
            <a:pPr lvl="1"/>
            <a:r>
              <a:rPr lang="en-US" sz="2400" dirty="0"/>
              <a:t>Contiguous memory allocation allows fast random-access</a:t>
            </a:r>
            <a:endParaRPr lang="en-US" sz="2800" b="1" dirty="0"/>
          </a:p>
          <a:p>
            <a:r>
              <a:rPr lang="en-US" sz="2800" b="1" dirty="0"/>
              <a:t>We can implement a list using an array</a:t>
            </a:r>
          </a:p>
          <a:p>
            <a:pPr lvl="1"/>
            <a:r>
              <a:rPr lang="en-US" sz="2400" dirty="0"/>
              <a:t>Arrays enable fast random access</a:t>
            </a:r>
          </a:p>
          <a:p>
            <a:pPr lvl="2"/>
            <a:r>
              <a:rPr lang="en-US" sz="2000" dirty="0"/>
              <a:t>At a price, as we’ll see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13217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62" y="-205214"/>
            <a:ext cx="9143996" cy="1143000"/>
          </a:xfrm>
        </p:spPr>
        <p:txBody>
          <a:bodyPr>
            <a:normAutofit/>
          </a:bodyPr>
          <a:lstStyle/>
          <a:p>
            <a:r>
              <a:rPr lang="en-US" dirty="0"/>
              <a:t>Implementing a list using an array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245547" y="1058402"/>
            <a:ext cx="8656404" cy="5602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public class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StringArrayList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{        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  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private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String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[] array = 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new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String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[10];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  private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lsize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= 0; // how much is occupied</a:t>
            </a:r>
          </a:p>
          <a:p>
            <a:pPr marL="0" indent="0">
              <a:buNone/>
            </a:pPr>
            <a:endParaRPr lang="en-US" sz="2000" dirty="0">
              <a:latin typeface="Courier" pitchFamily="2" charset="0"/>
              <a:ea typeface="Courier New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  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public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void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add(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String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item){ // add at end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    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if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lsize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==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array.length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){ // array already full! 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     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String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[]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newArray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= 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new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String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[2*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array.length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      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for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=0;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&lt;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array.length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;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++) // copy over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       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newArray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[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] = array[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      array =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newArray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    }        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    array[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lsize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] = item;        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   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lsize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++;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1894380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39" y="-188885"/>
            <a:ext cx="9003323" cy="114300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atin typeface="Courier Regular" pitchFamily="2" charset="0"/>
                <a:ea typeface="Courier New" charset="0"/>
                <a:cs typeface="Courier New" charset="0"/>
              </a:rPr>
              <a:t>ArrayList</a:t>
            </a:r>
            <a:r>
              <a:rPr lang="en-US" dirty="0"/>
              <a:t> implementation summary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266501" y="1070842"/>
            <a:ext cx="8650198" cy="458350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Start out with an empty array with a certain capacity</a:t>
            </a:r>
          </a:p>
          <a:p>
            <a:r>
              <a:rPr lang="en-US" sz="2400" dirty="0"/>
              <a:t>Add elements until array becomes full, at which point every element is copied over to a new, 2x larger array</a:t>
            </a:r>
          </a:p>
          <a:p>
            <a:pPr lvl="1"/>
            <a:r>
              <a:rPr lang="en-US" sz="2000" dirty="0"/>
              <a:t>Worst-case running time is linear (copy)</a:t>
            </a:r>
          </a:p>
          <a:p>
            <a:pPr lvl="1"/>
            <a:r>
              <a:rPr lang="en-US" sz="2000" dirty="0"/>
              <a:t>Average-case for append (non-full array) is constant time</a:t>
            </a:r>
          </a:p>
          <a:p>
            <a:r>
              <a:rPr lang="en-US" sz="2400" dirty="0"/>
              <a:t>Accessing elements is always constant time</a:t>
            </a:r>
          </a:p>
          <a:p>
            <a:r>
              <a:rPr lang="en-US" sz="2400" dirty="0"/>
              <a:t>Removing element in the “middle” of the array requires subsequent elements to be shifted </a:t>
            </a:r>
            <a:r>
              <a:rPr lang="en-US" sz="2400" b="1" dirty="0"/>
              <a:t>left</a:t>
            </a:r>
          </a:p>
          <a:p>
            <a:pPr lvl="1"/>
            <a:r>
              <a:rPr lang="en-US" sz="2000" dirty="0"/>
              <a:t>Average- and worst-case running times are linear</a:t>
            </a:r>
            <a:endParaRPr lang="en-US" sz="2000" b="1" dirty="0"/>
          </a:p>
          <a:p>
            <a:r>
              <a:rPr lang="en-US" sz="2400" dirty="0"/>
              <a:t>Inserting element in the “middle” of the array requires subsequent elements to be shifted </a:t>
            </a:r>
            <a:r>
              <a:rPr lang="en-US" sz="2400" b="1" dirty="0"/>
              <a:t>right</a:t>
            </a:r>
          </a:p>
          <a:p>
            <a:pPr marL="742950" lvl="2" indent="-342900"/>
            <a:r>
              <a:rPr lang="en-US" sz="2000" dirty="0"/>
              <a:t>Average- and worst-case running times are linear</a:t>
            </a:r>
            <a:endParaRPr lang="en-US" sz="2000" b="1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08951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205214"/>
            <a:ext cx="8546123" cy="1143000"/>
          </a:xfrm>
        </p:spPr>
        <p:txBody>
          <a:bodyPr>
            <a:normAutofit/>
          </a:bodyPr>
          <a:lstStyle/>
          <a:p>
            <a:r>
              <a:rPr lang="en-US" sz="4000" dirty="0" err="1">
                <a:latin typeface="Courier Regular" pitchFamily="2" charset="0"/>
                <a:ea typeface="Courier New" charset="0"/>
                <a:cs typeface="Courier New" charset="0"/>
              </a:rPr>
              <a:t>java.util.ArrayList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353125" y="1058402"/>
            <a:ext cx="8650198" cy="56422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Array-based alternative to </a:t>
            </a:r>
            <a:r>
              <a:rPr lang="en-US" sz="24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LinkedList</a:t>
            </a:r>
            <a:endParaRPr lang="en-US" sz="2800" dirty="0">
              <a:solidFill>
                <a:srgbClr val="00B050"/>
              </a:solidFill>
            </a:endParaRPr>
          </a:p>
          <a:p>
            <a:pPr lvl="1"/>
            <a:r>
              <a:rPr lang="en-US" sz="2000" dirty="0"/>
              <a:t>Uses an array instead of a linked list of nodes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Both implement </a:t>
            </a:r>
            <a:r>
              <a:rPr lang="en-US" sz="24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List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24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E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&gt;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and are therefore interchangeable</a:t>
            </a:r>
          </a:p>
          <a:p>
            <a:r>
              <a:rPr lang="en-US" sz="2400" dirty="0"/>
              <a:t>Example declarations:</a:t>
            </a:r>
          </a:p>
          <a:p>
            <a:pPr lvl="1"/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List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&gt;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strList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=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ArrayList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&gt;();</a:t>
            </a:r>
          </a:p>
          <a:p>
            <a:pPr lvl="1"/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List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&gt;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strList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=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LinkedList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&gt;();</a:t>
            </a:r>
          </a:p>
          <a:p>
            <a:pPr marL="457200" lvl="1" indent="0">
              <a:buNone/>
            </a:pPr>
            <a:endParaRPr lang="en-US" sz="27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lvl="1"/>
            <a:endParaRPr lang="en-US" sz="24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lvl="1"/>
            <a:endParaRPr lang="en-US" sz="2000" dirty="0">
              <a:latin typeface="Calibri" charset="0"/>
              <a:ea typeface="Calibri" charset="0"/>
              <a:cs typeface="Calibri" charset="0"/>
            </a:endParaRPr>
          </a:p>
          <a:p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8757" y="993853"/>
            <a:ext cx="3377210" cy="2802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00162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err="1">
                <a:latin typeface="Courier Regular" pitchFamily="2" charset="0"/>
                <a:ea typeface="Courier New" charset="0"/>
                <a:cs typeface="Courier New" charset="0"/>
              </a:rPr>
              <a:t>ArrayList</a:t>
            </a:r>
            <a:r>
              <a:rPr lang="en-US" dirty="0"/>
              <a:t> or </a:t>
            </a:r>
            <a:r>
              <a:rPr lang="en-US" sz="4200" dirty="0" err="1">
                <a:latin typeface="Courier Regular" pitchFamily="2" charset="0"/>
                <a:ea typeface="Courier New" charset="0"/>
                <a:cs typeface="Courier New" charset="0"/>
              </a:rPr>
              <a:t>LinkedList</a:t>
            </a:r>
            <a:r>
              <a:rPr lang="en-US" dirty="0"/>
              <a:t>?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61995308"/>
                  </p:ext>
                </p:extLst>
              </p:nvPr>
            </p:nvGraphicFramePr>
            <p:xfrm>
              <a:off x="765266" y="1506910"/>
              <a:ext cx="7636076" cy="26517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618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63986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73440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240961"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i="0" dirty="0" err="1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LinkedList</a:t>
                          </a:r>
                          <a:endParaRPr lang="en-US" sz="1600" b="0" i="0" dirty="0">
                            <a:latin typeface="Courier Regular" pitchFamily="2" charset="0"/>
                            <a:ea typeface="Courier New" charset="0"/>
                            <a:cs typeface="Courier New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i="0" dirty="0" err="1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ArrayList</a:t>
                          </a:r>
                          <a:endParaRPr lang="en-US" sz="1600" b="0" i="0" dirty="0">
                            <a:latin typeface="Courier Regular" pitchFamily="2" charset="0"/>
                            <a:ea typeface="Courier New" charset="0"/>
                            <a:cs typeface="Courier New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1620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add(</a:t>
                          </a:r>
                          <a:r>
                            <a:rPr lang="en-US" sz="1600" b="0" i="0" dirty="0">
                              <a:solidFill>
                                <a:srgbClr val="00B050"/>
                              </a:solidFill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E</a:t>
                          </a:r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 e)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𝑶</m:t>
                                </m:r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6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/>
                            <a:t>Average-case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𝑶</m:t>
                              </m:r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600" b="1" dirty="0"/>
                        </a:p>
                        <a:p>
                          <a:pPr algn="ctr"/>
                          <a:r>
                            <a:rPr lang="en-US" sz="1600" b="1" dirty="0"/>
                            <a:t>Worst-case</a:t>
                          </a:r>
                          <a:r>
                            <a:rPr lang="en-US" sz="1600" b="1" baseline="0" dirty="0"/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𝑶</m:t>
                              </m:r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600" b="1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1620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add(</a:t>
                          </a:r>
                          <a:r>
                            <a:rPr lang="en-US" sz="1600" b="0" i="0" dirty="0">
                              <a:solidFill>
                                <a:srgbClr val="00B050"/>
                              </a:solidFill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E</a:t>
                          </a:r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 e, </a:t>
                          </a:r>
                          <a:r>
                            <a:rPr lang="en-US" sz="1600" b="0" i="0" dirty="0" err="1">
                              <a:solidFill>
                                <a:srgbClr val="00B050"/>
                              </a:solidFill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int</a:t>
                          </a:r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/>
                          </a:r>
                          <a:r>
                            <a:rPr lang="en-US" sz="1600" b="0" i="0" dirty="0" err="1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idx</a:t>
                          </a:r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Best-case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(1)</m:t>
                              </m:r>
                            </m:oMath>
                          </a14:m>
                          <a:endParaRPr lang="en-US" sz="1600" dirty="0"/>
                        </a:p>
                        <a:p>
                          <a:pPr algn="ctr"/>
                          <a:r>
                            <a:rPr lang="en-US" sz="1600" dirty="0"/>
                            <a:t>Average and worst-case</a:t>
                          </a:r>
                          <a:r>
                            <a:rPr lang="en-US" sz="1600" baseline="0" dirty="0"/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Best-case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(1)</m:t>
                              </m:r>
                            </m:oMath>
                          </a14:m>
                          <a:endParaRPr lang="en-US" sz="1600" dirty="0"/>
                        </a:p>
                        <a:p>
                          <a:pPr algn="ctr"/>
                          <a:r>
                            <a:rPr lang="en-US" sz="1600" dirty="0"/>
                            <a:t>Average and worst-case</a:t>
                          </a:r>
                          <a:r>
                            <a:rPr lang="en-US" sz="1600" baseline="0" dirty="0"/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1620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get</a:t>
                          </a:r>
                          <a:r>
                            <a:rPr lang="en-US" sz="1600" b="0" i="0" baseline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(</a:t>
                          </a:r>
                          <a:r>
                            <a:rPr lang="en-US" sz="1600" b="0" i="0" baseline="0" dirty="0" err="1">
                              <a:solidFill>
                                <a:srgbClr val="00B050"/>
                              </a:solidFill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int</a:t>
                          </a:r>
                          <a:r>
                            <a:rPr lang="en-US" sz="1600" b="0" i="0" baseline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/>
                          </a:r>
                          <a:r>
                            <a:rPr lang="en-US" sz="1600" b="0" i="0" baseline="0" dirty="0" err="1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idx</a:t>
                          </a:r>
                          <a:r>
                            <a:rPr lang="en-US" sz="1600" b="0" i="0" baseline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)</a:t>
                          </a:r>
                          <a:endParaRPr lang="en-US" sz="1600" b="0" i="0" dirty="0">
                            <a:latin typeface="Courier Regular" pitchFamily="2" charset="0"/>
                            <a:ea typeface="Courier New" charset="0"/>
                            <a:cs typeface="Courier New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/>
                            <a:t>Best-case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𝑶</m:t>
                              </m:r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600" b="1" dirty="0"/>
                        </a:p>
                        <a:p>
                          <a:pPr algn="ctr"/>
                          <a:r>
                            <a:rPr lang="en-US" sz="1600" b="1" dirty="0"/>
                            <a:t>Average and worst-case</a:t>
                          </a:r>
                          <a:r>
                            <a:rPr lang="en-US" sz="1600" b="1" baseline="0" dirty="0"/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𝑶</m:t>
                              </m:r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6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𝑶</m:t>
                                </m:r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600" b="1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1620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remove(</a:t>
                          </a:r>
                          <a:r>
                            <a:rPr lang="en-US" sz="1600" b="0" i="0" dirty="0" err="1">
                              <a:solidFill>
                                <a:srgbClr val="00B050"/>
                              </a:solidFill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int</a:t>
                          </a:r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/>
                          </a:r>
                          <a:r>
                            <a:rPr lang="en-US" sz="1600" b="0" i="0" dirty="0" err="1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idx</a:t>
                          </a:r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Best-case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(1)</m:t>
                              </m:r>
                            </m:oMath>
                          </a14:m>
                          <a:endParaRPr lang="en-US" sz="1600" dirty="0"/>
                        </a:p>
                        <a:p>
                          <a:pPr algn="ctr"/>
                          <a:r>
                            <a:rPr lang="en-US" sz="1600" dirty="0"/>
                            <a:t>Average and worst-case</a:t>
                          </a:r>
                          <a:r>
                            <a:rPr lang="en-US" sz="1600" baseline="0" dirty="0"/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Best-case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(1)</m:t>
                              </m:r>
                            </m:oMath>
                          </a14:m>
                          <a:endParaRPr lang="en-US" sz="1600" dirty="0"/>
                        </a:p>
                        <a:p>
                          <a:pPr algn="ctr"/>
                          <a:r>
                            <a:rPr lang="en-US" sz="1600" dirty="0"/>
                            <a:t>Average and worst-case</a:t>
                          </a:r>
                          <a:r>
                            <a:rPr lang="en-US" sz="1600" baseline="0" dirty="0"/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val="3061995308"/>
                  </p:ext>
                </p:extLst>
              </p:nvPr>
            </p:nvGraphicFramePr>
            <p:xfrm>
              <a:off x="765266" y="1506910"/>
              <a:ext cx="7636076" cy="26517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61800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2639868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  <a:gridCol w="2734408">
                      <a:extLst>
                        <a:ext uri="{9D8B030D-6E8A-4147-A177-3AD203B41FA5}">
                          <a16:colId xmlns:a16="http://schemas.microsoft.com/office/drawing/2014/main" xmlns="" val="20002"/>
                        </a:ext>
                      </a:extLst>
                    </a:gridCol>
                  </a:tblGrid>
                  <a:tr h="335280"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i="0" dirty="0" err="1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LinkedList</a:t>
                          </a:r>
                          <a:endParaRPr lang="en-US" sz="1600" b="0" i="0" dirty="0">
                            <a:latin typeface="Courier Regular" pitchFamily="2" charset="0"/>
                            <a:ea typeface="Courier New" charset="0"/>
                            <a:cs typeface="Courier New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i="0" dirty="0" err="1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ArrayList</a:t>
                          </a:r>
                          <a:endParaRPr lang="en-US" sz="1600" b="0" i="0" dirty="0">
                            <a:latin typeface="Courier Regular" pitchFamily="2" charset="0"/>
                            <a:ea typeface="Courier New" charset="0"/>
                            <a:cs typeface="Courier New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add(</a:t>
                          </a:r>
                          <a:r>
                            <a:rPr lang="en-US" sz="1600" b="0" i="0" dirty="0">
                              <a:solidFill>
                                <a:srgbClr val="00B050"/>
                              </a:solidFill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E</a:t>
                          </a:r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 e)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86058" t="-62222" r="-104327" b="-3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79167" t="-62222" r="-463" b="-317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add(</a:t>
                          </a:r>
                          <a:r>
                            <a:rPr lang="en-US" sz="1600" b="0" i="0" dirty="0">
                              <a:solidFill>
                                <a:srgbClr val="00B050"/>
                              </a:solidFill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E</a:t>
                          </a:r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 e, </a:t>
                          </a:r>
                          <a:r>
                            <a:rPr lang="en-US" sz="1600" b="0" i="0" dirty="0" err="1">
                              <a:solidFill>
                                <a:srgbClr val="00B050"/>
                              </a:solidFill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int</a:t>
                          </a:r>
                          <a:r>
                            <a:rPr lang="en-US" sz="1600" b="0" i="0" dirty="0" err="1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idx</a:t>
                          </a:r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86058" t="-158696" r="-104327" b="-210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79167" t="-158696" r="-463" b="-21087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2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get</a:t>
                          </a:r>
                          <a:r>
                            <a:rPr lang="en-US" sz="1600" b="0" i="0" baseline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(</a:t>
                          </a:r>
                          <a:r>
                            <a:rPr lang="en-US" sz="1600" b="0" i="0" baseline="0" dirty="0" err="1">
                              <a:solidFill>
                                <a:srgbClr val="00B050"/>
                              </a:solidFill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int</a:t>
                          </a:r>
                          <a:r>
                            <a:rPr lang="en-US" sz="1600" b="0" i="0" baseline="0" dirty="0" err="1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idx</a:t>
                          </a:r>
                          <a:r>
                            <a:rPr lang="en-US" sz="1600" b="0" i="0" baseline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)</a:t>
                          </a:r>
                          <a:endParaRPr lang="en-US" sz="1600" b="0" i="0" dirty="0">
                            <a:latin typeface="Courier Regular" pitchFamily="2" charset="0"/>
                            <a:ea typeface="Courier New" charset="0"/>
                            <a:cs typeface="Courier New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86058" t="-258696" r="-104327" b="-110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79167" t="-258696" r="-463" b="-11087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3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remove(</a:t>
                          </a:r>
                          <a:r>
                            <a:rPr lang="en-US" sz="1600" b="0" i="0" dirty="0" err="1">
                              <a:solidFill>
                                <a:srgbClr val="00B050"/>
                              </a:solidFill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int</a:t>
                          </a:r>
                          <a:r>
                            <a:rPr lang="en-US" sz="1600" b="0" i="0" dirty="0" err="1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idx</a:t>
                          </a:r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86058" t="-358696" r="-104327" b="-10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79167" t="-358696" r="-463" b="-1087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Content Placeholder 4">
            <a:extLst>
              <a:ext uri="{FF2B5EF4-FFF2-40B4-BE49-F238E27FC236}">
                <a16:creationId xmlns:a16="http://schemas.microsoft.com/office/drawing/2014/main" xmlns="" id="{E8FED686-A78D-D242-823B-0BBB2624EE03}"/>
              </a:ext>
            </a:extLst>
          </p:cNvPr>
          <p:cNvSpPr txBox="1">
            <a:spLocks/>
          </p:cNvSpPr>
          <p:nvPr/>
        </p:nvSpPr>
        <p:spPr>
          <a:xfrm>
            <a:off x="410605" y="4283572"/>
            <a:ext cx="8650198" cy="2479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Best choice depends on use case:</a:t>
            </a:r>
          </a:p>
          <a:p>
            <a:pPr lvl="1"/>
            <a:r>
              <a:rPr lang="en-US" sz="2000" dirty="0"/>
              <a:t>Lots of random accesses </a:t>
            </a:r>
            <a:r>
              <a:rPr lang="en-US" sz="2000" dirty="0">
                <a:sym typeface="Wingdings"/>
              </a:rPr>
              <a:t>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  <a:sym typeface="Wingdings"/>
              </a:rPr>
              <a:t>ArrayList</a:t>
            </a:r>
            <a:endParaRPr lang="en-US" sz="2000" dirty="0">
              <a:solidFill>
                <a:srgbClr val="00B050"/>
              </a:solidFill>
              <a:latin typeface="Courier Regular" pitchFamily="2" charset="0"/>
              <a:ea typeface="Courier New" charset="0"/>
              <a:cs typeface="Courier New" charset="0"/>
              <a:sym typeface="Wingdings"/>
            </a:endParaRPr>
          </a:p>
          <a:p>
            <a:pPr lvl="1"/>
            <a:r>
              <a:rPr lang="en-US" sz="2000" dirty="0">
                <a:sym typeface="Wingdings"/>
              </a:rPr>
              <a:t>Lots of insertions at ends 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  <a:sym typeface="Wingdings"/>
              </a:rPr>
              <a:t>LinkedList</a:t>
            </a:r>
            <a:endParaRPr lang="en-US" sz="2000" dirty="0">
              <a:solidFill>
                <a:srgbClr val="00B050"/>
              </a:solidFill>
              <a:latin typeface="Courier Regular" pitchFamily="2" charset="0"/>
              <a:ea typeface="Courier New" charset="0"/>
              <a:cs typeface="Courier New" charset="0"/>
              <a:sym typeface="Wingdings"/>
            </a:endParaRPr>
          </a:p>
          <a:p>
            <a:r>
              <a:rPr lang="en-US" sz="2400" dirty="0">
                <a:sym typeface="Wingdings"/>
              </a:rPr>
              <a:t>Memory usage consideration:</a:t>
            </a:r>
          </a:p>
          <a:p>
            <a:pPr lvl="1"/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  <a:sym typeface="Wingdings"/>
              </a:rPr>
              <a:t>ArrayList</a:t>
            </a:r>
            <a:r>
              <a:rPr lang="en-US" sz="2000" dirty="0">
                <a:sym typeface="Wingdings"/>
              </a:rPr>
              <a:t> does not shrink the array automatically when the list size decreases. An explicit call to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  <a:sym typeface="Wingdings"/>
              </a:rPr>
              <a:t>trimToSize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  <a:sym typeface="Wingdings"/>
              </a:rPr>
              <a:t>()</a:t>
            </a:r>
            <a:r>
              <a:rPr lang="en-US" sz="2000" dirty="0">
                <a:sym typeface="Wingdings"/>
              </a:rPr>
              <a:t> is needed.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xmlns="" id="{7E5C36CB-0887-384A-97E0-5512083A7D41}"/>
              </a:ext>
            </a:extLst>
          </p:cNvPr>
          <p:cNvSpPr txBox="1">
            <a:spLocks/>
          </p:cNvSpPr>
          <p:nvPr/>
        </p:nvSpPr>
        <p:spPr>
          <a:xfrm>
            <a:off x="410605" y="957539"/>
            <a:ext cx="8650198" cy="579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Performance comparison (running time):</a:t>
            </a:r>
          </a:p>
        </p:txBody>
      </p:sp>
    </p:spTree>
    <p:extLst>
      <p:ext uri="{BB962C8B-B14F-4D97-AF65-F5344CB8AC3E}">
        <p14:creationId xmlns:p14="http://schemas.microsoft.com/office/powerpoint/2010/main" xmlns="" val="446071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7968" y="-188885"/>
            <a:ext cx="9372600" cy="1143000"/>
          </a:xfrm>
        </p:spPr>
        <p:txBody>
          <a:bodyPr>
            <a:noAutofit/>
          </a:bodyPr>
          <a:lstStyle/>
          <a:p>
            <a:r>
              <a:rPr lang="en-US" sz="3600" dirty="0">
                <a:latin typeface="Calibri" charset="0"/>
                <a:ea typeface="Calibri" charset="0"/>
                <a:cs typeface="Calibri" charset="0"/>
              </a:rPr>
              <a:t>In-class exercise:</a:t>
            </a:r>
            <a:r>
              <a:rPr lang="en-US" sz="35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3400" dirty="0" err="1">
                <a:latin typeface="Courier Regular" pitchFamily="2" charset="0"/>
                <a:ea typeface="Courier New" charset="0"/>
                <a:cs typeface="Courier New" charset="0"/>
              </a:rPr>
              <a:t>ArrayList</a:t>
            </a:r>
            <a:r>
              <a:rPr lang="en-US" sz="3500" dirty="0"/>
              <a:t> </a:t>
            </a:r>
            <a:r>
              <a:rPr lang="en-US" sz="3600" dirty="0"/>
              <a:t>or</a:t>
            </a:r>
            <a:r>
              <a:rPr lang="en-US" sz="3500" dirty="0"/>
              <a:t> </a:t>
            </a:r>
            <a:r>
              <a:rPr lang="en-US" sz="3400" dirty="0" err="1">
                <a:latin typeface="Courier Regular" pitchFamily="2" charset="0"/>
                <a:ea typeface="Courier New" charset="0"/>
                <a:cs typeface="Courier New" charset="0"/>
              </a:rPr>
              <a:t>LinkedList</a:t>
            </a:r>
            <a:r>
              <a:rPr lang="en-US" sz="3500" dirty="0"/>
              <a:t>?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258205" y="1077686"/>
            <a:ext cx="8650198" cy="1985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Which would you choose to: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Implement a FIFO (First-In-First-Out) queue?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Implement a database of historical sports match statistics, to be used in a Wikipedia-type site (i.e. random access)?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0D9EC75A-9C42-614E-B033-E9495780D30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11622223"/>
                  </p:ext>
                </p:extLst>
              </p:nvPr>
            </p:nvGraphicFramePr>
            <p:xfrm>
              <a:off x="765266" y="3546725"/>
              <a:ext cx="7636076" cy="26517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618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63986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73440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240961"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i="0" dirty="0" err="1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LinkedList</a:t>
                          </a:r>
                          <a:endParaRPr lang="en-US" sz="1600" b="0" i="0" dirty="0">
                            <a:latin typeface="Courier Regular" pitchFamily="2" charset="0"/>
                            <a:ea typeface="Courier New" charset="0"/>
                            <a:cs typeface="Courier New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i="0" dirty="0" err="1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ArrayList</a:t>
                          </a:r>
                          <a:endParaRPr lang="en-US" sz="1600" b="0" i="0" dirty="0">
                            <a:latin typeface="Courier Regular" pitchFamily="2" charset="0"/>
                            <a:ea typeface="Courier New" charset="0"/>
                            <a:cs typeface="Courier New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1620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add(</a:t>
                          </a:r>
                          <a:r>
                            <a:rPr lang="en-US" sz="1600" b="0" i="0" dirty="0">
                              <a:solidFill>
                                <a:srgbClr val="00B050"/>
                              </a:solidFill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E</a:t>
                          </a:r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 e)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𝑶</m:t>
                                </m:r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6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/>
                            <a:t>Average-case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𝑶</m:t>
                              </m:r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600" b="1" dirty="0"/>
                        </a:p>
                        <a:p>
                          <a:pPr algn="ctr"/>
                          <a:r>
                            <a:rPr lang="en-US" sz="1600" b="1" dirty="0"/>
                            <a:t>Worst-case</a:t>
                          </a:r>
                          <a:r>
                            <a:rPr lang="en-US" sz="1600" b="1" baseline="0" dirty="0"/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𝑶</m:t>
                              </m:r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600" b="1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1620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add(</a:t>
                          </a:r>
                          <a:r>
                            <a:rPr lang="en-US" sz="1600" b="0" i="0" dirty="0">
                              <a:solidFill>
                                <a:srgbClr val="00B050"/>
                              </a:solidFill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E</a:t>
                          </a:r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 e, </a:t>
                          </a:r>
                          <a:r>
                            <a:rPr lang="en-US" sz="1600" b="0" i="0" dirty="0" err="1">
                              <a:solidFill>
                                <a:srgbClr val="00B050"/>
                              </a:solidFill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int</a:t>
                          </a:r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/>
                          </a:r>
                          <a:r>
                            <a:rPr lang="en-US" sz="1600" b="0" i="0" dirty="0" err="1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idx</a:t>
                          </a:r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Best-case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(1)</m:t>
                              </m:r>
                            </m:oMath>
                          </a14:m>
                          <a:endParaRPr lang="en-US" sz="1600" dirty="0"/>
                        </a:p>
                        <a:p>
                          <a:pPr algn="ctr"/>
                          <a:r>
                            <a:rPr lang="en-US" sz="1600" dirty="0"/>
                            <a:t>Average and worst-case</a:t>
                          </a:r>
                          <a:r>
                            <a:rPr lang="en-US" sz="1600" baseline="0" dirty="0"/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Best-case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(1)</m:t>
                              </m:r>
                            </m:oMath>
                          </a14:m>
                          <a:endParaRPr lang="en-US" sz="1600" dirty="0"/>
                        </a:p>
                        <a:p>
                          <a:pPr algn="ctr"/>
                          <a:r>
                            <a:rPr lang="en-US" sz="1600" dirty="0"/>
                            <a:t>Average and worst-case</a:t>
                          </a:r>
                          <a:r>
                            <a:rPr lang="en-US" sz="1600" baseline="0" dirty="0"/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1620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get</a:t>
                          </a:r>
                          <a:r>
                            <a:rPr lang="en-US" sz="1600" b="0" i="0" baseline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(</a:t>
                          </a:r>
                          <a:r>
                            <a:rPr lang="en-US" sz="1600" b="0" i="0" baseline="0" dirty="0" err="1">
                              <a:solidFill>
                                <a:srgbClr val="00B050"/>
                              </a:solidFill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int</a:t>
                          </a:r>
                          <a:r>
                            <a:rPr lang="en-US" sz="1600" b="0" i="0" baseline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/>
                          </a:r>
                          <a:r>
                            <a:rPr lang="en-US" sz="1600" b="0" i="0" baseline="0" dirty="0" err="1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idx</a:t>
                          </a:r>
                          <a:r>
                            <a:rPr lang="en-US" sz="1600" b="0" i="0" baseline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)</a:t>
                          </a:r>
                          <a:endParaRPr lang="en-US" sz="1600" b="0" i="0" dirty="0">
                            <a:latin typeface="Courier Regular" pitchFamily="2" charset="0"/>
                            <a:ea typeface="Courier New" charset="0"/>
                            <a:cs typeface="Courier New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/>
                            <a:t>Best-case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𝑶</m:t>
                              </m:r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600" b="1" dirty="0"/>
                        </a:p>
                        <a:p>
                          <a:pPr algn="ctr"/>
                          <a:r>
                            <a:rPr lang="en-US" sz="1600" b="1" dirty="0"/>
                            <a:t>Average and worst-case</a:t>
                          </a:r>
                          <a:r>
                            <a:rPr lang="en-US" sz="1600" b="1" baseline="0" dirty="0"/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𝑶</m:t>
                              </m:r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6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𝑶</m:t>
                                </m:r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600" b="1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1620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remove(</a:t>
                          </a:r>
                          <a:r>
                            <a:rPr lang="en-US" sz="1600" b="0" i="0" dirty="0" err="1">
                              <a:solidFill>
                                <a:srgbClr val="00B050"/>
                              </a:solidFill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int</a:t>
                          </a:r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/>
                          </a:r>
                          <a:r>
                            <a:rPr lang="en-US" sz="1600" b="0" i="0" dirty="0" err="1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idx</a:t>
                          </a:r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Best-case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(1)</m:t>
                              </m:r>
                            </m:oMath>
                          </a14:m>
                          <a:endParaRPr lang="en-US" sz="1600" dirty="0"/>
                        </a:p>
                        <a:p>
                          <a:pPr algn="ctr"/>
                          <a:r>
                            <a:rPr lang="en-US" sz="1600" dirty="0"/>
                            <a:t>Average and worst-case</a:t>
                          </a:r>
                          <a:r>
                            <a:rPr lang="en-US" sz="1600" baseline="0" dirty="0"/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Best-case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(1)</m:t>
                              </m:r>
                            </m:oMath>
                          </a14:m>
                          <a:endParaRPr lang="en-US" sz="1600" dirty="0"/>
                        </a:p>
                        <a:p>
                          <a:pPr algn="ctr"/>
                          <a:r>
                            <a:rPr lang="en-US" sz="1600" dirty="0"/>
                            <a:t>Average and worst-case</a:t>
                          </a:r>
                          <a:r>
                            <a:rPr lang="en-US" sz="1600" baseline="0" dirty="0"/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0D9EC75A-9C42-614E-B033-E9495780D30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2511622223"/>
                  </p:ext>
                </p:extLst>
              </p:nvPr>
            </p:nvGraphicFramePr>
            <p:xfrm>
              <a:off x="765266" y="3546725"/>
              <a:ext cx="7636076" cy="26517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618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0"/>
                        </a:ext>
                      </a:extLst>
                    </a:gridCol>
                    <a:gridCol w="2639868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1"/>
                        </a:ext>
                      </a:extLst>
                    </a:gridCol>
                    <a:gridCol w="2734408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2"/>
                        </a:ext>
                      </a:extLst>
                    </a:gridCol>
                  </a:tblGrid>
                  <a:tr h="335280"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i="0" dirty="0" err="1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LinkedList</a:t>
                          </a:r>
                          <a:endParaRPr lang="en-US" sz="1600" b="0" i="0" dirty="0">
                            <a:latin typeface="Courier Regular" pitchFamily="2" charset="0"/>
                            <a:ea typeface="Courier New" charset="0"/>
                            <a:cs typeface="Courier New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i="0" dirty="0" err="1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ArrayList</a:t>
                          </a:r>
                          <a:endParaRPr lang="en-US" sz="1600" b="0" i="0" dirty="0">
                            <a:latin typeface="Courier Regular" pitchFamily="2" charset="0"/>
                            <a:ea typeface="Courier New" charset="0"/>
                            <a:cs typeface="Courier New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0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add(</a:t>
                          </a:r>
                          <a:r>
                            <a:rPr lang="en-US" sz="1600" b="0" i="0" dirty="0">
                              <a:solidFill>
                                <a:srgbClr val="00B050"/>
                              </a:solidFill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E</a:t>
                          </a:r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 e)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86058" t="-64444" r="-104327" b="-31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79167" t="-64444" r="-463" b="-31555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1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add(</a:t>
                          </a:r>
                          <a:r>
                            <a:rPr lang="en-US" sz="1600" b="0" i="0" dirty="0">
                              <a:solidFill>
                                <a:srgbClr val="00B050"/>
                              </a:solidFill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E</a:t>
                          </a:r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 e, </a:t>
                          </a:r>
                          <a:r>
                            <a:rPr lang="en-US" sz="1600" b="0" i="0" dirty="0" err="1">
                              <a:solidFill>
                                <a:srgbClr val="00B050"/>
                              </a:solidFill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int</a:t>
                          </a:r>
                          <a:r>
                            <a:rPr lang="en-US" sz="1600" b="0" i="0" dirty="0" err="1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idx</a:t>
                          </a:r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86058" t="-160870" r="-104327" b="-2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79167" t="-160870" r="-463" b="-20869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2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get</a:t>
                          </a:r>
                          <a:r>
                            <a:rPr lang="en-US" sz="1600" b="0" i="0" baseline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(</a:t>
                          </a:r>
                          <a:r>
                            <a:rPr lang="en-US" sz="1600" b="0" i="0" baseline="0" dirty="0" err="1">
                              <a:solidFill>
                                <a:srgbClr val="00B050"/>
                              </a:solidFill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int</a:t>
                          </a:r>
                          <a:r>
                            <a:rPr lang="en-US" sz="1600" b="0" i="0" baseline="0" dirty="0" err="1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idx</a:t>
                          </a:r>
                          <a:r>
                            <a:rPr lang="en-US" sz="1600" b="0" i="0" baseline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)</a:t>
                          </a:r>
                          <a:endParaRPr lang="en-US" sz="1600" b="0" i="0" dirty="0">
                            <a:latin typeface="Courier Regular" pitchFamily="2" charset="0"/>
                            <a:ea typeface="Courier New" charset="0"/>
                            <a:cs typeface="Courier New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86058" t="-260870" r="-104327" b="-1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79167" t="-260870" r="-463" b="-10869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3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remove(</a:t>
                          </a:r>
                          <a:r>
                            <a:rPr lang="en-US" sz="1600" b="0" i="0" dirty="0" err="1">
                              <a:solidFill>
                                <a:srgbClr val="00B050"/>
                              </a:solidFill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int</a:t>
                          </a:r>
                          <a:r>
                            <a:rPr lang="en-US" sz="1600" b="0" i="0" dirty="0" err="1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idx</a:t>
                          </a:r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86058" t="-360870" r="-104327" b="-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79167" t="-360870" r="-463" b="-869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xmlns="" val="779267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205214"/>
            <a:ext cx="8546123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Another array-based list: </a:t>
            </a:r>
            <a:r>
              <a:rPr lang="en-US" sz="4200" dirty="0">
                <a:latin typeface="Courier Regular" pitchFamily="2" charset="0"/>
                <a:ea typeface="Courier New" charset="0"/>
                <a:cs typeface="Courier New" charset="0"/>
              </a:rPr>
              <a:t>Vector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44970" y="4212236"/>
            <a:ext cx="9144000" cy="2263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Differs only in detail from </a:t>
            </a:r>
            <a:r>
              <a:rPr lang="en-US" sz="24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ArrayList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: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It is synchronized</a:t>
            </a:r>
          </a:p>
          <a:p>
            <a:pPr lvl="2"/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Meaning it is safe to share a vector between multiple threads</a:t>
            </a:r>
          </a:p>
          <a:p>
            <a:pPr lvl="2"/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This makes it slower, so 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ArrayList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 is preferred if synchronization not needed </a:t>
            </a:r>
          </a:p>
          <a:p>
            <a:pPr lvl="1"/>
            <a:r>
              <a:rPr lang="en-US" sz="2000" dirty="0"/>
              <a:t>Array grows more slowly</a:t>
            </a:r>
          </a:p>
          <a:p>
            <a:pPr lvl="2"/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ArrayList</a:t>
            </a:r>
            <a:r>
              <a:rPr lang="en-US" sz="1800" dirty="0"/>
              <a:t> doubles array size when out of space, </a:t>
            </a:r>
            <a:r>
              <a:rPr lang="en-US" sz="1800" dirty="0">
                <a:solidFill>
                  <a:srgbClr val="00B050"/>
                </a:solidFill>
                <a:latin typeface="Courier" pitchFamily="2" charset="0"/>
              </a:rPr>
              <a:t>Vector</a:t>
            </a:r>
            <a:r>
              <a:rPr lang="en-US" sz="1800" dirty="0"/>
              <a:t> increases it by 50%</a:t>
            </a: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lvl="1"/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lvl="1"/>
            <a:endParaRPr lang="en-US" sz="1800" dirty="0">
              <a:latin typeface="Calibri" charset="0"/>
              <a:ea typeface="Calibri" charset="0"/>
              <a:cs typeface="Calibri" charset="0"/>
            </a:endParaRPr>
          </a:p>
          <a:p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4472" y="959302"/>
            <a:ext cx="5004995" cy="3009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9294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62768</TotalTime>
  <Words>1249</Words>
  <Application>Microsoft Macintosh PowerPoint</Application>
  <PresentationFormat>On-screen Show (4:3)</PresentationFormat>
  <Paragraphs>220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CMPU-102-01 Fall 2019 Data Structures and Algorithms</vt:lpstr>
      <vt:lpstr>Java’s list implementations  (IPUJ 10.1-10.2)</vt:lpstr>
      <vt:lpstr>An alternative to LinkedList   </vt:lpstr>
      <vt:lpstr>Implementing a list using an array</vt:lpstr>
      <vt:lpstr>ArrayList implementation summary</vt:lpstr>
      <vt:lpstr>java.util.ArrayList</vt:lpstr>
      <vt:lpstr>ArrayList or LinkedList?</vt:lpstr>
      <vt:lpstr>In-class exercise: ArrayList or LinkedList?</vt:lpstr>
      <vt:lpstr>Another array-based list: Vector</vt:lpstr>
      <vt:lpstr>Java’s collections framework  (IPUJ Chapter 10)</vt:lpstr>
      <vt:lpstr>Abstract data type (ADT)</vt:lpstr>
      <vt:lpstr>Java collections framework</vt:lpstr>
      <vt:lpstr>The Collection interface</vt:lpstr>
      <vt:lpstr>Collection traversal</vt:lpstr>
      <vt:lpstr>Collection traversal using iterators</vt:lpstr>
      <vt:lpstr>Using an iterator</vt:lpstr>
      <vt:lpstr>The ListIterator class</vt:lpstr>
      <vt:lpstr>ListIterator example: in-class exercise</vt:lpstr>
    </vt:vector>
  </TitlesOfParts>
  <Company>Universidade do Porto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cmpu102-data structures with java</dc:title>
  <dc:creator>Rui Meireles;Peter Lemieszewski</dc:creator>
  <cp:lastModifiedBy>lemieszewski</cp:lastModifiedBy>
  <cp:revision>1897</cp:revision>
  <cp:lastPrinted>2019-10-15T17:36:20Z</cp:lastPrinted>
  <dcterms:created xsi:type="dcterms:W3CDTF">2011-11-22T14:51:59Z</dcterms:created>
  <dcterms:modified xsi:type="dcterms:W3CDTF">2020-04-06T02:37:26Z</dcterms:modified>
</cp:coreProperties>
</file>