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0"/>
  </p:notesMasterIdLst>
  <p:handoutMasterIdLst>
    <p:handoutMasterId r:id="rId21"/>
  </p:handoutMasterIdLst>
  <p:sldIdLst>
    <p:sldId id="1189" r:id="rId2"/>
    <p:sldId id="1041" r:id="rId3"/>
    <p:sldId id="1056" r:id="rId4"/>
    <p:sldId id="1057" r:id="rId5"/>
    <p:sldId id="1062" r:id="rId6"/>
    <p:sldId id="1061" r:id="rId7"/>
    <p:sldId id="1063" r:id="rId8"/>
    <p:sldId id="1064" r:id="rId9"/>
    <p:sldId id="1065" r:id="rId10"/>
    <p:sldId id="1070" r:id="rId11"/>
    <p:sldId id="1197" r:id="rId12"/>
    <p:sldId id="1072" r:id="rId13"/>
    <p:sldId id="1073" r:id="rId14"/>
    <p:sldId id="1074" r:id="rId15"/>
    <p:sldId id="1075" r:id="rId16"/>
    <p:sldId id="1076" r:id="rId17"/>
    <p:sldId id="1077" r:id="rId18"/>
    <p:sldId id="1078" r:id="rId1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1189"/>
            <p14:sldId id="1041"/>
            <p14:sldId id="1056"/>
            <p14:sldId id="1057"/>
            <p14:sldId id="1062"/>
            <p14:sldId id="1061"/>
            <p14:sldId id="1063"/>
            <p14:sldId id="1064"/>
            <p14:sldId id="1065"/>
            <p14:sldId id="1070"/>
            <p14:sldId id="1197"/>
            <p14:sldId id="1072"/>
            <p14:sldId id="1073"/>
            <p14:sldId id="1074"/>
            <p14:sldId id="1075"/>
            <p14:sldId id="1076"/>
            <p14:sldId id="1077"/>
            <p14:sldId id="10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397" autoAdjust="0"/>
    <p:restoredTop sz="92560" autoAdjust="0"/>
  </p:normalViewPr>
  <p:slideViewPr>
    <p:cSldViewPr snapToGrid="0" snapToObjects="1">
      <p:cViewPr varScale="1">
        <p:scale>
          <a:sx n="112" d="100"/>
          <a:sy n="112" d="100"/>
        </p:scale>
        <p:origin x="-19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44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5921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052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200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Add returns </a:t>
            </a:r>
            <a:r>
              <a:rPr lang="en-US" dirty="0" err="1">
                <a:cs typeface="+mn-cs"/>
              </a:rPr>
              <a:t>boolen</a:t>
            </a:r>
            <a:r>
              <a:rPr lang="en-US" dirty="0">
                <a:cs typeface="+mn-cs"/>
              </a:rPr>
              <a:t>, true if collection changed., </a:t>
            </a:r>
          </a:p>
        </p:txBody>
      </p:sp>
    </p:spTree>
    <p:extLst>
      <p:ext uri="{BB962C8B-B14F-4D97-AF65-F5344CB8AC3E}">
        <p14:creationId xmlns:p14="http://schemas.microsoft.com/office/powerpoint/2010/main" xmlns="" val="2199239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8572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621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4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64673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36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810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ArrayList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is O(1)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is O(1) amortized, but O(n) worst-case since the array must be resized and copied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is O(n)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36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ArrayList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 is O(1)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is O(1) amortized, but O(n) worst-case since the array must be resized and copied</a:t>
            </a: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is O(n)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532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This slide is kind of unnecessary. Should remove the next time around.</a:t>
            </a:r>
          </a:p>
        </p:txBody>
      </p:sp>
    </p:spTree>
    <p:extLst>
      <p:ext uri="{BB962C8B-B14F-4D97-AF65-F5344CB8AC3E}">
        <p14:creationId xmlns:p14="http://schemas.microsoft.com/office/powerpoint/2010/main" xmlns="" val="1897415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70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067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614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84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CMPU-102-01 Fall 2019</a:t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Assistant Prof. of Computer Science, Vassar College, USA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#16: Java’s collections framework</a:t>
            </a:r>
          </a:p>
        </p:txBody>
      </p:sp>
    </p:spTree>
    <p:extLst>
      <p:ext uri="{BB962C8B-B14F-4D97-AF65-F5344CB8AC3E}">
        <p14:creationId xmlns:p14="http://schemas.microsoft.com/office/powerpoint/2010/main" xmlns="" val="3683217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collections framework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:p14="http://schemas.microsoft.com/office/powerpoint/2010/main" xmlns="" val="3152167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Abstract data type (ADT)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34302" y="3186827"/>
            <a:ext cx="8915397" cy="3610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List is an example of an Abstract Data Type (ADT)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Type defined by its behavior (semantics) from the user’s point of view</a:t>
            </a: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Semantics defined by method contracts, typically in an interface in Java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Largely independent from the way in which it is implemented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 data structure is an implementation of an ADT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Way to organize data in order to implement desired behavior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An ADT is abstract, a data structure is concrete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Implementation won’t affect functionality, but can affect performance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alibri" charset="0"/>
                <a:ea typeface="Courier New" charset="0"/>
                <a:cs typeface="Calibri" charset="0"/>
              </a:rPr>
              <a:t> and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Vector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are all data structures</a:t>
            </a:r>
            <a:endParaRPr lang="en-US" sz="1800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9AC67DE-EE73-024B-A4A9-B8E1DCB71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912" y="915109"/>
            <a:ext cx="3744546" cy="21932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A64C47A-8834-6B48-A6E7-2C16378DEA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083" y="1140245"/>
            <a:ext cx="3357876" cy="174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8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ADT interfaces and data structures that implement them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E2A66DB-C25B-B749-BFF5-5E72C636C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9456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035" y="-147058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dirty="0">
                <a:latin typeface="Courier" pitchFamily="2" charset="0"/>
                <a:ea typeface="Calibri" charset="0"/>
                <a:cs typeface="Calibri" charset="0"/>
              </a:rPr>
              <a:t>Collection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interface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79882" y="3343956"/>
            <a:ext cx="8858610" cy="3389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 Java collection represents a generic group of objects</a:t>
            </a:r>
          </a:p>
          <a:p>
            <a:pPr lvl="1"/>
            <a:r>
              <a:rPr lang="en-US" sz="1800" dirty="0"/>
              <a:t>Ordered or not, with repetition or not</a:t>
            </a:r>
            <a:endParaRPr lang="en-US" sz="2000" dirty="0"/>
          </a:p>
          <a:p>
            <a:r>
              <a:rPr lang="en-US" sz="2000" dirty="0"/>
              <a:t>All collections implement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java.util.Collection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</a:p>
          <a:p>
            <a:pPr lvl="1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Corollary: they all support Java generics</a:t>
            </a:r>
          </a:p>
          <a:p>
            <a:r>
              <a:rPr lang="en-US" sz="2000" dirty="0"/>
              <a:t>Some useful methods: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add(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elem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1800" dirty="0"/>
              <a:t>: add element to collection, returns true if collection changed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contains(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o)</a:t>
            </a:r>
            <a:r>
              <a:rPr lang="en-US" sz="1800" dirty="0"/>
              <a:t>: returns true if </a:t>
            </a:r>
            <a:r>
              <a:rPr lang="en-US" sz="1800" dirty="0">
                <a:latin typeface="Courier" pitchFamily="2" charset="0"/>
              </a:rPr>
              <a:t>o</a:t>
            </a:r>
            <a:r>
              <a:rPr lang="en-US" sz="1800" dirty="0"/>
              <a:t> is present in collection, false otherwise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remove(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o)</a:t>
            </a:r>
            <a:r>
              <a:rPr lang="en-US" sz="1800" dirty="0"/>
              <a:t>: remove </a:t>
            </a:r>
            <a:r>
              <a:rPr lang="en-US" sz="1800" dirty="0">
                <a:latin typeface="Courier" pitchFamily="2" charset="0"/>
              </a:rPr>
              <a:t>o</a:t>
            </a:r>
            <a:r>
              <a:rPr lang="en-US" sz="1800" dirty="0"/>
              <a:t> from collection, returns true if collection changed</a:t>
            </a:r>
          </a:p>
          <a:p>
            <a:pPr lvl="1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size()</a:t>
            </a:r>
            <a:r>
              <a:rPr lang="en-US" sz="1800" dirty="0"/>
              <a:t>: returns number of elements in collection</a:t>
            </a:r>
          </a:p>
          <a:p>
            <a:pPr lvl="1"/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53E1AAF-D690-C44C-BA97-F497CD2D83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247" y="1246188"/>
            <a:ext cx="2765879" cy="184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7054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534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Collection traversal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81001" y="1036886"/>
            <a:ext cx="8790875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Going through the elements in a collection one by one</a:t>
            </a:r>
          </a:p>
          <a:p>
            <a:r>
              <a:rPr lang="en-US" sz="2800" dirty="0"/>
              <a:t>We can use a for-each loop: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Collection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strCol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: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strCol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If the collection is a a list we can use the </a:t>
            </a:r>
            <a:r>
              <a:rPr lang="en-US" sz="2800" dirty="0">
                <a:latin typeface="Courier" pitchFamily="2" charset="0"/>
              </a:rPr>
              <a:t>get()</a:t>
            </a:r>
            <a:r>
              <a:rPr lang="en-US" sz="2800" dirty="0"/>
              <a:t> method: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strList.size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strList.get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5068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Collection traversal using iterators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49415" y="954115"/>
            <a:ext cx="8916528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Since traversing a collection is very common Java provides another way to do it: using an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pPr lvl="1"/>
            <a:r>
              <a:rPr lang="en-US" sz="2000" dirty="0"/>
              <a:t>Has cursor that guides us through the collection, one element at a time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More powerful than for-each loop (supports removal)</a:t>
            </a:r>
          </a:p>
          <a:p>
            <a:pPr lvl="1"/>
            <a:r>
              <a:rPr lang="en-US" sz="2000" dirty="0"/>
              <a:t>Even if </a:t>
            </a:r>
            <a:r>
              <a:rPr lang="en-US" sz="2000" dirty="0">
                <a:latin typeface="Courier" pitchFamily="2" charset="0"/>
              </a:rPr>
              <a:t>get()</a:t>
            </a:r>
            <a:r>
              <a:rPr lang="en-US" sz="2000" dirty="0"/>
              <a:t> is available, is often more efficient, e.g. for linked lists</a:t>
            </a:r>
          </a:p>
          <a:p>
            <a:r>
              <a:rPr lang="en-US" sz="2400" dirty="0"/>
              <a:t>The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/>
              <a:t> interface extends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Iterable</a:t>
            </a:r>
            <a:r>
              <a:rPr lang="en-US" sz="2400" dirty="0"/>
              <a:t>, meaning all collections support iteration</a:t>
            </a:r>
          </a:p>
          <a:p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2400" dirty="0"/>
              <a:t> provides the following methods: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hasNext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true if the collection has more elements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  <a:r>
              <a:rPr lang="en-US" sz="2000" dirty="0"/>
              <a:t>: returns next element in collection and moves cursor forwards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remove()</a:t>
            </a:r>
            <a:r>
              <a:rPr lang="en-US" sz="2000" dirty="0"/>
              <a:t>: removes last element returned by the iterator from collection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1BDBDF9-267D-7446-9FD5-536847400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6400" y="2271499"/>
            <a:ext cx="3251200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5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Using an iterator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194872" y="1058402"/>
            <a:ext cx="8808451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Obtaining an iterator</a:t>
            </a:r>
          </a:p>
          <a:p>
            <a:pPr lvl="1"/>
            <a:r>
              <a:rPr lang="en-US" sz="2400" dirty="0"/>
              <a:t>Collections have an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iterator()</a:t>
            </a:r>
            <a:r>
              <a:rPr lang="en-US" sz="2400" dirty="0"/>
              <a:t> method that returns one</a:t>
            </a:r>
          </a:p>
          <a:p>
            <a:r>
              <a:rPr lang="en-US" sz="2800" dirty="0"/>
              <a:t>Example usage:</a:t>
            </a:r>
          </a:p>
          <a:p>
            <a:pPr marL="0" indent="0">
              <a:buNone/>
            </a:pPr>
            <a:r>
              <a:rPr lang="en-US" sz="2800" dirty="0"/>
              <a:t>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...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strList.iterator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s 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6400" y="5401454"/>
            <a:ext cx="3251200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957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5" y="1073392"/>
            <a:ext cx="8671810" cy="5424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Collections that implement interface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400" dirty="0"/>
              <a:t> also support an additional type of iterator called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/>
              <a:t>Obtained through the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 method</a:t>
            </a:r>
          </a:p>
          <a:p>
            <a:r>
              <a:rPr lang="en-US" sz="2400" dirty="0"/>
              <a:t>Has many additional methods: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add(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e)</a:t>
            </a:r>
            <a:r>
              <a:rPr lang="en-US" sz="2000" dirty="0"/>
              <a:t>: add element at current position (before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hasPrevious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true if there is an element before cursor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previous()</a:t>
            </a:r>
            <a:r>
              <a:rPr lang="en-US" sz="2000" dirty="0"/>
              <a:t>: returns previous element and moves cursor backwards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previousIndex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previous()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nextIndex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000" dirty="0"/>
              <a:t>: returns index of element of subsequent call to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next()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set(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e)</a:t>
            </a:r>
            <a:r>
              <a:rPr lang="en-US" sz="2000" dirty="0"/>
              <a:t>: replaces last element returned by </a:t>
            </a:r>
            <a:r>
              <a:rPr lang="en-US" sz="2000" dirty="0">
                <a:latin typeface="Courier" pitchFamily="2" charset="0"/>
              </a:rPr>
              <a:t>previous()</a:t>
            </a:r>
            <a:r>
              <a:rPr lang="en-US" sz="2000" dirty="0"/>
              <a:t> or </a:t>
            </a:r>
            <a:r>
              <a:rPr lang="en-US" sz="2000" dirty="0">
                <a:latin typeface="Courier" pitchFamily="2" charset="0"/>
              </a:rPr>
              <a:t>next()</a:t>
            </a:r>
            <a:r>
              <a:rPr lang="en-US" sz="2000" dirty="0"/>
              <a:t> with </a:t>
            </a:r>
            <a:r>
              <a:rPr lang="en-US" sz="2000" dirty="0">
                <a:latin typeface="Courier" pitchFamily="2" charset="0"/>
              </a:rPr>
              <a:t>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094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" y="-188885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example: in-class exercise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5" y="1073392"/>
            <a:ext cx="8671810" cy="5424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What are the output and side effects of the following program?</a:t>
            </a:r>
          </a:p>
          <a:p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List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 l =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&lt; 10;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++)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l.add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ListIterator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l.listIterator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acc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 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itr.hasNext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curVal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itr.next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acc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+=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curVal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	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itr.set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acc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itr.previous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239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Java’s list implementations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10.1-10.2)</a:t>
            </a:r>
          </a:p>
        </p:txBody>
      </p:sp>
    </p:spTree>
    <p:extLst>
      <p:ext uri="{BB962C8B-B14F-4D97-AF65-F5344CB8AC3E}">
        <p14:creationId xmlns:p14="http://schemas.microsoft.com/office/powerpoint/2010/main" xmlns="" val="392818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alternative to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/>
              <a:t>   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2"/>
            <a:ext cx="8650198" cy="519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Random accesses are inefficient for </a:t>
            </a:r>
            <a:r>
              <a:rPr lang="en-US" sz="2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7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</a:t>
            </a:r>
            <a:endParaRPr lang="en-US" sz="2700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  <a:p>
            <a:pPr lvl="1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E.g. performing 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get()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on random indices</a:t>
            </a:r>
          </a:p>
          <a:p>
            <a:r>
              <a:rPr lang="en-US" sz="2800" dirty="0"/>
              <a:t>Lists that are accessed randomly often but rarely changed benefit from a different implementation</a:t>
            </a:r>
          </a:p>
          <a:p>
            <a:r>
              <a:rPr lang="en-US" sz="2800" dirty="0"/>
              <a:t>Recall arrays:</a:t>
            </a:r>
          </a:p>
          <a:p>
            <a:pPr lvl="1"/>
            <a:r>
              <a:rPr lang="en-US" sz="2400" dirty="0"/>
              <a:t>Fixed-sized collection of elements of a given type</a:t>
            </a:r>
          </a:p>
          <a:p>
            <a:pPr lvl="1"/>
            <a:r>
              <a:rPr lang="en-US" sz="2400" dirty="0"/>
              <a:t>Contiguous memory allocation allows fast random-access</a:t>
            </a:r>
            <a:endParaRPr lang="en-US" sz="2800" b="1" dirty="0"/>
          </a:p>
          <a:p>
            <a:r>
              <a:rPr lang="en-US" sz="2800" b="1" dirty="0"/>
              <a:t>We can implement a list using an array</a:t>
            </a:r>
          </a:p>
          <a:p>
            <a:pPr lvl="1"/>
            <a:r>
              <a:rPr lang="en-US" sz="2400" dirty="0"/>
              <a:t>Arrays enable fast random access</a:t>
            </a:r>
          </a:p>
          <a:p>
            <a:pPr lvl="2"/>
            <a:r>
              <a:rPr lang="en-US" sz="2000" dirty="0"/>
              <a:t>At a price, as we’ll see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3217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62" y="-205214"/>
            <a:ext cx="9143996" cy="1143000"/>
          </a:xfrm>
        </p:spPr>
        <p:txBody>
          <a:bodyPr>
            <a:normAutofit/>
          </a:bodyPr>
          <a:lstStyle/>
          <a:p>
            <a:r>
              <a:rPr lang="en-US" dirty="0"/>
              <a:t>Implementing a list using an array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45547" y="1058402"/>
            <a:ext cx="8656404" cy="5602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public 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StringArrayList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{       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private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[] array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[10];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private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= 0; // how much is occupied</a:t>
            </a:r>
          </a:p>
          <a:p>
            <a:pPr marL="0" indent="0">
              <a:buNone/>
            </a:pPr>
            <a:endParaRPr lang="en-US" sz="2000" dirty="0">
              <a:latin typeface="Courier" pitchFamily="2" charset="0"/>
              <a:ea typeface="Courier New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public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void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add(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item){ // add at end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==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array.length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){ // array already full!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[]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newArray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String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[2*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array.length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for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=0;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array.length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++) // copy over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 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newArray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 = array[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  array =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newArray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}       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array[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] = item;        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 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lsize</a:t>
            </a: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89438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39" y="-188885"/>
            <a:ext cx="9003323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dirty="0"/>
              <a:t> implementation summary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66501" y="1070842"/>
            <a:ext cx="8650198" cy="45835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Start out with an empty array with a certain capacity</a:t>
            </a:r>
          </a:p>
          <a:p>
            <a:r>
              <a:rPr lang="en-US" sz="2400" dirty="0"/>
              <a:t>Add elements until array becomes full, at which point every element is copied over to a new, 2x larger array</a:t>
            </a:r>
          </a:p>
          <a:p>
            <a:pPr lvl="1"/>
            <a:r>
              <a:rPr lang="en-US" sz="2000" dirty="0"/>
              <a:t>Worst-case running time is linear (copy)</a:t>
            </a:r>
          </a:p>
          <a:p>
            <a:pPr lvl="1"/>
            <a:r>
              <a:rPr lang="en-US" sz="2000" dirty="0"/>
              <a:t>Average-case for append (non-full array) is constant time</a:t>
            </a:r>
          </a:p>
          <a:p>
            <a:r>
              <a:rPr lang="en-US" sz="2400" dirty="0"/>
              <a:t>Accessing elements is always constant time</a:t>
            </a:r>
          </a:p>
          <a:p>
            <a:r>
              <a:rPr lang="en-US" sz="2400" dirty="0"/>
              <a:t>Removing element in the “middle” of the array requires subsequent elements to be shifted </a:t>
            </a:r>
            <a:r>
              <a:rPr lang="en-US" sz="2400" b="1" dirty="0"/>
              <a:t>left</a:t>
            </a:r>
          </a:p>
          <a:p>
            <a:pPr lvl="1"/>
            <a:r>
              <a:rPr lang="en-US" sz="2000" dirty="0"/>
              <a:t>Average- and worst-case running times are linear</a:t>
            </a:r>
            <a:endParaRPr lang="en-US" sz="2000" b="1" dirty="0"/>
          </a:p>
          <a:p>
            <a:r>
              <a:rPr lang="en-US" sz="2400" dirty="0"/>
              <a:t>Inserting element in the “middle” of the array requires subsequent elements to be shifted </a:t>
            </a:r>
            <a:r>
              <a:rPr lang="en-US" sz="2400" b="1" dirty="0"/>
              <a:t>right</a:t>
            </a:r>
          </a:p>
          <a:p>
            <a:pPr marL="742950" lvl="2" indent="-342900"/>
            <a:r>
              <a:rPr lang="en-US" sz="2000" dirty="0"/>
              <a:t>Average- and worst-case running times are linear</a:t>
            </a:r>
            <a:endParaRPr lang="en-US" sz="2000" b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08951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205214"/>
            <a:ext cx="8546123" cy="1143000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Courier Regular" pitchFamily="2" charset="0"/>
                <a:ea typeface="Courier New" charset="0"/>
                <a:cs typeface="Courier New" charset="0"/>
              </a:rPr>
              <a:t>java.util.ArrayList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53125" y="1058402"/>
            <a:ext cx="8650198" cy="5642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Array-based alternative to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endParaRPr lang="en-US" sz="2800" dirty="0">
              <a:solidFill>
                <a:srgbClr val="00B050"/>
              </a:solidFill>
            </a:endParaRPr>
          </a:p>
          <a:p>
            <a:pPr lvl="1"/>
            <a:r>
              <a:rPr lang="en-US" sz="2000" dirty="0"/>
              <a:t>Uses an array instead of a linked list of nodes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Both implement 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&gt;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and are therefore interchangeable</a:t>
            </a:r>
          </a:p>
          <a:p>
            <a:r>
              <a:rPr lang="en-US" sz="2400" dirty="0"/>
              <a:t>Example declarations: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lvl="1"/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strList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&gt;();</a:t>
            </a:r>
          </a:p>
          <a:p>
            <a:pPr marL="457200" lvl="1" indent="0">
              <a:buNone/>
            </a:pPr>
            <a:endParaRPr lang="en-US" sz="27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757" y="993853"/>
            <a:ext cx="3377210" cy="280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016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dirty="0"/>
              <a:t> or </a:t>
            </a:r>
            <a:r>
              <a:rPr lang="en-US" sz="4200" dirty="0" err="1"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1995308"/>
                  </p:ext>
                </p:extLst>
              </p:nvPr>
            </p:nvGraphicFramePr>
            <p:xfrm>
              <a:off x="765266" y="1506910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40961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Average-case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Average and 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3061995308"/>
                  </p:ext>
                </p:extLst>
              </p:nvPr>
            </p:nvGraphicFramePr>
            <p:xfrm>
              <a:off x="765266" y="1506910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62222" r="-104327" b="-3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62222" r="-463" b="-31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158696" r="-104327" b="-2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158696" r="-463" b="-210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258696" r="-104327" b="-1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258696" r="-463" b="-110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358696" r="-104327" b="-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358696" r="-463" b="-108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Content Placeholder 4">
            <a:extLst>
              <a:ext uri="{FF2B5EF4-FFF2-40B4-BE49-F238E27FC236}">
                <a16:creationId xmlns:a16="http://schemas.microsoft.com/office/drawing/2014/main" xmlns="" id="{E8FED686-A78D-D242-823B-0BBB2624EE03}"/>
              </a:ext>
            </a:extLst>
          </p:cNvPr>
          <p:cNvSpPr txBox="1">
            <a:spLocks/>
          </p:cNvSpPr>
          <p:nvPr/>
        </p:nvSpPr>
        <p:spPr>
          <a:xfrm>
            <a:off x="410605" y="4283572"/>
            <a:ext cx="8650198" cy="2479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Best choice depends on use case:</a:t>
            </a:r>
          </a:p>
          <a:p>
            <a:pPr lvl="1"/>
            <a:r>
              <a:rPr lang="en-US" sz="2000" dirty="0"/>
              <a:t>Lots of random accesses </a:t>
            </a:r>
            <a:r>
              <a:rPr lang="en-US" sz="2000" dirty="0">
                <a:sym typeface="Wingdings"/>
              </a:rPr>
              <a:t>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ArrayList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  <a:sym typeface="Wingdings"/>
            </a:endParaRPr>
          </a:p>
          <a:p>
            <a:pPr lvl="1"/>
            <a:r>
              <a:rPr lang="en-US" sz="2000" dirty="0">
                <a:sym typeface="Wingdings"/>
              </a:rPr>
              <a:t>Lots of insertions at ends 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LinkedList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  <a:sym typeface="Wingdings"/>
            </a:endParaRPr>
          </a:p>
          <a:p>
            <a:r>
              <a:rPr lang="en-US" sz="2400" dirty="0">
                <a:sym typeface="Wingdings"/>
              </a:rPr>
              <a:t>Memory usage consideration:</a:t>
            </a:r>
          </a:p>
          <a:p>
            <a:pPr lvl="1"/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ArrayList</a:t>
            </a:r>
            <a:r>
              <a:rPr lang="en-US" sz="2000" dirty="0">
                <a:sym typeface="Wingdings"/>
              </a:rPr>
              <a:t> does not shrink the array automatically when the list size decreases. An explicit call to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trimToSize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  <a:sym typeface="Wingdings"/>
              </a:rPr>
              <a:t>()</a:t>
            </a:r>
            <a:r>
              <a:rPr lang="en-US" sz="2000" dirty="0">
                <a:sym typeface="Wingdings"/>
              </a:rPr>
              <a:t> is needed.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7E5C36CB-0887-384A-97E0-5512083A7D41}"/>
              </a:ext>
            </a:extLst>
          </p:cNvPr>
          <p:cNvSpPr txBox="1">
            <a:spLocks/>
          </p:cNvSpPr>
          <p:nvPr/>
        </p:nvSpPr>
        <p:spPr>
          <a:xfrm>
            <a:off x="410605" y="957539"/>
            <a:ext cx="8650198" cy="579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Performance comparison (running time):</a:t>
            </a:r>
          </a:p>
        </p:txBody>
      </p:sp>
    </p:spTree>
    <p:extLst>
      <p:ext uri="{BB962C8B-B14F-4D97-AF65-F5344CB8AC3E}">
        <p14:creationId xmlns:p14="http://schemas.microsoft.com/office/powerpoint/2010/main" xmlns="" val="44607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7968" y="-188885"/>
            <a:ext cx="9372600" cy="11430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alibri" charset="0"/>
                <a:ea typeface="Calibri" charset="0"/>
                <a:cs typeface="Calibri" charset="0"/>
              </a:rPr>
              <a:t>In-class exercise:</a:t>
            </a:r>
            <a:r>
              <a:rPr lang="en-US" sz="35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3400" dirty="0" err="1"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3500" dirty="0"/>
              <a:t> </a:t>
            </a:r>
            <a:r>
              <a:rPr lang="en-US" sz="3600" dirty="0"/>
              <a:t>or</a:t>
            </a:r>
            <a:r>
              <a:rPr lang="en-US" sz="3500" dirty="0"/>
              <a:t> </a:t>
            </a:r>
            <a:r>
              <a:rPr lang="en-US" sz="3400" dirty="0" err="1">
                <a:latin typeface="Courier Regular" pitchFamily="2" charset="0"/>
                <a:ea typeface="Courier New" charset="0"/>
                <a:cs typeface="Courier New" charset="0"/>
              </a:rPr>
              <a:t>LinkedList</a:t>
            </a:r>
            <a:r>
              <a:rPr lang="en-US" sz="3500" dirty="0"/>
              <a:t>?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8205" y="1077686"/>
            <a:ext cx="8650198" cy="1985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Which would you choose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Implement a FIFO (First-In-First-Out) queue?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Implement a database of historical sports match statistics, to be used in a Wikipedia-type site (i.e. random access)?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D9EC75A-9C42-614E-B033-E9495780D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1622223"/>
                  </p:ext>
                </p:extLst>
              </p:nvPr>
            </p:nvGraphicFramePr>
            <p:xfrm>
              <a:off x="765266" y="3546725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240961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Average-case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1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  <a:p>
                          <a:pPr algn="ctr"/>
                          <a:r>
                            <a:rPr lang="en-US" sz="1600" b="1" dirty="0"/>
                            <a:t>Average and worst-case</a:t>
                          </a:r>
                          <a:r>
                            <a:rPr lang="en-US" sz="1600" b="1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14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𝑶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b="1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162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/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Best-case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oMath>
                          </a14:m>
                          <a:endParaRPr lang="en-US" sz="1600" dirty="0"/>
                        </a:p>
                        <a:p>
                          <a:pPr algn="ctr"/>
                          <a:r>
                            <a:rPr lang="en-US" sz="1600" dirty="0"/>
                            <a:t>Average and worst-case</a:t>
                          </a:r>
                          <a:r>
                            <a:rPr lang="en-US" sz="1600" baseline="0" dirty="0"/>
                            <a:t/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D9EC75A-9C42-614E-B033-E9495780D30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511622223"/>
                  </p:ext>
                </p:extLst>
              </p:nvPr>
            </p:nvGraphicFramePr>
            <p:xfrm>
              <a:off x="765266" y="3546725"/>
              <a:ext cx="7636076" cy="2651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261800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2639868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2734408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2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LinkedList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ArrayList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64444" r="-104327" b="-3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64444" r="-463" b="-31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add(</a:t>
                          </a:r>
                          <a:r>
                            <a:rPr lang="en-US" sz="1600" b="0" i="0" dirty="0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E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 e, 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160870" r="-104327" b="-2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160870" r="-463" b="-20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get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(</a:t>
                          </a:r>
                          <a:r>
                            <a:rPr lang="en-US" sz="1600" b="0" i="0" baseline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baseline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baseline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  <a:endParaRPr lang="en-US" sz="1600" b="0" i="0" dirty="0">
                            <a:latin typeface="Courier Regular" pitchFamily="2" charset="0"/>
                            <a:ea typeface="Courier New" charset="0"/>
                            <a:cs typeface="Courier New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260870" r="-104327" b="-10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260870" r="-463" b="-10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remove(</a:t>
                          </a:r>
                          <a:r>
                            <a:rPr lang="en-US" sz="1600" b="0" i="0" dirty="0" err="1">
                              <a:solidFill>
                                <a:srgbClr val="00B050"/>
                              </a:solidFill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int</a:t>
                          </a:r>
                          <a:r>
                            <a:rPr lang="en-US" sz="1600" b="0" i="0" dirty="0" err="1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idx</a:t>
                          </a:r>
                          <a:r>
                            <a:rPr lang="en-US" sz="1600" b="0" i="0" dirty="0">
                              <a:latin typeface="Courier Regular" pitchFamily="2" charset="0"/>
                              <a:ea typeface="Courier New" charset="0"/>
                              <a:cs typeface="Courier New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6058" t="-360870" r="-104327" b="-86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79167" t="-360870" r="-463" b="-86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77926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20521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Another array-based list: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Vector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4970" y="4212236"/>
            <a:ext cx="9144000" cy="226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Differs only in detail from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It is synchronized</a:t>
            </a: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Meaning it is safe to share a vector between multiple threads</a:t>
            </a:r>
          </a:p>
          <a:p>
            <a:pPr lvl="2"/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This makes it slower, so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is preferred if synchronization not needed </a:t>
            </a:r>
          </a:p>
          <a:p>
            <a:pPr lvl="1"/>
            <a:r>
              <a:rPr lang="en-US" sz="2000" dirty="0"/>
              <a:t>Array grows more slowly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ArrayList</a:t>
            </a:r>
            <a:r>
              <a:rPr lang="en-US" sz="1800" dirty="0"/>
              <a:t> doubles array size when out of space,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Vector</a:t>
            </a:r>
            <a:r>
              <a:rPr lang="en-US" sz="1800" dirty="0"/>
              <a:t> increases it by 50%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472" y="959302"/>
            <a:ext cx="5004995" cy="300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929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62768</TotalTime>
  <Words>1249</Words>
  <Application>Microsoft Macintosh PowerPoint</Application>
  <PresentationFormat>On-screen Show (4:3)</PresentationFormat>
  <Paragraphs>220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CMPU-102-01 Fall 2019 Data Structures and Algorithms</vt:lpstr>
      <vt:lpstr>Java’s list implementations  (IPUJ 10.1-10.2)</vt:lpstr>
      <vt:lpstr>An alternative to LinkedList   </vt:lpstr>
      <vt:lpstr>Implementing a list using an array</vt:lpstr>
      <vt:lpstr>ArrayList implementation summary</vt:lpstr>
      <vt:lpstr>java.util.ArrayList</vt:lpstr>
      <vt:lpstr>ArrayList or LinkedList?</vt:lpstr>
      <vt:lpstr>In-class exercise: ArrayList or LinkedList?</vt:lpstr>
      <vt:lpstr>Another array-based list: Vector</vt:lpstr>
      <vt:lpstr>Java’s collections framework  (IPUJ Chapter 10)</vt:lpstr>
      <vt:lpstr>Abstract data type (ADT)</vt:lpstr>
      <vt:lpstr>Java collections framework</vt:lpstr>
      <vt:lpstr>The Collection interface</vt:lpstr>
      <vt:lpstr>Collection traversal</vt:lpstr>
      <vt:lpstr>Collection traversal using iterators</vt:lpstr>
      <vt:lpstr>Using an iterator</vt:lpstr>
      <vt:lpstr>The ListIterator class</vt:lpstr>
      <vt:lpstr>ListIterator example: in-class exercise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cmpu102-data structures with java</dc:title>
  <dc:creator>Rui Meireles;Peter Lemieszewski</dc:creator>
  <cp:lastModifiedBy>lemieszewski</cp:lastModifiedBy>
  <cp:revision>1897</cp:revision>
  <cp:lastPrinted>2019-10-15T17:36:20Z</cp:lastPrinted>
  <dcterms:created xsi:type="dcterms:W3CDTF">2011-11-22T14:51:59Z</dcterms:created>
  <dcterms:modified xsi:type="dcterms:W3CDTF">2020-04-06T02:37:26Z</dcterms:modified>
</cp:coreProperties>
</file>