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13" r:id="rId1"/>
  </p:sldMasterIdLst>
  <p:notesMasterIdLst>
    <p:notesMasterId r:id="rId18"/>
  </p:notesMasterIdLst>
  <p:handoutMasterIdLst>
    <p:handoutMasterId r:id="rId19"/>
  </p:handoutMasterIdLst>
  <p:sldIdLst>
    <p:sldId id="1189" r:id="rId2"/>
    <p:sldId id="1070" r:id="rId3"/>
    <p:sldId id="1072" r:id="rId4"/>
    <p:sldId id="1077" r:id="rId5"/>
    <p:sldId id="1079" r:id="rId6"/>
    <p:sldId id="1190" r:id="rId7"/>
    <p:sldId id="1200" r:id="rId8"/>
    <p:sldId id="1191" r:id="rId9"/>
    <p:sldId id="1192" r:id="rId10"/>
    <p:sldId id="1193" r:id="rId11"/>
    <p:sldId id="1194" r:id="rId12"/>
    <p:sldId id="1195" r:id="rId13"/>
    <p:sldId id="1196" r:id="rId14"/>
    <p:sldId id="1197" r:id="rId15"/>
    <p:sldId id="1198" r:id="rId16"/>
    <p:sldId id="1199" r:id="rId17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Main" id="{D27C4571-87B6-6548-B2CD-7FBE1E0DE51C}">
          <p14:sldIdLst>
            <p14:sldId id="1189"/>
            <p14:sldId id="1070"/>
            <p14:sldId id="1072"/>
            <p14:sldId id="1077"/>
            <p14:sldId id="1078"/>
            <p14:sldId id="1079"/>
            <p14:sldId id="1243"/>
            <p14:sldId id="1080"/>
            <p14:sldId id="1081"/>
            <p14:sldId id="1082"/>
            <p14:sldId id="737"/>
            <p14:sldId id="738"/>
            <p14:sldId id="739"/>
            <p14:sldId id="746"/>
            <p14:sldId id="1242"/>
            <p14:sldId id="740"/>
            <p14:sldId id="744"/>
            <p14:sldId id="741"/>
            <p14:sldId id="742"/>
            <p14:sldId id="1202"/>
            <p14:sldId id="743"/>
            <p14:sldId id="745"/>
            <p14:sldId id="1244"/>
            <p14:sldId id="795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meirele" initials="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FF0000"/>
    <a:srgbClr val="00B0D2"/>
    <a:srgbClr val="000000"/>
    <a:srgbClr val="00FF00"/>
    <a:srgbClr val="33FFFF"/>
    <a:srgbClr val="F2F2FF"/>
    <a:srgbClr val="E7F7F9"/>
    <a:srgbClr val="792C05"/>
    <a:srgbClr val="89898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6344" autoAdjust="0"/>
    <p:restoredTop sz="92560" autoAdjust="0"/>
  </p:normalViewPr>
  <p:slideViewPr>
    <p:cSldViewPr snapToGrid="0" snapToObjects="1">
      <p:cViewPr varScale="1">
        <p:scale>
          <a:sx n="96" d="100"/>
          <a:sy n="96" d="100"/>
        </p:scale>
        <p:origin x="-211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8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3487B-4185-2F45-995A-99FF6D2BB2C2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2611F-AA68-7241-930E-C3F418D587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80365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C213F-B8C6-D740-9A78-9477DE0A91E7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DF5D1-D212-7349-81D0-381AE2BE47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48197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44193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86900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32568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84456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90983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22691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96833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06422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5921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62009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64673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51322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979666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64673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64936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3926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12115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520837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1489947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73410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915240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15442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658958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01252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800537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89160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03646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6549295"/>
            <a:ext cx="9179613" cy="308706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" y="-10687"/>
            <a:ext cx="9179613" cy="852592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18888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96503" y="6514012"/>
            <a:ext cx="891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15C4CBD-465D-5140-995F-3EAE479E548F}" type="slidenum">
              <a:rPr lang="en-US" sz="1600" smtClean="0">
                <a:solidFill>
                  <a:schemeClr val="bg1"/>
                </a:solidFill>
              </a:rPr>
              <a:pPr/>
              <a:t>‹#›</a:t>
            </a:fld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0926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760264"/>
            <a:ext cx="9143999" cy="1645199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CMPU-102-51 Spring 2020</a:t>
            </a: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Data Structures and 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8534" y="5273029"/>
            <a:ext cx="6958341" cy="1272201"/>
          </a:xfrm>
        </p:spPr>
        <p:txBody>
          <a:bodyPr>
            <a:noAutofit/>
          </a:bodyPr>
          <a:lstStyle/>
          <a:p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Rui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Meireles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Peter Lemieszewski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7918" y="6573904"/>
            <a:ext cx="634942" cy="300808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" y="2774390"/>
            <a:ext cx="9143999" cy="1645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/>
              <a:t>Lecture #17: Java’s collections: </a:t>
            </a:r>
            <a:endParaRPr lang="en-US" sz="4000" b="1" dirty="0" smtClean="0"/>
          </a:p>
          <a:p>
            <a:r>
              <a:rPr lang="en-US" sz="4000" b="1" dirty="0" err="1" smtClean="0"/>
              <a:t>Iterator</a:t>
            </a:r>
            <a:r>
              <a:rPr lang="en-US" sz="4000" b="1" dirty="0" smtClean="0"/>
              <a:t>, sets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xmlns="" val="36832170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>
                <a:latin typeface="Courier Regular" pitchFamily="2" charset="0"/>
                <a:ea typeface="Courier New" charset="0"/>
                <a:cs typeface="Courier New" charset="0"/>
              </a:rPr>
              <a:t>Set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class hierarchy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18215" y="4325258"/>
            <a:ext cx="8681034" cy="230414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HashSet</a:t>
            </a:r>
            <a:r>
              <a:rPr lang="en-US" sz="2400" dirty="0"/>
              <a:t>: uses </a:t>
            </a:r>
            <a:r>
              <a:rPr lang="en-US" sz="2400" b="1" dirty="0"/>
              <a:t>hashing</a:t>
            </a:r>
            <a:r>
              <a:rPr lang="en-US" sz="2400" dirty="0"/>
              <a:t> for fast element lookup</a:t>
            </a:r>
          </a:p>
          <a:p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LinkedHashSet</a:t>
            </a:r>
            <a:r>
              <a:rPr lang="en-US" sz="2400" dirty="0"/>
              <a:t>: like </a:t>
            </a:r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HashSet</a:t>
            </a:r>
            <a:r>
              <a:rPr lang="en-US" sz="2400" dirty="0"/>
              <a:t> but also keeps linked list between elements that allows for insertion-order iteration</a:t>
            </a:r>
          </a:p>
          <a:p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TreeSet</a:t>
            </a:r>
            <a:r>
              <a:rPr lang="en-US" sz="2400" dirty="0"/>
              <a:t>: keeps set elements sorted using a tree data structure</a:t>
            </a:r>
          </a:p>
          <a:p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EnumSet</a:t>
            </a:r>
            <a:r>
              <a:rPr lang="en-US" sz="2400" dirty="0"/>
              <a:t>: specialized set for constants</a:t>
            </a:r>
          </a:p>
          <a:p>
            <a:endParaRPr lang="en-US" sz="24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endParaRPr lang="en-US" sz="2000" dirty="0"/>
          </a:p>
          <a:p>
            <a:pPr lvl="1"/>
            <a:endParaRPr lang="en-US" sz="1600" dirty="0"/>
          </a:p>
          <a:p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3500" y="982756"/>
            <a:ext cx="3555432" cy="3223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96040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>
                <a:latin typeface="Courier Regular" pitchFamily="2" charset="0"/>
                <a:ea typeface="Courier New" charset="0"/>
                <a:cs typeface="Courier New" charset="0"/>
              </a:rPr>
              <a:t>Set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example usage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353125" y="1031452"/>
            <a:ext cx="8790876" cy="56886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[] names = {</a:t>
            </a:r>
            <a:r>
              <a:rPr lang="mr-IN" sz="18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Jay</a:t>
            </a:r>
            <a:r>
              <a:rPr lang="mr-IN" sz="18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, </a:t>
            </a:r>
            <a:r>
              <a:rPr lang="mr-IN" sz="18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Alice</a:t>
            </a:r>
            <a:r>
              <a:rPr lang="mr-IN" sz="18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, </a:t>
            </a:r>
            <a:r>
              <a:rPr lang="mr-IN" sz="18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Melvor</a:t>
            </a:r>
            <a:r>
              <a:rPr lang="mr-IN" sz="18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, </a:t>
            </a:r>
            <a:r>
              <a:rPr lang="mr-IN" sz="18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Erica</a:t>
            </a:r>
            <a:r>
              <a:rPr lang="mr-IN" sz="18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};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Set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&gt;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nset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=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HashSet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&gt;();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for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=0;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&lt;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names.length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;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++)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nset.add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(names[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]);</a:t>
            </a:r>
          </a:p>
          <a:p>
            <a:pPr marL="0" indent="0"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mr-IN" sz="18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What names am I thinking of?</a:t>
            </a:r>
            <a:r>
              <a:rPr lang="mr-IN" sz="18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);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Scanner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scanner =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Scanner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.in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);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while 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(true){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guess =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scanner.next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if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guess.toLowerCase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().equals(</a:t>
            </a:r>
            <a:r>
              <a:rPr lang="mr-IN" sz="18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exit</a:t>
            </a:r>
            <a:r>
              <a:rPr lang="mr-IN" sz="18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)) 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break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if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nset.contains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(guess))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 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mr-IN" sz="18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Lucky guess!</a:t>
            </a:r>
            <a:r>
              <a:rPr lang="mr-IN" sz="18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);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else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mr-IN" sz="18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No. Try again?!</a:t>
            </a:r>
            <a:r>
              <a:rPr lang="mr-IN" sz="18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);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}</a:t>
            </a:r>
          </a:p>
          <a:p>
            <a:pPr marL="0" indent="0"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255854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What is hashing?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24487" y="940716"/>
            <a:ext cx="8824920" cy="59750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HashSet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 uses hashing and an array to improve performance 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A hash function takes in an object and outputs an integer hash code</a:t>
            </a: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Desirable hash function properties:</a:t>
            </a:r>
          </a:p>
          <a:p>
            <a:pPr lvl="1"/>
            <a:r>
              <a:rPr lang="en-US" sz="2000" b="1" dirty="0">
                <a:latin typeface="Calibri" charset="0"/>
                <a:ea typeface="Calibri" charset="0"/>
                <a:cs typeface="Calibri" charset="0"/>
              </a:rPr>
              <a:t>Determinism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: always output the same value for a given input</a:t>
            </a:r>
          </a:p>
          <a:p>
            <a:pPr lvl="1"/>
            <a:r>
              <a:rPr lang="en-US" sz="2000" b="1" dirty="0">
                <a:latin typeface="Calibri" charset="0"/>
                <a:ea typeface="Calibri" charset="0"/>
                <a:cs typeface="Calibri" charset="0"/>
              </a:rPr>
              <a:t>Defined range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: fixed-size output</a:t>
            </a:r>
          </a:p>
          <a:p>
            <a:pPr lvl="1"/>
            <a:r>
              <a:rPr lang="en-US" sz="2000" b="1" dirty="0">
                <a:latin typeface="Calibri" charset="0"/>
                <a:ea typeface="Calibri" charset="0"/>
                <a:cs typeface="Calibri" charset="0"/>
              </a:rPr>
              <a:t>Uniformity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: every output equally likely</a:t>
            </a:r>
          </a:p>
          <a:p>
            <a:pPr lvl="1"/>
            <a:endParaRPr lang="en-US" sz="2000" dirty="0">
              <a:latin typeface="Calibri" charset="0"/>
              <a:ea typeface="Calibri" charset="0"/>
              <a:cs typeface="Calibri" charset="0"/>
            </a:endParaRPr>
          </a:p>
          <a:p>
            <a:pPr lvl="1"/>
            <a:endParaRPr lang="en-US" sz="2000" dirty="0">
              <a:latin typeface="Calibri" charset="0"/>
              <a:ea typeface="Calibri" charset="0"/>
              <a:cs typeface="Calibri" charset="0"/>
            </a:endParaRPr>
          </a:p>
          <a:p>
            <a:pPr lvl="1"/>
            <a:endParaRPr lang="en-US" sz="2000" dirty="0">
              <a:latin typeface="Calibri" charset="0"/>
              <a:ea typeface="Calibri" charset="0"/>
              <a:cs typeface="Calibri" charset="0"/>
            </a:endParaRPr>
          </a:p>
          <a:p>
            <a:pPr lvl="1"/>
            <a:endParaRPr lang="en-US" sz="2000" dirty="0">
              <a:latin typeface="Calibri" charset="0"/>
              <a:ea typeface="Calibri" charset="0"/>
              <a:cs typeface="Calibri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Java provides a hash function in the </a:t>
            </a:r>
            <a:r>
              <a:rPr lang="en-US" sz="2400" dirty="0">
                <a:solidFill>
                  <a:srgbClr val="00B050"/>
                </a:solidFill>
                <a:latin typeface="Courier" pitchFamily="2" charset="0"/>
                <a:ea typeface="Calibri" charset="0"/>
                <a:cs typeface="Calibri" charset="0"/>
              </a:rPr>
              <a:t>Object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 class:</a:t>
            </a:r>
          </a:p>
          <a:p>
            <a:pPr lvl="1"/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hashCode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()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: returns integer hash code for any object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E.g. </a:t>
            </a:r>
            <a:r>
              <a:rPr lang="mr-IN" sz="18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hello</a:t>
            </a:r>
            <a:r>
              <a:rPr lang="mr-IN" sz="18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.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hashCode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()</a:t>
            </a: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returns </a:t>
            </a:r>
            <a:r>
              <a:rPr lang="is-IS" sz="2000" dirty="0">
                <a:latin typeface="Calibri" charset="0"/>
                <a:ea typeface="Calibri" charset="0"/>
                <a:cs typeface="Calibri" charset="0"/>
              </a:rPr>
              <a:t>99162322</a:t>
            </a:r>
            <a:endParaRPr lang="en-US" sz="2000" dirty="0"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63B13EE5-E332-E94C-A61D-A0EFF6D66B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2849" y="3460405"/>
            <a:ext cx="3264255" cy="1731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96305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Using hashing to implement a set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Content Placeholder 4"/>
              <p:cNvSpPr txBox="1">
                <a:spLocks/>
              </p:cNvSpPr>
              <p:nvPr/>
            </p:nvSpPr>
            <p:spPr>
              <a:xfrm>
                <a:off x="347346" y="1087571"/>
                <a:ext cx="8551902" cy="5065485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rmAutofit fontScale="92500"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400" dirty="0">
                    <a:latin typeface="Calibri" charset="0"/>
                    <a:ea typeface="Calibri" charset="0"/>
                    <a:cs typeface="Calibri" charset="0"/>
                  </a:rPr>
                  <a:t>Adding an element to a hash set, basic idea: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Compute the hash code of the element to be inserted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Use that hash code to index an array where the element is to be stored. If there is an element already there, then reject addition</a:t>
                </a:r>
                <a:endParaRPr lang="en-US" sz="2400" dirty="0">
                  <a:latin typeface="Calibri" charset="0"/>
                  <a:ea typeface="Calibri" charset="0"/>
                  <a:cs typeface="Calibri" charset="0"/>
                </a:endParaRPr>
              </a:p>
              <a:p>
                <a:r>
                  <a:rPr lang="en-US" sz="2400" dirty="0">
                    <a:latin typeface="Calibri" charset="0"/>
                    <a:ea typeface="Calibri" charset="0"/>
                    <a:cs typeface="Calibri" charset="0"/>
                  </a:rPr>
                  <a:t>This takes only constant time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(1) </m:t>
                    </m:r>
                  </m:oMath>
                </a14:m>
                <a:r>
                  <a:rPr lang="en-US" sz="2400" dirty="0">
                    <a:latin typeface="Calibri" charset="0"/>
                    <a:ea typeface="Calibri" charset="0"/>
                    <a:cs typeface="Calibri" charset="0"/>
                  </a:rPr>
                  <a:t>: very efficient!</a:t>
                </a:r>
              </a:p>
              <a:p>
                <a:pPr lvl="1"/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Computing hash code for object does not depend on set size </a:t>
                </a:r>
              </a:p>
              <a:p>
                <a:pPr lvl="1"/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Index-based array access does not depend on set size</a:t>
                </a:r>
              </a:p>
              <a:p>
                <a:r>
                  <a:rPr lang="en-US" sz="2400" dirty="0">
                    <a:latin typeface="Calibri" charset="0"/>
                    <a:ea typeface="Calibri" charset="0"/>
                    <a:cs typeface="Calibri" charset="0"/>
                  </a:rPr>
                  <a:t>Same strategy also works for </a:t>
                </a:r>
                <a:r>
                  <a:rPr lang="en-US" sz="2400" dirty="0">
                    <a:latin typeface="Courier Regular" pitchFamily="2" charset="0"/>
                    <a:ea typeface="Courier New" charset="0"/>
                    <a:cs typeface="Courier New" charset="0"/>
                  </a:rPr>
                  <a:t>contains()</a:t>
                </a:r>
                <a:r>
                  <a:rPr lang="en-US" sz="2400" dirty="0">
                    <a:latin typeface="Calibri" charset="0"/>
                    <a:ea typeface="Calibri" charset="0"/>
                    <a:cs typeface="Calibri" charset="0"/>
                  </a:rPr>
                  <a:t> and </a:t>
                </a:r>
                <a:r>
                  <a:rPr lang="en-US" sz="2400" dirty="0">
                    <a:latin typeface="Courier Regular" pitchFamily="2" charset="0"/>
                    <a:ea typeface="Courier New" charset="0"/>
                    <a:cs typeface="Courier New" charset="0"/>
                  </a:rPr>
                  <a:t>remove()</a:t>
                </a:r>
              </a:p>
              <a:p>
                <a:r>
                  <a:rPr lang="en-US" sz="2400" dirty="0">
                    <a:latin typeface="Calibri" charset="0"/>
                    <a:ea typeface="Calibri" charset="0"/>
                    <a:cs typeface="Calibri" charset="0"/>
                  </a:rPr>
                  <a:t>Problems with this simplistic approach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We’d need a very large array (memory-inefficient)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There are infinitely many different objects, but “only” </a:t>
                </a:r>
                <a:r>
                  <a:rPr lang="en-US" altLang="en-US" sz="2000" dirty="0"/>
                  <a:t>2</a:t>
                </a:r>
                <a:r>
                  <a:rPr lang="en-US" altLang="en-US" sz="2000" baseline="35000" dirty="0"/>
                  <a:t>32</a:t>
                </a:r>
                <a:r>
                  <a:rPr lang="en-US" altLang="en-US" sz="2000" dirty="0"/>
                  <a:t> different integers</a:t>
                </a:r>
              </a:p>
              <a:p>
                <a:pPr lvl="2"/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Collisions are rare but possible</a:t>
                </a:r>
              </a:p>
              <a:p>
                <a:pPr lvl="2"/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E.g. both </a:t>
                </a:r>
                <a:r>
                  <a:rPr lang="en-US" sz="2000" dirty="0">
                    <a:solidFill>
                      <a:srgbClr val="00B050"/>
                    </a:solidFill>
                    <a:latin typeface="Courier" pitchFamily="2" charset="0"/>
                    <a:ea typeface="Calibri" charset="0"/>
                    <a:cs typeface="Calibri" charset="0"/>
                  </a:rPr>
                  <a:t>String</a:t>
                </a:r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s “hierarch” and “crinolines” have the same hash code (-</a:t>
                </a:r>
                <a:r>
                  <a:rPr lang="is-IS" sz="2000" dirty="0">
                    <a:latin typeface="Calibri" charset="0"/>
                    <a:ea typeface="Calibri" charset="0"/>
                    <a:cs typeface="Calibri" charset="0"/>
                  </a:rPr>
                  <a:t>1732884796</a:t>
                </a:r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), would therefore map to same index</a:t>
                </a:r>
              </a:p>
            </p:txBody>
          </p:sp>
        </mc:Choice>
        <mc:Fallback>
          <p:sp>
            <p:nvSpPr>
              <p:cNvPr id="8" name="Content Placeholder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346" y="1087571"/>
                <a:ext cx="8551902" cy="5065485"/>
              </a:xfrm>
              <a:prstGeom prst="rect">
                <a:avLst/>
              </a:prstGeom>
              <a:blipFill>
                <a:blip r:embed="rId3"/>
                <a:stretch>
                  <a:fillRect l="-741" t="-752" b="-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4017811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Bucket hashing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189185" y="1146629"/>
            <a:ext cx="8782633" cy="492034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Idea: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Have a reasonably-sized array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a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(size N_BUCKETS) where each element is a bucket that can hold multiple elements (e.g. a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List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)</a:t>
            </a:r>
          </a:p>
          <a:p>
            <a:pPr lvl="2"/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List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[] a =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LinkedList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[N_BUCKETS];</a:t>
            </a:r>
            <a:endParaRPr lang="en-US" sz="2000" dirty="0">
              <a:latin typeface="Calibri" charset="0"/>
              <a:ea typeface="Calibri" charset="0"/>
              <a:cs typeface="Calibri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altLang="en-US" sz="2000" dirty="0">
                <a:latin typeface="Calibri" charset="0"/>
                <a:ea typeface="Calibri" charset="0"/>
                <a:cs typeface="Calibri" charset="0"/>
              </a:rPr>
              <a:t>Compute bucket for an element </a:t>
            </a:r>
            <a:r>
              <a:rPr lang="en-US" altLang="en-US" sz="2000" dirty="0">
                <a:latin typeface="Courier Regular" pitchFamily="2" charset="0"/>
                <a:ea typeface="Courier New" charset="0"/>
                <a:cs typeface="Courier New" charset="0"/>
              </a:rPr>
              <a:t>e</a:t>
            </a:r>
            <a:r>
              <a:rPr lang="en-US" altLang="en-US" sz="2000" dirty="0">
                <a:latin typeface="Calibri" charset="0"/>
                <a:ea typeface="Calibri" charset="0"/>
                <a:cs typeface="Calibri" charset="0"/>
              </a:rPr>
              <a:t> as:</a:t>
            </a:r>
          </a:p>
          <a:p>
            <a:pPr marL="457200" lvl="1" indent="0">
              <a:buNone/>
            </a:pPr>
            <a:r>
              <a:rPr lang="en-US" altLang="en-US" sz="2000" dirty="0">
                <a:latin typeface="Courier Regular" pitchFamily="2" charset="0"/>
              </a:rPr>
              <a:t>	</a:t>
            </a:r>
            <a:r>
              <a:rPr lang="en-US" altLang="en-US" sz="2000" dirty="0" err="1">
                <a:solidFill>
                  <a:srgbClr val="00B050"/>
                </a:solidFill>
                <a:latin typeface="Courier Regular" pitchFamily="2" charset="0"/>
              </a:rPr>
              <a:t>int</a:t>
            </a:r>
            <a:r>
              <a:rPr lang="en-US" altLang="en-US" sz="2000" dirty="0">
                <a:latin typeface="Courier Regular" pitchFamily="2" charset="0"/>
              </a:rPr>
              <a:t> bucket = </a:t>
            </a:r>
            <a:r>
              <a:rPr lang="en-US" altLang="en-US" sz="2000" dirty="0" err="1">
                <a:solidFill>
                  <a:srgbClr val="00B050"/>
                </a:solidFill>
                <a:latin typeface="Courier Regular" pitchFamily="2" charset="0"/>
              </a:rPr>
              <a:t>Math</a:t>
            </a:r>
            <a:r>
              <a:rPr lang="en-US" altLang="en-US" sz="2000" dirty="0" err="1">
                <a:latin typeface="Courier Regular" pitchFamily="2" charset="0"/>
              </a:rPr>
              <a:t>.abs</a:t>
            </a:r>
            <a:r>
              <a:rPr lang="en-US" altLang="en-US" sz="2000" dirty="0">
                <a:latin typeface="Courier Regular" pitchFamily="2" charset="0"/>
              </a:rPr>
              <a:t>(</a:t>
            </a:r>
            <a:r>
              <a:rPr lang="en-US" altLang="en-US" sz="2000" dirty="0" err="1">
                <a:latin typeface="Courier Regular" pitchFamily="2" charset="0"/>
              </a:rPr>
              <a:t>e.hashCode</a:t>
            </a:r>
            <a:r>
              <a:rPr lang="en-US" altLang="en-US" sz="2000" dirty="0">
                <a:latin typeface="Courier Regular" pitchFamily="2" charset="0"/>
              </a:rPr>
              <a:t>()) % N_BUCKETS;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sz="2000" dirty="0">
                <a:latin typeface="Calibri" charset="0"/>
                <a:ea typeface="Calibri" charset="0"/>
                <a:cs typeface="Calibri" charset="0"/>
              </a:rPr>
              <a:t>Use the </a:t>
            </a:r>
            <a:r>
              <a:rPr lang="en-US" alt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List</a:t>
            </a:r>
            <a:r>
              <a:rPr lang="en-US" altLang="en-US" sz="2000" dirty="0">
                <a:latin typeface="Calibri" charset="0"/>
                <a:ea typeface="Calibri" charset="0"/>
                <a:cs typeface="Calibri" charset="0"/>
              </a:rPr>
              <a:t> in </a:t>
            </a:r>
            <a:r>
              <a:rPr lang="en-US" altLang="en-US" sz="2000" dirty="0">
                <a:latin typeface="Courier Regular" pitchFamily="2" charset="0"/>
                <a:ea typeface="Courier New" charset="0"/>
                <a:cs typeface="Courier New" charset="0"/>
              </a:rPr>
              <a:t>a[bucket]</a:t>
            </a:r>
            <a:r>
              <a:rPr lang="en-US" altLang="en-US" sz="2000" dirty="0">
                <a:latin typeface="Calibri" charset="0"/>
                <a:ea typeface="Calibri" charset="0"/>
                <a:cs typeface="Calibri" charset="0"/>
              </a:rPr>
              <a:t> to implement the set operations:</a:t>
            </a:r>
          </a:p>
          <a:p>
            <a:pPr lvl="2"/>
            <a:r>
              <a:rPr lang="en-US" altLang="en-US" sz="2000" dirty="0">
                <a:latin typeface="Calibri" charset="0"/>
                <a:ea typeface="Calibri" charset="0"/>
                <a:cs typeface="Calibri" charset="0"/>
              </a:rPr>
              <a:t>For </a:t>
            </a:r>
            <a:r>
              <a:rPr lang="en-US" altLang="en-US" sz="2000" dirty="0">
                <a:latin typeface="Courier Regular" pitchFamily="2" charset="0"/>
                <a:ea typeface="Courier New" charset="0"/>
                <a:cs typeface="Courier New" charset="0"/>
              </a:rPr>
              <a:t>add()</a:t>
            </a:r>
            <a:r>
              <a:rPr lang="en-US" altLang="en-US" sz="2000" dirty="0">
                <a:latin typeface="Calibri" charset="0"/>
                <a:ea typeface="Calibri" charset="0"/>
                <a:cs typeface="Calibri" charset="0"/>
              </a:rPr>
              <a:t>:</a:t>
            </a:r>
            <a:r>
              <a:rPr lang="en-US" altLang="en-US" sz="2000" dirty="0">
                <a:latin typeface="Courier Regular" pitchFamily="2" charset="0"/>
                <a:ea typeface="Courier New" charset="0"/>
                <a:cs typeface="Courier New" charset="0"/>
              </a:rPr>
              <a:t> a[bucket].add(e)</a:t>
            </a:r>
            <a:endParaRPr lang="en-US" altLang="en-US" dirty="0">
              <a:latin typeface="Calibri" charset="0"/>
              <a:ea typeface="Calibri" charset="0"/>
              <a:cs typeface="Calibri" charset="0"/>
            </a:endParaRPr>
          </a:p>
          <a:p>
            <a:pPr lvl="2"/>
            <a:r>
              <a:rPr lang="en-US" altLang="en-US" sz="2000" dirty="0">
                <a:latin typeface="Calibri" charset="0"/>
                <a:ea typeface="Calibri" charset="0"/>
                <a:cs typeface="Calibri" charset="0"/>
              </a:rPr>
              <a:t>For </a:t>
            </a:r>
            <a:r>
              <a:rPr lang="en-US" altLang="en-US" sz="2000" dirty="0">
                <a:latin typeface="Courier Regular" pitchFamily="2" charset="0"/>
                <a:ea typeface="Courier New" charset="0"/>
                <a:cs typeface="Courier New" charset="0"/>
              </a:rPr>
              <a:t>contains()</a:t>
            </a:r>
            <a:r>
              <a:rPr lang="en-US" altLang="en-US" sz="2000" dirty="0">
                <a:latin typeface="Calibri" charset="0"/>
                <a:ea typeface="Calibri" charset="0"/>
                <a:cs typeface="Calibri" charset="0"/>
              </a:rPr>
              <a:t>:</a:t>
            </a:r>
            <a:r>
              <a:rPr lang="en-US" altLang="en-US" sz="2000" dirty="0">
                <a:latin typeface="Courier Regular" pitchFamily="2" charset="0"/>
                <a:ea typeface="Courier New" charset="0"/>
                <a:cs typeface="Courier New" charset="0"/>
              </a:rPr>
              <a:t> a[bucket].contains(e)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lvl="2"/>
            <a:r>
              <a:rPr lang="en-US" altLang="en-US" sz="2000" dirty="0">
                <a:latin typeface="Calibri" charset="0"/>
                <a:ea typeface="Calibri" charset="0"/>
                <a:cs typeface="Calibri" charset="0"/>
              </a:rPr>
              <a:t>For </a:t>
            </a:r>
            <a:r>
              <a:rPr lang="en-US" altLang="en-US" sz="2000" dirty="0">
                <a:latin typeface="Courier Regular" pitchFamily="2" charset="0"/>
                <a:ea typeface="Courier New" charset="0"/>
                <a:cs typeface="Courier New" charset="0"/>
              </a:rPr>
              <a:t>remove()</a:t>
            </a:r>
            <a:r>
              <a:rPr lang="en-US" altLang="en-US" sz="2000" dirty="0">
                <a:latin typeface="Calibri" charset="0"/>
                <a:ea typeface="Calibri" charset="0"/>
                <a:cs typeface="Calibri" charset="0"/>
              </a:rPr>
              <a:t>:</a:t>
            </a:r>
            <a:r>
              <a:rPr lang="en-US" altLang="en-US" sz="2000" dirty="0">
                <a:latin typeface="Courier Regular" pitchFamily="2" charset="0"/>
                <a:ea typeface="Courier New" charset="0"/>
                <a:cs typeface="Courier New" charset="0"/>
              </a:rPr>
              <a:t> a[bucket].remove(e)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endParaRPr lang="en-US" sz="240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6073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 err="1">
                <a:latin typeface="Courier Regular" pitchFamily="2" charset="0"/>
                <a:ea typeface="Courier New" charset="0"/>
                <a:cs typeface="Courier New" charset="0"/>
              </a:rPr>
              <a:t>HashSet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6235" y="982756"/>
            <a:ext cx="2695409" cy="2443838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EC45AE8B-084A-DE42-A7AC-A0B41579FAE6}"/>
              </a:ext>
            </a:extLst>
          </p:cNvPr>
          <p:cNvSpPr txBox="1">
            <a:spLocks/>
          </p:cNvSpPr>
          <p:nvPr/>
        </p:nvSpPr>
        <p:spPr>
          <a:xfrm>
            <a:off x="125468" y="1041443"/>
            <a:ext cx="6442465" cy="230414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HashSet</a:t>
            </a:r>
            <a:r>
              <a:rPr lang="en-US" sz="2400" dirty="0"/>
              <a:t> uses bucket hashing for fast lookup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xmlns="" id="{B15B8F44-2703-5047-8715-D431E455E8B1}"/>
              </a:ext>
            </a:extLst>
          </p:cNvPr>
          <p:cNvSpPr/>
          <p:nvPr/>
        </p:nvSpPr>
        <p:spPr>
          <a:xfrm>
            <a:off x="3848882" y="4504365"/>
            <a:ext cx="1062424" cy="81497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00C0FDB9-106E-A045-B0AB-44C7B6EF7E4F}"/>
              </a:ext>
            </a:extLst>
          </p:cNvPr>
          <p:cNvSpPr/>
          <p:nvPr/>
        </p:nvSpPr>
        <p:spPr>
          <a:xfrm>
            <a:off x="2900754" y="4515596"/>
            <a:ext cx="1062424" cy="81497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1E6128E7-B3A3-724C-A269-05FFD3171261}"/>
              </a:ext>
            </a:extLst>
          </p:cNvPr>
          <p:cNvSpPr/>
          <p:nvPr/>
        </p:nvSpPr>
        <p:spPr>
          <a:xfrm>
            <a:off x="1578889" y="4356232"/>
            <a:ext cx="1147797" cy="359121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971">
            <a:extLst>
              <a:ext uri="{FF2B5EF4-FFF2-40B4-BE49-F238E27FC236}">
                <a16:creationId xmlns:a16="http://schemas.microsoft.com/office/drawing/2014/main" xmlns="" id="{738D52F6-43CD-7544-BB94-935E1B4ED5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7614" y="3727071"/>
            <a:ext cx="609600" cy="2413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12" name="Text Box 973">
            <a:extLst>
              <a:ext uri="{FF2B5EF4-FFF2-40B4-BE49-F238E27FC236}">
                <a16:creationId xmlns:a16="http://schemas.microsoft.com/office/drawing/2014/main" xmlns="" id="{998C676A-903D-064F-9400-BC1DBE3C0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3614" y="3714371"/>
            <a:ext cx="304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sz="1200"/>
              <a:t>0</a:t>
            </a:r>
            <a:endParaRPr lang="en-US" altLang="en-US" sz="160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xmlns="" id="{F85F4CE0-C433-784F-84F6-ABC4600049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7614" y="3955671"/>
            <a:ext cx="609600" cy="2413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14" name="Text Box 4">
            <a:extLst>
              <a:ext uri="{FF2B5EF4-FFF2-40B4-BE49-F238E27FC236}">
                <a16:creationId xmlns:a16="http://schemas.microsoft.com/office/drawing/2014/main" xmlns="" id="{124CE4F3-9E9A-5949-8B71-1D419DA6CF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3614" y="3942971"/>
            <a:ext cx="304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sz="1200"/>
              <a:t>1</a:t>
            </a:r>
            <a:endParaRPr lang="en-US" altLang="en-US" sz="1600"/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xmlns="" id="{5A309442-96D7-EA42-BB1A-DA8A610D53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7614" y="4184271"/>
            <a:ext cx="609600" cy="2413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16" name="Text Box 7">
            <a:extLst>
              <a:ext uri="{FF2B5EF4-FFF2-40B4-BE49-F238E27FC236}">
                <a16:creationId xmlns:a16="http://schemas.microsoft.com/office/drawing/2014/main" xmlns="" id="{1D78A884-15C6-604C-85C8-B0CF90EF2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3614" y="4171571"/>
            <a:ext cx="304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sz="1200"/>
              <a:t>2</a:t>
            </a:r>
            <a:endParaRPr lang="en-US" altLang="en-US" sz="1600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xmlns="" id="{25924990-DA10-514C-B2B7-D16CA34E93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7614" y="4412871"/>
            <a:ext cx="609600" cy="2413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18" name="Text Box 10">
            <a:extLst>
              <a:ext uri="{FF2B5EF4-FFF2-40B4-BE49-F238E27FC236}">
                <a16:creationId xmlns:a16="http://schemas.microsoft.com/office/drawing/2014/main" xmlns="" id="{4B28E39E-9AC9-5C41-A4A7-EAC1F479E0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3614" y="4400171"/>
            <a:ext cx="304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sz="1200"/>
              <a:t>3</a:t>
            </a:r>
            <a:endParaRPr lang="en-US" altLang="en-US" sz="1600"/>
          </a:p>
        </p:txBody>
      </p:sp>
      <p:grpSp>
        <p:nvGrpSpPr>
          <p:cNvPr id="3" name="Group 18">
            <a:extLst>
              <a:ext uri="{FF2B5EF4-FFF2-40B4-BE49-F238E27FC236}">
                <a16:creationId xmlns:a16="http://schemas.microsoft.com/office/drawing/2014/main" xmlns="" id="{4D815D26-83AB-574F-AC60-DA5EA95DBFE0}"/>
              </a:ext>
            </a:extLst>
          </p:cNvPr>
          <p:cNvGrpSpPr/>
          <p:nvPr/>
        </p:nvGrpSpPr>
        <p:grpSpPr>
          <a:xfrm>
            <a:off x="2135902" y="3715959"/>
            <a:ext cx="1676400" cy="688975"/>
            <a:chOff x="3140349" y="2485869"/>
            <a:chExt cx="1676400" cy="688975"/>
          </a:xfrm>
        </p:grpSpPr>
        <p:sp>
          <p:nvSpPr>
            <p:cNvPr id="20" name="Oval 0">
              <a:extLst>
                <a:ext uri="{FF2B5EF4-FFF2-40B4-BE49-F238E27FC236}">
                  <a16:creationId xmlns:a16="http://schemas.microsoft.com/office/drawing/2014/main" xmlns="" id="{E435426F-5341-CA4F-906F-CB8A1F0BAD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0349" y="2573181"/>
              <a:ext cx="74612" cy="7461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cxnSp>
          <p:nvCxnSpPr>
            <p:cNvPr id="21" name="AutoShape 21">
              <a:extLst>
                <a:ext uri="{FF2B5EF4-FFF2-40B4-BE49-F238E27FC236}">
                  <a16:creationId xmlns:a16="http://schemas.microsoft.com/office/drawing/2014/main" xmlns="" id="{487C6CDB-6534-9947-AAC0-185EDFE681A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214961" y="2611281"/>
              <a:ext cx="96520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grpSp>
          <p:nvGrpSpPr>
            <p:cNvPr id="4" name="Group 21">
              <a:extLst>
                <a:ext uri="{FF2B5EF4-FFF2-40B4-BE49-F238E27FC236}">
                  <a16:creationId xmlns:a16="http://schemas.microsoft.com/office/drawing/2014/main" xmlns="" id="{22274FB9-F223-A446-9D12-A1FAC2F61D2A}"/>
                </a:ext>
              </a:extLst>
            </p:cNvPr>
            <p:cNvGrpSpPr/>
            <p:nvPr/>
          </p:nvGrpSpPr>
          <p:grpSpPr>
            <a:xfrm>
              <a:off x="4112693" y="2485869"/>
              <a:ext cx="704056" cy="688975"/>
              <a:chOff x="4112693" y="2485869"/>
              <a:chExt cx="704056" cy="688975"/>
            </a:xfrm>
          </p:grpSpPr>
          <p:sp>
            <p:nvSpPr>
              <p:cNvPr id="23" name="Rectangle 50">
                <a:extLst>
                  <a:ext uri="{FF2B5EF4-FFF2-40B4-BE49-F238E27FC236}">
                    <a16:creationId xmlns:a16="http://schemas.microsoft.com/office/drawing/2014/main" xmlns="" id="{C02344B1-33DA-0845-8748-67DE277065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80162" y="2485869"/>
                <a:ext cx="573088" cy="23336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endParaRPr lang="en-US" altLang="en-US" sz="1800"/>
              </a:p>
            </p:txBody>
          </p:sp>
          <p:sp>
            <p:nvSpPr>
              <p:cNvPr id="24" name="Rectangle 52">
                <a:extLst>
                  <a:ext uri="{FF2B5EF4-FFF2-40B4-BE49-F238E27FC236}">
                    <a16:creationId xmlns:a16="http://schemas.microsoft.com/office/drawing/2014/main" xmlns="" id="{7C486D41-74B6-EB4F-ABE6-AF0761554B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80162" y="2714469"/>
                <a:ext cx="573088" cy="23336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endParaRPr lang="en-US" altLang="en-US" sz="1800"/>
              </a:p>
            </p:txBody>
          </p:sp>
          <p:sp>
            <p:nvSpPr>
              <p:cNvPr id="25" name="Rectangle 53">
                <a:extLst>
                  <a:ext uri="{FF2B5EF4-FFF2-40B4-BE49-F238E27FC236}">
                    <a16:creationId xmlns:a16="http://schemas.microsoft.com/office/drawing/2014/main" xmlns="" id="{46F87C7A-7981-4048-9DCA-0CE9005F3E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1424" y="2667815"/>
                <a:ext cx="695325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algn="ctr"/>
                <a:r>
                  <a:rPr lang="en-US" altLang="en-US" sz="1400" dirty="0"/>
                  <a:t>Jay</a:t>
                </a:r>
                <a:endParaRPr lang="en-US" altLang="en-US" sz="900" dirty="0"/>
              </a:p>
            </p:txBody>
          </p:sp>
          <p:sp>
            <p:nvSpPr>
              <p:cNvPr id="26" name="Rectangle 54">
                <a:extLst>
                  <a:ext uri="{FF2B5EF4-FFF2-40B4-BE49-F238E27FC236}">
                    <a16:creationId xmlns:a16="http://schemas.microsoft.com/office/drawing/2014/main" xmlns="" id="{42C73018-3FC0-C744-AB4D-D73DFFFEDD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80162" y="2938307"/>
                <a:ext cx="573088" cy="22225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endParaRPr lang="en-US" altLang="en-US" sz="1800" dirty="0"/>
              </a:p>
            </p:txBody>
          </p:sp>
          <p:sp>
            <p:nvSpPr>
              <p:cNvPr id="27" name="Text Box 55">
                <a:extLst>
                  <a:ext uri="{FF2B5EF4-FFF2-40B4-BE49-F238E27FC236}">
                    <a16:creationId xmlns:a16="http://schemas.microsoft.com/office/drawing/2014/main" xmlns="" id="{45E95472-9ED6-1641-A805-8B0F65FC996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84924" y="2930369"/>
                <a:ext cx="563563" cy="244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000" dirty="0">
                    <a:latin typeface="Courier Regular" pitchFamily="2" charset="0"/>
                  </a:rPr>
                  <a:t>null</a:t>
                </a:r>
                <a:endParaRPr lang="en-US" altLang="en-US" sz="900" dirty="0">
                  <a:latin typeface="Courier Regular" pitchFamily="2" charset="0"/>
                </a:endParaRPr>
              </a:p>
            </p:txBody>
          </p:sp>
          <p:sp>
            <p:nvSpPr>
              <p:cNvPr id="28" name="AutoShape 57">
                <a:extLst>
                  <a:ext uri="{FF2B5EF4-FFF2-40B4-BE49-F238E27FC236}">
                    <a16:creationId xmlns:a16="http://schemas.microsoft.com/office/drawing/2014/main" xmlns="" id="{3DF1E39E-A7E4-ED43-9373-91704AB8FC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4108724" y="2589056"/>
                <a:ext cx="63500" cy="55562"/>
              </a:xfrm>
              <a:prstGeom prst="triangle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endParaRPr lang="en-US" altLang="en-US" sz="1800"/>
              </a:p>
            </p:txBody>
          </p:sp>
        </p:grp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E48B5821-D7BE-2E47-B5AC-95F428AFEF70}"/>
              </a:ext>
            </a:extLst>
          </p:cNvPr>
          <p:cNvSpPr/>
          <p:nvPr/>
        </p:nvSpPr>
        <p:spPr>
          <a:xfrm>
            <a:off x="131861" y="1582786"/>
            <a:ext cx="7023483" cy="152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Example, adding elements:</a:t>
            </a:r>
          </a:p>
          <a:p>
            <a:pPr marL="285750" indent="-285750">
              <a:buFont typeface="Arial" charset="0"/>
              <a:buChar char="•"/>
            </a:pPr>
            <a:endParaRPr lang="en-US" sz="500" dirty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1400" dirty="0">
                <a:latin typeface="Courier Regular" pitchFamily="2" charset="0"/>
                <a:ea typeface="Courier New" charset="0"/>
                <a:cs typeface="Courier New" charset="0"/>
              </a:rPr>
              <a:t>   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[] names = {</a:t>
            </a:r>
            <a:r>
              <a:rPr lang="mr-IN" sz="16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Jay</a:t>
            </a:r>
            <a:r>
              <a:rPr lang="mr-IN" sz="16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, </a:t>
            </a:r>
            <a:r>
              <a:rPr lang="mr-IN" sz="16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Alice</a:t>
            </a:r>
            <a:r>
              <a:rPr lang="mr-IN" sz="16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, </a:t>
            </a:r>
            <a:r>
              <a:rPr lang="mr-IN" sz="16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Melvor</a:t>
            </a:r>
            <a:r>
              <a:rPr lang="mr-IN" sz="16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, </a:t>
            </a:r>
            <a:r>
              <a:rPr lang="mr-IN" sz="16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Erica</a:t>
            </a:r>
            <a:r>
              <a:rPr lang="mr-IN" sz="16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};</a:t>
            </a:r>
          </a:p>
          <a:p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 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Set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&gt;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nset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= 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HashSet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&gt;();</a:t>
            </a:r>
          </a:p>
          <a:p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for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=0;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&lt;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names.length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;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++)</a:t>
            </a:r>
          </a:p>
          <a:p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    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nset.add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(names[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]);</a:t>
            </a:r>
          </a:p>
        </p:txBody>
      </p:sp>
      <p:grpSp>
        <p:nvGrpSpPr>
          <p:cNvPr id="8" name="Group 29">
            <a:extLst>
              <a:ext uri="{FF2B5EF4-FFF2-40B4-BE49-F238E27FC236}">
                <a16:creationId xmlns:a16="http://schemas.microsoft.com/office/drawing/2014/main" xmlns="" id="{53137B13-D74F-904D-95A8-4A82FE9A52D6}"/>
              </a:ext>
            </a:extLst>
          </p:cNvPr>
          <p:cNvGrpSpPr/>
          <p:nvPr/>
        </p:nvGrpSpPr>
        <p:grpSpPr>
          <a:xfrm>
            <a:off x="2121614" y="4510594"/>
            <a:ext cx="1610520" cy="748428"/>
            <a:chOff x="3126061" y="3280504"/>
            <a:chExt cx="1610520" cy="748428"/>
          </a:xfrm>
        </p:grpSpPr>
        <p:cxnSp>
          <p:nvCxnSpPr>
            <p:cNvPr id="31" name="AutoShape 24">
              <a:extLst>
                <a:ext uri="{FF2B5EF4-FFF2-40B4-BE49-F238E27FC236}">
                  <a16:creationId xmlns:a16="http://schemas.microsoft.com/office/drawing/2014/main" xmlns="" id="{98D2D1C8-B11C-0F4D-A13E-B7520640CE1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196231" y="3315969"/>
              <a:ext cx="925647" cy="273375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grpSp>
          <p:nvGrpSpPr>
            <p:cNvPr id="19" name="Group 31">
              <a:extLst>
                <a:ext uri="{FF2B5EF4-FFF2-40B4-BE49-F238E27FC236}">
                  <a16:creationId xmlns:a16="http://schemas.microsoft.com/office/drawing/2014/main" xmlns="" id="{B85752C8-8C33-6C40-BD4E-E314B8DF7873}"/>
                </a:ext>
              </a:extLst>
            </p:cNvPr>
            <p:cNvGrpSpPr/>
            <p:nvPr/>
          </p:nvGrpSpPr>
          <p:grpSpPr>
            <a:xfrm>
              <a:off x="3126061" y="3280504"/>
              <a:ext cx="1610520" cy="748428"/>
              <a:chOff x="3126061" y="3280504"/>
              <a:chExt cx="1610520" cy="748428"/>
            </a:xfrm>
          </p:grpSpPr>
          <p:sp>
            <p:nvSpPr>
              <p:cNvPr id="33" name="Oval 5">
                <a:extLst>
                  <a:ext uri="{FF2B5EF4-FFF2-40B4-BE49-F238E27FC236}">
                    <a16:creationId xmlns:a16="http://schemas.microsoft.com/office/drawing/2014/main" xmlns="" id="{6AA8DB7A-956A-D747-9D24-2A288F4286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6061" y="3280504"/>
                <a:ext cx="70170" cy="6945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endParaRPr lang="en-US" altLang="en-US" sz="1800"/>
              </a:p>
            </p:txBody>
          </p:sp>
          <p:sp>
            <p:nvSpPr>
              <p:cNvPr id="34" name="AutoShape 94">
                <a:extLst>
                  <a:ext uri="{FF2B5EF4-FFF2-40B4-BE49-F238E27FC236}">
                    <a16:creationId xmlns:a16="http://schemas.microsoft.com/office/drawing/2014/main" xmlns="" id="{BA6AE55C-B826-694C-9700-E53208938A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4096803" y="3574764"/>
                <a:ext cx="59108" cy="52254"/>
              </a:xfrm>
              <a:prstGeom prst="triangle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endParaRPr lang="en-US" altLang="en-US" sz="1800"/>
              </a:p>
            </p:txBody>
          </p:sp>
          <p:sp>
            <p:nvSpPr>
              <p:cNvPr id="35" name="Rectangle 50">
                <a:extLst>
                  <a:ext uri="{FF2B5EF4-FFF2-40B4-BE49-F238E27FC236}">
                    <a16:creationId xmlns:a16="http://schemas.microsoft.com/office/drawing/2014/main" xmlns="" id="{04294062-3317-3644-A85F-9F200C58A9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63493" y="3339957"/>
                <a:ext cx="573088" cy="23336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endParaRPr lang="en-US" altLang="en-US" sz="1800"/>
              </a:p>
            </p:txBody>
          </p:sp>
          <p:sp>
            <p:nvSpPr>
              <p:cNvPr id="36" name="Rectangle 52">
                <a:extLst>
                  <a:ext uri="{FF2B5EF4-FFF2-40B4-BE49-F238E27FC236}">
                    <a16:creationId xmlns:a16="http://schemas.microsoft.com/office/drawing/2014/main" xmlns="" id="{237DA631-E42E-AE46-B317-6D8FFBC8FB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63493" y="3568557"/>
                <a:ext cx="573088" cy="23336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algn="ctr"/>
                <a:r>
                  <a:rPr lang="en-US" altLang="en-US" sz="1400" dirty="0"/>
                  <a:t>Alice</a:t>
                </a:r>
              </a:p>
            </p:txBody>
          </p:sp>
          <p:sp>
            <p:nvSpPr>
              <p:cNvPr id="37" name="Rectangle 54">
                <a:extLst>
                  <a:ext uri="{FF2B5EF4-FFF2-40B4-BE49-F238E27FC236}">
                    <a16:creationId xmlns:a16="http://schemas.microsoft.com/office/drawing/2014/main" xmlns="" id="{CEB7E760-5644-0041-80E6-81863CEC77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63493" y="3792395"/>
                <a:ext cx="573088" cy="22225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endParaRPr lang="en-US" altLang="en-US" sz="1800"/>
              </a:p>
            </p:txBody>
          </p:sp>
          <p:sp>
            <p:nvSpPr>
              <p:cNvPr id="38" name="Text Box 55">
                <a:extLst>
                  <a:ext uri="{FF2B5EF4-FFF2-40B4-BE49-F238E27FC236}">
                    <a16:creationId xmlns:a16="http://schemas.microsoft.com/office/drawing/2014/main" xmlns="" id="{5D6E444E-E662-404E-86BC-55D557BE74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68255" y="3784457"/>
                <a:ext cx="563563" cy="244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000" dirty="0">
                    <a:latin typeface="Courier Regular" pitchFamily="2" charset="0"/>
                  </a:rPr>
                  <a:t>null</a:t>
                </a:r>
                <a:endParaRPr lang="en-US" altLang="en-US" sz="900" dirty="0">
                  <a:latin typeface="Courier Regular" pitchFamily="2" charset="0"/>
                </a:endParaRPr>
              </a:p>
            </p:txBody>
          </p:sp>
        </p:grpSp>
      </p:grpSp>
      <p:grpSp>
        <p:nvGrpSpPr>
          <p:cNvPr id="22" name="Group 38">
            <a:extLst>
              <a:ext uri="{FF2B5EF4-FFF2-40B4-BE49-F238E27FC236}">
                <a16:creationId xmlns:a16="http://schemas.microsoft.com/office/drawing/2014/main" xmlns="" id="{D4880DDB-8B0B-1549-BEA1-5D6DFB83B442}"/>
              </a:ext>
            </a:extLst>
          </p:cNvPr>
          <p:cNvGrpSpPr/>
          <p:nvPr/>
        </p:nvGrpSpPr>
        <p:grpSpPr>
          <a:xfrm>
            <a:off x="3155702" y="4576750"/>
            <a:ext cx="1505425" cy="688975"/>
            <a:chOff x="2283990" y="4330145"/>
            <a:chExt cx="1505425" cy="688975"/>
          </a:xfrm>
        </p:grpSpPr>
        <p:sp>
          <p:nvSpPr>
            <p:cNvPr id="40" name="Rectangle 50">
              <a:extLst>
                <a:ext uri="{FF2B5EF4-FFF2-40B4-BE49-F238E27FC236}">
                  <a16:creationId xmlns:a16="http://schemas.microsoft.com/office/drawing/2014/main" xmlns="" id="{7D646E9B-0BD1-C14D-969C-0466A26E4B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6327" y="4330145"/>
              <a:ext cx="573088" cy="2333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41" name="Rectangle 52">
              <a:extLst>
                <a:ext uri="{FF2B5EF4-FFF2-40B4-BE49-F238E27FC236}">
                  <a16:creationId xmlns:a16="http://schemas.microsoft.com/office/drawing/2014/main" xmlns="" id="{0DAADB72-97B8-124E-9BAD-E166195291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6327" y="4558745"/>
              <a:ext cx="573088" cy="2333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en-US" sz="1400" dirty="0" err="1"/>
                <a:t>Melvor</a:t>
              </a:r>
              <a:endParaRPr lang="en-US" altLang="en-US" sz="1400" dirty="0"/>
            </a:p>
          </p:txBody>
        </p:sp>
        <p:sp>
          <p:nvSpPr>
            <p:cNvPr id="42" name="Rectangle 54">
              <a:extLst>
                <a:ext uri="{FF2B5EF4-FFF2-40B4-BE49-F238E27FC236}">
                  <a16:creationId xmlns:a16="http://schemas.microsoft.com/office/drawing/2014/main" xmlns="" id="{0F9EF1FE-99E2-B244-9244-37129C0972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6327" y="4782583"/>
              <a:ext cx="573088" cy="2222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43" name="Text Box 55">
              <a:extLst>
                <a:ext uri="{FF2B5EF4-FFF2-40B4-BE49-F238E27FC236}">
                  <a16:creationId xmlns:a16="http://schemas.microsoft.com/office/drawing/2014/main" xmlns="" id="{007AADB0-9A7F-264E-B79C-81B36FB085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21089" y="4774645"/>
              <a:ext cx="563563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000" dirty="0">
                  <a:latin typeface="Courier Regular" pitchFamily="2" charset="0"/>
                </a:rPr>
                <a:t>null</a:t>
              </a:r>
              <a:endParaRPr lang="en-US" altLang="en-US" sz="900" dirty="0">
                <a:latin typeface="Courier Regular" pitchFamily="2" charset="0"/>
              </a:endParaRPr>
            </a:p>
          </p:txBody>
        </p:sp>
        <p:sp>
          <p:nvSpPr>
            <p:cNvPr id="44" name="Rectangle 54">
              <a:extLst>
                <a:ext uri="{FF2B5EF4-FFF2-40B4-BE49-F238E27FC236}">
                  <a16:creationId xmlns:a16="http://schemas.microsoft.com/office/drawing/2014/main" xmlns="" id="{7F8E493D-2989-204E-9061-119EC4F55F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3990" y="4774650"/>
              <a:ext cx="573088" cy="2222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grpSp>
          <p:nvGrpSpPr>
            <p:cNvPr id="30" name="Group 44">
              <a:extLst>
                <a:ext uri="{FF2B5EF4-FFF2-40B4-BE49-F238E27FC236}">
                  <a16:creationId xmlns:a16="http://schemas.microsoft.com/office/drawing/2014/main" xmlns="" id="{6674613F-62AB-254D-86FF-40240C405B92}"/>
                </a:ext>
              </a:extLst>
            </p:cNvPr>
            <p:cNvGrpSpPr/>
            <p:nvPr/>
          </p:nvGrpSpPr>
          <p:grpSpPr>
            <a:xfrm>
              <a:off x="2720587" y="4405248"/>
              <a:ext cx="465930" cy="540543"/>
              <a:chOff x="2871504" y="5564402"/>
              <a:chExt cx="465930" cy="540543"/>
            </a:xfrm>
          </p:grpSpPr>
          <p:cxnSp>
            <p:nvCxnSpPr>
              <p:cNvPr id="46" name="AutoShape 785">
                <a:extLst>
                  <a:ext uri="{FF2B5EF4-FFF2-40B4-BE49-F238E27FC236}">
                    <a16:creationId xmlns:a16="http://schemas.microsoft.com/office/drawing/2014/main" xmlns="" id="{100DF1F0-54F7-8242-81B4-6F566AB2D837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2905910" y="5593009"/>
                <a:ext cx="387350" cy="469900"/>
              </a:xfrm>
              <a:prstGeom prst="bentConnector3">
                <a:avLst>
                  <a:gd name="adj1" fmla="val 80736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grpSp>
            <p:nvGrpSpPr>
              <p:cNvPr id="32" name="Group 46">
                <a:extLst>
                  <a:ext uri="{FF2B5EF4-FFF2-40B4-BE49-F238E27FC236}">
                    <a16:creationId xmlns:a16="http://schemas.microsoft.com/office/drawing/2014/main" xmlns="" id="{A30A0EF7-6A3F-9F43-B7A1-7B7C29D9983B}"/>
                  </a:ext>
                </a:extLst>
              </p:cNvPr>
              <p:cNvGrpSpPr/>
              <p:nvPr/>
            </p:nvGrpSpPr>
            <p:grpSpPr>
              <a:xfrm>
                <a:off x="2871504" y="5564402"/>
                <a:ext cx="465930" cy="540543"/>
                <a:chOff x="3825194" y="3701259"/>
                <a:chExt cx="465930" cy="540543"/>
              </a:xfrm>
            </p:grpSpPr>
            <p:sp>
              <p:nvSpPr>
                <p:cNvPr id="48" name="Oval 784">
                  <a:extLst>
                    <a:ext uri="{FF2B5EF4-FFF2-40B4-BE49-F238E27FC236}">
                      <a16:creationId xmlns:a16="http://schemas.microsoft.com/office/drawing/2014/main" xmlns="" id="{0321F85E-A77D-A743-A887-559C70700D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25194" y="4167189"/>
                  <a:ext cx="74613" cy="74613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endParaRPr lang="en-US" altLang="en-US" sz="1800"/>
                </a:p>
              </p:txBody>
            </p:sp>
            <p:sp>
              <p:nvSpPr>
                <p:cNvPr id="49" name="AutoShape 786">
                  <a:extLst>
                    <a:ext uri="{FF2B5EF4-FFF2-40B4-BE49-F238E27FC236}">
                      <a16:creationId xmlns:a16="http://schemas.microsoft.com/office/drawing/2014/main" xmlns="" id="{40B90704-E41A-4547-9C3D-25D0336E21D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400000">
                  <a:off x="4231593" y="3705227"/>
                  <a:ext cx="63500" cy="55563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endParaRPr lang="en-US" altLang="en-US" sz="1800"/>
                </a:p>
              </p:txBody>
            </p:sp>
          </p:grpSp>
        </p:grpSp>
      </p:grpSp>
      <p:grpSp>
        <p:nvGrpSpPr>
          <p:cNvPr id="39" name="Group 49">
            <a:extLst>
              <a:ext uri="{FF2B5EF4-FFF2-40B4-BE49-F238E27FC236}">
                <a16:creationId xmlns:a16="http://schemas.microsoft.com/office/drawing/2014/main" xmlns="" id="{C752D96D-4455-D449-B615-135CB8C212C0}"/>
              </a:ext>
            </a:extLst>
          </p:cNvPr>
          <p:cNvGrpSpPr/>
          <p:nvPr/>
        </p:nvGrpSpPr>
        <p:grpSpPr>
          <a:xfrm>
            <a:off x="3174885" y="3740586"/>
            <a:ext cx="1509586" cy="688975"/>
            <a:chOff x="2279829" y="4330145"/>
            <a:chExt cx="1509586" cy="688975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xmlns="" id="{63A1AB82-BB5F-534F-A7F7-529056B6DA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6327" y="4330145"/>
              <a:ext cx="573088" cy="2333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52" name="Rectangle 52">
              <a:extLst>
                <a:ext uri="{FF2B5EF4-FFF2-40B4-BE49-F238E27FC236}">
                  <a16:creationId xmlns:a16="http://schemas.microsoft.com/office/drawing/2014/main" xmlns="" id="{6B2BF675-2318-F147-9A09-2A16F530B2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6327" y="4558745"/>
              <a:ext cx="573088" cy="2333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en-US" sz="1400" dirty="0"/>
                <a:t>Erica</a:t>
              </a:r>
            </a:p>
          </p:txBody>
        </p:sp>
        <p:sp>
          <p:nvSpPr>
            <p:cNvPr id="53" name="Rectangle 54">
              <a:extLst>
                <a:ext uri="{FF2B5EF4-FFF2-40B4-BE49-F238E27FC236}">
                  <a16:creationId xmlns:a16="http://schemas.microsoft.com/office/drawing/2014/main" xmlns="" id="{988DB3F5-A5BC-9448-AB5F-4767BD3FC9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6327" y="4782583"/>
              <a:ext cx="573088" cy="2222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54" name="Text Box 55">
              <a:extLst>
                <a:ext uri="{FF2B5EF4-FFF2-40B4-BE49-F238E27FC236}">
                  <a16:creationId xmlns:a16="http://schemas.microsoft.com/office/drawing/2014/main" xmlns="" id="{FE0FAA22-E8A8-9344-8A21-06E0FDE47F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21089" y="4774645"/>
              <a:ext cx="563563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000" dirty="0">
                  <a:latin typeface="Courier Regular" pitchFamily="2" charset="0"/>
                </a:rPr>
                <a:t>null</a:t>
              </a:r>
              <a:endParaRPr lang="en-US" altLang="en-US" sz="900" dirty="0">
                <a:latin typeface="Courier Regular" pitchFamily="2" charset="0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xmlns="" id="{ED30C17C-5C01-2C45-875F-B13D29ACFA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9829" y="4754809"/>
              <a:ext cx="576072" cy="2222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endParaRPr lang="en-US" altLang="en-US" sz="1800"/>
            </a:p>
          </p:txBody>
        </p:sp>
        <p:grpSp>
          <p:nvGrpSpPr>
            <p:cNvPr id="45" name="Group 55">
              <a:extLst>
                <a:ext uri="{FF2B5EF4-FFF2-40B4-BE49-F238E27FC236}">
                  <a16:creationId xmlns:a16="http://schemas.microsoft.com/office/drawing/2014/main" xmlns="" id="{2C8EF016-4165-5F41-AB46-BC5712735CBC}"/>
                </a:ext>
              </a:extLst>
            </p:cNvPr>
            <p:cNvGrpSpPr/>
            <p:nvPr/>
          </p:nvGrpSpPr>
          <p:grpSpPr>
            <a:xfrm>
              <a:off x="2720587" y="4405248"/>
              <a:ext cx="465930" cy="540543"/>
              <a:chOff x="2871504" y="5564402"/>
              <a:chExt cx="465930" cy="540543"/>
            </a:xfrm>
          </p:grpSpPr>
          <p:cxnSp>
            <p:nvCxnSpPr>
              <p:cNvPr id="57" name="AutoShape 785">
                <a:extLst>
                  <a:ext uri="{FF2B5EF4-FFF2-40B4-BE49-F238E27FC236}">
                    <a16:creationId xmlns:a16="http://schemas.microsoft.com/office/drawing/2014/main" xmlns="" id="{1361B945-DA24-5445-96CA-FB244ED40D90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2905910" y="5593009"/>
                <a:ext cx="387350" cy="469900"/>
              </a:xfrm>
              <a:prstGeom prst="bentConnector3">
                <a:avLst>
                  <a:gd name="adj1" fmla="val 80736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grpSp>
            <p:nvGrpSpPr>
              <p:cNvPr id="47" name="Group 57">
                <a:extLst>
                  <a:ext uri="{FF2B5EF4-FFF2-40B4-BE49-F238E27FC236}">
                    <a16:creationId xmlns:a16="http://schemas.microsoft.com/office/drawing/2014/main" xmlns="" id="{EB2C6A15-F3C2-044B-A584-81500CF40B12}"/>
                  </a:ext>
                </a:extLst>
              </p:cNvPr>
              <p:cNvGrpSpPr/>
              <p:nvPr/>
            </p:nvGrpSpPr>
            <p:grpSpPr>
              <a:xfrm>
                <a:off x="2871504" y="5564402"/>
                <a:ext cx="465930" cy="540543"/>
                <a:chOff x="3825194" y="3701259"/>
                <a:chExt cx="465930" cy="540543"/>
              </a:xfrm>
            </p:grpSpPr>
            <p:sp>
              <p:nvSpPr>
                <p:cNvPr id="59" name="Oval 784">
                  <a:extLst>
                    <a:ext uri="{FF2B5EF4-FFF2-40B4-BE49-F238E27FC236}">
                      <a16:creationId xmlns:a16="http://schemas.microsoft.com/office/drawing/2014/main" xmlns="" id="{18768157-EAC3-2147-96EC-53B5278047D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25194" y="4167189"/>
                  <a:ext cx="74613" cy="74613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endParaRPr lang="en-US" altLang="en-US" sz="1800"/>
                </a:p>
              </p:txBody>
            </p:sp>
            <p:sp>
              <p:nvSpPr>
                <p:cNvPr id="60" name="AutoShape 786">
                  <a:extLst>
                    <a:ext uri="{FF2B5EF4-FFF2-40B4-BE49-F238E27FC236}">
                      <a16:creationId xmlns:a16="http://schemas.microsoft.com/office/drawing/2014/main" xmlns="" id="{B3B734A3-2B48-DB45-9CF2-97C3725F79A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400000">
                  <a:off x="4231593" y="3705227"/>
                  <a:ext cx="63500" cy="55563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endParaRPr lang="en-US" altLang="en-US" sz="1800"/>
                </a:p>
              </p:txBody>
            </p:sp>
          </p:grpSp>
        </p:grpSp>
      </p:grpSp>
      <p:sp>
        <p:nvSpPr>
          <p:cNvPr id="61" name="Rectangle 60">
            <a:extLst>
              <a:ext uri="{FF2B5EF4-FFF2-40B4-BE49-F238E27FC236}">
                <a16:creationId xmlns:a16="http://schemas.microsoft.com/office/drawing/2014/main" xmlns="" id="{73A410CE-7533-B34B-86B6-3F34BB1E1257}"/>
              </a:ext>
            </a:extLst>
          </p:cNvPr>
          <p:cNvSpPr/>
          <p:nvPr/>
        </p:nvSpPr>
        <p:spPr>
          <a:xfrm>
            <a:off x="428730" y="5618345"/>
            <a:ext cx="803592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Testing existence:</a:t>
            </a:r>
          </a:p>
          <a:p>
            <a:pPr marL="342900" indent="-342900">
              <a:buFont typeface="Arial" charset="0"/>
              <a:buChar char="•"/>
            </a:pPr>
            <a:endParaRPr lang="en-US" sz="600" dirty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 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nset.contains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mr-IN" sz="16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Melvor</a:t>
            </a:r>
            <a:r>
              <a:rPr lang="mr-IN" sz="1600" dirty="0">
                <a:latin typeface="Courier Regular" pitchFamily="2" charset="0"/>
                <a:ea typeface="Courier New" charset="0"/>
                <a:cs typeface="Courier New" charset="0"/>
              </a:rPr>
              <a:t>"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);</a:t>
            </a:r>
          </a:p>
        </p:txBody>
      </p:sp>
      <p:graphicFrame>
        <p:nvGraphicFramePr>
          <p:cNvPr id="62" name="Table 61">
            <a:extLst>
              <a:ext uri="{FF2B5EF4-FFF2-40B4-BE49-F238E27FC236}">
                <a16:creationId xmlns:a16="http://schemas.microsoft.com/office/drawing/2014/main" xmlns="" id="{6A186D26-B1B3-444C-919E-FCC90C1A36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44834890"/>
              </p:ext>
            </p:extLst>
          </p:nvPr>
        </p:nvGraphicFramePr>
        <p:xfrm>
          <a:off x="6651055" y="3942971"/>
          <a:ext cx="1592098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075">
                  <a:extLst>
                    <a:ext uri="{9D8B030D-6E8A-4147-A177-3AD203B41FA5}">
                      <a16:colId xmlns:a16="http://schemas.microsoft.com/office/drawing/2014/main" xmlns="" val="699459683"/>
                    </a:ext>
                  </a:extLst>
                </a:gridCol>
                <a:gridCol w="847023">
                  <a:extLst>
                    <a:ext uri="{9D8B030D-6E8A-4147-A177-3AD203B41FA5}">
                      <a16:colId xmlns:a16="http://schemas.microsoft.com/office/drawing/2014/main" xmlns="" val="2645846976"/>
                    </a:ext>
                  </a:extLst>
                </a:gridCol>
              </a:tblGrid>
              <a:tr h="21193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String</a:t>
                      </a:r>
                    </a:p>
                  </a:txBody>
                  <a:tcPr marL="45720" marR="45720" marT="9144" marB="91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Bucket</a:t>
                      </a:r>
                    </a:p>
                  </a:txBody>
                  <a:tcPr marL="45720" marR="45720" marT="9144" marB="9144"/>
                </a:tc>
                <a:extLst>
                  <a:ext uri="{0D108BD9-81ED-4DB2-BD59-A6C34878D82A}">
                    <a16:rowId xmlns:a16="http://schemas.microsoft.com/office/drawing/2014/main" xmlns="" val="1930841962"/>
                  </a:ext>
                </a:extLst>
              </a:tr>
              <a:tr h="21193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Jay</a:t>
                      </a:r>
                    </a:p>
                  </a:txBody>
                  <a:tcPr marL="45720" marR="45720" marT="9144" marB="91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 marL="45720" marR="45720" marT="9144" marB="9144"/>
                </a:tc>
                <a:extLst>
                  <a:ext uri="{0D108BD9-81ED-4DB2-BD59-A6C34878D82A}">
                    <a16:rowId xmlns:a16="http://schemas.microsoft.com/office/drawing/2014/main" xmlns="" val="574621219"/>
                  </a:ext>
                </a:extLst>
              </a:tr>
              <a:tr h="21193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Alice</a:t>
                      </a:r>
                    </a:p>
                  </a:txBody>
                  <a:tcPr marL="45720" marR="45720" marT="9144" marB="91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 marL="45720" marR="45720" marT="9144" marB="9144"/>
                </a:tc>
                <a:extLst>
                  <a:ext uri="{0D108BD9-81ED-4DB2-BD59-A6C34878D82A}">
                    <a16:rowId xmlns:a16="http://schemas.microsoft.com/office/drawing/2014/main" xmlns="" val="2100814349"/>
                  </a:ext>
                </a:extLst>
              </a:tr>
              <a:tr h="21193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Melvor</a:t>
                      </a:r>
                      <a:endParaRPr lang="en-US" sz="1400" dirty="0"/>
                    </a:p>
                  </a:txBody>
                  <a:tcPr marL="45720" marR="45720" marT="9144" marB="91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 marL="45720" marR="45720" marT="9144" marB="9144"/>
                </a:tc>
                <a:extLst>
                  <a:ext uri="{0D108BD9-81ED-4DB2-BD59-A6C34878D82A}">
                    <a16:rowId xmlns:a16="http://schemas.microsoft.com/office/drawing/2014/main" xmlns="" val="772642445"/>
                  </a:ext>
                </a:extLst>
              </a:tr>
              <a:tr h="21193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Erica</a:t>
                      </a:r>
                    </a:p>
                  </a:txBody>
                  <a:tcPr marL="45720" marR="45720" marT="9144" marB="91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 marL="45720" marR="45720" marT="9144" marB="9144"/>
                </a:tc>
                <a:extLst>
                  <a:ext uri="{0D108BD9-81ED-4DB2-BD59-A6C34878D82A}">
                    <a16:rowId xmlns:a16="http://schemas.microsoft.com/office/drawing/2014/main" xmlns="" val="1885936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03194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9" grpId="1" animBg="1"/>
      <p:bldP spid="10" grpId="0" animBg="1"/>
      <p:bldP spid="10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Bucket hashing performance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Content Placeholder 4"/>
              <p:cNvSpPr txBox="1">
                <a:spLocks/>
              </p:cNvSpPr>
              <p:nvPr/>
            </p:nvSpPr>
            <p:spPr>
              <a:xfrm>
                <a:off x="189185" y="1146629"/>
                <a:ext cx="8782633" cy="4920342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400" dirty="0">
                    <a:latin typeface="Calibri" charset="0"/>
                    <a:ea typeface="Calibri" charset="0"/>
                    <a:cs typeface="Calibri" charset="0"/>
                  </a:rPr>
                  <a:t>Element access is constant time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US" sz="2400" dirty="0">
                    <a:latin typeface="Calibri" charset="0"/>
                    <a:ea typeface="Calibri" charset="0"/>
                    <a:cs typeface="Calibri" charset="0"/>
                  </a:rPr>
                  <a:t> on average, as long as the number of elements per bucket is kept constant</a:t>
                </a:r>
              </a:p>
              <a:p>
                <a:r>
                  <a:rPr lang="en-US" sz="2400" dirty="0">
                    <a:latin typeface="Calibri" charset="0"/>
                    <a:ea typeface="Calibri" charset="0"/>
                    <a:cs typeface="Calibri" charset="0"/>
                  </a:rPr>
                  <a:t>This will happen when both of these conditions are met:</a:t>
                </a:r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The number of buckets grows at least linearly with the number of keys</a:t>
                </a:r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The hash function’s output is uniform so the elements are spread out</a:t>
                </a:r>
              </a:p>
              <a:p>
                <a:r>
                  <a:rPr lang="en-US" sz="2400" dirty="0">
                    <a:latin typeface="Calibri" charset="0"/>
                    <a:ea typeface="Calibri" charset="0"/>
                    <a:cs typeface="Calibri" charset="0"/>
                  </a:rPr>
                  <a:t>The ratio of elements to buckets is called load factor</a:t>
                </a:r>
              </a:p>
              <a:p>
                <a:pPr lvl="1"/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When the load factor gets too high, </a:t>
                </a:r>
                <a:r>
                  <a:rPr lang="en-US" sz="1900" dirty="0" err="1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HashSet</a:t>
                </a:r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 will grow the array</a:t>
                </a:r>
              </a:p>
              <a:p>
                <a:pPr lvl="1"/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Default trigger is 0.75, custom value can be passed to </a:t>
                </a:r>
                <a:r>
                  <a:rPr lang="en-US" sz="1900" dirty="0" err="1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HashSet</a:t>
                </a:r>
                <a:r>
                  <a:rPr lang="en-US" sz="2000" dirty="0">
                    <a:latin typeface="Calibri" charset="0"/>
                    <a:ea typeface="Calibri" charset="0"/>
                    <a:cs typeface="Calibri" charset="0"/>
                  </a:rPr>
                  <a:t> constructor</a:t>
                </a:r>
              </a:p>
              <a:p>
                <a:pPr lvl="2"/>
                <a:r>
                  <a:rPr lang="en-US" sz="1600" dirty="0">
                    <a:latin typeface="Calibri" charset="0"/>
                    <a:ea typeface="Calibri" charset="0"/>
                    <a:cs typeface="Calibri" charset="0"/>
                  </a:rPr>
                  <a:t>Having more than a single element in a bucket will be rare</a:t>
                </a:r>
              </a:p>
            </p:txBody>
          </p:sp>
        </mc:Choice>
        <mc:Fallback>
          <p:sp>
            <p:nvSpPr>
              <p:cNvPr id="8" name="Content Placeholder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185" y="1146629"/>
                <a:ext cx="8782633" cy="4920342"/>
              </a:xfrm>
              <a:prstGeom prst="rect">
                <a:avLst/>
              </a:prstGeom>
              <a:blipFill>
                <a:blip r:embed="rId3"/>
                <a:stretch>
                  <a:fillRect l="-867" t="-514" r="-1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903058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11493"/>
            <a:ext cx="9179205" cy="604650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1000"/>
            <a:ext cx="8229600" cy="2285085"/>
          </a:xfrm>
        </p:spPr>
        <p:txBody>
          <a:bodyPr/>
          <a:lstStyle/>
          <a:p>
            <a:r>
              <a:rPr lang="en-US" dirty="0"/>
              <a:t>Java’s collections framework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(IPUJ Chapter 10)</a:t>
            </a:r>
          </a:p>
        </p:txBody>
      </p:sp>
    </p:spTree>
    <p:extLst>
      <p:ext uri="{BB962C8B-B14F-4D97-AF65-F5344CB8AC3E}">
        <p14:creationId xmlns:p14="http://schemas.microsoft.com/office/powerpoint/2010/main" xmlns="" val="3152167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Java collections framework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24850" y="1004343"/>
            <a:ext cx="8764338" cy="52765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Set of ADT interfaces and data structures that implement them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6E2A66DB-C25B-B749-BFF5-5E72C636C8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25783"/>
            <a:ext cx="9144000" cy="4983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19456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The </a:t>
            </a:r>
            <a:r>
              <a:rPr lang="en-US" sz="4200" dirty="0" err="1">
                <a:latin typeface="Courier Regular" pitchFamily="2" charset="0"/>
                <a:ea typeface="Courier New" charset="0"/>
                <a:cs typeface="Courier New" charset="0"/>
              </a:rPr>
              <a:t>ListIterator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class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36094" y="1073392"/>
            <a:ext cx="8907905" cy="54240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Collections that implement interface </a:t>
            </a:r>
            <a:r>
              <a:rPr lang="en-US" sz="24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List</a:t>
            </a:r>
            <a:r>
              <a:rPr lang="en-US" sz="2400" dirty="0"/>
              <a:t> also support an additional type of iterator called </a:t>
            </a:r>
            <a:r>
              <a:rPr lang="en-US" sz="24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ListIterator</a:t>
            </a:r>
            <a:endParaRPr lang="en-US" sz="2400" dirty="0">
              <a:solidFill>
                <a:srgbClr val="00B050"/>
              </a:solidFill>
              <a:latin typeface="Courier Regular" pitchFamily="2" charset="0"/>
              <a:ea typeface="Courier New" charset="0"/>
              <a:cs typeface="Courier New" charset="0"/>
            </a:endParaRPr>
          </a:p>
          <a:p>
            <a:pPr lvl="1"/>
            <a:r>
              <a:rPr lang="en-US" sz="2000" dirty="0"/>
              <a:t>Obtained through the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listIterator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()</a:t>
            </a:r>
            <a:r>
              <a:rPr lang="en-US" sz="2000" dirty="0"/>
              <a:t> method</a:t>
            </a:r>
          </a:p>
          <a:p>
            <a:r>
              <a:rPr lang="en-US" sz="2400" dirty="0"/>
              <a:t>Has many additional methods:</a:t>
            </a:r>
          </a:p>
          <a:p>
            <a:pPr lvl="1"/>
            <a:r>
              <a:rPr lang="en-US" sz="2000" b="1" dirty="0">
                <a:latin typeface="Courier New" pitchFamily="49" charset="0"/>
                <a:ea typeface="Courier New" charset="0"/>
                <a:cs typeface="Courier New" pitchFamily="49" charset="0"/>
              </a:rPr>
              <a:t>add(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  <a:ea typeface="Courier New" charset="0"/>
                <a:cs typeface="Courier New" pitchFamily="49" charset="0"/>
              </a:rPr>
              <a:t> e)</a:t>
            </a:r>
            <a:r>
              <a:rPr lang="en-US" sz="2000" dirty="0"/>
              <a:t>: add element at current position (before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next()</a:t>
            </a:r>
            <a:r>
              <a:rPr lang="en-US" sz="2000" dirty="0"/>
              <a:t>)</a:t>
            </a:r>
          </a:p>
          <a:p>
            <a:pPr lvl="1"/>
            <a:r>
              <a:rPr lang="en-US" sz="2000" b="1" dirty="0" err="1">
                <a:latin typeface="Courier New" pitchFamily="49" charset="0"/>
                <a:ea typeface="Courier New" charset="0"/>
                <a:cs typeface="Courier New" pitchFamily="49" charset="0"/>
              </a:rPr>
              <a:t>hasPrevious</a:t>
            </a:r>
            <a:r>
              <a:rPr lang="en-US" sz="2000" b="1" dirty="0">
                <a:latin typeface="Courier New" pitchFamily="49" charset="0"/>
                <a:ea typeface="Courier New" charset="0"/>
                <a:cs typeface="Courier New" pitchFamily="49" charset="0"/>
              </a:rPr>
              <a:t>()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2000" dirty="0"/>
              <a:t>returns true if there is an element before cursor</a:t>
            </a:r>
          </a:p>
          <a:p>
            <a:pPr lvl="1"/>
            <a:r>
              <a:rPr lang="en-US" sz="2000" b="1" dirty="0">
                <a:latin typeface="Courier New" pitchFamily="49" charset="0"/>
                <a:ea typeface="Courier New" charset="0"/>
                <a:cs typeface="Courier New" pitchFamily="49" charset="0"/>
              </a:rPr>
              <a:t>previous()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2000" dirty="0"/>
              <a:t>returns previous element and moves cursor backwards</a:t>
            </a:r>
          </a:p>
          <a:p>
            <a:pPr lvl="1"/>
            <a:r>
              <a:rPr lang="en-US" sz="2000" b="1" dirty="0" err="1">
                <a:latin typeface="Courier New" pitchFamily="49" charset="0"/>
                <a:ea typeface="Courier New" charset="0"/>
                <a:cs typeface="Courier New" pitchFamily="49" charset="0"/>
              </a:rPr>
              <a:t>previousIndex</a:t>
            </a:r>
            <a:r>
              <a:rPr lang="en-US" sz="2000" b="1" dirty="0">
                <a:latin typeface="Courier New" pitchFamily="49" charset="0"/>
                <a:ea typeface="Courier New" charset="0"/>
                <a:cs typeface="Courier New" pitchFamily="49" charset="0"/>
              </a:rPr>
              <a:t>()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2000" dirty="0"/>
              <a:t>returns index of element of subsequent call to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previous()</a:t>
            </a:r>
          </a:p>
          <a:p>
            <a:pPr lvl="1"/>
            <a:r>
              <a:rPr lang="en-US" sz="2000" b="1" dirty="0" err="1">
                <a:latin typeface="Courier New" pitchFamily="49" charset="0"/>
                <a:ea typeface="Courier New" charset="0"/>
                <a:cs typeface="Courier New" pitchFamily="49" charset="0"/>
              </a:rPr>
              <a:t>nextIndex</a:t>
            </a:r>
            <a:r>
              <a:rPr lang="en-US" sz="2000" b="1" dirty="0">
                <a:latin typeface="Courier New" pitchFamily="49" charset="0"/>
                <a:ea typeface="Courier New" charset="0"/>
                <a:cs typeface="Courier New" pitchFamily="49" charset="0"/>
              </a:rPr>
              <a:t>()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2000" dirty="0"/>
              <a:t>returns index of element of subsequent call to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next()</a:t>
            </a:r>
          </a:p>
          <a:p>
            <a:pPr lvl="1"/>
            <a:r>
              <a:rPr lang="en-US" sz="2000" b="1" dirty="0">
                <a:latin typeface="Courier New" pitchFamily="49" charset="0"/>
                <a:ea typeface="Courier New" charset="0"/>
                <a:cs typeface="Courier New" pitchFamily="49" charset="0"/>
              </a:rPr>
              <a:t>set(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  <a:ea typeface="Courier New" charset="0"/>
                <a:cs typeface="Courier New" pitchFamily="49" charset="0"/>
              </a:rPr>
              <a:t> e)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2000" dirty="0"/>
              <a:t>replaces last element returned by </a:t>
            </a:r>
            <a:r>
              <a:rPr lang="en-US" sz="2000" dirty="0">
                <a:latin typeface="Courier" pitchFamily="2" charset="0"/>
              </a:rPr>
              <a:t>previous()</a:t>
            </a:r>
            <a:r>
              <a:rPr lang="en-US" sz="2000" dirty="0"/>
              <a:t> or </a:t>
            </a:r>
            <a:r>
              <a:rPr lang="en-US" sz="2000" dirty="0">
                <a:latin typeface="Courier" pitchFamily="2" charset="0"/>
              </a:rPr>
              <a:t>next()</a:t>
            </a:r>
            <a:r>
              <a:rPr lang="en-US" sz="2000" dirty="0"/>
              <a:t> with </a:t>
            </a:r>
            <a:r>
              <a:rPr lang="en-US" sz="2000" dirty="0">
                <a:latin typeface="Courier" pitchFamily="2" charset="0"/>
              </a:rPr>
              <a:t>e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609408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0" y="-188885"/>
            <a:ext cx="9144000" cy="1143000"/>
          </a:xfrm>
        </p:spPr>
        <p:txBody>
          <a:bodyPr>
            <a:normAutofit/>
          </a:bodyPr>
          <a:lstStyle/>
          <a:p>
            <a:r>
              <a:rPr lang="en-US" sz="4200" dirty="0" err="1">
                <a:latin typeface="Courier Regular" pitchFamily="2" charset="0"/>
                <a:ea typeface="Courier New" charset="0"/>
                <a:cs typeface="Courier New" charset="0"/>
              </a:rPr>
              <a:t>ListIterator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: 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example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Content Placeholder 4"/>
              <p:cNvSpPr txBox="1">
                <a:spLocks/>
              </p:cNvSpPr>
              <p:nvPr/>
            </p:nvSpPr>
            <p:spPr>
              <a:xfrm>
                <a:off x="176720" y="1025892"/>
                <a:ext cx="8671810" cy="542404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10000"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600" dirty="0">
                    <a:latin typeface="Calibri" charset="0"/>
                    <a:ea typeface="Calibri" charset="0"/>
                    <a:cs typeface="Calibri" charset="0"/>
                  </a:rPr>
                  <a:t>What are the output and side effects of the following program?</a:t>
                </a:r>
                <a:endParaRPr lang="en-US" sz="2600" dirty="0">
                  <a:latin typeface="Courier Regular" pitchFamily="2" charset="0"/>
                  <a:ea typeface="Courier New" charset="0"/>
                  <a:cs typeface="Courier New" charset="0"/>
                </a:endParaRPr>
              </a:p>
              <a:p>
                <a:pPr marL="0" indent="0">
                  <a:buNone/>
                </a:pP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/>
                </a:r>
              </a:p>
              <a:p>
                <a:pPr marL="0" indent="0">
                  <a:buNone/>
                </a:pPr>
                <a:r>
                  <a:rPr lang="en-US" sz="1600" dirty="0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  LinkedList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&lt;</a:t>
                </a:r>
                <a:r>
                  <a:rPr lang="en-US" sz="1600" dirty="0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Integer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&gt; l = </a:t>
                </a:r>
                <a:r>
                  <a:rPr lang="en-US" sz="1600" dirty="0">
                    <a:solidFill>
                      <a:srgbClr val="0000FF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new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/>
                </a:r>
                <a:r>
                  <a:rPr lang="en-US" sz="1600" dirty="0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LinkedList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&lt;</a:t>
                </a:r>
                <a:r>
                  <a:rPr lang="en-US" sz="1600" dirty="0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Integer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&gt;();</a:t>
                </a:r>
              </a:p>
              <a:p>
                <a:pPr marL="0" indent="0">
                  <a:buNone/>
                </a:pP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/>
                </a:r>
                <a:r>
                  <a:rPr lang="en-US" sz="1600" dirty="0">
                    <a:solidFill>
                      <a:srgbClr val="0000FF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for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 (</a:t>
                </a:r>
                <a:r>
                  <a:rPr lang="en-US" sz="1600" dirty="0" err="1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int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/>
                </a:r>
                <a:r>
                  <a:rPr lang="en-US" sz="1600" dirty="0" err="1">
                    <a:latin typeface="Courier Regular" pitchFamily="2" charset="0"/>
                    <a:ea typeface="Courier New" charset="0"/>
                    <a:cs typeface="Courier New" charset="0"/>
                  </a:rPr>
                  <a:t>i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=0; </a:t>
                </a:r>
                <a:r>
                  <a:rPr lang="en-US" sz="1600" dirty="0" err="1">
                    <a:latin typeface="Courier Regular" pitchFamily="2" charset="0"/>
                    <a:ea typeface="Courier New" charset="0"/>
                    <a:cs typeface="Courier New" charset="0"/>
                  </a:rPr>
                  <a:t>i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&lt; 10; </a:t>
                </a:r>
                <a:r>
                  <a:rPr lang="en-US" sz="1600" dirty="0" err="1">
                    <a:latin typeface="Courier Regular" pitchFamily="2" charset="0"/>
                    <a:ea typeface="Courier New" charset="0"/>
                    <a:cs typeface="Courier New" charset="0"/>
                  </a:rPr>
                  <a:t>i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++)</a:t>
                </a:r>
              </a:p>
              <a:p>
                <a:pPr marL="0" indent="0">
                  <a:buNone/>
                </a:pP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/>
                </a:r>
                <a:r>
                  <a:rPr lang="en-US" sz="1600" dirty="0" err="1">
                    <a:latin typeface="Courier Regular" pitchFamily="2" charset="0"/>
                    <a:ea typeface="Courier New" charset="0"/>
                    <a:cs typeface="Courier New" charset="0"/>
                  </a:rPr>
                  <a:t>l.add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(</a:t>
                </a:r>
                <a:r>
                  <a:rPr lang="en-US" sz="1600" dirty="0" err="1">
                    <a:latin typeface="Courier Regular" pitchFamily="2" charset="0"/>
                    <a:ea typeface="Courier New" charset="0"/>
                    <a:cs typeface="Courier New" charset="0"/>
                  </a:rPr>
                  <a:t>i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);</a:t>
                </a:r>
              </a:p>
              <a:p>
                <a:pPr marL="0" indent="0">
                  <a:buNone/>
                </a:pPr>
                <a:endParaRPr lang="en-US" sz="1600" dirty="0">
                  <a:latin typeface="Courier Regular" pitchFamily="2" charset="0"/>
                  <a:ea typeface="Courier New" charset="0"/>
                  <a:cs typeface="Courier New" charset="0"/>
                </a:endParaRPr>
              </a:p>
              <a:p>
                <a:pPr marL="0" indent="0">
                  <a:buNone/>
                </a:pP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/>
                </a:r>
                <a:r>
                  <a:rPr lang="en-US" sz="1600" dirty="0" err="1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ListIterator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&lt;</a:t>
                </a:r>
                <a:r>
                  <a:rPr lang="en-US" sz="1600" dirty="0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Integer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&gt;</a:t>
                </a:r>
                <a:r>
                  <a:rPr lang="en-US" sz="1600" dirty="0" err="1">
                    <a:latin typeface="Courier Regular" pitchFamily="2" charset="0"/>
                    <a:ea typeface="Courier New" charset="0"/>
                    <a:cs typeface="Courier New" charset="0"/>
                  </a:rPr>
                  <a:t>itr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 = </a:t>
                </a:r>
                <a:r>
                  <a:rPr lang="en-US" sz="1600" dirty="0" err="1">
                    <a:latin typeface="Courier Regular" pitchFamily="2" charset="0"/>
                    <a:ea typeface="Courier New" charset="0"/>
                    <a:cs typeface="Courier New" charset="0"/>
                  </a:rPr>
                  <a:t>l.listIterator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();</a:t>
                </a:r>
              </a:p>
              <a:p>
                <a:pPr marL="0" indent="0">
                  <a:buNone/>
                </a:pP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/>
                </a:r>
                <a:r>
                  <a:rPr lang="en-US" sz="1600" dirty="0" err="1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int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/>
                </a:r>
                <a:r>
                  <a:rPr lang="en-US" sz="1600" dirty="0" err="1">
                    <a:latin typeface="Courier Regular" pitchFamily="2" charset="0"/>
                    <a:ea typeface="Courier New" charset="0"/>
                    <a:cs typeface="Courier New" charset="0"/>
                  </a:rPr>
                  <a:t>acc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 = 0;</a:t>
                </a:r>
              </a:p>
              <a:p>
                <a:pPr marL="0" indent="0">
                  <a:buNone/>
                </a:pP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/>
                </a:r>
                <a:r>
                  <a:rPr lang="en-US" sz="1600" dirty="0">
                    <a:solidFill>
                      <a:srgbClr val="0000FF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while 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(</a:t>
                </a:r>
                <a:r>
                  <a:rPr lang="en-US" sz="1600" dirty="0" err="1">
                    <a:latin typeface="Courier Regular" pitchFamily="2" charset="0"/>
                    <a:ea typeface="Courier New" charset="0"/>
                    <a:cs typeface="Courier New" charset="0"/>
                  </a:rPr>
                  <a:t>itr.hasNext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()){</a:t>
                </a:r>
              </a:p>
              <a:p>
                <a:pPr marL="0" indent="0">
                  <a:buNone/>
                </a:pP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/>
                </a:r>
                <a:r>
                  <a:rPr lang="en-US" sz="1600" dirty="0" err="1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int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/>
                </a:r>
                <a:r>
                  <a:rPr lang="en-US" sz="1600" dirty="0" err="1">
                    <a:latin typeface="Courier Regular" pitchFamily="2" charset="0"/>
                    <a:ea typeface="Courier New" charset="0"/>
                    <a:cs typeface="Courier New" charset="0"/>
                  </a:rPr>
                  <a:t>curVal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 = </a:t>
                </a:r>
                <a:r>
                  <a:rPr lang="en-US" sz="1600" dirty="0" err="1">
                    <a:latin typeface="Courier Regular" pitchFamily="2" charset="0"/>
                    <a:ea typeface="Courier New" charset="0"/>
                    <a:cs typeface="Courier New" charset="0"/>
                  </a:rPr>
                  <a:t>itr.next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();</a:t>
                </a:r>
              </a:p>
              <a:p>
                <a:pPr marL="0" indent="0">
                  <a:buNone/>
                </a:pP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/>
                </a:r>
                <a:r>
                  <a:rPr lang="en-US" sz="1600" dirty="0" err="1">
                    <a:latin typeface="Courier Regular" pitchFamily="2" charset="0"/>
                    <a:ea typeface="Courier New" charset="0"/>
                    <a:cs typeface="Courier New" charset="0"/>
                  </a:rPr>
                  <a:t>acc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 += </a:t>
                </a:r>
                <a:r>
                  <a:rPr lang="en-US" sz="1600" dirty="0" err="1">
                    <a:latin typeface="Courier Regular" pitchFamily="2" charset="0"/>
                    <a:ea typeface="Courier New" charset="0"/>
                    <a:cs typeface="Courier New" charset="0"/>
                  </a:rPr>
                  <a:t>curVal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;</a:t>
                </a:r>
              </a:p>
              <a:p>
                <a:pPr marL="0" indent="0">
                  <a:buNone/>
                </a:pP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/>
                </a:r>
                <a:r>
                  <a:rPr lang="en-US" sz="1600" dirty="0" err="1">
                    <a:latin typeface="Courier Regular" pitchFamily="2" charset="0"/>
                    <a:ea typeface="Courier New" charset="0"/>
                    <a:cs typeface="Courier New" charset="0"/>
                  </a:rPr>
                  <a:t>itr.set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(</a:t>
                </a:r>
                <a:r>
                  <a:rPr lang="en-US" sz="1600" dirty="0" err="1">
                    <a:latin typeface="Courier Regular" pitchFamily="2" charset="0"/>
                    <a:ea typeface="Courier New" charset="0"/>
                    <a:cs typeface="Courier New" charset="0"/>
                  </a:rPr>
                  <a:t>acc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);</a:t>
                </a:r>
              </a:p>
              <a:p>
                <a:pPr marL="0" indent="0">
                  <a:buNone/>
                </a:pP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  }</a:t>
                </a:r>
              </a:p>
              <a:p>
                <a:pPr marL="0" indent="0">
                  <a:buNone/>
                </a:pP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/>
                </a:r>
                <a:r>
                  <a:rPr lang="en-US" sz="1600" dirty="0" err="1">
                    <a:solidFill>
                      <a:srgbClr val="00B050"/>
                    </a:solidFill>
                    <a:latin typeface="Courier Regular" pitchFamily="2" charset="0"/>
                    <a:ea typeface="Courier New" charset="0"/>
                    <a:cs typeface="Courier New" charset="0"/>
                  </a:rPr>
                  <a:t>System</a:t>
                </a:r>
                <a:r>
                  <a:rPr lang="en-US" sz="1600" dirty="0" err="1">
                    <a:latin typeface="Courier Regular" pitchFamily="2" charset="0"/>
                    <a:ea typeface="Courier New" charset="0"/>
                    <a:cs typeface="Courier New" charset="0"/>
                  </a:rPr>
                  <a:t>.out.println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(</a:t>
                </a:r>
                <a:r>
                  <a:rPr lang="en-US" sz="1600" dirty="0" err="1">
                    <a:latin typeface="Courier Regular" pitchFamily="2" charset="0"/>
                    <a:ea typeface="Courier New" charset="0"/>
                    <a:cs typeface="Courier New" charset="0"/>
                  </a:rPr>
                  <a:t>itr.previous</a:t>
                </a:r>
                <a:r>
                  <a:rPr lang="en-US" sz="1600" dirty="0">
                    <a:latin typeface="Courier Regular" pitchFamily="2" charset="0"/>
                    <a:ea typeface="Courier New" charset="0"/>
                    <a:cs typeface="Courier New" charset="0"/>
                  </a:rPr>
                  <a:t>());</a:t>
                </a:r>
              </a:p>
              <a:p>
                <a:pPr marL="0" indent="0">
                  <a:buNone/>
                </a:pPr>
                <a:endParaRPr lang="en-US" sz="28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400" dirty="0"/>
                  <a:t>Solution: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200" dirty="0"/>
                  <a:t>After the code is executed list </a:t>
                </a:r>
                <a:r>
                  <a:rPr lang="en-US" sz="2200" dirty="0">
                    <a:latin typeface="Courier" pitchFamily="2" charset="0"/>
                  </a:rPr>
                  <a:t>l</a:t>
                </a:r>
                <a:r>
                  <a:rPr lang="en-US" sz="2200" dirty="0"/>
                  <a:t> contains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>
                            <a:latin typeface="Cambria Math" panose="02040503050406030204" pitchFamily="18" charset="0"/>
                          </a:rPr>
                          <m:t>0,1,3,6,10,15,21,28,36,</m:t>
                        </m:r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45</m:t>
                        </m:r>
                      </m:e>
                    </m:d>
                  </m:oMath>
                </a14:m>
                <a:endParaRPr lang="en-US" sz="220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200" dirty="0"/>
                  <a:t>The output is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</a:rPr>
                      <m:t>45</m:t>
                    </m:r>
                  </m:oMath>
                </a14:m>
                <a:endParaRPr lang="en-US" sz="2200" dirty="0"/>
              </a:p>
              <a:p>
                <a:endParaRPr lang="en-US" sz="2800" dirty="0"/>
              </a:p>
              <a:p>
                <a:endParaRPr lang="en-US" sz="2800" dirty="0"/>
              </a:p>
              <a:p>
                <a:endParaRPr lang="en-US" sz="2800" dirty="0"/>
              </a:p>
            </p:txBody>
          </p:sp>
        </mc:Choice>
        <mc:Fallback>
          <p:sp>
            <p:nvSpPr>
              <p:cNvPr id="8" name="Content Placeholder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720" y="1025892"/>
                <a:ext cx="8671810" cy="5424041"/>
              </a:xfrm>
              <a:prstGeom prst="rect">
                <a:avLst/>
              </a:prstGeom>
              <a:blipFill>
                <a:blip r:embed="rId3"/>
                <a:stretch>
                  <a:fillRect l="-877" t="-1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621573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11493"/>
            <a:ext cx="9179205" cy="604650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1000"/>
            <a:ext cx="8229600" cy="2285085"/>
          </a:xfrm>
        </p:spPr>
        <p:txBody>
          <a:bodyPr/>
          <a:lstStyle/>
          <a:p>
            <a:r>
              <a:rPr lang="en-US" dirty="0" smtClean="0"/>
              <a:t>Java </a:t>
            </a:r>
            <a:r>
              <a:rPr lang="en-US" dirty="0"/>
              <a:t>collections: sets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(IPUJ Chapter 10)</a:t>
            </a:r>
          </a:p>
        </p:txBody>
      </p:sp>
    </p:spTree>
    <p:extLst>
      <p:ext uri="{BB962C8B-B14F-4D97-AF65-F5344CB8AC3E}">
        <p14:creationId xmlns:p14="http://schemas.microsoft.com/office/powerpoint/2010/main" xmlns="" val="2503385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Sets, generally.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36095" y="1073393"/>
            <a:ext cx="8629610" cy="466148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None/>
            </a:pPr>
            <a:r>
              <a:rPr lang="en-US" sz="2400" dirty="0" smtClean="0"/>
              <a:t>	</a:t>
            </a:r>
            <a:r>
              <a:rPr lang="en-US" sz="2400" dirty="0" smtClean="0"/>
              <a:t>A set is a collection of distinct elements that can be identified by a common trait. But…</a:t>
            </a:r>
          </a:p>
          <a:p>
            <a:pPr algn="just">
              <a:buNone/>
            </a:pPr>
            <a:r>
              <a:rPr lang="en-US" sz="2400" dirty="0" smtClean="0"/>
              <a:t>	</a:t>
            </a:r>
            <a:r>
              <a:rPr lang="en-US" sz="2400" dirty="0" smtClean="0"/>
              <a:t>		</a:t>
            </a:r>
            <a:r>
              <a:rPr lang="en-US" sz="2400" i="1" dirty="0" smtClean="0"/>
              <a:t>“ &lt;the elements&gt; need not even be physical objects; they may in turn be abstract items. For example, they can be numbers, geometric figures, items of computer code, </a:t>
            </a:r>
            <a:r>
              <a:rPr lang="en-US" sz="2400" i="1" dirty="0" err="1" smtClean="0"/>
              <a:t>colours</a:t>
            </a:r>
            <a:r>
              <a:rPr lang="en-US" sz="2400" i="1" dirty="0" smtClean="0"/>
              <a:t> (!), concepts or whatever you like.”*</a:t>
            </a:r>
          </a:p>
          <a:p>
            <a:pPr algn="just">
              <a:buNone/>
            </a:pPr>
            <a:r>
              <a:rPr lang="en-US" sz="2400" dirty="0" smtClean="0"/>
              <a:t> MORE:</a:t>
            </a:r>
            <a:endParaRPr lang="en-US" sz="2000" dirty="0"/>
          </a:p>
          <a:p>
            <a:r>
              <a:rPr lang="en-US" sz="2400" dirty="0" smtClean="0"/>
              <a:t>Sets have </a:t>
            </a:r>
            <a:r>
              <a:rPr lang="en-US" sz="2400" u="sng" dirty="0" smtClean="0"/>
              <a:t>u</a:t>
            </a:r>
            <a:r>
              <a:rPr lang="en-US" sz="2400" u="sng" dirty="0" smtClean="0"/>
              <a:t>nique</a:t>
            </a:r>
            <a:r>
              <a:rPr lang="en-US" sz="2400" dirty="0" smtClean="0"/>
              <a:t> items only! (no duplicates)</a:t>
            </a:r>
          </a:p>
          <a:p>
            <a:pPr lvl="1"/>
            <a:r>
              <a:rPr lang="en-US" sz="2000" dirty="0" smtClean="0"/>
              <a:t>Beware of the dreaded </a:t>
            </a:r>
            <a:r>
              <a:rPr lang="en-US" sz="2000" b="1" dirty="0" err="1" smtClean="0"/>
              <a:t>DuplicateElementException</a:t>
            </a:r>
            <a:endParaRPr lang="en-US" sz="2000" dirty="0" smtClean="0"/>
          </a:p>
          <a:p>
            <a:r>
              <a:rPr lang="en-US" sz="2400" dirty="0" smtClean="0"/>
              <a:t>The Set interface extends Collection and contains no additional methods other than those inherited from Collection</a:t>
            </a:r>
          </a:p>
          <a:p>
            <a:r>
              <a:rPr lang="en-US" sz="2400" dirty="0" smtClean="0"/>
              <a:t>Two Set objects are equal if they contain the same elements</a:t>
            </a:r>
          </a:p>
          <a:p>
            <a:pPr lvl="1"/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6122504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Sets</a:t>
            </a:r>
            <a:r>
              <a:rPr lang="en-US" dirty="0" smtClean="0"/>
              <a:t>, Logic and </a:t>
            </a:r>
            <a:r>
              <a:rPr lang="en-US" dirty="0" err="1" smtClean="0"/>
              <a:t>Maths</a:t>
            </a:r>
            <a:r>
              <a:rPr lang="en-US" dirty="0" smtClean="0"/>
              <a:t> for Computing, </a:t>
            </a:r>
            <a:r>
              <a:rPr lang="en-US" dirty="0" smtClean="0"/>
              <a:t>Second Edition</a:t>
            </a:r>
            <a:r>
              <a:rPr lang="en-US" dirty="0" smtClean="0"/>
              <a:t>, by David </a:t>
            </a:r>
            <a:r>
              <a:rPr lang="en-US" dirty="0" err="1" smtClean="0"/>
              <a:t>Makinson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09408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CDD17618-2371-B040-A480-1E51F28A13F3}"/>
              </a:ext>
            </a:extLst>
          </p:cNvPr>
          <p:cNvSpPr/>
          <p:nvPr/>
        </p:nvSpPr>
        <p:spPr>
          <a:xfrm>
            <a:off x="0" y="2539025"/>
            <a:ext cx="3363310" cy="256900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9E0BB97E-56DA-1543-BAD8-7E48B91D36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25783"/>
            <a:ext cx="9144000" cy="49835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Java collections framework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24850" y="1004343"/>
            <a:ext cx="8764338" cy="52765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Set of data structures implementing many common ADTs</a:t>
            </a:r>
          </a:p>
        </p:txBody>
      </p:sp>
    </p:spTree>
    <p:extLst>
      <p:ext uri="{BB962C8B-B14F-4D97-AF65-F5344CB8AC3E}">
        <p14:creationId xmlns:p14="http://schemas.microsoft.com/office/powerpoint/2010/main" xmlns="" val="3049811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The </a:t>
            </a:r>
            <a:r>
              <a:rPr lang="en-US" sz="4200" dirty="0">
                <a:latin typeface="Courier Regular" pitchFamily="2" charset="0"/>
                <a:ea typeface="Courier New" charset="0"/>
                <a:cs typeface="Courier New" charset="0"/>
              </a:rPr>
              <a:t>Set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interface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39364" y="3294743"/>
            <a:ext cx="8764338" cy="310486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A duplicate-free unordered collection of elements</a:t>
            </a:r>
          </a:p>
          <a:p>
            <a:r>
              <a:rPr lang="en-US" sz="2400" dirty="0" smtClean="0"/>
              <a:t>Same methods as defined </a:t>
            </a:r>
            <a:r>
              <a:rPr lang="en-US" sz="2400" dirty="0"/>
              <a:t>in </a:t>
            </a:r>
            <a:r>
              <a:rPr lang="en-US" sz="2200" dirty="0" smtClean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Collection</a:t>
            </a:r>
            <a:r>
              <a:rPr lang="en-US" sz="2400" dirty="0" smtClean="0"/>
              <a:t> (with different semantics)</a:t>
            </a:r>
            <a:endParaRPr lang="en-US" sz="2400" dirty="0"/>
          </a:p>
          <a:p>
            <a:pPr lvl="1"/>
            <a:r>
              <a:rPr lang="en-US" sz="2000" b="1" dirty="0">
                <a:latin typeface="Courier New" pitchFamily="49" charset="0"/>
                <a:ea typeface="Courier New" charset="0"/>
                <a:cs typeface="Courier New" pitchFamily="49" charset="0"/>
              </a:rPr>
              <a:t>add(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  <a:ea typeface="Courier New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ea typeface="Courier New" charset="0"/>
                <a:cs typeface="Courier New" pitchFamily="49" charset="0"/>
              </a:rPr>
              <a:t>elem</a:t>
            </a:r>
            <a:r>
              <a:rPr lang="en-US" sz="2000" b="1" dirty="0">
                <a:latin typeface="Courier New" pitchFamily="49" charset="0"/>
                <a:ea typeface="Courier New" charset="0"/>
                <a:cs typeface="Courier New" pitchFamily="49" charset="0"/>
              </a:rPr>
              <a:t>)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2000" dirty="0"/>
              <a:t>add element to collection, returns false if already exists</a:t>
            </a:r>
          </a:p>
          <a:p>
            <a:pPr lvl="1"/>
            <a:r>
              <a:rPr lang="en-US" sz="2000" b="1" dirty="0">
                <a:latin typeface="Courier New" pitchFamily="49" charset="0"/>
                <a:ea typeface="Courier New" charset="0"/>
                <a:cs typeface="Courier New" pitchFamily="49" charset="0"/>
              </a:rPr>
              <a:t>remove(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Object</a:t>
            </a:r>
            <a:r>
              <a:rPr lang="en-US" sz="2000" b="1" dirty="0">
                <a:latin typeface="Courier New" pitchFamily="49" charset="0"/>
                <a:ea typeface="Courier New" charset="0"/>
                <a:cs typeface="Courier New" pitchFamily="49" charset="0"/>
              </a:rPr>
              <a:t> o)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2000" dirty="0"/>
              <a:t>remove object o from collection, return true if removed, false if didn’t </a:t>
            </a:r>
            <a:r>
              <a:rPr lang="en-US" sz="2000" dirty="0" smtClean="0"/>
              <a:t>exist (no exception ??!?)</a:t>
            </a:r>
            <a:endParaRPr lang="en-US" sz="2000" dirty="0"/>
          </a:p>
          <a:p>
            <a:pPr lvl="1"/>
            <a:r>
              <a:rPr lang="en-US" sz="2000" b="1" dirty="0">
                <a:latin typeface="Courier New" pitchFamily="49" charset="0"/>
                <a:ea typeface="Courier New" charset="0"/>
                <a:cs typeface="Courier New" pitchFamily="49" charset="0"/>
              </a:rPr>
              <a:t>contains(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Object</a:t>
            </a:r>
            <a:r>
              <a:rPr lang="en-US" sz="2000" b="1" dirty="0">
                <a:latin typeface="Courier New" pitchFamily="49" charset="0"/>
                <a:ea typeface="Courier New" charset="0"/>
                <a:cs typeface="Courier New" pitchFamily="49" charset="0"/>
              </a:rPr>
              <a:t> o)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2000" dirty="0"/>
              <a:t>returns true if o is present in collection, false </a:t>
            </a:r>
            <a:r>
              <a:rPr lang="en-US" sz="2000" dirty="0" smtClean="0"/>
              <a:t>otherwise</a:t>
            </a:r>
            <a:endParaRPr lang="en-US" sz="2000" dirty="0"/>
          </a:p>
          <a:p>
            <a:r>
              <a:rPr lang="en-US" sz="2400" dirty="0" smtClean="0"/>
              <a:t>(no </a:t>
            </a:r>
            <a:r>
              <a:rPr lang="en-US" sz="2400" dirty="0" smtClean="0"/>
              <a:t>exceptions </a:t>
            </a:r>
            <a:r>
              <a:rPr lang="en-US" sz="2400" dirty="0" smtClean="0"/>
              <a:t>??!?)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2283" y="1036574"/>
            <a:ext cx="3238500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14452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63304</TotalTime>
  <Words>663</Words>
  <Application>Microsoft Macintosh PowerPoint</Application>
  <PresentationFormat>On-screen Show (4:3)</PresentationFormat>
  <Paragraphs>155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CMPU-102-51 Spring 2020 Data Structures and Algorithms</vt:lpstr>
      <vt:lpstr>Java’s collections framework  (IPUJ Chapter 10)</vt:lpstr>
      <vt:lpstr>Java collections framework</vt:lpstr>
      <vt:lpstr>The ListIterator class</vt:lpstr>
      <vt:lpstr>ListIterator: example</vt:lpstr>
      <vt:lpstr>Java collections: sets  (IPUJ Chapter 10)</vt:lpstr>
      <vt:lpstr>Sets, generally.</vt:lpstr>
      <vt:lpstr>Java collections framework</vt:lpstr>
      <vt:lpstr>The Set interface</vt:lpstr>
      <vt:lpstr>Set class hierarchy</vt:lpstr>
      <vt:lpstr>Set example usage</vt:lpstr>
      <vt:lpstr>What is hashing?</vt:lpstr>
      <vt:lpstr>Using hashing to implement a set</vt:lpstr>
      <vt:lpstr>Bucket hashing</vt:lpstr>
      <vt:lpstr>HashSet</vt:lpstr>
      <vt:lpstr>Bucket hashing performance</vt:lpstr>
    </vt:vector>
  </TitlesOfParts>
  <Company>Universidade do Porto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cmpu-102 data structures using Java</dc:title>
  <dc:creator>Rui Meireles;Peter Lemieszewski</dc:creator>
  <cp:lastModifiedBy>lemieszewski</cp:lastModifiedBy>
  <cp:revision>1923</cp:revision>
  <cp:lastPrinted>2019-10-31T17:46:42Z</cp:lastPrinted>
  <dcterms:created xsi:type="dcterms:W3CDTF">2011-11-22T14:51:59Z</dcterms:created>
  <dcterms:modified xsi:type="dcterms:W3CDTF">2020-04-12T21:47:55Z</dcterms:modified>
</cp:coreProperties>
</file>