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3" r:id="rId1"/>
  </p:sldMasterIdLst>
  <p:notesMasterIdLst>
    <p:notesMasterId r:id="rId25"/>
  </p:notesMasterIdLst>
  <p:handoutMasterIdLst>
    <p:handoutMasterId r:id="rId26"/>
  </p:handoutMasterIdLst>
  <p:sldIdLst>
    <p:sldId id="1189" r:id="rId2"/>
    <p:sldId id="1070" r:id="rId3"/>
    <p:sldId id="1072" r:id="rId4"/>
    <p:sldId id="1245" r:id="rId5"/>
    <p:sldId id="1246" r:id="rId6"/>
    <p:sldId id="1247" r:id="rId7"/>
    <p:sldId id="1248" r:id="rId8"/>
    <p:sldId id="1249" r:id="rId9"/>
    <p:sldId id="1250" r:id="rId10"/>
    <p:sldId id="1251" r:id="rId11"/>
    <p:sldId id="1243" r:id="rId12"/>
    <p:sldId id="1080" r:id="rId13"/>
    <p:sldId id="1081" r:id="rId14"/>
    <p:sldId id="746" r:id="rId15"/>
    <p:sldId id="1242" r:id="rId16"/>
    <p:sldId id="740" r:id="rId17"/>
    <p:sldId id="744" r:id="rId18"/>
    <p:sldId id="741" r:id="rId19"/>
    <p:sldId id="742" r:id="rId20"/>
    <p:sldId id="1202" r:id="rId21"/>
    <p:sldId id="743" r:id="rId22"/>
    <p:sldId id="745" r:id="rId23"/>
    <p:sldId id="1244" r:id="rId24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Main" id="{D27C4571-87B6-6548-B2CD-7FBE1E0DE51C}">
          <p14:sldIdLst>
            <p14:sldId id="1189"/>
            <p14:sldId id="1070"/>
            <p14:sldId id="1072"/>
            <p14:sldId id="1077"/>
            <p14:sldId id="1078"/>
            <p14:sldId id="1079"/>
            <p14:sldId id="1243"/>
            <p14:sldId id="1080"/>
            <p14:sldId id="1081"/>
            <p14:sldId id="1082"/>
            <p14:sldId id="737"/>
            <p14:sldId id="738"/>
            <p14:sldId id="739"/>
            <p14:sldId id="746"/>
            <p14:sldId id="1242"/>
            <p14:sldId id="740"/>
            <p14:sldId id="744"/>
            <p14:sldId id="741"/>
            <p14:sldId id="742"/>
            <p14:sldId id="1202"/>
            <p14:sldId id="743"/>
            <p14:sldId id="745"/>
            <p14:sldId id="1244"/>
            <p14:sldId id="7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meirele" initials="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00"/>
    <a:srgbClr val="00B0D2"/>
    <a:srgbClr val="000000"/>
    <a:srgbClr val="00FF00"/>
    <a:srgbClr val="33FFFF"/>
    <a:srgbClr val="F2F2FF"/>
    <a:srgbClr val="E7F7F9"/>
    <a:srgbClr val="792C05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344" autoAdjust="0"/>
    <p:restoredTop sz="92560" autoAdjust="0"/>
  </p:normalViewPr>
  <p:slideViewPr>
    <p:cSldViewPr snapToGrid="0" snapToObjects="1">
      <p:cViewPr varScale="1">
        <p:scale>
          <a:sx n="96" d="100"/>
          <a:sy n="96" d="100"/>
        </p:scale>
        <p:origin x="-21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3487B-4185-2F45-995A-99FF6D2BB2C2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2611F-AA68-7241-930E-C3F418D587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03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C213F-B8C6-D740-9A78-9477DE0A91E7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DF5D1-D212-7349-81D0-381AE2BE47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4819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419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642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89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2506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239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5926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67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399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62294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7606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42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DF5D1-D212-7349-81D0-381AE2BE47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921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316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049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949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775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20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869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325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445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098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226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3A172C1C-1A33-EF45-98F3-0B4BA28CC202}" type="datetime1">
              <a:rPr lang="en-US"/>
              <a:pPr>
                <a:defRPr/>
              </a:pPr>
              <a:t>4/21/2020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9A99C3-D742-A34B-867C-4C74CE0D8DB5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68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1211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083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899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34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1524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442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895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01252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0053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916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3646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6549295"/>
            <a:ext cx="9179613" cy="308706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-10687"/>
            <a:ext cx="9179613" cy="852592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888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6503" y="6514012"/>
            <a:ext cx="891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15C4CBD-465D-5140-995F-3EAE479E548F}" type="slidenum">
              <a:rPr lang="en-US" sz="1600" smtClean="0">
                <a:solidFill>
                  <a:schemeClr val="bg1"/>
                </a:solidFill>
              </a:rPr>
              <a:pPr/>
              <a:t>‹#›</a:t>
            </a:fld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92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60264"/>
            <a:ext cx="9143999" cy="16451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CMPU-102-51 Spring 2020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Structures and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534" y="5273029"/>
            <a:ext cx="6958341" cy="1272201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Rui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Meireles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Peter Lemieszewski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7918" y="6573904"/>
            <a:ext cx="634942" cy="3008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774390"/>
            <a:ext cx="9143999" cy="16451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Lecture #17: Java’s collections: </a:t>
            </a:r>
            <a:r>
              <a:rPr lang="en-US" sz="4000" b="1" dirty="0" smtClean="0"/>
              <a:t>(re)queue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68321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Bucket hashing performance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189185" y="1146629"/>
                <a:ext cx="8782633" cy="492034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Element access is constant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 on average, as long as the number of elements per bucket is kept constant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This will happen when both of these conditions are met: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The number of buckets grows at least linearly with the number of keys</a:t>
                </a:r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The hash function’s output is uniform so the elements are spread out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The ratio of elements to buckets is called load factor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When the load factor gets too high, </a:t>
                </a:r>
                <a:r>
                  <a:rPr lang="en-US" sz="19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will grow the array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Default trigger is 0.75, custom value can be passed to </a:t>
                </a:r>
                <a:r>
                  <a:rPr lang="en-US" sz="1900" dirty="0" err="1">
                    <a:solidFill>
                      <a:srgbClr val="00B050"/>
                    </a:solidFill>
                    <a:latin typeface="Courier Regular" pitchFamily="2" charset="0"/>
                    <a:ea typeface="Courier New" charset="0"/>
                    <a:cs typeface="Courier New" charset="0"/>
                  </a:rPr>
                  <a:t>HashSet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 constructor</a:t>
                </a:r>
              </a:p>
              <a:p>
                <a:pPr lvl="2"/>
                <a:r>
                  <a:rPr lang="en-US" sz="1600" dirty="0">
                    <a:latin typeface="Calibri" charset="0"/>
                    <a:ea typeface="Calibri" charset="0"/>
                    <a:cs typeface="Calibri" charset="0"/>
                  </a:rPr>
                  <a:t>Having more than a single element in a bucket will be rare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5" y="1146629"/>
                <a:ext cx="8782633" cy="4920342"/>
              </a:xfrm>
              <a:prstGeom prst="rect">
                <a:avLst/>
              </a:prstGeom>
              <a:blipFill>
                <a:blip r:embed="rId3"/>
                <a:stretch>
                  <a:fillRect l="-867" t="-514" r="-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0305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>
            <a:normAutofit fontScale="90000"/>
          </a:bodyPr>
          <a:lstStyle/>
          <a:p>
            <a:r>
              <a:rPr lang="en-US" dirty="0"/>
              <a:t>Java’s collections framework: queues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="" xmlns:p14="http://schemas.microsoft.com/office/powerpoint/2010/main" val="2801811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3045778"/>
            <a:ext cx="8764338" cy="3774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 queue is an ADT that imposes an order on element access</a:t>
            </a:r>
          </a:p>
          <a:p>
            <a:r>
              <a:rPr lang="en-US" sz="2400" dirty="0"/>
              <a:t>We are able to:</a:t>
            </a:r>
          </a:p>
          <a:p>
            <a:pPr lvl="1"/>
            <a:r>
              <a:rPr lang="en-US" sz="2000" dirty="0"/>
              <a:t>add (enqueue) and remove (dequeue) elements</a:t>
            </a:r>
          </a:p>
          <a:p>
            <a:pPr lvl="1"/>
            <a:r>
              <a:rPr lang="en-US" sz="2000" dirty="0"/>
              <a:t>examine element at head of queue without removing it</a:t>
            </a:r>
          </a:p>
          <a:p>
            <a:r>
              <a:rPr lang="en-US" sz="2400" dirty="0"/>
              <a:t>The order in which elements are removed obeys a certain rule:</a:t>
            </a:r>
          </a:p>
          <a:p>
            <a:pPr lvl="1"/>
            <a:r>
              <a:rPr lang="en-US" sz="2000" dirty="0"/>
              <a:t>First-In, First-Out (FIFO) queue </a:t>
            </a:r>
          </a:p>
          <a:p>
            <a:pPr lvl="1"/>
            <a:r>
              <a:rPr lang="en-US" sz="2000" dirty="0"/>
              <a:t>Last-In, First-Out (LIFO) queue</a:t>
            </a:r>
          </a:p>
          <a:p>
            <a:pPr lvl="1"/>
            <a:r>
              <a:rPr lang="en-US" sz="2000" dirty="0"/>
              <a:t>Priority queue: highest-priority element removed first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296739-B182-8E40-9E70-B5B020F4C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976" y="1156447"/>
            <a:ext cx="2869660" cy="1715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134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 methods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sz="2400" dirty="0"/>
              <a:t> provides two sets of methods, distinguished by the way they deal with exceptional situations: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add()</a:t>
            </a:r>
            <a:r>
              <a:rPr lang="en-US" sz="2400" dirty="0"/>
              <a:t> throws an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IllegalStateException</a:t>
            </a:r>
            <a:r>
              <a:rPr lang="en-US" sz="2400" dirty="0"/>
              <a:t> if there is no space left on the queue (some queue implementations have limited capacity), </a:t>
            </a:r>
            <a:r>
              <a:rPr lang="en-US" sz="2400" dirty="0">
                <a:latin typeface="Courier" pitchFamily="2" charset="0"/>
              </a:rPr>
              <a:t>offer()</a:t>
            </a:r>
            <a:r>
              <a:rPr lang="en-US" sz="2400" dirty="0"/>
              <a:t> returns false instead</a:t>
            </a:r>
          </a:p>
          <a:p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sz="2400" dirty="0"/>
              <a:t> and 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element()</a:t>
            </a:r>
            <a:r>
              <a:rPr lang="en-US" sz="2400" dirty="0"/>
              <a:t> throw a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NoSuchElementException</a:t>
            </a:r>
            <a:r>
              <a:rPr lang="en-US" sz="2400" dirty="0"/>
              <a:t> if the queue is empty, </a:t>
            </a:r>
            <a:r>
              <a:rPr lang="en-US" sz="2400" dirty="0">
                <a:latin typeface="Courier" pitchFamily="2" charset="0"/>
              </a:rPr>
              <a:t>poll()</a:t>
            </a:r>
            <a:r>
              <a:rPr lang="en-US" sz="2400" dirty="0"/>
              <a:t> and </a:t>
            </a:r>
            <a:r>
              <a:rPr lang="en-US" sz="2400" dirty="0">
                <a:latin typeface="Courier" pitchFamily="2" charset="0"/>
              </a:rPr>
              <a:t>peek()</a:t>
            </a:r>
            <a:r>
              <a:rPr lang="en-US" sz="2400" dirty="0"/>
              <a:t> return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null</a:t>
            </a:r>
            <a:r>
              <a:rPr lang="en-US" sz="2400" dirty="0"/>
              <a:t> instead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6D2F52C-D4FB-7443-81DE-7774F7574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3111367"/>
              </p:ext>
            </p:extLst>
          </p:nvPr>
        </p:nvGraphicFramePr>
        <p:xfrm>
          <a:off x="1540830" y="1934486"/>
          <a:ext cx="61707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0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Throws 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Returns special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Insert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Examine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element()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782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Stack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</a:t>
            </a:r>
            <a:endParaRPr lang="en-US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6065" y="1089509"/>
            <a:ext cx="9044391" cy="53693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traditional name given to a LIFO queue is </a:t>
            </a:r>
            <a:r>
              <a:rPr lang="en-US" sz="2400" b="1" dirty="0"/>
              <a:t>stack</a:t>
            </a:r>
          </a:p>
          <a:p>
            <a:r>
              <a:rPr lang="en-US" sz="2400" dirty="0"/>
              <a:t>The traditional names for the stack operations are: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push(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e)</a:t>
            </a:r>
            <a:r>
              <a:rPr lang="en-US" sz="2000" dirty="0"/>
              <a:t>: place element e on the top of the stack and return said element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pop()</a:t>
            </a:r>
            <a:r>
              <a:rPr lang="en-US" sz="2000" dirty="0"/>
              <a:t>: remove element from top of stack and return it</a:t>
            </a:r>
          </a:p>
          <a:p>
            <a:pPr lvl="1"/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peek()</a:t>
            </a:r>
            <a:r>
              <a:rPr lang="en-US" sz="2000" dirty="0"/>
              <a:t>: return element on top of stack without removing it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strike="sngStrike" dirty="0"/>
              <a:t>Java has a class called </a:t>
            </a:r>
            <a:r>
              <a:rPr lang="en-US" sz="2400" strike="sngStrike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Stack</a:t>
            </a:r>
            <a:r>
              <a:rPr lang="en-US" sz="2400" strike="sngStrike" dirty="0"/>
              <a:t> that inherits from </a:t>
            </a:r>
            <a:r>
              <a:rPr lang="en-US" sz="2400" strike="sngStrike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Vector</a:t>
            </a:r>
            <a:r>
              <a:rPr lang="en-US" sz="2400" strike="sngStrike" dirty="0"/>
              <a:t> but it’s old and </a:t>
            </a:r>
            <a:r>
              <a:rPr lang="en-US" sz="2400" strike="sngStrike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Deque</a:t>
            </a:r>
            <a:r>
              <a:rPr lang="en-US" sz="2400" strike="sngStrike" dirty="0"/>
              <a:t> is preferred (functionally equivalent but faster)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174" y="3056838"/>
            <a:ext cx="4238172" cy="2397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17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43777" y="3839073"/>
            <a:ext cx="8842567" cy="2167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Always keeps the highest-priority element at head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Note that the remaining elements are not necessarily ordered!</a:t>
            </a:r>
            <a:endParaRPr lang="en-US" sz="2000" dirty="0"/>
          </a:p>
          <a:p>
            <a:r>
              <a:rPr lang="en-US" sz="2400" dirty="0"/>
              <a:t>In a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24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,</a:t>
            </a:r>
            <a:r>
              <a:rPr lang="en-US" sz="2400" dirty="0"/>
              <a:t> the smallest element has highest priority</a:t>
            </a:r>
          </a:p>
          <a:p>
            <a:pPr lvl="1"/>
            <a:r>
              <a:rPr lang="en-US" sz="2000" dirty="0"/>
              <a:t>This is what is called a </a:t>
            </a:r>
            <a:r>
              <a:rPr lang="en-US" sz="2000" b="1" dirty="0"/>
              <a:t>min-priority queue</a:t>
            </a:r>
          </a:p>
          <a:p>
            <a:pPr lvl="1"/>
            <a:r>
              <a:rPr lang="en-US" sz="2000" dirty="0"/>
              <a:t>A queue where larger means higher priority is a </a:t>
            </a:r>
            <a:r>
              <a:rPr lang="en-US" sz="2000" b="1" dirty="0"/>
              <a:t>max-priority queue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1A55B7D-2AC7-0740-BEF8-F586A108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93" y="1313021"/>
            <a:ext cx="1723334" cy="2179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718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interface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59883" y="1012202"/>
            <a:ext cx="8639366" cy="554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But how does the queue know the elements’ priorities?</a:t>
            </a:r>
          </a:p>
          <a:p>
            <a:pPr lvl="1"/>
            <a:r>
              <a:rPr lang="en-US" sz="2000" dirty="0"/>
              <a:t>Queue elements should implement the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Comparable&lt;T&gt;</a:t>
            </a:r>
            <a:r>
              <a:rPr lang="en-US" sz="2000" dirty="0"/>
              <a:t> interface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compareTo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400" dirty="0"/>
              <a:t> must return a negative integer if the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this</a:t>
            </a:r>
            <a:r>
              <a:rPr lang="en-US" sz="2400" dirty="0"/>
              <a:t> object is “smaller” than the argument </a:t>
            </a:r>
            <a:r>
              <a:rPr lang="en-US" sz="2400" dirty="0">
                <a:latin typeface="Courier" pitchFamily="2" charset="0"/>
              </a:rPr>
              <a:t>o</a:t>
            </a:r>
            <a:r>
              <a:rPr lang="en-US" sz="2400" dirty="0"/>
              <a:t>, zero if it is equal, and a positive integer if it is “larger” than o</a:t>
            </a:r>
          </a:p>
          <a:p>
            <a:r>
              <a:rPr lang="en-US" sz="2400" dirty="0"/>
              <a:t>The order thus established is known as the </a:t>
            </a:r>
            <a:r>
              <a:rPr lang="en-US" sz="2400" b="1" dirty="0"/>
              <a:t>natural order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77C5D8C-16B4-E54C-8FD9-47E27534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586" y="2174009"/>
            <a:ext cx="325120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7232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97" y="-183492"/>
            <a:ext cx="8721689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77557" y="1284143"/>
            <a:ext cx="8897257" cy="42669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Many common classes implement the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/>
              <a:t> interface</a:t>
            </a:r>
          </a:p>
          <a:p>
            <a:pPr lvl="1"/>
            <a:r>
              <a:rPr lang="en-US" sz="2000" dirty="0"/>
              <a:t>E.g.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Date</a:t>
            </a:r>
            <a:r>
              <a:rPr lang="en-US" sz="2000" dirty="0"/>
              <a:t>, wrapper classes like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Integer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Long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Double</a:t>
            </a:r>
          </a:p>
          <a:p>
            <a:pPr lvl="1"/>
            <a:r>
              <a:rPr lang="en-US" sz="2000" dirty="0"/>
              <a:t>When in doubt, </a:t>
            </a:r>
            <a:r>
              <a:rPr lang="en-US" sz="2000" strike="sngStrike" dirty="0"/>
              <a:t>flat out</a:t>
            </a:r>
            <a:r>
              <a:rPr lang="en-US" sz="2000" dirty="0"/>
              <a:t> consult the Javadoc</a:t>
            </a:r>
          </a:p>
          <a:p>
            <a:r>
              <a:rPr lang="en-US" sz="2400" dirty="0"/>
              <a:t>Using a non-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/>
              <a:t> class will result in a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ClassCastExcception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when </a:t>
            </a:r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attempts to cast the elements to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in order to compare them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Happens when the 2</a:t>
            </a:r>
            <a:r>
              <a:rPr lang="en-US" sz="2000" baseline="30000" dirty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element is added to the queue!</a:t>
            </a:r>
          </a:p>
        </p:txBody>
      </p:sp>
    </p:spTree>
    <p:extLst>
      <p:ext uri="{BB962C8B-B14F-4D97-AF65-F5344CB8AC3E}">
        <p14:creationId xmlns="" xmlns:p14="http://schemas.microsoft.com/office/powerpoint/2010/main" val="371898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: in-class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exercise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358409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a priority queue to sort an array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s alphabetically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20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... // your code here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r>
              <a:rPr lang="en-US" sz="2400" dirty="0"/>
              <a:t>Recall the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Queue</a:t>
            </a:r>
            <a:r>
              <a:rPr lang="en-US" sz="2400" dirty="0"/>
              <a:t> interface methods: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7649840"/>
              </p:ext>
            </p:extLst>
          </p:nvPr>
        </p:nvGraphicFramePr>
        <p:xfrm>
          <a:off x="1540830" y="4615543"/>
          <a:ext cx="6170711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5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51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0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Throws exception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charset="0"/>
                          <a:ea typeface="Calibri" charset="0"/>
                          <a:cs typeface="Calibri" charset="0"/>
                        </a:rPr>
                        <a:t>Returns special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Insert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add(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offer(</a:t>
                      </a:r>
                      <a:r>
                        <a:rPr lang="en-US" sz="1900" b="0" i="0" dirty="0">
                          <a:solidFill>
                            <a:srgbClr val="00B050"/>
                          </a:solidFill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</a:t>
                      </a:r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 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Remove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remove()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poll()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charset="0"/>
                          <a:ea typeface="Calibri" charset="0"/>
                          <a:cs typeface="Calibri" charset="0"/>
                        </a:rPr>
                        <a:t>Examine head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element()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i="0" dirty="0">
                          <a:latin typeface="Courier Regular" pitchFamily="2" charset="0"/>
                          <a:ea typeface="Courier New" charset="0"/>
                          <a:cs typeface="Courier New" charset="0"/>
                        </a:rPr>
                        <a:t>peek()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284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3" y="-160244"/>
            <a:ext cx="9179509" cy="1143000"/>
          </a:xfrm>
        </p:spPr>
        <p:txBody>
          <a:bodyPr>
            <a:normAutofit fontScale="90000"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: in-class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exercise solution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a priority queue to sort an array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s alphabetically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add to priority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remove from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89570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11493"/>
            <a:ext cx="9179205" cy="604650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1000"/>
            <a:ext cx="8229600" cy="2285085"/>
          </a:xfrm>
        </p:spPr>
        <p:txBody>
          <a:bodyPr/>
          <a:lstStyle/>
          <a:p>
            <a:r>
              <a:rPr lang="en-US" dirty="0"/>
              <a:t>Java’s collections framework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(IPUJ Chapter 10)</a:t>
            </a:r>
          </a:p>
        </p:txBody>
      </p:sp>
    </p:spTree>
    <p:extLst>
      <p:ext uri="{BB962C8B-B14F-4D97-AF65-F5344CB8AC3E}">
        <p14:creationId xmlns="" xmlns:p14="http://schemas.microsoft.com/office/powerpoint/2010/main" val="315216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3" y="-160244"/>
            <a:ext cx="9179509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 usage example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353125" y="1031452"/>
            <a:ext cx="8546123" cy="5234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Let’s sort an array of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String</a:t>
            </a:r>
            <a:r>
              <a:rPr lang="en-US" sz="2400" dirty="0"/>
              <a:t>s alphabetically: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add to priority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// remove from queue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56689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86" y="-160244"/>
            <a:ext cx="8797648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Custom comparator for </a:t>
            </a:r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18697" y="982756"/>
            <a:ext cx="8995159" cy="5543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If the objects we want to store do not implement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400" dirty="0"/>
              <a:t> we can pass a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Comparator</a:t>
            </a:r>
            <a:r>
              <a:rPr lang="en-US" sz="2400" dirty="0"/>
              <a:t>-implementing object to the constructor</a:t>
            </a:r>
          </a:p>
          <a:p>
            <a:pPr lvl="1"/>
            <a:r>
              <a:rPr lang="en-US" sz="2000" dirty="0"/>
              <a:t>Can also be used to override natural order</a:t>
            </a:r>
            <a:endParaRPr lang="en-US" sz="2000" dirty="0">
              <a:solidFill>
                <a:srgbClr val="00B050"/>
              </a:solidFill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Return value semantics same as </a:t>
            </a:r>
            <a:r>
              <a:rPr lang="en-US" sz="2200" dirty="0" err="1">
                <a:latin typeface="Courier Regular" pitchFamily="2" charset="0"/>
                <a:ea typeface="Courier New" charset="0"/>
                <a:cs typeface="Courier New" charset="0"/>
              </a:rPr>
              <a:t>compareTo</a:t>
            </a:r>
            <a:r>
              <a:rPr lang="en-US" sz="22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400" dirty="0"/>
              <a:t> from </a:t>
            </a:r>
            <a:r>
              <a:rPr lang="en-US" sz="22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Comparable</a:t>
            </a:r>
            <a:r>
              <a:rPr lang="en-US" sz="2200" dirty="0">
                <a:latin typeface="Calibri" panose="020F0502020204030204" pitchFamily="34" charset="0"/>
                <a:ea typeface="Courier New" charset="0"/>
                <a:cs typeface="Calibri" panose="020F0502020204030204" pitchFamily="34" charset="0"/>
              </a:rPr>
              <a:t>:</a:t>
            </a:r>
          </a:p>
          <a:p>
            <a:pPr lvl="1"/>
            <a:r>
              <a:rPr lang="en-US" sz="2000" dirty="0"/>
              <a:t>negative integer if o1 &lt; o2</a:t>
            </a:r>
          </a:p>
          <a:p>
            <a:pPr lvl="1"/>
            <a:r>
              <a:rPr lang="en-US" sz="2000" dirty="0"/>
              <a:t>zero if both arguments are equal</a:t>
            </a:r>
          </a:p>
          <a:p>
            <a:pPr lvl="1"/>
            <a:r>
              <a:rPr lang="en-US" sz="2000" dirty="0"/>
              <a:t>positive integer if o1 &gt; o2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E44DC4C-40B0-7D4E-AB03-E17F67D31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478" y="2687632"/>
            <a:ext cx="2764064" cy="11400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87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Custom comparator example (1/2)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1936" y="982756"/>
            <a:ext cx="8852064" cy="56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Let’s sort an array of </a:t>
            </a:r>
            <a:r>
              <a:rPr lang="en-US" sz="2400" dirty="0">
                <a:solidFill>
                  <a:srgbClr val="0000FF"/>
                </a:solidFill>
                <a:latin typeface="Courier" pitchFamily="2" charset="0"/>
              </a:rPr>
              <a:t>String</a:t>
            </a:r>
            <a:r>
              <a:rPr lang="en-US" sz="2400" dirty="0"/>
              <a:t>s in reverse-alphabetical order: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implements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compare(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s1,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s2){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-1 * s1.compareTo(s2);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</a:t>
            </a:r>
            <a:r>
              <a:rPr lang="en-US" sz="1800" u="sng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u="sng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Note that, for convenience, there is a generic built-in reverse </a:t>
            </a:r>
            <a:r>
              <a:rPr lang="en-US" sz="24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2400" dirty="0"/>
              <a:t> accessible through the static method </a:t>
            </a:r>
            <a:r>
              <a:rPr lang="en-US" sz="2400" dirty="0" err="1">
                <a:solidFill>
                  <a:srgbClr val="00B050"/>
                </a:solidFill>
                <a:latin typeface="Courier" pitchFamily="2" charset="0"/>
              </a:rPr>
              <a:t>Collections</a:t>
            </a:r>
            <a:r>
              <a:rPr lang="en-US" sz="2400" dirty="0" err="1">
                <a:latin typeface="Courier" pitchFamily="2" charset="0"/>
              </a:rPr>
              <a:t>.reverseOrder</a:t>
            </a:r>
            <a:r>
              <a:rPr lang="en-US" sz="2400" dirty="0">
                <a:latin typeface="Courier" pitchFamily="2" charset="0"/>
              </a:rPr>
              <a:t>()</a:t>
            </a:r>
            <a:endParaRPr lang="en-US" sz="2200" dirty="0">
              <a:latin typeface="Courier" pitchFamily="2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1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alibri" charset="0"/>
                <a:ea typeface="Calibri" charset="0"/>
                <a:cs typeface="Calibri" charset="0"/>
              </a:rPr>
              <a:t>Custom comparator example (2/2)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91936" y="982756"/>
            <a:ext cx="8852064" cy="5688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is how we could implement a generic reverse comparator that works with any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Comparable</a:t>
            </a:r>
            <a:r>
              <a:rPr lang="en-US" sz="2400" dirty="0">
                <a:latin typeface="Courier" pitchFamily="2" charset="0"/>
              </a:rPr>
              <a:t>&lt;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</a:rPr>
              <a:t>T</a:t>
            </a:r>
            <a:r>
              <a:rPr lang="en-US" sz="2400" dirty="0">
                <a:latin typeface="Courier" pitchFamily="2" charset="0"/>
              </a:rPr>
              <a:t>&gt;</a:t>
            </a:r>
            <a:r>
              <a:rPr lang="en-US" sz="2400" dirty="0"/>
              <a:t> type:</a:t>
            </a:r>
            <a:endParaRPr lang="en-US" sz="22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class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extends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Comparable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&gt;&gt;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                                implements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public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compare(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o1,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o2){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return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-1 * o1.compareTo(o2);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u="sng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Comparator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u="sng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u="sng" dirty="0" err="1">
                <a:latin typeface="Courier Regular" pitchFamily="2" charset="0"/>
                <a:ea typeface="Courier New" charset="0"/>
                <a:cs typeface="Courier New" charset="0"/>
              </a:rPr>
              <a:t>rc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u="sng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u="sng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RevCmp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u="sng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u="sng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  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PriorityQueue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</a:t>
            </a:r>
            <a:r>
              <a:rPr lang="en-US" sz="1800" u="sng" dirty="0" err="1">
                <a:latin typeface="Courier Regular" pitchFamily="2" charset="0"/>
                <a:ea typeface="Courier New" charset="0"/>
                <a:cs typeface="Courier New" charset="0"/>
              </a:rPr>
              <a:t>rc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pq.remove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sa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0804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Java collections framework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850" y="1004343"/>
            <a:ext cx="8764338" cy="5276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Set of ADT interfaces and data structures that implement them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E2A66DB-C25B-B749-BFF5-5E72C636C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5783"/>
            <a:ext cx="9144000" cy="4983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45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class hierarchy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18215" y="4325258"/>
            <a:ext cx="8681034" cy="2304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: uses </a:t>
            </a:r>
            <a:r>
              <a:rPr lang="en-US" sz="2400" b="1" dirty="0"/>
              <a:t>hashing</a:t>
            </a:r>
            <a:r>
              <a:rPr lang="en-US" sz="2400" dirty="0"/>
              <a:t> for fast element lookup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LinkedHashSet</a:t>
            </a:r>
            <a:r>
              <a:rPr lang="en-US" sz="2400" dirty="0"/>
              <a:t>: like </a:t>
            </a:r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 but also keeps linked list between elements that allows for insertion-order iteration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TreeSet</a:t>
            </a:r>
            <a:r>
              <a:rPr lang="en-US" sz="2400" dirty="0"/>
              <a:t>: keeps set elements sorted using a tree data structure</a:t>
            </a:r>
          </a:p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EnumSet</a:t>
            </a:r>
            <a:r>
              <a:rPr lang="en-US" sz="2400" dirty="0"/>
              <a:t>: specialized set for constants</a:t>
            </a:r>
          </a:p>
          <a:p>
            <a:endParaRPr lang="en-US" sz="24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0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0" y="982756"/>
            <a:ext cx="3555432" cy="3223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60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example usage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53125" y="1031452"/>
            <a:ext cx="8790876" cy="56886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names = {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nset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names.length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nset.add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(names[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What names am I thinking of?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scanner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Scanner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.in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while 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(true){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guess = 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scanner.next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    if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guess.toLowerCase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().equals(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exit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)) 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break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if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nset.contains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(guess))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 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Lucky guess!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else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System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.out.println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No. Try again?!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 }</a:t>
            </a:r>
          </a:p>
          <a:p>
            <a:pPr marL="0" indent="0">
              <a:buNone/>
            </a:pPr>
            <a:endParaRPr lang="en-US" sz="18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5585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What is hashing?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24487" y="940716"/>
            <a:ext cx="8824920" cy="59750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uses hashing and an array to improve performance 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A hash function takes in an object and outputs an integer hash code</a:t>
            </a: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Desirable hash function properties: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Determinism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always output the same value for a given input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Defined range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fixed-size output</a:t>
            </a:r>
          </a:p>
          <a:p>
            <a:pPr lvl="1"/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Uniformity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every output equally likely</a:t>
            </a: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lvl="1"/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Java provides a hash function in the </a:t>
            </a:r>
            <a:r>
              <a:rPr lang="en-US" sz="2400" dirty="0">
                <a:solidFill>
                  <a:srgbClr val="00B050"/>
                </a:solidFill>
                <a:latin typeface="Courier" pitchFamily="2" charset="0"/>
                <a:ea typeface="Calibri" charset="0"/>
                <a:cs typeface="Calibri" charset="0"/>
              </a:rPr>
              <a:t>Object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class:</a:t>
            </a:r>
          </a:p>
          <a:p>
            <a:pPr lvl="1"/>
            <a:r>
              <a:rPr lang="en-US" sz="20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2000" dirty="0" err="1">
                <a:latin typeface="Courier Regular" pitchFamily="2" charset="0"/>
                <a:ea typeface="Courier New" charset="0"/>
                <a:cs typeface="Courier New" charset="0"/>
              </a:rPr>
              <a:t>hashCode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: returns integer hash code for any object</a:t>
            </a:r>
          </a:p>
          <a:p>
            <a:pPr lvl="1"/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E.g. 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hello</a:t>
            </a:r>
            <a:r>
              <a:rPr lang="mr-IN" sz="18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.</a:t>
            </a:r>
            <a:r>
              <a:rPr lang="en-US" sz="1800" dirty="0" err="1">
                <a:latin typeface="Courier Regular" pitchFamily="2" charset="0"/>
                <a:ea typeface="Courier New" charset="0"/>
                <a:cs typeface="Courier New" charset="0"/>
              </a:rPr>
              <a:t>hashCode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()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returns </a:t>
            </a:r>
            <a:r>
              <a:rPr lang="is-IS" sz="2000" dirty="0">
                <a:latin typeface="Calibri" charset="0"/>
                <a:ea typeface="Calibri" charset="0"/>
                <a:cs typeface="Calibri" charset="0"/>
              </a:rPr>
              <a:t>99162322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3B13EE5-E332-E94C-A61D-A0EFF6D66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849" y="3460405"/>
            <a:ext cx="3264255" cy="1731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63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Using hashing to implement a set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347346" y="1087571"/>
                <a:ext cx="8551902" cy="506548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Adding an element to a hash set, basic idea: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Compute the hash code of the element to be inserted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Use that hash code to index an array where the element is to be stored. If there is an element already there, then reject addition</a:t>
                </a:r>
                <a:endParaRPr lang="en-US" sz="2400" dirty="0">
                  <a:latin typeface="Calibri" charset="0"/>
                  <a:ea typeface="Calibri" charset="0"/>
                  <a:cs typeface="Calibri" charset="0"/>
                </a:endParaRP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This takes only constant time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: very efficient!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Computing hash code for object does not depend on set size </a:t>
                </a:r>
              </a:p>
              <a:p>
                <a:pPr lvl="1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Index-based array access does not depend on set size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Same strategy also works for 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contains()</a:t>
                </a: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 and </a:t>
                </a:r>
                <a:r>
                  <a:rPr lang="en-US" sz="2400" dirty="0">
                    <a:latin typeface="Courier Regular" pitchFamily="2" charset="0"/>
                    <a:ea typeface="Courier New" charset="0"/>
                    <a:cs typeface="Courier New" charset="0"/>
                  </a:rPr>
                  <a:t>remove()</a:t>
                </a:r>
              </a:p>
              <a:p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Problems with this simplistic approach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We’d need a very large array (memory-inefficient)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There are infinitely many different objects, but “only” </a:t>
                </a:r>
                <a:r>
                  <a:rPr lang="en-US" altLang="en-US" sz="2000" dirty="0"/>
                  <a:t>2</a:t>
                </a:r>
                <a:r>
                  <a:rPr lang="en-US" altLang="en-US" sz="2000" baseline="35000" dirty="0"/>
                  <a:t>32</a:t>
                </a:r>
                <a:r>
                  <a:rPr lang="en-US" altLang="en-US" sz="2000" dirty="0"/>
                  <a:t> different integers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Collisions are rare but possible</a:t>
                </a:r>
              </a:p>
              <a:p>
                <a:pPr lvl="2"/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E.g. both </a:t>
                </a:r>
                <a:r>
                  <a:rPr lang="en-US" sz="2000" dirty="0">
                    <a:solidFill>
                      <a:srgbClr val="00B050"/>
                    </a:solidFill>
                    <a:latin typeface="Courier" pitchFamily="2" charset="0"/>
                    <a:ea typeface="Calibri" charset="0"/>
                    <a:cs typeface="Calibri" charset="0"/>
                  </a:rPr>
                  <a:t>String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s “hierarch” and “crinolines” have the same hash code (-</a:t>
                </a:r>
                <a:r>
                  <a:rPr lang="is-IS" sz="2000" dirty="0">
                    <a:latin typeface="Calibri" charset="0"/>
                    <a:ea typeface="Calibri" charset="0"/>
                    <a:cs typeface="Calibri" charset="0"/>
                  </a:rPr>
                  <a:t>1732884796</a:t>
                </a:r>
                <a:r>
                  <a:rPr lang="en-US" sz="2000" dirty="0">
                    <a:latin typeface="Calibri" charset="0"/>
                    <a:ea typeface="Calibri" charset="0"/>
                    <a:cs typeface="Calibri" charset="0"/>
                  </a:rPr>
                  <a:t>), would therefore map to same index</a:t>
                </a:r>
              </a:p>
            </p:txBody>
          </p:sp>
        </mc:Choice>
        <mc:Fallback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346" y="1087571"/>
                <a:ext cx="8551902" cy="5065485"/>
              </a:xfrm>
              <a:prstGeom prst="rect">
                <a:avLst/>
              </a:prstGeom>
              <a:blipFill>
                <a:blip r:embed="rId3"/>
                <a:stretch>
                  <a:fillRect l="-741" t="-752" b="-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1781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Bucket hashing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9185" y="1146629"/>
            <a:ext cx="8782633" cy="4920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Idea: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Have a reasonably-sized array </a:t>
            </a:r>
            <a:r>
              <a:rPr lang="en-US" sz="2000" dirty="0">
                <a:latin typeface="Courier Regular" pitchFamily="2" charset="0"/>
                <a:ea typeface="Courier New" charset="0"/>
                <a:cs typeface="Courier New" charset="0"/>
              </a:rPr>
              <a:t>a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(size N_BUCKETS) where each element is a bucket that can hold multiple elements (e.g. a </a:t>
            </a:r>
            <a:r>
              <a:rPr 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lvl="2"/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[] a = </a:t>
            </a:r>
            <a:r>
              <a:rPr lang="en-US" sz="18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LinkedList</a:t>
            </a:r>
            <a:r>
              <a:rPr lang="en-US" sz="1800" dirty="0">
                <a:latin typeface="Courier Regular" pitchFamily="2" charset="0"/>
                <a:ea typeface="Courier New" charset="0"/>
                <a:cs typeface="Courier New" charset="0"/>
              </a:rPr>
              <a:t>[N_BUCKETS];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Compute bucket for an element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e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as:</a:t>
            </a:r>
          </a:p>
          <a:p>
            <a:pPr marL="457200" lvl="1" indent="0">
              <a:buNone/>
            </a:pPr>
            <a:r>
              <a:rPr lang="en-US" altLang="en-US" sz="2000" dirty="0">
                <a:latin typeface="Courier Regular" pitchFamily="2" charset="0"/>
              </a:rPr>
              <a:t>	</a:t>
            </a:r>
            <a:r>
              <a:rPr lang="en-US" altLang="en-US" sz="2000" dirty="0" err="1">
                <a:solidFill>
                  <a:srgbClr val="00B050"/>
                </a:solidFill>
                <a:latin typeface="Courier Regular" pitchFamily="2" charset="0"/>
              </a:rPr>
              <a:t>int</a:t>
            </a:r>
            <a:r>
              <a:rPr lang="en-US" altLang="en-US" sz="2000" dirty="0">
                <a:latin typeface="Courier Regular" pitchFamily="2" charset="0"/>
              </a:rPr>
              <a:t> bucket = </a:t>
            </a:r>
            <a:r>
              <a:rPr lang="en-US" altLang="en-US" sz="2000" dirty="0" err="1">
                <a:solidFill>
                  <a:srgbClr val="00B050"/>
                </a:solidFill>
                <a:latin typeface="Courier Regular" pitchFamily="2" charset="0"/>
              </a:rPr>
              <a:t>Math</a:t>
            </a:r>
            <a:r>
              <a:rPr lang="en-US" altLang="en-US" sz="2000" dirty="0" err="1">
                <a:latin typeface="Courier Regular" pitchFamily="2" charset="0"/>
              </a:rPr>
              <a:t>.abs</a:t>
            </a:r>
            <a:r>
              <a:rPr lang="en-US" altLang="en-US" sz="2000" dirty="0">
                <a:latin typeface="Courier Regular" pitchFamily="2" charset="0"/>
              </a:rPr>
              <a:t>(</a:t>
            </a:r>
            <a:r>
              <a:rPr lang="en-US" altLang="en-US" sz="2000" dirty="0" err="1">
                <a:latin typeface="Courier Regular" pitchFamily="2" charset="0"/>
              </a:rPr>
              <a:t>e.hashCode</a:t>
            </a:r>
            <a:r>
              <a:rPr lang="en-US" altLang="en-US" sz="2000" dirty="0">
                <a:latin typeface="Courier Regular" pitchFamily="2" charset="0"/>
              </a:rPr>
              <a:t>()) % N_BUCKETS;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Use the </a:t>
            </a:r>
            <a:r>
              <a:rPr lang="en-US" altLang="en-US" sz="20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List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a[bucket]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 to implement the set operations:</a:t>
            </a: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add()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a[bucket].add(e)</a:t>
            </a: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contains()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a[bucket].contains(e)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pPr lvl="2"/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For 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remove()</a:t>
            </a:r>
            <a:r>
              <a:rPr lang="en-US" altLang="en-US" sz="2000" dirty="0">
                <a:latin typeface="Calibri" charset="0"/>
                <a:ea typeface="Calibri" charset="0"/>
                <a:cs typeface="Calibri" charset="0"/>
              </a:rPr>
              <a:t>:</a:t>
            </a:r>
            <a:r>
              <a:rPr lang="en-US" altLang="en-US" sz="2000" dirty="0">
                <a:latin typeface="Courier Regular" pitchFamily="2" charset="0"/>
                <a:ea typeface="Courier New" charset="0"/>
                <a:cs typeface="Courier New" charset="0"/>
              </a:rPr>
              <a:t> a[bucket].remove(e)</a:t>
            </a:r>
            <a:endParaRPr lang="en-US" sz="2000" dirty="0">
              <a:latin typeface="Courier Regular" pitchFamily="2" charset="0"/>
              <a:ea typeface="Courier New" charset="0"/>
              <a:cs typeface="Courier New" charset="0"/>
            </a:endParaRPr>
          </a:p>
          <a:p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0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25" y="-160244"/>
            <a:ext cx="8546123" cy="1143000"/>
          </a:xfrm>
        </p:spPr>
        <p:txBody>
          <a:bodyPr>
            <a:normAutofit/>
          </a:bodyPr>
          <a:lstStyle/>
          <a:p>
            <a:r>
              <a:rPr lang="en-US" sz="4200" dirty="0" err="1"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endParaRPr lang="en-US" sz="4200" dirty="0">
              <a:latin typeface="Courier Regular" pitchFamily="2" charset="0"/>
              <a:ea typeface="Courier New" charset="0"/>
              <a:cs typeface="Courier New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35" y="982756"/>
            <a:ext cx="2695409" cy="2443838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EC45AE8B-084A-DE42-A7AC-A0B41579FAE6}"/>
              </a:ext>
            </a:extLst>
          </p:cNvPr>
          <p:cNvSpPr txBox="1">
            <a:spLocks/>
          </p:cNvSpPr>
          <p:nvPr/>
        </p:nvSpPr>
        <p:spPr>
          <a:xfrm>
            <a:off x="125468" y="1041443"/>
            <a:ext cx="6442465" cy="2304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2400" dirty="0"/>
              <a:t> uses bucket hashing for fast lookup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B15B8F44-2703-5047-8715-D431E455E8B1}"/>
              </a:ext>
            </a:extLst>
          </p:cNvPr>
          <p:cNvSpPr/>
          <p:nvPr/>
        </p:nvSpPr>
        <p:spPr>
          <a:xfrm>
            <a:off x="3848882" y="4504365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0C0FDB9-106E-A045-B0AB-44C7B6EF7E4F}"/>
              </a:ext>
            </a:extLst>
          </p:cNvPr>
          <p:cNvSpPr/>
          <p:nvPr/>
        </p:nvSpPr>
        <p:spPr>
          <a:xfrm>
            <a:off x="2900754" y="4515596"/>
            <a:ext cx="1062424" cy="814973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E6128E7-B3A3-724C-A269-05FFD3171261}"/>
              </a:ext>
            </a:extLst>
          </p:cNvPr>
          <p:cNvSpPr/>
          <p:nvPr/>
        </p:nvSpPr>
        <p:spPr>
          <a:xfrm>
            <a:off x="1578889" y="4356232"/>
            <a:ext cx="1147797" cy="35912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71">
            <a:extLst>
              <a:ext uri="{FF2B5EF4-FFF2-40B4-BE49-F238E27FC236}">
                <a16:creationId xmlns="" xmlns:a16="http://schemas.microsoft.com/office/drawing/2014/main" id="{738D52F6-43CD-7544-BB94-935E1B4ED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37270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2" name="Text Box 973">
            <a:extLst>
              <a:ext uri="{FF2B5EF4-FFF2-40B4-BE49-F238E27FC236}">
                <a16:creationId xmlns="" xmlns:a16="http://schemas.microsoft.com/office/drawing/2014/main" id="{998C676A-903D-064F-9400-BC1DBE3C0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37143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0</a:t>
            </a:r>
            <a:endParaRPr lang="en-US" altLang="en-US" sz="1600"/>
          </a:p>
        </p:txBody>
      </p:sp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F85F4CE0-C433-784F-84F6-ABC460004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39556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4" name="Text Box 4">
            <a:extLst>
              <a:ext uri="{FF2B5EF4-FFF2-40B4-BE49-F238E27FC236}">
                <a16:creationId xmlns="" xmlns:a16="http://schemas.microsoft.com/office/drawing/2014/main" id="{124CE4F3-9E9A-5949-8B71-1D419DA6C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39429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1</a:t>
            </a:r>
            <a:endParaRPr lang="en-US" altLang="en-US" sz="1600"/>
          </a:p>
        </p:txBody>
      </p:sp>
      <p:sp>
        <p:nvSpPr>
          <p:cNvPr id="15" name="Rectangle 6">
            <a:extLst>
              <a:ext uri="{FF2B5EF4-FFF2-40B4-BE49-F238E27FC236}">
                <a16:creationId xmlns="" xmlns:a16="http://schemas.microsoft.com/office/drawing/2014/main" id="{5A309442-96D7-EA42-BB1A-DA8A610D5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41842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6" name="Text Box 7">
            <a:extLst>
              <a:ext uri="{FF2B5EF4-FFF2-40B4-BE49-F238E27FC236}">
                <a16:creationId xmlns="" xmlns:a16="http://schemas.microsoft.com/office/drawing/2014/main" id="{1D78A884-15C6-604C-85C8-B0CF90EF2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41715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2</a:t>
            </a:r>
            <a:endParaRPr lang="en-US" altLang="en-US" sz="1600"/>
          </a:p>
        </p:txBody>
      </p:sp>
      <p:sp>
        <p:nvSpPr>
          <p:cNvPr id="17" name="Rectangle 9">
            <a:extLst>
              <a:ext uri="{FF2B5EF4-FFF2-40B4-BE49-F238E27FC236}">
                <a16:creationId xmlns="" xmlns:a16="http://schemas.microsoft.com/office/drawing/2014/main" id="{25924990-DA10-514C-B2B7-D16CA34E9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614" y="4412871"/>
            <a:ext cx="609600" cy="24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" name="Text Box 10">
            <a:extLst>
              <a:ext uri="{FF2B5EF4-FFF2-40B4-BE49-F238E27FC236}">
                <a16:creationId xmlns="" xmlns:a16="http://schemas.microsoft.com/office/drawing/2014/main" id="{4B28E39E-9AC9-5C41-A4A7-EAC1F479E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614" y="4400171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200"/>
              <a:t>3</a:t>
            </a:r>
            <a:endParaRPr lang="en-US" altLang="en-US" sz="1600"/>
          </a:p>
        </p:txBody>
      </p:sp>
      <p:grpSp>
        <p:nvGrpSpPr>
          <p:cNvPr id="3" name="Group 18">
            <a:extLst>
              <a:ext uri="{FF2B5EF4-FFF2-40B4-BE49-F238E27FC236}">
                <a16:creationId xmlns="" xmlns:a16="http://schemas.microsoft.com/office/drawing/2014/main" id="{4D815D26-83AB-574F-AC60-DA5EA95DBFE0}"/>
              </a:ext>
            </a:extLst>
          </p:cNvPr>
          <p:cNvGrpSpPr/>
          <p:nvPr/>
        </p:nvGrpSpPr>
        <p:grpSpPr>
          <a:xfrm>
            <a:off x="2135902" y="3715959"/>
            <a:ext cx="1676400" cy="688975"/>
            <a:chOff x="3140349" y="2485869"/>
            <a:chExt cx="1676400" cy="688975"/>
          </a:xfrm>
        </p:grpSpPr>
        <p:sp>
          <p:nvSpPr>
            <p:cNvPr id="20" name="Oval 0">
              <a:extLst>
                <a:ext uri="{FF2B5EF4-FFF2-40B4-BE49-F238E27FC236}">
                  <a16:creationId xmlns="" xmlns:a16="http://schemas.microsoft.com/office/drawing/2014/main" id="{E435426F-5341-CA4F-906F-CB8A1F0BA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349" y="2573181"/>
              <a:ext cx="74612" cy="7461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cxnSp>
          <p:nvCxnSpPr>
            <p:cNvPr id="21" name="AutoShape 21">
              <a:extLst>
                <a:ext uri="{FF2B5EF4-FFF2-40B4-BE49-F238E27FC236}">
                  <a16:creationId xmlns="" xmlns:a16="http://schemas.microsoft.com/office/drawing/2014/main" id="{487C6CDB-6534-9947-AAC0-185EDFE681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4961" y="2611281"/>
              <a:ext cx="9652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4" name="Group 21">
              <a:extLst>
                <a:ext uri="{FF2B5EF4-FFF2-40B4-BE49-F238E27FC236}">
                  <a16:creationId xmlns="" xmlns:a16="http://schemas.microsoft.com/office/drawing/2014/main" id="{22274FB9-F223-A446-9D12-A1FAC2F61D2A}"/>
                </a:ext>
              </a:extLst>
            </p:cNvPr>
            <p:cNvGrpSpPr/>
            <p:nvPr/>
          </p:nvGrpSpPr>
          <p:grpSpPr>
            <a:xfrm>
              <a:off x="4112693" y="2485869"/>
              <a:ext cx="704056" cy="688975"/>
              <a:chOff x="4112693" y="2485869"/>
              <a:chExt cx="704056" cy="688975"/>
            </a:xfrm>
          </p:grpSpPr>
          <p:sp>
            <p:nvSpPr>
              <p:cNvPr id="23" name="Rectangle 50">
                <a:extLst>
                  <a:ext uri="{FF2B5EF4-FFF2-40B4-BE49-F238E27FC236}">
                    <a16:creationId xmlns="" xmlns:a16="http://schemas.microsoft.com/office/drawing/2014/main" id="{C02344B1-33DA-0845-8748-67DE27706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4858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4" name="Rectangle 52">
                <a:extLst>
                  <a:ext uri="{FF2B5EF4-FFF2-40B4-BE49-F238E27FC236}">
                    <a16:creationId xmlns="" xmlns:a16="http://schemas.microsoft.com/office/drawing/2014/main" id="{7C486D41-74B6-EB4F-ABE6-AF0761554B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714469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25" name="Rectangle 53">
                <a:extLst>
                  <a:ext uri="{FF2B5EF4-FFF2-40B4-BE49-F238E27FC236}">
                    <a16:creationId xmlns="" xmlns:a16="http://schemas.microsoft.com/office/drawing/2014/main" id="{46F87C7A-7981-4048-9DCA-0CE9005F3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1424" y="2667815"/>
                <a:ext cx="69532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Jay</a:t>
                </a:r>
                <a:endParaRPr lang="en-US" altLang="en-US" sz="900" dirty="0"/>
              </a:p>
            </p:txBody>
          </p:sp>
          <p:sp>
            <p:nvSpPr>
              <p:cNvPr id="26" name="Rectangle 54">
                <a:extLst>
                  <a:ext uri="{FF2B5EF4-FFF2-40B4-BE49-F238E27FC236}">
                    <a16:creationId xmlns="" xmlns:a16="http://schemas.microsoft.com/office/drawing/2014/main" id="{42C73018-3FC0-C744-AB4D-D73DFFFED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162" y="2938307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sp>
            <p:nvSpPr>
              <p:cNvPr id="27" name="Text Box 55">
                <a:extLst>
                  <a:ext uri="{FF2B5EF4-FFF2-40B4-BE49-F238E27FC236}">
                    <a16:creationId xmlns="" xmlns:a16="http://schemas.microsoft.com/office/drawing/2014/main" id="{45E95472-9ED6-1641-A805-8B0F65FC99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4924" y="2930369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  <p:sp>
            <p:nvSpPr>
              <p:cNvPr id="28" name="AutoShape 57">
                <a:extLst>
                  <a:ext uri="{FF2B5EF4-FFF2-40B4-BE49-F238E27FC236}">
                    <a16:creationId xmlns="" xmlns:a16="http://schemas.microsoft.com/office/drawing/2014/main" id="{3DF1E39E-A7E4-ED43-9373-91704AB8F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108724" y="2589056"/>
                <a:ext cx="63500" cy="5556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</p:grp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E48B5821-D7BE-2E47-B5AC-95F428AFEF70}"/>
              </a:ext>
            </a:extLst>
          </p:cNvPr>
          <p:cNvSpPr/>
          <p:nvPr/>
        </p:nvSpPr>
        <p:spPr>
          <a:xfrm>
            <a:off x="131861" y="1582786"/>
            <a:ext cx="7023483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Example, adding elements:</a:t>
            </a:r>
          </a:p>
          <a:p>
            <a:pPr marL="285750" indent="-285750">
              <a:buFont typeface="Arial" charset="0"/>
              <a:buChar char="•"/>
            </a:pPr>
            <a:endParaRPr lang="en-US" sz="5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4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[] names = {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Jay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Alice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, 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Erica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};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=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new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HashSet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&lt;</a:t>
            </a:r>
            <a:r>
              <a:rPr lang="en-US" sz="1600" dirty="0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String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&gt;();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</a:t>
            </a:r>
            <a:r>
              <a:rPr lang="en-US" sz="1600" dirty="0">
                <a:solidFill>
                  <a:srgbClr val="0000FF"/>
                </a:solidFill>
                <a:latin typeface="Courier Regular" pitchFamily="2" charset="0"/>
                <a:ea typeface="Courier New" charset="0"/>
                <a:cs typeface="Courier New" charset="0"/>
              </a:rPr>
              <a:t>for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(</a:t>
            </a:r>
            <a:r>
              <a:rPr lang="en-US" sz="1600" dirty="0" err="1">
                <a:solidFill>
                  <a:srgbClr val="00B050"/>
                </a:solidFill>
                <a:latin typeface="Courier Regular" pitchFamily="2" charset="0"/>
                <a:ea typeface="Courier New" charset="0"/>
                <a:cs typeface="Courier New" charset="0"/>
              </a:rPr>
              <a:t>int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=0;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&lt;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names.length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;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++)</a:t>
            </a:r>
          </a:p>
          <a:p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    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nset.add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(names[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i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]);</a:t>
            </a:r>
          </a:p>
        </p:txBody>
      </p:sp>
      <p:grpSp>
        <p:nvGrpSpPr>
          <p:cNvPr id="8" name="Group 29">
            <a:extLst>
              <a:ext uri="{FF2B5EF4-FFF2-40B4-BE49-F238E27FC236}">
                <a16:creationId xmlns="" xmlns:a16="http://schemas.microsoft.com/office/drawing/2014/main" id="{53137B13-D74F-904D-95A8-4A82FE9A52D6}"/>
              </a:ext>
            </a:extLst>
          </p:cNvPr>
          <p:cNvGrpSpPr/>
          <p:nvPr/>
        </p:nvGrpSpPr>
        <p:grpSpPr>
          <a:xfrm>
            <a:off x="2121614" y="4510594"/>
            <a:ext cx="1610520" cy="748428"/>
            <a:chOff x="3126061" y="3280504"/>
            <a:chExt cx="1610520" cy="748428"/>
          </a:xfrm>
        </p:grpSpPr>
        <p:cxnSp>
          <p:nvCxnSpPr>
            <p:cNvPr id="31" name="AutoShape 24">
              <a:extLst>
                <a:ext uri="{FF2B5EF4-FFF2-40B4-BE49-F238E27FC236}">
                  <a16:creationId xmlns="" xmlns:a16="http://schemas.microsoft.com/office/drawing/2014/main" id="{98D2D1C8-B11C-0F4D-A13E-B7520640CE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96231" y="3315969"/>
              <a:ext cx="925647" cy="27337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9" name="Group 31">
              <a:extLst>
                <a:ext uri="{FF2B5EF4-FFF2-40B4-BE49-F238E27FC236}">
                  <a16:creationId xmlns="" xmlns:a16="http://schemas.microsoft.com/office/drawing/2014/main" id="{B85752C8-8C33-6C40-BD4E-E314B8DF7873}"/>
                </a:ext>
              </a:extLst>
            </p:cNvPr>
            <p:cNvGrpSpPr/>
            <p:nvPr/>
          </p:nvGrpSpPr>
          <p:grpSpPr>
            <a:xfrm>
              <a:off x="3126061" y="3280504"/>
              <a:ext cx="1610520" cy="748428"/>
              <a:chOff x="3126061" y="3280504"/>
              <a:chExt cx="1610520" cy="748428"/>
            </a:xfrm>
          </p:grpSpPr>
          <p:sp>
            <p:nvSpPr>
              <p:cNvPr id="33" name="Oval 5">
                <a:extLst>
                  <a:ext uri="{FF2B5EF4-FFF2-40B4-BE49-F238E27FC236}">
                    <a16:creationId xmlns="" xmlns:a16="http://schemas.microsoft.com/office/drawing/2014/main" id="{6AA8DB7A-956A-D747-9D24-2A288F4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6061" y="3280504"/>
                <a:ext cx="70170" cy="694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4" name="AutoShape 94">
                <a:extLst>
                  <a:ext uri="{FF2B5EF4-FFF2-40B4-BE49-F238E27FC236}">
                    <a16:creationId xmlns="" xmlns:a16="http://schemas.microsoft.com/office/drawing/2014/main" id="{BA6AE55C-B826-694C-9700-E53208938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096803" y="3574764"/>
                <a:ext cx="59108" cy="52254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5" name="Rectangle 50">
                <a:extLst>
                  <a:ext uri="{FF2B5EF4-FFF2-40B4-BE49-F238E27FC236}">
                    <a16:creationId xmlns="" xmlns:a16="http://schemas.microsoft.com/office/drawing/2014/main" id="{04294062-3317-3644-A85F-9F200C58A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3399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6" name="Rectangle 52">
                <a:extLst>
                  <a:ext uri="{FF2B5EF4-FFF2-40B4-BE49-F238E27FC236}">
                    <a16:creationId xmlns="" xmlns:a16="http://schemas.microsoft.com/office/drawing/2014/main" id="{237DA631-E42E-AE46-B317-6D8FFBC8F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568557"/>
                <a:ext cx="573088" cy="23336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en-US" sz="1400" dirty="0"/>
                  <a:t>Alice</a:t>
                </a:r>
              </a:p>
            </p:txBody>
          </p:sp>
          <p:sp>
            <p:nvSpPr>
              <p:cNvPr id="37" name="Rectangle 54">
                <a:extLst>
                  <a:ext uri="{FF2B5EF4-FFF2-40B4-BE49-F238E27FC236}">
                    <a16:creationId xmlns="" xmlns:a16="http://schemas.microsoft.com/office/drawing/2014/main" id="{CEB7E760-5644-0041-80E6-81863CEC7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93" y="3792395"/>
                <a:ext cx="573088" cy="22225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endParaRPr lang="en-US" altLang="en-US" sz="1800"/>
              </a:p>
            </p:txBody>
          </p:sp>
          <p:sp>
            <p:nvSpPr>
              <p:cNvPr id="38" name="Text Box 55">
                <a:extLst>
                  <a:ext uri="{FF2B5EF4-FFF2-40B4-BE49-F238E27FC236}">
                    <a16:creationId xmlns="" xmlns:a16="http://schemas.microsoft.com/office/drawing/2014/main" id="{5D6E444E-E662-404E-86BC-55D557BE74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8255" y="3784457"/>
                <a:ext cx="563563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000" dirty="0">
                    <a:latin typeface="Courier Regular" pitchFamily="2" charset="0"/>
                  </a:rPr>
                  <a:t>null</a:t>
                </a:r>
                <a:endParaRPr lang="en-US" altLang="en-US" sz="900" dirty="0">
                  <a:latin typeface="Courier Regular" pitchFamily="2" charset="0"/>
                </a:endParaRPr>
              </a:p>
            </p:txBody>
          </p:sp>
        </p:grpSp>
      </p:grpSp>
      <p:grpSp>
        <p:nvGrpSpPr>
          <p:cNvPr id="22" name="Group 38">
            <a:extLst>
              <a:ext uri="{FF2B5EF4-FFF2-40B4-BE49-F238E27FC236}">
                <a16:creationId xmlns="" xmlns:a16="http://schemas.microsoft.com/office/drawing/2014/main" id="{D4880DDB-8B0B-1549-BEA1-5D6DFB83B442}"/>
              </a:ext>
            </a:extLst>
          </p:cNvPr>
          <p:cNvGrpSpPr/>
          <p:nvPr/>
        </p:nvGrpSpPr>
        <p:grpSpPr>
          <a:xfrm>
            <a:off x="3155702" y="4576750"/>
            <a:ext cx="1505425" cy="688975"/>
            <a:chOff x="2283990" y="4330145"/>
            <a:chExt cx="1505425" cy="688975"/>
          </a:xfrm>
        </p:grpSpPr>
        <p:sp>
          <p:nvSpPr>
            <p:cNvPr id="40" name="Rectangle 50">
              <a:extLst>
                <a:ext uri="{FF2B5EF4-FFF2-40B4-BE49-F238E27FC236}">
                  <a16:creationId xmlns="" xmlns:a16="http://schemas.microsoft.com/office/drawing/2014/main" id="{7D646E9B-0BD1-C14D-969C-0466A26E4B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1" name="Rectangle 52">
              <a:extLst>
                <a:ext uri="{FF2B5EF4-FFF2-40B4-BE49-F238E27FC236}">
                  <a16:creationId xmlns="" xmlns:a16="http://schemas.microsoft.com/office/drawing/2014/main" id="{0DAADB72-97B8-124E-9BAD-E16619529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 err="1"/>
                <a:t>Melvor</a:t>
              </a:r>
              <a:endParaRPr lang="en-US" altLang="en-US" sz="1400" dirty="0"/>
            </a:p>
          </p:txBody>
        </p:sp>
        <p:sp>
          <p:nvSpPr>
            <p:cNvPr id="42" name="Rectangle 54">
              <a:extLst>
                <a:ext uri="{FF2B5EF4-FFF2-40B4-BE49-F238E27FC236}">
                  <a16:creationId xmlns="" xmlns:a16="http://schemas.microsoft.com/office/drawing/2014/main" id="{0F9EF1FE-99E2-B244-9244-37129C09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43" name="Text Box 55">
              <a:extLst>
                <a:ext uri="{FF2B5EF4-FFF2-40B4-BE49-F238E27FC236}">
                  <a16:creationId xmlns="" xmlns:a16="http://schemas.microsoft.com/office/drawing/2014/main" id="{007AADB0-9A7F-264E-B79C-81B36FB08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44" name="Rectangle 54">
              <a:extLst>
                <a:ext uri="{FF2B5EF4-FFF2-40B4-BE49-F238E27FC236}">
                  <a16:creationId xmlns="" xmlns:a16="http://schemas.microsoft.com/office/drawing/2014/main" id="{7F8E493D-2989-204E-9061-119EC4F55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990" y="4774650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30" name="Group 44">
              <a:extLst>
                <a:ext uri="{FF2B5EF4-FFF2-40B4-BE49-F238E27FC236}">
                  <a16:creationId xmlns="" xmlns:a16="http://schemas.microsoft.com/office/drawing/2014/main" id="{6674613F-62AB-254D-86FF-40240C405B92}"/>
                </a:ext>
              </a:extLst>
            </p:cNvPr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46" name="AutoShape 785">
                <a:extLst>
                  <a:ext uri="{FF2B5EF4-FFF2-40B4-BE49-F238E27FC236}">
                    <a16:creationId xmlns="" xmlns:a16="http://schemas.microsoft.com/office/drawing/2014/main" id="{100DF1F0-54F7-8242-81B4-6F566AB2D83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2" name="Group 46">
                <a:extLst>
                  <a:ext uri="{FF2B5EF4-FFF2-40B4-BE49-F238E27FC236}">
                    <a16:creationId xmlns="" xmlns:a16="http://schemas.microsoft.com/office/drawing/2014/main" id="{A30A0EF7-6A3F-9F43-B7A1-7B7C29D9983B}"/>
                  </a:ext>
                </a:extLst>
              </p:cNvPr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48" name="Oval 784">
                  <a:extLst>
                    <a:ext uri="{FF2B5EF4-FFF2-40B4-BE49-F238E27FC236}">
                      <a16:creationId xmlns="" xmlns:a16="http://schemas.microsoft.com/office/drawing/2014/main" id="{0321F85E-A77D-A743-A887-559C70700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49" name="AutoShape 786">
                  <a:extLst>
                    <a:ext uri="{FF2B5EF4-FFF2-40B4-BE49-F238E27FC236}">
                      <a16:creationId xmlns="" xmlns:a16="http://schemas.microsoft.com/office/drawing/2014/main" id="{40B90704-E41A-4547-9C3D-25D0336E21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grpSp>
        <p:nvGrpSpPr>
          <p:cNvPr id="39" name="Group 49">
            <a:extLst>
              <a:ext uri="{FF2B5EF4-FFF2-40B4-BE49-F238E27FC236}">
                <a16:creationId xmlns="" xmlns:a16="http://schemas.microsoft.com/office/drawing/2014/main" id="{C752D96D-4455-D449-B615-135CB8C212C0}"/>
              </a:ext>
            </a:extLst>
          </p:cNvPr>
          <p:cNvGrpSpPr/>
          <p:nvPr/>
        </p:nvGrpSpPr>
        <p:grpSpPr>
          <a:xfrm>
            <a:off x="3174885" y="3740586"/>
            <a:ext cx="1509586" cy="688975"/>
            <a:chOff x="2279829" y="4330145"/>
            <a:chExt cx="1509586" cy="688975"/>
          </a:xfrm>
        </p:grpSpPr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63A1AB82-BB5F-534F-A7F7-529056B6D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3301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2" name="Rectangle 52">
              <a:extLst>
                <a:ext uri="{FF2B5EF4-FFF2-40B4-BE49-F238E27FC236}">
                  <a16:creationId xmlns="" xmlns:a16="http://schemas.microsoft.com/office/drawing/2014/main" id="{6B2BF675-2318-F147-9A09-2A16F530B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558745"/>
              <a:ext cx="573088" cy="2333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en-US" sz="1400" dirty="0"/>
                <a:t>Erica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="" xmlns:a16="http://schemas.microsoft.com/office/drawing/2014/main" id="{988DB3F5-A5BC-9448-AB5F-4767BD3F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327" y="4782583"/>
              <a:ext cx="573088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54" name="Text Box 55">
              <a:extLst>
                <a:ext uri="{FF2B5EF4-FFF2-40B4-BE49-F238E27FC236}">
                  <a16:creationId xmlns="" xmlns:a16="http://schemas.microsoft.com/office/drawing/2014/main" id="{FE0FAA22-E8A8-9344-8A21-06E0FDE47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21089" y="4774645"/>
              <a:ext cx="563563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000" dirty="0">
                  <a:latin typeface="Courier Regular" pitchFamily="2" charset="0"/>
                </a:rPr>
                <a:t>null</a:t>
              </a:r>
              <a:endParaRPr lang="en-US" altLang="en-US" sz="900" dirty="0">
                <a:latin typeface="Courier Regular" pitchFamily="2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ED30C17C-5C01-2C45-875F-B13D29ACF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9829" y="4754809"/>
              <a:ext cx="576072" cy="222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endParaRPr lang="en-US" altLang="en-US" sz="1800"/>
            </a:p>
          </p:txBody>
        </p:sp>
        <p:grpSp>
          <p:nvGrpSpPr>
            <p:cNvPr id="45" name="Group 55">
              <a:extLst>
                <a:ext uri="{FF2B5EF4-FFF2-40B4-BE49-F238E27FC236}">
                  <a16:creationId xmlns="" xmlns:a16="http://schemas.microsoft.com/office/drawing/2014/main" id="{2C8EF016-4165-5F41-AB46-BC5712735CBC}"/>
                </a:ext>
              </a:extLst>
            </p:cNvPr>
            <p:cNvGrpSpPr/>
            <p:nvPr/>
          </p:nvGrpSpPr>
          <p:grpSpPr>
            <a:xfrm>
              <a:off x="2720587" y="4405248"/>
              <a:ext cx="465930" cy="540543"/>
              <a:chOff x="2871504" y="5564402"/>
              <a:chExt cx="465930" cy="540543"/>
            </a:xfrm>
          </p:grpSpPr>
          <p:cxnSp>
            <p:nvCxnSpPr>
              <p:cNvPr id="57" name="AutoShape 785">
                <a:extLst>
                  <a:ext uri="{FF2B5EF4-FFF2-40B4-BE49-F238E27FC236}">
                    <a16:creationId xmlns="" xmlns:a16="http://schemas.microsoft.com/office/drawing/2014/main" id="{1361B945-DA24-5445-96CA-FB244ED40D9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905910" y="5593009"/>
                <a:ext cx="387350" cy="469900"/>
              </a:xfrm>
              <a:prstGeom prst="bentConnector3">
                <a:avLst>
                  <a:gd name="adj1" fmla="val 80736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47" name="Group 57">
                <a:extLst>
                  <a:ext uri="{FF2B5EF4-FFF2-40B4-BE49-F238E27FC236}">
                    <a16:creationId xmlns="" xmlns:a16="http://schemas.microsoft.com/office/drawing/2014/main" id="{EB2C6A15-F3C2-044B-A584-81500CF40B12}"/>
                  </a:ext>
                </a:extLst>
              </p:cNvPr>
              <p:cNvGrpSpPr/>
              <p:nvPr/>
            </p:nvGrpSpPr>
            <p:grpSpPr>
              <a:xfrm>
                <a:off x="2871504" y="5564402"/>
                <a:ext cx="465930" cy="540543"/>
                <a:chOff x="3825194" y="3701259"/>
                <a:chExt cx="465930" cy="540543"/>
              </a:xfrm>
            </p:grpSpPr>
            <p:sp>
              <p:nvSpPr>
                <p:cNvPr id="59" name="Oval 784">
                  <a:extLst>
                    <a:ext uri="{FF2B5EF4-FFF2-40B4-BE49-F238E27FC236}">
                      <a16:creationId xmlns="" xmlns:a16="http://schemas.microsoft.com/office/drawing/2014/main" id="{18768157-EAC3-2147-96EC-53B527804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5194" y="4167189"/>
                  <a:ext cx="74613" cy="74613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  <p:sp>
              <p:nvSpPr>
                <p:cNvPr id="60" name="AutoShape 786">
                  <a:extLst>
                    <a:ext uri="{FF2B5EF4-FFF2-40B4-BE49-F238E27FC236}">
                      <a16:creationId xmlns="" xmlns:a16="http://schemas.microsoft.com/office/drawing/2014/main" id="{B3B734A3-2B48-DB45-9CF2-97C3725F79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4231593" y="3705227"/>
                  <a:ext cx="63500" cy="5556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endParaRPr lang="en-US" altLang="en-US" sz="1800"/>
                </a:p>
              </p:txBody>
            </p:sp>
          </p:grpSp>
        </p:grpSp>
      </p:grp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73A410CE-7533-B34B-86B6-3F34BB1E1257}"/>
              </a:ext>
            </a:extLst>
          </p:cNvPr>
          <p:cNvSpPr/>
          <p:nvPr/>
        </p:nvSpPr>
        <p:spPr>
          <a:xfrm>
            <a:off x="428730" y="5618345"/>
            <a:ext cx="80359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Testing existence:</a:t>
            </a:r>
          </a:p>
          <a:p>
            <a:pPr marL="342900" indent="-342900">
              <a:buFont typeface="Arial" charset="0"/>
              <a:buChar char="•"/>
            </a:pPr>
            <a:endParaRPr lang="en-US" sz="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>
                <a:latin typeface="Courier Regular" pitchFamily="2" charset="0"/>
                <a:ea typeface="Courier New" charset="0"/>
                <a:cs typeface="Courier New" charset="0"/>
              </a:rPr>
              <a:t>   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nset.contains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(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 err="1">
                <a:latin typeface="Courier Regular" pitchFamily="2" charset="0"/>
                <a:ea typeface="Courier New" charset="0"/>
                <a:cs typeface="Courier New" charset="0"/>
              </a:rPr>
              <a:t>Melvor</a:t>
            </a:r>
            <a:r>
              <a:rPr lang="mr-IN" sz="1600" dirty="0">
                <a:latin typeface="Courier Regular" pitchFamily="2" charset="0"/>
                <a:ea typeface="Courier New" charset="0"/>
                <a:cs typeface="Courier New" charset="0"/>
              </a:rPr>
              <a:t>"</a:t>
            </a:r>
            <a:r>
              <a:rPr lang="en-US" sz="1600" dirty="0">
                <a:latin typeface="Courier Regular" pitchFamily="2" charset="0"/>
                <a:ea typeface="Courier New" charset="0"/>
                <a:cs typeface="Courier New" charset="0"/>
              </a:rPr>
              <a:t>);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="" xmlns:a16="http://schemas.microsoft.com/office/drawing/2014/main" id="{6A186D26-B1B3-444C-919E-FCC90C1A3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4834890"/>
              </p:ext>
            </p:extLst>
          </p:nvPr>
        </p:nvGraphicFramePr>
        <p:xfrm>
          <a:off x="6651055" y="3942971"/>
          <a:ext cx="1592098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75">
                  <a:extLst>
                    <a:ext uri="{9D8B030D-6E8A-4147-A177-3AD203B41FA5}">
                      <a16:colId xmlns="" xmlns:a16="http://schemas.microsoft.com/office/drawing/2014/main" val="699459683"/>
                    </a:ext>
                  </a:extLst>
                </a:gridCol>
                <a:gridCol w="847023">
                  <a:extLst>
                    <a:ext uri="{9D8B030D-6E8A-4147-A177-3AD203B41FA5}">
                      <a16:colId xmlns="" xmlns:a16="http://schemas.microsoft.com/office/drawing/2014/main" val="2645846976"/>
                    </a:ext>
                  </a:extLst>
                </a:gridCol>
              </a:tblGrid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String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Bucket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930841962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Jay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57462121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Alice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2100814349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Melvor</a:t>
                      </a:r>
                      <a:endParaRPr lang="en-US" sz="1400" dirty="0"/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772642445"/>
                  </a:ext>
                </a:extLst>
              </a:tr>
              <a:tr h="21193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Erica</a:t>
                      </a:r>
                    </a:p>
                  </a:txBody>
                  <a:tcPr marL="45720" marR="45720" marT="9144" marB="91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</a:t>
                      </a:r>
                    </a:p>
                  </a:txBody>
                  <a:tcPr marL="45720" marR="45720" marT="9144" marB="9144"/>
                </a:tc>
                <a:extLst>
                  <a:ext uri="{0D108BD9-81ED-4DB2-BD59-A6C34878D82A}">
                    <a16:rowId xmlns="" xmlns:a16="http://schemas.microsoft.com/office/drawing/2014/main" val="1885936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31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63449</TotalTime>
  <Words>1528</Words>
  <Application>Microsoft Macintosh PowerPoint</Application>
  <PresentationFormat>On-screen Show (4:3)</PresentationFormat>
  <Paragraphs>301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CMPU-102-51 Spring 2020 Data Structures and Algorithms</vt:lpstr>
      <vt:lpstr>Java’s collections framework  (IPUJ Chapter 10)</vt:lpstr>
      <vt:lpstr>Java collections framework</vt:lpstr>
      <vt:lpstr>Set class hierarchy</vt:lpstr>
      <vt:lpstr>Set example usage</vt:lpstr>
      <vt:lpstr>What is hashing?</vt:lpstr>
      <vt:lpstr>Using hashing to implement a set</vt:lpstr>
      <vt:lpstr>Bucket hashing</vt:lpstr>
      <vt:lpstr>HashSet</vt:lpstr>
      <vt:lpstr>Bucket hashing performance</vt:lpstr>
      <vt:lpstr>Java’s collections framework: queues  (IPUJ Chapter 10)</vt:lpstr>
      <vt:lpstr>The Queue interface</vt:lpstr>
      <vt:lpstr>Queue interface methods</vt:lpstr>
      <vt:lpstr>The Stack class</vt:lpstr>
      <vt:lpstr>The PriorityQueue class</vt:lpstr>
      <vt:lpstr>The Comparable interface</vt:lpstr>
      <vt:lpstr>PriorityQueue and Comparable </vt:lpstr>
      <vt:lpstr>PriorityQueue: in-class exercise</vt:lpstr>
      <vt:lpstr>PriorityQueue: in-class exercise solution</vt:lpstr>
      <vt:lpstr>PriorityQueue usage example</vt:lpstr>
      <vt:lpstr>Custom comparator for PriorityQueue</vt:lpstr>
      <vt:lpstr>Custom comparator example (1/2)</vt:lpstr>
      <vt:lpstr>Custom comparator example (2/2)</vt:lpstr>
    </vt:vector>
  </TitlesOfParts>
  <Company>Universidade do Porto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cmpu-102 data structures with java</dc:title>
  <dc:creator>Rui Meireles;Peter Lemieszewski</dc:creator>
  <cp:lastModifiedBy>lemieszewski</cp:lastModifiedBy>
  <cp:revision>1922</cp:revision>
  <cp:lastPrinted>2019-10-31T17:46:42Z</cp:lastPrinted>
  <dcterms:created xsi:type="dcterms:W3CDTF">2011-11-22T14:51:59Z</dcterms:created>
  <dcterms:modified xsi:type="dcterms:W3CDTF">2020-04-21T04:33:00Z</dcterms:modified>
</cp:coreProperties>
</file>