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6"/>
  </p:notesMasterIdLst>
  <p:handoutMasterIdLst>
    <p:handoutMasterId r:id="rId27"/>
  </p:handoutMasterIdLst>
  <p:sldIdLst>
    <p:sldId id="1189" r:id="rId2"/>
    <p:sldId id="780" r:id="rId3"/>
    <p:sldId id="1093" r:id="rId4"/>
    <p:sldId id="772" r:id="rId5"/>
    <p:sldId id="803" r:id="rId6"/>
    <p:sldId id="846" r:id="rId7"/>
    <p:sldId id="773" r:id="rId8"/>
    <p:sldId id="800" r:id="rId9"/>
    <p:sldId id="1201" r:id="rId10"/>
    <p:sldId id="801" r:id="rId11"/>
    <p:sldId id="802" r:id="rId12"/>
    <p:sldId id="792" r:id="rId13"/>
    <p:sldId id="1100" r:id="rId14"/>
    <p:sldId id="1190" r:id="rId15"/>
    <p:sldId id="1192" r:id="rId16"/>
    <p:sldId id="1191" r:id="rId17"/>
    <p:sldId id="1193" r:id="rId18"/>
    <p:sldId id="1194" r:id="rId19"/>
    <p:sldId id="1195" r:id="rId20"/>
    <p:sldId id="1196" r:id="rId21"/>
    <p:sldId id="1197" r:id="rId22"/>
    <p:sldId id="1198" r:id="rId23"/>
    <p:sldId id="1199" r:id="rId24"/>
    <p:sldId id="1200" r:id="rId2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780"/>
            <p14:sldId id="1093"/>
            <p14:sldId id="772"/>
            <p14:sldId id="803"/>
            <p14:sldId id="846"/>
            <p14:sldId id="773"/>
            <p14:sldId id="800"/>
            <p14:sldId id="801"/>
            <p14:sldId id="802"/>
            <p14:sldId id="792"/>
            <p14:sldId id="1100"/>
            <p14:sldId id="859"/>
            <p14:sldId id="1101"/>
            <p14:sldId id="1105"/>
            <p14:sldId id="862"/>
            <p14:sldId id="863"/>
            <p14:sldId id="110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36" autoAdjust="0"/>
    <p:restoredTop sz="92560" autoAdjust="0"/>
  </p:normalViewPr>
  <p:slideViewPr>
    <p:cSldViewPr snapToGrid="0" snapToObjects="1">
      <p:cViewPr varScale="1">
        <p:scale>
          <a:sx n="96" d="100"/>
          <a:sy n="96" d="100"/>
        </p:scale>
        <p:origin x="-15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/util/Hashtable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va.sun.com/javase/7/docs/api/java/util/LinkedHashMap.html" TargetMode="External"/><Relationship Id="rId5" Type="http://schemas.openxmlformats.org/officeDocument/2006/relationships/hyperlink" Target="http://java.sun.com/javase/7/docs/api/java/util/HashMap.html" TargetMode="External"/><Relationship Id="rId4" Type="http://schemas.openxmlformats.org/officeDocument/2006/relationships/hyperlink" Target="https://stackoverflow.com/questions/1085709/what-does-synchronized-mea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1730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362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790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812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864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864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Segue</a:t>
            </a:r>
            <a:r>
              <a:rPr lang="en-US" baseline="0" dirty="0" smtClean="0">
                <a:cs typeface="+mn-cs"/>
              </a:rPr>
              <a:t> is one of those words that require help to pronounce. </a:t>
            </a:r>
            <a:r>
              <a:rPr lang="en-US" baseline="0" dirty="0" err="1" smtClean="0">
                <a:cs typeface="+mn-cs"/>
              </a:rPr>
              <a:t>Kinda</a:t>
            </a:r>
            <a:r>
              <a:rPr lang="en-US" baseline="0" dirty="0" smtClean="0">
                <a:cs typeface="+mn-cs"/>
              </a:rPr>
              <a:t> like epitome.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200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864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03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Throws </a:t>
            </a:r>
            <a:r>
              <a:rPr lang="en-US" dirty="0" err="1">
                <a:cs typeface="+mn-cs"/>
              </a:rPr>
              <a:t>UnsupportedOperationException</a:t>
            </a:r>
            <a:r>
              <a:rPr lang="en-US" dirty="0"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54277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362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8629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4/27/2020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synchronized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not. This makes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better for non-threaded applications, as unsynchronized Objects typically perform better than synchronized ones.</a:t>
            </a:r>
          </a:p>
          <a:p>
            <a:pPr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allow null keys or values. 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allows one null key and any number of null values.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HashMap's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subclasses is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in the event that you'd want predictable iteration order (which is insertion order by default), you could easily swap out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a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LinkedHashMap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wouldn't be as easy if you were using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Hashtable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862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work/quotes/17572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</a:t>
            </a:r>
            <a:r>
              <a:rPr lang="en-US" sz="4000" b="1" dirty="0" smtClean="0"/>
              <a:t>#19: </a:t>
            </a:r>
            <a:r>
              <a:rPr lang="en-US" sz="4000" b="1" dirty="0"/>
              <a:t>Java’s collections: </a:t>
            </a:r>
            <a:r>
              <a:rPr lang="en-US" sz="4000" b="1" dirty="0" smtClean="0"/>
              <a:t>maps</a:t>
            </a:r>
          </a:p>
          <a:p>
            <a:r>
              <a:rPr lang="en-US" sz="4000" b="1" dirty="0" smtClean="0"/>
              <a:t>+ algorithmic analysis introduction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Differences between hash-based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s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4" y="1920210"/>
            <a:ext cx="8681034" cy="45377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the “standard” implementation </a:t>
            </a: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older, synchronized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Useful for multi-threaded applications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Unnecessarily slow for single-threaded ones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Hash table is a traditional name for this data structure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allow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keys or values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allows one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key, unlimited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null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values</a:t>
            </a: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a subclass of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that keeps a linked list between nodes that enables iteration in a predictable order 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Choose between insertion-order (default) and access-order upon construction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776" y="1099595"/>
            <a:ext cx="2884472" cy="231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14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210" y="-160244"/>
            <a:ext cx="871006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Sorted maps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28821" y="851822"/>
                <a:ext cx="8300476" cy="488345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Keys kept in such a way that in-order iteration is possible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What order though?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By default, natural order </a:t>
                </a:r>
                <a:r>
                  <a:rPr lang="en-US" sz="2000" dirty="0"/>
                  <a:t>defined by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Comparable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interface</a:t>
                </a:r>
                <a:endPara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 custom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Comparator</a:t>
                </a:r>
                <a:r>
                  <a:rPr lang="en-US" sz="2000" dirty="0"/>
                  <a:t> may be passed to the constructor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Smallest and largest keys easily accessible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Through </a:t>
                </a:r>
                <a:r>
                  <a:rPr lang="en-US" sz="2000" dirty="0" err="1">
                    <a:latin typeface="Courier" pitchFamily="2" charset="0"/>
                    <a:ea typeface="Calibri" charset="0"/>
                    <a:cs typeface="Calibri" charset="0"/>
                  </a:rPr>
                  <a:t>firstKey</a:t>
                </a:r>
                <a:r>
                  <a:rPr lang="en-US" sz="2000" dirty="0">
                    <a:latin typeface="Courier" pitchFamily="2" charset="0"/>
                    <a:ea typeface="Calibri" charset="0"/>
                    <a:cs typeface="Calibri" charset="0"/>
                  </a:rPr>
                  <a:t>()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and </a:t>
                </a:r>
                <a:r>
                  <a:rPr lang="en-US" sz="2000" dirty="0" err="1">
                    <a:latin typeface="Courier" pitchFamily="2" charset="0"/>
                    <a:ea typeface="Calibri" charset="0"/>
                    <a:cs typeface="Calibri" charset="0"/>
                  </a:rPr>
                  <a:t>lastKey</a:t>
                </a:r>
                <a:r>
                  <a:rPr lang="en-US" sz="2000" dirty="0">
                    <a:latin typeface="Courier" pitchFamily="2" charset="0"/>
                    <a:ea typeface="Calibri" charset="0"/>
                    <a:cs typeface="Calibri" charset="0"/>
                  </a:rPr>
                  <a:t>()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methods, respectively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The implementation is similar to </a:t>
                </a:r>
                <a:r>
                  <a:rPr lang="en-US" sz="24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TreeSet</a:t>
                </a:r>
                <a:endParaRPr lang="en-US" sz="2400" dirty="0">
                  <a:solidFill>
                    <a:srgbClr val="00B050"/>
                  </a:solidFill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TreeMap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each node holds both a key and a value 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Actually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uses a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TreeMap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internally (just makes value = key)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Put/get/remove can be done in logarithmic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21" y="851822"/>
                <a:ext cx="8300476" cy="4883456"/>
              </a:xfrm>
              <a:prstGeom prst="rect">
                <a:avLst/>
              </a:prstGeom>
              <a:blipFill>
                <a:blip r:embed="rId3"/>
                <a:stretch>
                  <a:fillRect l="-916" t="-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E732E56-100F-0142-AD1E-F867018417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6098" y="1002227"/>
            <a:ext cx="1174630" cy="15769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4D70B74-AB61-C645-A070-7EAA5D9199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82" y="4715622"/>
            <a:ext cx="2963917" cy="178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58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charset="0"/>
                <a:ea typeface="Calibri" charset="0"/>
                <a:cs typeface="Calibri" charset="0"/>
              </a:rPr>
              <a:t>How to choose a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04604" y="4579782"/>
            <a:ext cx="8681034" cy="1973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TreeMap</a:t>
            </a:r>
            <a:r>
              <a:rPr lang="en-US" sz="2400" dirty="0"/>
              <a:t> if you need in-order iteration</a:t>
            </a: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/>
              <a:t> if you need multi-threading synchronization</a:t>
            </a:r>
          </a:p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r>
              <a:rPr lang="en-US" sz="2400" dirty="0"/>
              <a:t> if you need insertion-order iteration</a:t>
            </a:r>
          </a:p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400" dirty="0"/>
              <a:t> for anything else (most commonly used)</a:t>
            </a:r>
            <a:endParaRPr lang="en-US" sz="1600" dirty="0"/>
          </a:p>
          <a:p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C2CD944-A737-6D44-9C7A-32675C82D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848" y="982756"/>
            <a:ext cx="4883767" cy="334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744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0"/>
            <a:ext cx="8546123" cy="844826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charset="0"/>
                <a:ea typeface="Calibri" charset="0"/>
                <a:cs typeface="Calibri" charset="0"/>
              </a:rPr>
              <a:t>One more time: </a:t>
            </a:r>
            <a:br>
              <a:rPr lang="en-US" sz="32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3200" dirty="0" smtClean="0">
                <a:latin typeface="Calibri" charset="0"/>
                <a:ea typeface="Calibri" charset="0"/>
                <a:cs typeface="Calibri" charset="0"/>
              </a:rPr>
              <a:t>Java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collections framework</a:t>
            </a:r>
            <a:endParaRPr lang="en-US" sz="3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implementing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20285A-6980-D84A-99C1-C1262D4D3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439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 smtClean="0"/>
              <a:t>Algorithmic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</a:t>
            </a:r>
            <a:r>
              <a:rPr lang="en-US" sz="2400" dirty="0" smtClean="0"/>
              <a:t>8, section 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77711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Analysis of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After proving (demonstrating)? That an algorithm is correct,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what then? </a:t>
            </a:r>
          </a:p>
          <a:p>
            <a:pPr lvl="1"/>
            <a:endParaRPr lang="en-US" sz="2000" dirty="0">
              <a:ea typeface="Calibri" charset="0"/>
              <a:cs typeface="Calibri" charset="0"/>
            </a:endParaRPr>
          </a:p>
          <a:p>
            <a:r>
              <a:rPr lang="en-US" sz="2400" dirty="0"/>
              <a:t>We can </a:t>
            </a:r>
            <a:r>
              <a:rPr lang="en-US" sz="2400" dirty="0" smtClean="0"/>
              <a:t>ask if the algorithm is “good!”</a:t>
            </a:r>
          </a:p>
          <a:p>
            <a:pPr lvl="1"/>
            <a:r>
              <a:rPr lang="en-US" sz="2000" dirty="0" smtClean="0"/>
              <a:t>David Eck, via our textbook, would frame </a:t>
            </a:r>
            <a:r>
              <a:rPr lang="en-US" sz="2000" dirty="0" smtClean="0"/>
              <a:t>the question in terms of “</a:t>
            </a:r>
            <a:r>
              <a:rPr lang="en-US" sz="2000" dirty="0" smtClean="0"/>
              <a:t>efficiency.”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“And what is good, Phaedrus,</a:t>
            </a:r>
            <a:br>
              <a:rPr lang="en-US" sz="2400" dirty="0" smtClean="0"/>
            </a:br>
            <a:r>
              <a:rPr lang="en-US" sz="2400" dirty="0" smtClean="0"/>
              <a:t>And what is not good—</a:t>
            </a:r>
            <a:br>
              <a:rPr lang="en-US" sz="2400" dirty="0" smtClean="0"/>
            </a:br>
            <a:r>
              <a:rPr lang="en-US" sz="2400" dirty="0" smtClean="0"/>
              <a:t>Need we ask anyone to tell us these things?” </a:t>
            </a:r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― </a:t>
            </a:r>
            <a:r>
              <a:rPr lang="en-US" sz="1800" dirty="0" smtClean="0"/>
              <a:t>Robert </a:t>
            </a:r>
            <a:r>
              <a:rPr lang="en-US" sz="1800" dirty="0" smtClean="0"/>
              <a:t>M. </a:t>
            </a:r>
            <a:r>
              <a:rPr lang="en-US" sz="1800" dirty="0" err="1" smtClean="0"/>
              <a:t>Pirsig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00FF"/>
                </a:solidFill>
                <a:hlinkClick r:id="rId3"/>
              </a:rPr>
              <a:t>Zen and the Art of Motorcycle Maintenance: An Inquiry Into Values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- </a:t>
            </a:r>
            <a:r>
              <a:rPr lang="en-US" sz="1800" dirty="0" smtClean="0"/>
              <a:t>see also: </a:t>
            </a:r>
            <a:r>
              <a:rPr lang="en-US" sz="1800" u="sng" dirty="0" smtClean="0">
                <a:solidFill>
                  <a:srgbClr val="0000FF"/>
                </a:solidFill>
              </a:rPr>
              <a:t>https://en.wikipedia.org/wiki/Phaedrus_(dialogue)</a:t>
            </a:r>
            <a:endParaRPr lang="en-US" sz="1800" u="sng" dirty="0">
              <a:solidFill>
                <a:srgbClr val="0000FF"/>
              </a:solidFill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Asymptotic Analysis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quantitative analysis of the performance of an algorithm </a:t>
            </a:r>
            <a:r>
              <a:rPr lang="en-US" sz="1800" dirty="0" smtClean="0">
                <a:ea typeface="Courier New" charset="0"/>
                <a:cs typeface="Courier New" charset="0"/>
              </a:rPr>
              <a:t>(or program): </a:t>
            </a:r>
            <a:endParaRPr lang="en-US" sz="2400" dirty="0" smtClean="0">
              <a:ea typeface="Courier New" charset="0"/>
              <a:cs typeface="Courier New" charset="0"/>
            </a:endParaRP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Based on relative performance of other algorithms that solve the same problem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Also based on data, (and sometimes independent of the data).</a:t>
            </a:r>
          </a:p>
          <a:p>
            <a:pPr lvl="2"/>
            <a:r>
              <a:rPr lang="en-US" dirty="0" smtClean="0">
                <a:ea typeface="Calibri" charset="0"/>
                <a:cs typeface="Courier New" charset="0"/>
              </a:rPr>
              <a:t>e.g. a </a:t>
            </a:r>
            <a:r>
              <a:rPr lang="en-US" dirty="0" smtClean="0">
                <a:solidFill>
                  <a:srgbClr val="0000FF"/>
                </a:solidFill>
                <a:ea typeface="Calibri" charset="0"/>
                <a:cs typeface="Courier New" charset="0"/>
              </a:rPr>
              <a:t>collection</a:t>
            </a:r>
            <a:r>
              <a:rPr lang="en-US" dirty="0" smtClean="0">
                <a:ea typeface="Calibri" charset="0"/>
                <a:cs typeface="Courier New" charset="0"/>
              </a:rPr>
              <a:t> of size </a:t>
            </a:r>
            <a:r>
              <a:rPr lang="en-US" i="1" dirty="0" smtClean="0">
                <a:latin typeface="Lucida Calligraphy" pitchFamily="66" charset="0"/>
                <a:ea typeface="Calibri" charset="0"/>
                <a:cs typeface="Courier New" charset="0"/>
              </a:rPr>
              <a:t>n</a:t>
            </a:r>
            <a:r>
              <a:rPr lang="en-US" dirty="0" smtClean="0">
                <a:ea typeface="Calibri" charset="0"/>
                <a:cs typeface="Courier New" charset="0"/>
              </a:rPr>
              <a:t>, accessing element </a:t>
            </a:r>
            <a:r>
              <a:rPr lang="en-US" dirty="0" err="1" smtClean="0">
                <a:latin typeface="Lucida Calligraphy" pitchFamily="66" charset="0"/>
                <a:ea typeface="Calibri" charset="0"/>
                <a:cs typeface="Courier New" charset="0"/>
              </a:rPr>
              <a:t>i</a:t>
            </a:r>
            <a:r>
              <a:rPr lang="en-US" dirty="0" smtClean="0">
                <a:latin typeface="Lucida Calligraphy" pitchFamily="66" charset="0"/>
                <a:ea typeface="Calibri" charset="0"/>
                <a:cs typeface="Courier New" charset="0"/>
              </a:rPr>
              <a:t> &lt;= n</a:t>
            </a:r>
            <a:r>
              <a:rPr lang="en-US" dirty="0" smtClean="0">
                <a:ea typeface="Calibri" charset="0"/>
                <a:cs typeface="Courier New" charset="0"/>
              </a:rPr>
              <a:t>)</a:t>
            </a:r>
            <a:endParaRPr lang="en-US" dirty="0">
              <a:ea typeface="Calibri" charset="0"/>
              <a:cs typeface="Calibri" charset="0"/>
            </a:endParaRPr>
          </a:p>
          <a:p>
            <a:r>
              <a:rPr lang="en-US" sz="2400" dirty="0" smtClean="0"/>
              <a:t>In industry, the term used is the number of machine language instructions (we can also use the generic term, </a:t>
            </a:r>
            <a:r>
              <a:rPr lang="en-US" sz="2400" i="1" dirty="0" smtClean="0"/>
              <a:t>operations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Mathematically (and according to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) the term used is “Big O” or “Big Oh” notation. (</a:t>
            </a:r>
            <a:r>
              <a:rPr lang="en-US" sz="2000" dirty="0" smtClean="0"/>
              <a:t>This is what we will use.)</a:t>
            </a:r>
            <a:endParaRPr lang="en-US" sz="2400" dirty="0" smtClean="0"/>
          </a:p>
          <a:p>
            <a:pPr lvl="1"/>
            <a:r>
              <a:rPr lang="en-US" sz="2000" dirty="0" smtClean="0"/>
              <a:t>The “Order” of a function. That is, </a:t>
            </a:r>
          </a:p>
          <a:p>
            <a:pPr lvl="1"/>
            <a:r>
              <a:rPr lang="en-US" sz="2000" dirty="0" smtClean="0"/>
              <a:t>The limits of a function, </a:t>
            </a:r>
            <a:r>
              <a:rPr lang="en-US" sz="2400" dirty="0" smtClean="0">
                <a:latin typeface="Lucida Calligraphy" pitchFamily="66" charset="0"/>
              </a:rPr>
              <a:t>f(x)</a:t>
            </a:r>
            <a:r>
              <a:rPr lang="en-US" sz="2000" dirty="0" smtClean="0"/>
              <a:t>, when </a:t>
            </a:r>
            <a:r>
              <a:rPr lang="en-US" sz="2400" dirty="0" smtClean="0">
                <a:latin typeface="Lucida Calligraphy" pitchFamily="66" charset="0"/>
              </a:rPr>
              <a:t>x</a:t>
            </a:r>
            <a:r>
              <a:rPr lang="en-US" sz="2000" dirty="0" smtClean="0"/>
              <a:t> approaches infinity.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example from Maps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174" y="4343400"/>
            <a:ext cx="9137826" cy="2196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Recall this slide from our discussion of Maps</a:t>
            </a:r>
          </a:p>
          <a:p>
            <a:r>
              <a:rPr lang="en-US" sz="2400" dirty="0" smtClean="0">
                <a:ea typeface="Courier New" charset="0"/>
                <a:cs typeface="Courier New" charset="0"/>
              </a:rPr>
              <a:t>O(1) refers to constant time to perform put/get/remove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Independent of the data: the </a:t>
            </a:r>
            <a:r>
              <a:rPr lang="en-US" sz="2400" b="1" u="sng" dirty="0" smtClean="0">
                <a:latin typeface="Ink Free" pitchFamily="66" charset="0"/>
                <a:ea typeface="Courier New" charset="0"/>
                <a:cs typeface="Courier New" charset="0"/>
              </a:rPr>
              <a:t>size</a:t>
            </a:r>
            <a:r>
              <a:rPr lang="en-US" sz="2000" dirty="0" smtClean="0">
                <a:ea typeface="Courier New" charset="0"/>
                <a:cs typeface="Courier New" charset="0"/>
              </a:rPr>
              <a:t> of the Map (i.e. data) is irrelevant. </a:t>
            </a:r>
          </a:p>
          <a:p>
            <a:pPr lvl="2"/>
            <a:r>
              <a:rPr lang="en-US" sz="1600" dirty="0" smtClean="0">
                <a:ea typeface="Courier New" charset="0"/>
                <a:cs typeface="Courier New" charset="0"/>
              </a:rPr>
              <a:t>Umm, what about the “if load factor small enough” part? </a:t>
            </a:r>
            <a:endParaRPr lang="en-US" sz="3200" dirty="0" smtClean="0">
              <a:ea typeface="Courier New" charset="0"/>
              <a:cs typeface="Courier New" charset="0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5" name="Content Placeholder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215" y="1099594"/>
            <a:ext cx="8681034" cy="2923235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 l="-876" t="-30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example from Maps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174" y="4343400"/>
            <a:ext cx="9137826" cy="21965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Recall this slide from our discussion of Maps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O(1) refers to constant time to perform put/get/remove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Independent of the data: the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Ink Free" pitchFamily="66" charset="0"/>
                <a:ea typeface="Courier New" charset="0"/>
                <a:cs typeface="Courier New" charset="0"/>
              </a:rPr>
              <a:t>size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of the Map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i.e. data)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is irrelevant. </a:t>
            </a:r>
          </a:p>
          <a:p>
            <a:pPr lvl="2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ea typeface="Courier New" charset="0"/>
                <a:cs typeface="Courier New" charset="0"/>
              </a:rPr>
              <a:t>Umm, what about the “if load factor small enough” part? </a:t>
            </a:r>
          </a:p>
          <a:p>
            <a:pPr lvl="1"/>
            <a:r>
              <a:rPr lang="en-US" sz="2400" dirty="0" smtClean="0">
                <a:ea typeface="Courier New" charset="0"/>
                <a:cs typeface="Courier New" charset="0"/>
              </a:rPr>
              <a:t>This assumes we don’t need to search within the bucket!</a:t>
            </a:r>
          </a:p>
          <a:p>
            <a:pPr lvl="2"/>
            <a:r>
              <a:rPr lang="en-US" sz="2000" dirty="0" smtClean="0">
                <a:ea typeface="Courier New" charset="0"/>
                <a:cs typeface="Courier New" charset="0"/>
              </a:rPr>
              <a:t>Sometimes, the </a:t>
            </a:r>
            <a:r>
              <a:rPr lang="en-US" sz="2200" b="1" u="sng" dirty="0" smtClean="0">
                <a:latin typeface="Ink Free" pitchFamily="66" charset="0"/>
                <a:ea typeface="Courier New" charset="0"/>
                <a:cs typeface="Courier New" charset="0"/>
              </a:rPr>
              <a:t>kind</a:t>
            </a:r>
            <a:r>
              <a:rPr lang="en-US" sz="2000" dirty="0" smtClean="0">
                <a:ea typeface="Courier New" charset="0"/>
                <a:cs typeface="Courier New" charset="0"/>
              </a:rPr>
              <a:t> of data is important: [best/worst/average] case</a:t>
            </a:r>
            <a:endParaRPr lang="en-US" sz="2000" dirty="0" smtClean="0">
              <a:ea typeface="Courier New" charset="0"/>
              <a:cs typeface="Courier New" charset="0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5" name="Content Placeholder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215" y="1099594"/>
            <a:ext cx="8681034" cy="2923235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 l="-876" t="-30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Basic Orders of Algorithmic Growth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3329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Calligraphy" pitchFamily="66" charset="0"/>
              </a:rPr>
              <a:t>O(1)  – </a:t>
            </a:r>
            <a:r>
              <a:rPr lang="en-US" sz="2400" dirty="0" smtClean="0">
                <a:latin typeface="+mj-lt"/>
              </a:rPr>
              <a:t>Constant time </a:t>
            </a:r>
            <a:r>
              <a:rPr lang="en-US" sz="2000" dirty="0" smtClean="0">
                <a:latin typeface="+mj-lt"/>
              </a:rPr>
              <a:t>(e.g. inserting element in a not-full array)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Constant growth, based on n </a:t>
            </a:r>
            <a:r>
              <a:rPr lang="en-US" sz="1800" dirty="0" smtClean="0"/>
              <a:t>(e.g. inserting element in a linked list)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</a:t>
            </a:r>
            <a:r>
              <a:rPr lang="en-US" sz="2400" baseline="30000" dirty="0" smtClean="0">
                <a:latin typeface="Lucida Calligraphy" pitchFamily="66" charset="0"/>
              </a:rPr>
              <a:t>2</a:t>
            </a:r>
            <a:r>
              <a:rPr lang="en-US" sz="2400" dirty="0" smtClean="0">
                <a:latin typeface="Lucida Calligraphy" pitchFamily="66" charset="0"/>
              </a:rPr>
              <a:t>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Power function, exponent is a constant </a:t>
            </a:r>
            <a:r>
              <a:rPr lang="en-US" sz="2000" dirty="0" smtClean="0"/>
              <a:t>(e.g. bubble sort)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O(2</a:t>
            </a:r>
            <a:r>
              <a:rPr lang="en-US" sz="2400" baseline="30000" dirty="0" smtClean="0">
                <a:latin typeface="Lucida Calligraphy" pitchFamily="66" charset="0"/>
              </a:rPr>
              <a:t>n</a:t>
            </a:r>
            <a:r>
              <a:rPr lang="en-US" sz="2400" dirty="0" smtClean="0">
                <a:latin typeface="Lucida Calligraphy" pitchFamily="66" charset="0"/>
              </a:rPr>
              <a:t>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Power function, exponential growth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O(log(n)) </a:t>
            </a:r>
            <a:r>
              <a:rPr lang="en-US" sz="2400" dirty="0" smtClean="0">
                <a:latin typeface="Lucida Calligraphy" pitchFamily="66" charset="0"/>
              </a:rPr>
              <a:t>– </a:t>
            </a:r>
            <a:r>
              <a:rPr lang="en-US" sz="2400" dirty="0" smtClean="0"/>
              <a:t>Logarithmic growth </a:t>
            </a:r>
            <a:r>
              <a:rPr lang="en-US" sz="2400" dirty="0" smtClean="0"/>
              <a:t>(e.g. </a:t>
            </a:r>
            <a:r>
              <a:rPr lang="en-US" sz="2400" dirty="0" smtClean="0"/>
              <a:t>binary search)</a:t>
            </a:r>
            <a:endParaRPr lang="en-US" sz="24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400" dirty="0" smtClean="0"/>
              <a:t>The following chart, from our textbook, shows </a:t>
            </a:r>
            <a:r>
              <a:rPr lang="en-US" sz="2400" i="1" dirty="0" smtClean="0"/>
              <a:t>relative</a:t>
            </a:r>
            <a:r>
              <a:rPr lang="en-US" sz="2400" dirty="0" smtClean="0"/>
              <a:t> order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2284" y="4691270"/>
            <a:ext cx="53816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Java’s collections framework: maps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1677711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 !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pPr lvl="1"/>
            <a:r>
              <a:rPr lang="en-US" sz="2000" dirty="0" smtClean="0">
                <a:cs typeface="Courier New" charset="0"/>
              </a:rPr>
              <a:t>Hopefully, you or your family received on already!</a:t>
            </a:r>
          </a:p>
          <a:p>
            <a:pPr lvl="1"/>
            <a:r>
              <a:rPr lang="en-US" sz="2000" dirty="0" smtClean="0">
                <a:cs typeface="Courier New" charset="0"/>
              </a:rPr>
              <a:t>What does this have to do with sorting algorithms?</a:t>
            </a:r>
            <a:endParaRPr lang="en-US" sz="20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(cont.)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algorithms: 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pPr lvl="1"/>
            <a:r>
              <a:rPr lang="en-US" sz="2000" dirty="0" smtClean="0">
                <a:cs typeface="Courier New" charset="0"/>
              </a:rPr>
              <a:t>Hopefully, you or your family received on already!</a:t>
            </a:r>
          </a:p>
          <a:p>
            <a:pPr lvl="1"/>
            <a:r>
              <a:rPr lang="en-US" sz="2000" dirty="0" smtClean="0">
                <a:cs typeface="Courier New" charset="0"/>
              </a:rPr>
              <a:t>This:</a:t>
            </a:r>
          </a:p>
          <a:p>
            <a:r>
              <a:rPr lang="en-US" sz="2400" dirty="0" smtClean="0">
                <a:cs typeface="Courier New" charset="0"/>
              </a:rPr>
              <a:t>According to marketwatch.com,</a:t>
            </a:r>
          </a:p>
          <a:p>
            <a:pPr lvl="1"/>
            <a:r>
              <a:rPr lang="en-US" sz="1200" dirty="0" smtClean="0"/>
              <a:t>https://www.marketwatch.com/story/when-are-stimulus-checks-being-sent-out-how-to-keep-tabs-on-yours-2020-04-10</a:t>
            </a:r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>
                <a:latin typeface="Corbel" pitchFamily="34" charset="0"/>
              </a:rPr>
              <a:t>After direct deposit funds are deposited into accounts. . .</a:t>
            </a:r>
          </a:p>
          <a:p>
            <a:r>
              <a:rPr lang="en-US" sz="2000" i="1" dirty="0" smtClean="0">
                <a:latin typeface="Corbel" pitchFamily="34" charset="0"/>
              </a:rPr>
              <a:t>In </a:t>
            </a:r>
            <a:r>
              <a:rPr lang="en-US" sz="2000" i="1" dirty="0" smtClean="0">
                <a:latin typeface="Corbel" pitchFamily="34" charset="0"/>
              </a:rPr>
              <a:t>early May, the IRS will start mailing paper checks to households, at a rate of 5 million per week. The paper checks will first go to the households with the lowest adjusted gross incomes, and continue upwards</a:t>
            </a:r>
            <a:r>
              <a:rPr lang="en-US" sz="2000" i="1" dirty="0" smtClean="0">
                <a:latin typeface="Corbel" pitchFamily="34" charset="0"/>
              </a:rPr>
              <a:t>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Translated: the IRS will </a:t>
            </a:r>
            <a:r>
              <a:rPr lang="en-US" sz="20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 all household incomes  in the USA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according to income (low-to-high)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and mail checks according to this </a:t>
            </a:r>
            <a:r>
              <a:rPr lang="en-US" sz="16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 order.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I wonder what kind of </a:t>
            </a:r>
            <a:r>
              <a:rPr lang="en-US" sz="2000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sorting algorithm 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will be used?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Maybe it’ll be some Cobol application too</a:t>
            </a:r>
            <a:endParaRPr lang="en-US" sz="1600" dirty="0">
              <a:latin typeface="Corbel" pitchFamily="34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… Sorting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According to toptal.com,</a:t>
            </a:r>
          </a:p>
          <a:p>
            <a:pPr lvl="1"/>
            <a:r>
              <a:rPr lang="en-US" sz="1200" dirty="0" smtClean="0"/>
              <a:t>https</a:t>
            </a:r>
            <a:r>
              <a:rPr lang="en-US" sz="1200" dirty="0" smtClean="0"/>
              <a:t>://www.toptal.com/developers/sorting-algorithms </a:t>
            </a:r>
            <a:endParaRPr lang="en-US" sz="1200" dirty="0" smtClean="0"/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/>
              <a:t>The ideal sorting algorithm, which doesn’t exist by the way, should. . .</a:t>
            </a:r>
          </a:p>
          <a:p>
            <a:r>
              <a:rPr lang="en-US" sz="2000" dirty="0" smtClean="0"/>
              <a:t>Avoid moving/swapping equal elements</a:t>
            </a:r>
          </a:p>
          <a:p>
            <a:r>
              <a:rPr lang="en-US" sz="2000" dirty="0" smtClean="0"/>
              <a:t>Require a minimum of extra memory (Big-O notation: </a:t>
            </a:r>
            <a:r>
              <a:rPr lang="en-US" sz="2000" dirty="0" smtClean="0">
                <a:latin typeface="Lucida Calligraphy" pitchFamily="66" charset="0"/>
              </a:rPr>
              <a:t>O(1) 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Have, in worst-case, element/key comparisons of </a:t>
            </a:r>
            <a:r>
              <a:rPr lang="en-US" sz="2000" dirty="0" smtClean="0">
                <a:latin typeface="Lucida Calligraphy" pitchFamily="66" charset="0"/>
              </a:rPr>
              <a:t>O(</a:t>
            </a:r>
            <a:r>
              <a:rPr lang="en-US" sz="2000" dirty="0" err="1" smtClean="0">
                <a:latin typeface="Lucida Calligraphy" pitchFamily="66" charset="0"/>
              </a:rPr>
              <a:t>nlog</a:t>
            </a:r>
            <a:r>
              <a:rPr lang="en-US" sz="2000" dirty="0" smtClean="0">
                <a:latin typeface="Lucida Calligraphy" pitchFamily="66" charset="0"/>
              </a:rPr>
              <a:t>(n</a:t>
            </a:r>
            <a:r>
              <a:rPr lang="en-US" sz="2000" dirty="0" smtClean="0">
                <a:latin typeface="Lucida Calligraphy" pitchFamily="66" charset="0"/>
              </a:rPr>
              <a:t>)) 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000" dirty="0" smtClean="0"/>
              <a:t>Have, in worst-case, moving/swapping elements of </a:t>
            </a:r>
            <a:r>
              <a:rPr lang="en-US" sz="2000" dirty="0" smtClean="0">
                <a:latin typeface="Lucida Calligraphy" pitchFamily="66" charset="0"/>
              </a:rPr>
              <a:t>O(n) </a:t>
            </a:r>
            <a:endParaRPr lang="en-US" sz="2000" dirty="0" smtClean="0"/>
          </a:p>
          <a:p>
            <a:r>
              <a:rPr lang="en-US" sz="2000" dirty="0" smtClean="0"/>
              <a:t>Be more efficient when the data is nearly sorted already </a:t>
            </a:r>
          </a:p>
          <a:p>
            <a:pPr lvl="1"/>
            <a:r>
              <a:rPr lang="en-US" sz="1600" dirty="0" smtClean="0"/>
              <a:t>Data can be arranged randomly, nearly sorted, nearly reverse sorted, </a:t>
            </a:r>
          </a:p>
          <a:p>
            <a:pPr lvl="1"/>
            <a:r>
              <a:rPr lang="en-US" sz="1600" dirty="0" smtClean="0"/>
              <a:t>Even mostly different or mostly the same (like yearly incomes maybe?)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best algorithm, in other words, is the one that:</a:t>
            </a:r>
          </a:p>
          <a:p>
            <a:r>
              <a:rPr lang="en-US" sz="2000" dirty="0" smtClean="0"/>
              <a:t> works </a:t>
            </a:r>
            <a:r>
              <a:rPr lang="en-US" sz="2000" i="1" dirty="0" smtClean="0"/>
              <a:t>best</a:t>
            </a:r>
            <a:r>
              <a:rPr lang="en-US" sz="2000" dirty="0" smtClean="0"/>
              <a:t> </a:t>
            </a:r>
            <a:r>
              <a:rPr lang="en-US" sz="2000" i="1" dirty="0" smtClean="0"/>
              <a:t>for the data </a:t>
            </a:r>
            <a:r>
              <a:rPr lang="en-US" sz="2000" dirty="0" smtClean="0"/>
              <a:t>we want to sort.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854765"/>
            <a:ext cx="9137826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basic idea: consider an unordered (by height) All-Star baseball (?) team</a:t>
            </a:r>
          </a:p>
          <a:p>
            <a:r>
              <a:rPr lang="en-US" sz="2000" dirty="0" smtClean="0"/>
              <a:t>Sorting rules: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 can only “see” two players at a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start on the left hand side (players numbered from 0 to n-1)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Compare two players (Aaron Judge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tall</a:t>
            </a:r>
            <a:r>
              <a:rPr lang="en-US" sz="2000" dirty="0" smtClean="0"/>
              <a:t>, Jose </a:t>
            </a:r>
            <a:r>
              <a:rPr lang="en-US" sz="2000" dirty="0" err="1" smtClean="0"/>
              <a:t>Altuve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small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If the one on the left is taller, swap the positions of these two players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Move one position to the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When you reach the end of the line start  over again (step 2) until sorted!</a:t>
            </a:r>
          </a:p>
          <a:p>
            <a:pPr marL="857250" lvl="1" indent="-457200"/>
            <a:r>
              <a:rPr lang="en-US" sz="1600" dirty="0" smtClean="0"/>
              <a:t>After the first pass, Aaron Judge will be in his final position, N-1)</a:t>
            </a:r>
          </a:p>
          <a:p>
            <a:pPr marL="857250" lvl="1" indent="-457200"/>
            <a:r>
              <a:rPr lang="en-US" sz="1600" dirty="0" smtClean="0"/>
              <a:t>After second pass, say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 is in his final position,  N-2)</a:t>
            </a:r>
          </a:p>
          <a:p>
            <a:pPr marL="857250" lvl="1" indent="-457200"/>
            <a:r>
              <a:rPr lang="en-US" sz="1600" dirty="0" smtClean="0"/>
              <a:t>After last pass</a:t>
            </a:r>
            <a:r>
              <a:rPr lang="en-US" sz="1600" dirty="0" smtClean="0"/>
              <a:t>, everyone is sorted: </a:t>
            </a:r>
            <a:r>
              <a:rPr lang="en-US" sz="1600" dirty="0" err="1" smtClean="0"/>
              <a:t>Sachin</a:t>
            </a:r>
            <a:r>
              <a:rPr lang="en-US" sz="1600" dirty="0" smtClean="0"/>
              <a:t> </a:t>
            </a:r>
            <a:r>
              <a:rPr lang="en-US" sz="1600" dirty="0" err="1" smtClean="0"/>
              <a:t>Tendulkar</a:t>
            </a:r>
            <a:r>
              <a:rPr lang="en-US" sz="1600" dirty="0" smtClean="0"/>
              <a:t>, Jose </a:t>
            </a:r>
            <a:r>
              <a:rPr lang="en-US" sz="1600" dirty="0" err="1" smtClean="0"/>
              <a:t>Altuve</a:t>
            </a:r>
            <a:r>
              <a:rPr lang="en-US" sz="1600" dirty="0" smtClean="0"/>
              <a:t>,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, Aaron Judge</a:t>
            </a:r>
            <a:endParaRPr lang="en-US" sz="16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       The </a:t>
            </a:r>
            <a:r>
              <a:rPr lang="en-US" sz="2400" dirty="0" smtClean="0">
                <a:cs typeface="Courier New" charset="0"/>
              </a:rPr>
              <a:t>basic algorithm (low to high</a:t>
            </a:r>
            <a:r>
              <a:rPr lang="en-US" sz="2400" dirty="0" smtClean="0">
                <a:cs typeface="Courier New" charset="0"/>
              </a:rPr>
              <a:t>):</a:t>
            </a:r>
          </a:p>
          <a:p>
            <a:pPr lvl="1">
              <a:buNone/>
            </a:pPr>
            <a:r>
              <a:rPr lang="en-US" sz="1200" dirty="0" smtClean="0"/>
              <a:t>for </a:t>
            </a:r>
            <a:r>
              <a:rPr lang="en-US" sz="1200" dirty="0" smtClean="0"/>
              <a:t>(backwards= numberOfElements-1; backwards &gt; 1; backwards--) { // outer loop: consider elements from back -&gt; front of list</a:t>
            </a:r>
          </a:p>
          <a:p>
            <a:pPr lvl="1">
              <a:buNone/>
            </a:pPr>
            <a:r>
              <a:rPr lang="en-US" sz="1200" dirty="0" smtClean="0"/>
              <a:t>   for (forwards= 0; forwards &lt; backwards; forwards++) { // inner loop: consider elements front -&gt; back of list</a:t>
            </a:r>
          </a:p>
          <a:p>
            <a:pPr lvl="1">
              <a:buNone/>
            </a:pPr>
            <a:r>
              <a:rPr lang="en-US" sz="1200" dirty="0" smtClean="0"/>
              <a:t>      if ( array[forwards] &gt; array[forwards+1])   // if the relative elements are out of order</a:t>
            </a:r>
          </a:p>
          <a:p>
            <a:pPr lvl="1">
              <a:buNone/>
            </a:pPr>
            <a:r>
              <a:rPr lang="en-US" sz="1200" dirty="0" smtClean="0"/>
              <a:t>         swap(forwards, forwards+1);                   // swap the elements</a:t>
            </a:r>
          </a:p>
          <a:p>
            <a:pPr lvl="1">
              <a:buNone/>
            </a:pPr>
            <a:r>
              <a:rPr lang="en-US" sz="1200" dirty="0" smtClean="0"/>
              <a:t>   }</a:t>
            </a:r>
          </a:p>
          <a:p>
            <a:pPr lvl="1">
              <a:buNone/>
            </a:pPr>
            <a:r>
              <a:rPr lang="en-US" sz="1200" dirty="0" smtClean="0"/>
              <a:t>} // Let’s look at the code in action!</a:t>
            </a:r>
            <a:endParaRPr lang="en-US" sz="12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 Algorithm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854765"/>
            <a:ext cx="9137826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</a:t>
            </a:r>
            <a:r>
              <a:rPr lang="en-US" sz="2400" dirty="0" smtClean="0">
                <a:cs typeface="Courier New" charset="0"/>
              </a:rPr>
              <a:t>(larger font):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(backwards= numberOfElements-1; backwards &gt; 1; backwards--)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outer loop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for (forwards= 0; forwards &lt; backwards; forwards++) { // inner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loop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if ( array[forwards] &gt; array[forwards+1])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“You’re out of order!”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swap(forwards, forwards+1);      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swap the elements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// Let’s look at the code in action!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2CABE5D-39A7-BD4C-822A-640F61E0FF36}"/>
              </a:ext>
            </a:extLst>
          </p:cNvPr>
          <p:cNvSpPr/>
          <p:nvPr/>
        </p:nvSpPr>
        <p:spPr>
          <a:xfrm>
            <a:off x="4928133" y="4528650"/>
            <a:ext cx="3599849" cy="1980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C8EE5DB-09C4-704C-9ADB-00A8FD8D9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data structures implementing many common ADTs</a:t>
            </a:r>
          </a:p>
        </p:txBody>
      </p:sp>
    </p:spTree>
    <p:extLst>
      <p:ext uri="{BB962C8B-B14F-4D97-AF65-F5344CB8AC3E}">
        <p14:creationId xmlns:p14="http://schemas.microsoft.com/office/powerpoint/2010/main" xmlns="" val="340754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05983" y="2718457"/>
            <a:ext cx="8764338" cy="35851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Lists allow us to access elements by index</a:t>
            </a:r>
          </a:p>
          <a:p>
            <a:pPr lvl="1"/>
            <a:r>
              <a:rPr lang="en-US" sz="2000" dirty="0"/>
              <a:t>Often not very useful</a:t>
            </a:r>
          </a:p>
          <a:p>
            <a:r>
              <a:rPr lang="en-US" sz="2400" dirty="0"/>
              <a:t>Map is an ADT that defines a content-associative memory </a:t>
            </a:r>
          </a:p>
          <a:p>
            <a:pPr lvl="1"/>
            <a:r>
              <a:rPr lang="en-US" sz="2000" dirty="0"/>
              <a:t>Stored values referenced by a key, not an index (maps key to value)</a:t>
            </a:r>
          </a:p>
          <a:p>
            <a:pPr lvl="1"/>
            <a:r>
              <a:rPr lang="en-US" sz="2000" dirty="0"/>
              <a:t>Map keys are unique</a:t>
            </a:r>
          </a:p>
          <a:p>
            <a:pPr lvl="1"/>
            <a:r>
              <a:rPr lang="en-US" sz="2000" dirty="0"/>
              <a:t>Also know as a dictionary (word </a:t>
            </a:r>
            <a:r>
              <a:rPr lang="en-US" sz="2000" dirty="0">
                <a:sym typeface="Wingdings"/>
              </a:rPr>
              <a:t> definition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Keys can be numeric or not</a:t>
            </a:r>
          </a:p>
          <a:p>
            <a:r>
              <a:rPr lang="en-US" sz="2400" dirty="0"/>
              <a:t>Very common in practice, e.g.:</a:t>
            </a:r>
          </a:p>
          <a:p>
            <a:pPr lvl="1"/>
            <a:r>
              <a:rPr lang="en-US" sz="2000" dirty="0"/>
              <a:t>Access driver record using driver’s license id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331" y="939536"/>
            <a:ext cx="2682439" cy="17289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1556" y="4347914"/>
            <a:ext cx="2948765" cy="195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11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iteration (1/2)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so no iterator built-in</a:t>
            </a:r>
          </a:p>
          <a:p>
            <a:r>
              <a:rPr lang="en-US" sz="2400" dirty="0"/>
              <a:t>We can use the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entrySet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/>
              <a:t> method to obtain one though </a:t>
            </a:r>
          </a:p>
          <a:p>
            <a:pPr lvl="1"/>
            <a:r>
              <a:rPr lang="en-US" sz="2000" dirty="0"/>
              <a:t>Returns a set of map entries, which we can then iterate over. E.g.:</a:t>
            </a:r>
            <a:endParaRPr lang="en-US" sz="2400" dirty="0"/>
          </a:p>
          <a:p>
            <a:pPr marL="0" indent="0">
              <a:buNone/>
            </a:pPr>
            <a:endParaRPr lang="en-US" sz="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entrySet.iterator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e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e.getKey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Alternatively, using a for-each loop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Map.Entry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e :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map.entrySet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e.getKey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(),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e.getValue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710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java.util.Map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iteration (2/2)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30134" y="982756"/>
            <a:ext cx="8569114" cy="54824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does not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so no iterator built-in</a:t>
            </a:r>
          </a:p>
          <a:p>
            <a:r>
              <a:rPr lang="en-US" sz="2400" dirty="0"/>
              <a:t>Another option is to use the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keySet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/>
              <a:t> method</a:t>
            </a:r>
          </a:p>
          <a:p>
            <a:pPr lvl="1"/>
            <a:r>
              <a:rPr lang="en-US" sz="2000" dirty="0"/>
              <a:t>Returns set of keys instead of set of entries </a:t>
            </a:r>
          </a:p>
          <a:p>
            <a:pPr lvl="1"/>
            <a:r>
              <a:rPr lang="en-US" sz="2000" dirty="0"/>
              <a:t>Can then use </a:t>
            </a:r>
            <a:r>
              <a:rPr lang="en-US" sz="2000" dirty="0">
                <a:latin typeface="Courier" pitchFamily="2" charset="0"/>
              </a:rPr>
              <a:t>get()</a:t>
            </a:r>
            <a:r>
              <a:rPr lang="en-US" sz="2000" dirty="0"/>
              <a:t> method to obtain the value for a given key. E.g.:</a:t>
            </a:r>
          </a:p>
          <a:p>
            <a:pPr marL="0" indent="0">
              <a:buNone/>
            </a:pPr>
            <a:endParaRPr lang="en-US" sz="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keySet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map.keySet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keySet.iterator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key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value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map.get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(key);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("key %d: value %s\n", key, value);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b="1" dirty="0"/>
              <a:t>A map and its key set are tightly-coupled</a:t>
            </a:r>
          </a:p>
          <a:p>
            <a:pPr lvl="1"/>
            <a:r>
              <a:rPr lang="en-US" sz="2000" dirty="0"/>
              <a:t>Removal from key set will remove element from map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But note that addition to key set is not supported, throws exception</a:t>
            </a:r>
          </a:p>
          <a:p>
            <a:pPr lvl="1"/>
            <a:r>
              <a:rPr lang="en-US" sz="2000" dirty="0"/>
              <a:t>Addition to map will be reflected in key set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6257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 hierarchy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5" y="4143737"/>
            <a:ext cx="8681034" cy="21554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Very similar to the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hierarchy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HashTable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LinkedHashMap</a:t>
            </a:r>
            <a:endParaRPr lang="en-US" sz="22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Use hashing for fast element lookup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TreeMap</a:t>
            </a:r>
            <a:endParaRPr lang="en-US" sz="24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Keeps set elements sorted using a tree data structure, like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08B8022-8AD4-AD40-BD69-F469B9D72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83" y="982756"/>
            <a:ext cx="4558297" cy="311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977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53125" y="3930547"/>
            <a:ext cx="8105075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sz="5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,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 map =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HashMap</a:t>
            </a:r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&lt;&gt;();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("TX", "Texas");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("ID", "Idaho");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("ME", "Maine");</a:t>
            </a:r>
          </a:p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map.put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("UT", "Utah");</a:t>
            </a:r>
          </a:p>
          <a:p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state =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map.get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("UT");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hash-based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Use bucket hashing just like </a:t>
                </a:r>
                <a:r>
                  <a:rPr lang="en-US" sz="24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/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Actually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uses a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internally</a:t>
                </a:r>
              </a:p>
              <a:p>
                <a:pPr lvl="2"/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h</a:t>
                </a:r>
                <a:r>
                  <a:rPr lang="en-US" sz="1600" dirty="0">
                    <a:latin typeface="Calibri" panose="020F0502020204030204" pitchFamily="34" charset="0"/>
                    <a:ea typeface="Calibri" charset="0"/>
                    <a:cs typeface="Calibri" panose="020F0502020204030204" pitchFamily="34" charset="0"/>
                  </a:rPr>
                  <a:t>a</a:t>
                </a:r>
                <a:r>
                  <a:rPr lang="en-US" sz="1600" dirty="0">
                    <a:latin typeface="Calibri" charset="0"/>
                    <a:ea typeface="Calibri" charset="0"/>
                    <a:cs typeface="Calibri" charset="0"/>
                  </a:rPr>
                  <a:t>shes the key, stores the value</a:t>
                </a:r>
              </a:p>
              <a:p>
                <a:pPr lvl="2"/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is implemented as a 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where both key and value are the same</a:t>
                </a:r>
                <a:endParaRPr lang="en-US" sz="22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Recall hashing idea: hash key </a:t>
                </a:r>
                <a:r>
                  <a:rPr lang="en-US" sz="2200" dirty="0">
                    <a:latin typeface="Courier" pitchFamily="2" charset="0"/>
                    <a:ea typeface="Calibri" charset="0"/>
                    <a:cs typeface="Calibri" charset="0"/>
                  </a:rPr>
                  <a:t>k</a:t>
                </a:r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 to determine array index</a:t>
                </a:r>
              </a:p>
              <a:p>
                <a:pPr lvl="1"/>
                <a:r>
                  <a:rPr lang="en-US" altLang="en-US" sz="1800" dirty="0">
                    <a:latin typeface="Courier Regular" pitchFamily="2" charset="0"/>
                  </a:rPr>
                  <a:t/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int</a:t>
                </a:r>
                <a:r>
                  <a:rPr lang="en-US" altLang="en-US" sz="1800" dirty="0">
                    <a:latin typeface="Courier Regular" pitchFamily="2" charset="0"/>
                  </a:rPr>
                  <a:t> bucket = </a:t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Math</a:t>
                </a:r>
                <a:r>
                  <a:rPr lang="en-US" altLang="en-US" sz="1800" dirty="0" err="1">
                    <a:latin typeface="Courier Regular" pitchFamily="2" charset="0"/>
                  </a:rPr>
                  <a:t>.abs</a:t>
                </a:r>
                <a:r>
                  <a:rPr lang="en-US" altLang="en-US" sz="1800" dirty="0">
                    <a:latin typeface="Courier Regular" pitchFamily="2" charset="0"/>
                  </a:rPr>
                  <a:t>(</a:t>
                </a:r>
                <a:r>
                  <a:rPr lang="en-US" altLang="en-US" sz="1800" dirty="0" err="1">
                    <a:latin typeface="Courier Regular" pitchFamily="2" charset="0"/>
                  </a:rPr>
                  <a:t>k.hashCode</a:t>
                </a:r>
                <a:r>
                  <a:rPr lang="en-US" altLang="en-US" sz="1800" dirty="0">
                    <a:latin typeface="Courier Regular" pitchFamily="2" charset="0"/>
                  </a:rPr>
                  <a:t>()) % N_BUCKETS;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 put/get/remove if load factor small enough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State map example: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  <a:blipFill>
                <a:blip r:embed="rId3"/>
                <a:stretch>
                  <a:fillRect l="-876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7292824" y="4544718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10578" y="4533765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16660" y="4559852"/>
            <a:ext cx="1147797" cy="35912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8DB616F-6B64-894A-BF4C-4F85C46035AC}"/>
              </a:ext>
            </a:extLst>
          </p:cNvPr>
          <p:cNvGrpSpPr/>
          <p:nvPr/>
        </p:nvGrpSpPr>
        <p:grpSpPr>
          <a:xfrm>
            <a:off x="4989285" y="4592183"/>
            <a:ext cx="863600" cy="960438"/>
            <a:chOff x="4989285" y="4592183"/>
            <a:chExt cx="863600" cy="960438"/>
          </a:xfrm>
        </p:grpSpPr>
        <p:sp>
          <p:nvSpPr>
            <p:cNvPr id="11" name="Rectangle 971"/>
            <p:cNvSpPr>
              <a:spLocks noChangeArrowheads="1"/>
            </p:cNvSpPr>
            <p:nvPr/>
          </p:nvSpPr>
          <p:spPr bwMode="auto">
            <a:xfrm>
              <a:off x="5243285" y="46048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2" name="Text Box 973"/>
            <p:cNvSpPr txBox="1">
              <a:spLocks noChangeArrowheads="1"/>
            </p:cNvSpPr>
            <p:nvPr/>
          </p:nvSpPr>
          <p:spPr bwMode="auto">
            <a:xfrm>
              <a:off x="4989285" y="45921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 dirty="0"/>
                <a:t>0</a:t>
              </a:r>
              <a:endParaRPr lang="en-US" altLang="en-US" sz="1600" dirty="0"/>
            </a:p>
          </p:txBody>
        </p: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5243285" y="48334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4989285" y="48207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1</a:t>
              </a:r>
              <a:endParaRPr lang="en-US" altLang="en-US" sz="16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243285" y="50620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989285" y="50493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2</a:t>
              </a:r>
              <a:endParaRPr lang="en-US" altLang="en-US" sz="1600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5243285" y="52906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4989285" y="52779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3</a:t>
              </a:r>
              <a:endParaRPr lang="en-US" altLang="en-US" sz="16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97285" y="5388406"/>
            <a:ext cx="1610520" cy="748428"/>
            <a:chOff x="3126061" y="3280504"/>
            <a:chExt cx="1610520" cy="748428"/>
          </a:xfrm>
        </p:grpSpPr>
        <p:cxnSp>
          <p:nvCxnSpPr>
            <p:cNvPr id="31" name="AutoShape 24"/>
            <p:cNvCxnSpPr>
              <a:cxnSpLocks noChangeShapeType="1"/>
            </p:cNvCxnSpPr>
            <p:nvPr/>
          </p:nvCxnSpPr>
          <p:spPr bwMode="auto">
            <a:xfrm>
              <a:off x="3196231" y="3315969"/>
              <a:ext cx="925647" cy="2733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32" name="Group 31"/>
            <p:cNvGrpSpPr/>
            <p:nvPr/>
          </p:nvGrpSpPr>
          <p:grpSpPr>
            <a:xfrm>
              <a:off x="3126061" y="3280504"/>
              <a:ext cx="1610520" cy="748428"/>
              <a:chOff x="3126061" y="3280504"/>
              <a:chExt cx="1610520" cy="748428"/>
            </a:xfrm>
          </p:grpSpPr>
          <p:sp>
            <p:nvSpPr>
              <p:cNvPr id="33" name="Oval 5"/>
              <p:cNvSpPr>
                <a:spLocks noChangeArrowheads="1"/>
              </p:cNvSpPr>
              <p:nvPr/>
            </p:nvSpPr>
            <p:spPr bwMode="auto">
              <a:xfrm>
                <a:off x="3126061" y="3280504"/>
                <a:ext cx="70170" cy="6945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4" name="AutoShape 94"/>
              <p:cNvSpPr>
                <a:spLocks noChangeArrowheads="1"/>
              </p:cNvSpPr>
              <p:nvPr/>
            </p:nvSpPr>
            <p:spPr bwMode="auto">
              <a:xfrm rot="5400000">
                <a:off x="4096803" y="3574764"/>
                <a:ext cx="59108" cy="5225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5" name="Rectangle 50"/>
              <p:cNvSpPr>
                <a:spLocks noChangeArrowheads="1"/>
              </p:cNvSpPr>
              <p:nvPr/>
            </p:nvSpPr>
            <p:spPr bwMode="auto">
              <a:xfrm>
                <a:off x="4163493" y="33399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TX</a:t>
                </a:r>
              </a:p>
            </p:txBody>
          </p:sp>
          <p:sp>
            <p:nvSpPr>
              <p:cNvPr id="36" name="Rectangle 52"/>
              <p:cNvSpPr>
                <a:spLocks noChangeArrowheads="1"/>
              </p:cNvSpPr>
              <p:nvPr/>
            </p:nvSpPr>
            <p:spPr bwMode="auto">
              <a:xfrm>
                <a:off x="4163493" y="35685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Texas</a:t>
                </a:r>
              </a:p>
            </p:txBody>
          </p:sp>
          <p:sp>
            <p:nvSpPr>
              <p:cNvPr id="37" name="Rectangle 54"/>
              <p:cNvSpPr>
                <a:spLocks noChangeArrowheads="1"/>
              </p:cNvSpPr>
              <p:nvPr/>
            </p:nvSpPr>
            <p:spPr bwMode="auto">
              <a:xfrm>
                <a:off x="4163493" y="3792395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8" name="Text Box 55"/>
              <p:cNvSpPr txBox="1">
                <a:spLocks noChangeArrowheads="1"/>
              </p:cNvSpPr>
              <p:nvPr/>
            </p:nvSpPr>
            <p:spPr bwMode="auto">
              <a:xfrm>
                <a:off x="4168255" y="3784457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6539479" y="5457928"/>
            <a:ext cx="1505425" cy="688975"/>
            <a:chOff x="2283990" y="4330145"/>
            <a:chExt cx="1505425" cy="688975"/>
          </a:xfrm>
        </p:grpSpPr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1800" dirty="0"/>
                <a:t>ME</a:t>
              </a:r>
            </a:p>
          </p:txBody>
        </p:sp>
        <p:sp>
          <p:nvSpPr>
            <p:cNvPr id="41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Maine</a:t>
              </a:r>
            </a:p>
          </p:txBody>
        </p:sp>
        <p:sp>
          <p:nvSpPr>
            <p:cNvPr id="42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2283990" y="4774650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46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47" name="Group 46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48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49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grpSp>
        <p:nvGrpSpPr>
          <p:cNvPr id="61" name="Group 60"/>
          <p:cNvGrpSpPr/>
          <p:nvPr/>
        </p:nvGrpSpPr>
        <p:grpSpPr>
          <a:xfrm>
            <a:off x="5548153" y="4597332"/>
            <a:ext cx="1676400" cy="688975"/>
            <a:chOff x="3140349" y="2485869"/>
            <a:chExt cx="1676400" cy="688975"/>
          </a:xfrm>
        </p:grpSpPr>
        <p:sp>
          <p:nvSpPr>
            <p:cNvPr id="62" name="Oval 0"/>
            <p:cNvSpPr>
              <a:spLocks noChangeArrowheads="1"/>
            </p:cNvSpPr>
            <p:nvPr/>
          </p:nvSpPr>
          <p:spPr bwMode="auto">
            <a:xfrm>
              <a:off x="3140349" y="2573181"/>
              <a:ext cx="74612" cy="746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cxnSp>
          <p:nvCxnSpPr>
            <p:cNvPr id="63" name="AutoShape 21"/>
            <p:cNvCxnSpPr>
              <a:cxnSpLocks noChangeShapeType="1"/>
            </p:cNvCxnSpPr>
            <p:nvPr/>
          </p:nvCxnSpPr>
          <p:spPr bwMode="auto">
            <a:xfrm>
              <a:off x="3214961" y="2611281"/>
              <a:ext cx="965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4" name="Group 63"/>
            <p:cNvGrpSpPr/>
            <p:nvPr/>
          </p:nvGrpSpPr>
          <p:grpSpPr>
            <a:xfrm>
              <a:off x="4112693" y="2485869"/>
              <a:ext cx="704056" cy="688975"/>
              <a:chOff x="4112693" y="2485869"/>
              <a:chExt cx="704056" cy="688975"/>
            </a:xfrm>
          </p:grpSpPr>
          <p:sp>
            <p:nvSpPr>
              <p:cNvPr id="65" name="Rectangle 50"/>
              <p:cNvSpPr>
                <a:spLocks noChangeArrowheads="1"/>
              </p:cNvSpPr>
              <p:nvPr/>
            </p:nvSpPr>
            <p:spPr bwMode="auto">
              <a:xfrm>
                <a:off x="4180162" y="24858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ID</a:t>
                </a:r>
              </a:p>
            </p:txBody>
          </p:sp>
          <p:sp>
            <p:nvSpPr>
              <p:cNvPr id="66" name="Rectangle 52"/>
              <p:cNvSpPr>
                <a:spLocks noChangeArrowheads="1"/>
              </p:cNvSpPr>
              <p:nvPr/>
            </p:nvSpPr>
            <p:spPr bwMode="auto">
              <a:xfrm>
                <a:off x="4180162" y="27144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67" name="Rectangle 53"/>
              <p:cNvSpPr>
                <a:spLocks noChangeArrowheads="1"/>
              </p:cNvSpPr>
              <p:nvPr/>
            </p:nvSpPr>
            <p:spPr bwMode="auto">
              <a:xfrm>
                <a:off x="4121424" y="2667815"/>
                <a:ext cx="69532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Idaho</a:t>
                </a:r>
                <a:endParaRPr lang="en-US" altLang="en-US" sz="900" dirty="0"/>
              </a:p>
            </p:txBody>
          </p:sp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4180162" y="2938307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 dirty="0"/>
              </a:p>
            </p:txBody>
          </p:sp>
          <p:sp>
            <p:nvSpPr>
              <p:cNvPr id="69" name="Text Box 55"/>
              <p:cNvSpPr txBox="1">
                <a:spLocks noChangeArrowheads="1"/>
              </p:cNvSpPr>
              <p:nvPr/>
            </p:nvSpPr>
            <p:spPr bwMode="auto">
              <a:xfrm>
                <a:off x="4184924" y="2930369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  <p:sp>
            <p:nvSpPr>
              <p:cNvPr id="70" name="AutoShape 57"/>
              <p:cNvSpPr>
                <a:spLocks noChangeArrowheads="1"/>
              </p:cNvSpPr>
              <p:nvPr/>
            </p:nvSpPr>
            <p:spPr bwMode="auto">
              <a:xfrm rot="5400000">
                <a:off x="4108724" y="2589056"/>
                <a:ext cx="63500" cy="5556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6591297" y="4621959"/>
            <a:ext cx="1505425" cy="688975"/>
            <a:chOff x="2283990" y="4330145"/>
            <a:chExt cx="1505425" cy="688975"/>
          </a:xfrm>
        </p:grpSpPr>
        <p:sp>
          <p:nvSpPr>
            <p:cNvPr id="72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800" dirty="0"/>
                <a:t>UT</a:t>
              </a:r>
            </a:p>
          </p:txBody>
        </p:sp>
        <p:sp>
          <p:nvSpPr>
            <p:cNvPr id="73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Utah</a:t>
              </a:r>
            </a:p>
          </p:txBody>
        </p:sp>
        <p:sp>
          <p:nvSpPr>
            <p:cNvPr id="74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75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2283990" y="4765319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78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79" name="Group 78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80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81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2440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53125" y="3930547"/>
            <a:ext cx="8105075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sz="5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From display on the right, I spy 4 internal components!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Hash value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Key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Data associated with that key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“next” reference</a:t>
            </a:r>
          </a:p>
          <a:p>
            <a:pPr marL="342900" indent="-342900"/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These 4 components make up a map’s node!</a:t>
            </a:r>
          </a:p>
          <a:p>
            <a:pPr marL="342900" indent="-342900"/>
            <a:r>
              <a:rPr lang="en-US" dirty="0" smtClean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compare to linked list node…</a:t>
            </a:r>
            <a:endParaRPr lang="en-US" dirty="0" smtClean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342900" indent="-342900"/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hash-based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Use bucket hashing just like </a:t>
                </a:r>
                <a:r>
                  <a:rPr lang="en-US" sz="24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/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Actually </a:t>
                </a:r>
                <a:r>
                  <a:rPr lang="en-US" sz="20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uses a </a:t>
                </a:r>
                <a:r>
                  <a:rPr lang="en-US" sz="20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2000" dirty="0">
                    <a:solidFill>
                      <a:srgbClr val="00B050"/>
                    </a:solidFill>
                    <a:latin typeface="Calibri" charset="0"/>
                    <a:ea typeface="Calibri" charset="0"/>
                    <a:cs typeface="Calibri" charset="0"/>
                  </a:rPr>
                  <a:t/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internally</a:t>
                </a:r>
              </a:p>
              <a:p>
                <a:pPr lvl="2"/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h</a:t>
                </a:r>
                <a:r>
                  <a:rPr lang="en-US" sz="1600" dirty="0">
                    <a:latin typeface="Calibri" panose="020F0502020204030204" pitchFamily="34" charset="0"/>
                    <a:ea typeface="Calibri" charset="0"/>
                    <a:cs typeface="Calibri" panose="020F0502020204030204" pitchFamily="34" charset="0"/>
                  </a:rPr>
                  <a:t>a</a:t>
                </a:r>
                <a:r>
                  <a:rPr lang="en-US" sz="1600" dirty="0">
                    <a:latin typeface="Calibri" charset="0"/>
                    <a:ea typeface="Calibri" charset="0"/>
                    <a:cs typeface="Calibri" charset="0"/>
                  </a:rPr>
                  <a:t>shes the key, stores the value</a:t>
                </a:r>
              </a:p>
              <a:p>
                <a:pPr lvl="2"/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is implemented as a 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HashMap</a:t>
                </a:r>
                <a:r>
                  <a:rPr lang="en-US" sz="1600" dirty="0">
                    <a:latin typeface="Calibri" panose="020F0502020204030204" pitchFamily="34" charset="0"/>
                    <a:ea typeface="Courier New" charset="0"/>
                    <a:cs typeface="Calibri" panose="020F0502020204030204" pitchFamily="34" charset="0"/>
                  </a:rPr>
                  <a:t> where both key and value are the same</a:t>
                </a:r>
                <a:endParaRPr lang="en-US" sz="22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Recall hashing idea: hash key </a:t>
                </a:r>
                <a:r>
                  <a:rPr lang="en-US" sz="2200" dirty="0">
                    <a:latin typeface="Courier" pitchFamily="2" charset="0"/>
                    <a:ea typeface="Calibri" charset="0"/>
                    <a:cs typeface="Calibri" charset="0"/>
                  </a:rPr>
                  <a:t>k</a:t>
                </a:r>
                <a:r>
                  <a:rPr lang="en-US" sz="2200" dirty="0">
                    <a:latin typeface="Calibri" charset="0"/>
                    <a:ea typeface="Calibri" charset="0"/>
                    <a:cs typeface="Calibri" charset="0"/>
                  </a:rPr>
                  <a:t> to determine array index</a:t>
                </a:r>
              </a:p>
              <a:p>
                <a:pPr lvl="1"/>
                <a:r>
                  <a:rPr lang="en-US" altLang="en-US" sz="1800" dirty="0">
                    <a:latin typeface="Courier Regular" pitchFamily="2" charset="0"/>
                  </a:rPr>
                  <a:t/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int</a:t>
                </a:r>
                <a:r>
                  <a:rPr lang="en-US" altLang="en-US" sz="1800" dirty="0">
                    <a:latin typeface="Courier Regular" pitchFamily="2" charset="0"/>
                  </a:rPr>
                  <a:t> bucket = </a:t>
                </a:r>
                <a:r>
                  <a:rPr lang="en-US" altLang="en-US" sz="1800" dirty="0" err="1">
                    <a:solidFill>
                      <a:srgbClr val="00B050"/>
                    </a:solidFill>
                    <a:latin typeface="Courier Regular" pitchFamily="2" charset="0"/>
                  </a:rPr>
                  <a:t>Math</a:t>
                </a:r>
                <a:r>
                  <a:rPr lang="en-US" altLang="en-US" sz="1800" dirty="0" err="1">
                    <a:latin typeface="Courier Regular" pitchFamily="2" charset="0"/>
                  </a:rPr>
                  <a:t>.abs</a:t>
                </a:r>
                <a:r>
                  <a:rPr lang="en-US" altLang="en-US" sz="1800" dirty="0">
                    <a:latin typeface="Courier Regular" pitchFamily="2" charset="0"/>
                  </a:rPr>
                  <a:t>(</a:t>
                </a:r>
                <a:r>
                  <a:rPr lang="en-US" altLang="en-US" sz="1800" dirty="0" err="1">
                    <a:latin typeface="Courier Regular" pitchFamily="2" charset="0"/>
                  </a:rPr>
                  <a:t>k.hashCode</a:t>
                </a:r>
                <a:r>
                  <a:rPr lang="en-US" altLang="en-US" sz="1800" dirty="0">
                    <a:latin typeface="Courier Regular" pitchFamily="2" charset="0"/>
                  </a:rPr>
                  <a:t>()) % N_BUCKETS;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 put/get/remove if load factor small enough</a:t>
                </a:r>
              </a:p>
              <a:p>
                <a:r>
                  <a:rPr lang="en-US" altLang="en-US" sz="2400" dirty="0">
                    <a:latin typeface="Calibri" charset="0"/>
                    <a:ea typeface="Calibri" charset="0"/>
                    <a:cs typeface="Calibri" charset="0"/>
                  </a:rPr>
                  <a:t>State map example: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" y="1099594"/>
                <a:ext cx="8681034" cy="2923235"/>
              </a:xfrm>
              <a:prstGeom prst="rect">
                <a:avLst/>
              </a:prstGeom>
              <a:blipFill>
                <a:blip r:embed="rId3"/>
                <a:stretch>
                  <a:fillRect l="-876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7292824" y="4544718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10578" y="4533765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16660" y="4559852"/>
            <a:ext cx="1147797" cy="35912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8DB616F-6B64-894A-BF4C-4F85C46035AC}"/>
              </a:ext>
            </a:extLst>
          </p:cNvPr>
          <p:cNvGrpSpPr/>
          <p:nvPr/>
        </p:nvGrpSpPr>
        <p:grpSpPr>
          <a:xfrm>
            <a:off x="4989285" y="4592183"/>
            <a:ext cx="863600" cy="960438"/>
            <a:chOff x="4989285" y="4592183"/>
            <a:chExt cx="863600" cy="960438"/>
          </a:xfrm>
        </p:grpSpPr>
        <p:sp>
          <p:nvSpPr>
            <p:cNvPr id="11" name="Rectangle 971"/>
            <p:cNvSpPr>
              <a:spLocks noChangeArrowheads="1"/>
            </p:cNvSpPr>
            <p:nvPr/>
          </p:nvSpPr>
          <p:spPr bwMode="auto">
            <a:xfrm>
              <a:off x="5243285" y="46048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2" name="Text Box 973"/>
            <p:cNvSpPr txBox="1">
              <a:spLocks noChangeArrowheads="1"/>
            </p:cNvSpPr>
            <p:nvPr/>
          </p:nvSpPr>
          <p:spPr bwMode="auto">
            <a:xfrm>
              <a:off x="4989285" y="45921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 dirty="0"/>
                <a:t>0</a:t>
              </a:r>
              <a:endParaRPr lang="en-US" altLang="en-US" sz="1600" dirty="0"/>
            </a:p>
          </p:txBody>
        </p: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5243285" y="48334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4989285" y="48207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1</a:t>
              </a:r>
              <a:endParaRPr lang="en-US" altLang="en-US" sz="16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243285" y="50620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989285" y="50493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2</a:t>
              </a:r>
              <a:endParaRPr lang="en-US" altLang="en-US" sz="1600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5243285" y="5290683"/>
              <a:ext cx="609600" cy="241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4989285" y="5277983"/>
              <a:ext cx="304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1200"/>
                <a:t>3</a:t>
              </a:r>
              <a:endParaRPr lang="en-US" altLang="en-US" sz="1600"/>
            </a:p>
          </p:txBody>
        </p:sp>
      </p:grpSp>
      <p:grpSp>
        <p:nvGrpSpPr>
          <p:cNvPr id="4" name="Group 29"/>
          <p:cNvGrpSpPr/>
          <p:nvPr/>
        </p:nvGrpSpPr>
        <p:grpSpPr>
          <a:xfrm>
            <a:off x="5497285" y="5388406"/>
            <a:ext cx="1610520" cy="748428"/>
            <a:chOff x="3126061" y="3280504"/>
            <a:chExt cx="1610520" cy="748428"/>
          </a:xfrm>
        </p:grpSpPr>
        <p:cxnSp>
          <p:nvCxnSpPr>
            <p:cNvPr id="31" name="AutoShape 24"/>
            <p:cNvCxnSpPr>
              <a:cxnSpLocks noChangeShapeType="1"/>
            </p:cNvCxnSpPr>
            <p:nvPr/>
          </p:nvCxnSpPr>
          <p:spPr bwMode="auto">
            <a:xfrm>
              <a:off x="3196231" y="3315969"/>
              <a:ext cx="925647" cy="2733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5" name="Group 31"/>
            <p:cNvGrpSpPr/>
            <p:nvPr/>
          </p:nvGrpSpPr>
          <p:grpSpPr>
            <a:xfrm>
              <a:off x="3126061" y="3280504"/>
              <a:ext cx="1610520" cy="748428"/>
              <a:chOff x="3126061" y="3280504"/>
              <a:chExt cx="1610520" cy="748428"/>
            </a:xfrm>
          </p:grpSpPr>
          <p:sp>
            <p:nvSpPr>
              <p:cNvPr id="33" name="Oval 5"/>
              <p:cNvSpPr>
                <a:spLocks noChangeArrowheads="1"/>
              </p:cNvSpPr>
              <p:nvPr/>
            </p:nvSpPr>
            <p:spPr bwMode="auto">
              <a:xfrm>
                <a:off x="3126061" y="3280504"/>
                <a:ext cx="70170" cy="6945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4" name="AutoShape 94"/>
              <p:cNvSpPr>
                <a:spLocks noChangeArrowheads="1"/>
              </p:cNvSpPr>
              <p:nvPr/>
            </p:nvSpPr>
            <p:spPr bwMode="auto">
              <a:xfrm rot="5400000">
                <a:off x="4096803" y="3574764"/>
                <a:ext cx="59108" cy="5225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5" name="Rectangle 50"/>
              <p:cNvSpPr>
                <a:spLocks noChangeArrowheads="1"/>
              </p:cNvSpPr>
              <p:nvPr/>
            </p:nvSpPr>
            <p:spPr bwMode="auto">
              <a:xfrm>
                <a:off x="4163493" y="33399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TX</a:t>
                </a:r>
              </a:p>
            </p:txBody>
          </p:sp>
          <p:sp>
            <p:nvSpPr>
              <p:cNvPr id="36" name="Rectangle 52"/>
              <p:cNvSpPr>
                <a:spLocks noChangeArrowheads="1"/>
              </p:cNvSpPr>
              <p:nvPr/>
            </p:nvSpPr>
            <p:spPr bwMode="auto">
              <a:xfrm>
                <a:off x="4163493" y="35685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Texas</a:t>
                </a:r>
              </a:p>
            </p:txBody>
          </p:sp>
          <p:sp>
            <p:nvSpPr>
              <p:cNvPr id="37" name="Rectangle 54"/>
              <p:cNvSpPr>
                <a:spLocks noChangeArrowheads="1"/>
              </p:cNvSpPr>
              <p:nvPr/>
            </p:nvSpPr>
            <p:spPr bwMode="auto">
              <a:xfrm>
                <a:off x="4163493" y="3792395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8" name="Text Box 55"/>
              <p:cNvSpPr txBox="1">
                <a:spLocks noChangeArrowheads="1"/>
              </p:cNvSpPr>
              <p:nvPr/>
            </p:nvSpPr>
            <p:spPr bwMode="auto">
              <a:xfrm>
                <a:off x="4168255" y="3784457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</p:grpSp>
      </p:grpSp>
      <p:grpSp>
        <p:nvGrpSpPr>
          <p:cNvPr id="6" name="Group 38"/>
          <p:cNvGrpSpPr/>
          <p:nvPr/>
        </p:nvGrpSpPr>
        <p:grpSpPr>
          <a:xfrm>
            <a:off x="6539479" y="5457928"/>
            <a:ext cx="1505425" cy="688975"/>
            <a:chOff x="2283990" y="4330145"/>
            <a:chExt cx="1505425" cy="688975"/>
          </a:xfrm>
        </p:grpSpPr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1800" dirty="0"/>
                <a:t>ME</a:t>
              </a:r>
            </a:p>
          </p:txBody>
        </p:sp>
        <p:sp>
          <p:nvSpPr>
            <p:cNvPr id="41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Maine</a:t>
              </a:r>
            </a:p>
          </p:txBody>
        </p:sp>
        <p:sp>
          <p:nvSpPr>
            <p:cNvPr id="42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2283990" y="4774650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19" name="Group 44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46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20" name="Group 46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48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49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grpSp>
        <p:nvGrpSpPr>
          <p:cNvPr id="21" name="Group 60"/>
          <p:cNvGrpSpPr/>
          <p:nvPr/>
        </p:nvGrpSpPr>
        <p:grpSpPr>
          <a:xfrm>
            <a:off x="5548153" y="4597332"/>
            <a:ext cx="1676400" cy="688975"/>
            <a:chOff x="3140349" y="2485869"/>
            <a:chExt cx="1676400" cy="688975"/>
          </a:xfrm>
        </p:grpSpPr>
        <p:sp>
          <p:nvSpPr>
            <p:cNvPr id="62" name="Oval 0"/>
            <p:cNvSpPr>
              <a:spLocks noChangeArrowheads="1"/>
            </p:cNvSpPr>
            <p:nvPr/>
          </p:nvSpPr>
          <p:spPr bwMode="auto">
            <a:xfrm>
              <a:off x="3140349" y="2573181"/>
              <a:ext cx="74612" cy="746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cxnSp>
          <p:nvCxnSpPr>
            <p:cNvPr id="63" name="AutoShape 21"/>
            <p:cNvCxnSpPr>
              <a:cxnSpLocks noChangeShapeType="1"/>
            </p:cNvCxnSpPr>
            <p:nvPr/>
          </p:nvCxnSpPr>
          <p:spPr bwMode="auto">
            <a:xfrm>
              <a:off x="3214961" y="2611281"/>
              <a:ext cx="965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22" name="Group 63"/>
            <p:cNvGrpSpPr/>
            <p:nvPr/>
          </p:nvGrpSpPr>
          <p:grpSpPr>
            <a:xfrm>
              <a:off x="4112693" y="2485869"/>
              <a:ext cx="704056" cy="688975"/>
              <a:chOff x="4112693" y="2485869"/>
              <a:chExt cx="704056" cy="688975"/>
            </a:xfrm>
          </p:grpSpPr>
          <p:sp>
            <p:nvSpPr>
              <p:cNvPr id="65" name="Rectangle 50"/>
              <p:cNvSpPr>
                <a:spLocks noChangeArrowheads="1"/>
              </p:cNvSpPr>
              <p:nvPr/>
            </p:nvSpPr>
            <p:spPr bwMode="auto">
              <a:xfrm>
                <a:off x="4180162" y="24858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800" dirty="0"/>
                  <a:t>ID</a:t>
                </a:r>
              </a:p>
            </p:txBody>
          </p:sp>
          <p:sp>
            <p:nvSpPr>
              <p:cNvPr id="66" name="Rectangle 52"/>
              <p:cNvSpPr>
                <a:spLocks noChangeArrowheads="1"/>
              </p:cNvSpPr>
              <p:nvPr/>
            </p:nvSpPr>
            <p:spPr bwMode="auto">
              <a:xfrm>
                <a:off x="4180162" y="27144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67" name="Rectangle 53"/>
              <p:cNvSpPr>
                <a:spLocks noChangeArrowheads="1"/>
              </p:cNvSpPr>
              <p:nvPr/>
            </p:nvSpPr>
            <p:spPr bwMode="auto">
              <a:xfrm>
                <a:off x="4121424" y="2667815"/>
                <a:ext cx="69532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Idaho</a:t>
                </a:r>
                <a:endParaRPr lang="en-US" altLang="en-US" sz="900" dirty="0"/>
              </a:p>
            </p:txBody>
          </p:sp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4180162" y="2938307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 dirty="0"/>
              </a:p>
            </p:txBody>
          </p:sp>
          <p:sp>
            <p:nvSpPr>
              <p:cNvPr id="69" name="Text Box 55"/>
              <p:cNvSpPr txBox="1">
                <a:spLocks noChangeArrowheads="1"/>
              </p:cNvSpPr>
              <p:nvPr/>
            </p:nvSpPr>
            <p:spPr bwMode="auto">
              <a:xfrm>
                <a:off x="4184924" y="2930369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  <p:sp>
            <p:nvSpPr>
              <p:cNvPr id="70" name="AutoShape 57"/>
              <p:cNvSpPr>
                <a:spLocks noChangeArrowheads="1"/>
              </p:cNvSpPr>
              <p:nvPr/>
            </p:nvSpPr>
            <p:spPr bwMode="auto">
              <a:xfrm rot="5400000">
                <a:off x="4108724" y="2589056"/>
                <a:ext cx="63500" cy="5556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</p:grpSp>
      <p:grpSp>
        <p:nvGrpSpPr>
          <p:cNvPr id="23" name="Group 70"/>
          <p:cNvGrpSpPr/>
          <p:nvPr/>
        </p:nvGrpSpPr>
        <p:grpSpPr>
          <a:xfrm>
            <a:off x="6591297" y="4621959"/>
            <a:ext cx="1505425" cy="688975"/>
            <a:chOff x="2283990" y="4330145"/>
            <a:chExt cx="1505425" cy="688975"/>
          </a:xfrm>
        </p:grpSpPr>
        <p:sp>
          <p:nvSpPr>
            <p:cNvPr id="72" name="Rectangle 50"/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800" dirty="0"/>
                <a:t>UT</a:t>
              </a:r>
            </a:p>
          </p:txBody>
        </p:sp>
        <p:sp>
          <p:nvSpPr>
            <p:cNvPr id="73" name="Rectangle 52"/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Utah</a:t>
              </a:r>
            </a:p>
          </p:txBody>
        </p:sp>
        <p:sp>
          <p:nvSpPr>
            <p:cNvPr id="74" name="Rectangle 54"/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75" name="Text Box 55"/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2283990" y="4765319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24" name="Group 76"/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78" name="AutoShape 785"/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25" name="Group 78"/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80" name="Oval 784"/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81" name="AutoShape 786"/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2440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 animBg="1"/>
      <p:bldP spid="9" grpId="0" animBg="1"/>
      <p:bldP spid="9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66673</TotalTime>
  <Words>1477</Words>
  <Application>Microsoft Macintosh PowerPoint</Application>
  <PresentationFormat>On-screen Show (4:3)</PresentationFormat>
  <Paragraphs>302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CMPU-102-51 Spring 2020 Data Structures and Algorithms</vt:lpstr>
      <vt:lpstr>Java’s collections framework: maps  (IPUJ Chapter 10)</vt:lpstr>
      <vt:lpstr>Java collections framework</vt:lpstr>
      <vt:lpstr>The java.util.Map interface</vt:lpstr>
      <vt:lpstr>java.util.Map iteration (1/2)</vt:lpstr>
      <vt:lpstr>java.util.Map iteration (2/2)</vt:lpstr>
      <vt:lpstr>Map class hierarchy</vt:lpstr>
      <vt:lpstr>The hash-based Maps</vt:lpstr>
      <vt:lpstr>The hash-based Maps</vt:lpstr>
      <vt:lpstr>Differences between hash-based Maps</vt:lpstr>
      <vt:lpstr>Sorted maps</vt:lpstr>
      <vt:lpstr>How to choose a Map</vt:lpstr>
      <vt:lpstr>One more time:  Java collections framework</vt:lpstr>
      <vt:lpstr>Algorithmic Analysis  (IPUJ Chapter 8, section 5)</vt:lpstr>
      <vt:lpstr>Analysis of Algorithms</vt:lpstr>
      <vt:lpstr>An Asymptotic Analysis</vt:lpstr>
      <vt:lpstr>An example from Maps</vt:lpstr>
      <vt:lpstr>An example from Maps</vt:lpstr>
      <vt:lpstr>Basic Orders of Algorithmic Growth</vt:lpstr>
      <vt:lpstr>We can segue into … </vt:lpstr>
      <vt:lpstr>We can segue into … (cont.)</vt:lpstr>
      <vt:lpstr>… Sorting Algorithms</vt:lpstr>
      <vt:lpstr>The Bubble Sort</vt:lpstr>
      <vt:lpstr>The Bubble Sort Algorithm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with Java</dc:title>
  <dc:creator>Rui Meireles;Peter Lemieszewski</dc:creator>
  <cp:lastModifiedBy>lemieszewski</cp:lastModifiedBy>
  <cp:revision>1996</cp:revision>
  <cp:lastPrinted>2019-11-12T17:55:35Z</cp:lastPrinted>
  <dcterms:created xsi:type="dcterms:W3CDTF">2011-11-22T14:51:59Z</dcterms:created>
  <dcterms:modified xsi:type="dcterms:W3CDTF">2020-04-28T00:50:33Z</dcterms:modified>
</cp:coreProperties>
</file>