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30"/>
  </p:notesMasterIdLst>
  <p:handoutMasterIdLst>
    <p:handoutMasterId r:id="rId31"/>
  </p:handoutMasterIdLst>
  <p:sldIdLst>
    <p:sldId id="1189" r:id="rId2"/>
    <p:sldId id="1190" r:id="rId3"/>
    <p:sldId id="1192" r:id="rId4"/>
    <p:sldId id="1191" r:id="rId5"/>
    <p:sldId id="1195" r:id="rId6"/>
    <p:sldId id="1196" r:id="rId7"/>
    <p:sldId id="1197" r:id="rId8"/>
    <p:sldId id="1198" r:id="rId9"/>
    <p:sldId id="1199" r:id="rId10"/>
    <p:sldId id="1202" r:id="rId11"/>
    <p:sldId id="1200" r:id="rId12"/>
    <p:sldId id="1201" r:id="rId13"/>
    <p:sldId id="1204" r:id="rId14"/>
    <p:sldId id="1207" r:id="rId15"/>
    <p:sldId id="1205" r:id="rId16"/>
    <p:sldId id="1206" r:id="rId17"/>
    <p:sldId id="1209" r:id="rId18"/>
    <p:sldId id="1210" r:id="rId19"/>
    <p:sldId id="1213" r:id="rId20"/>
    <p:sldId id="1212" r:id="rId21"/>
    <p:sldId id="1211" r:id="rId22"/>
    <p:sldId id="1214" r:id="rId23"/>
    <p:sldId id="1215" r:id="rId24"/>
    <p:sldId id="1216" r:id="rId25"/>
    <p:sldId id="1217" r:id="rId26"/>
    <p:sldId id="1218" r:id="rId27"/>
    <p:sldId id="1219" r:id="rId28"/>
    <p:sldId id="1220" r:id="rId2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Main" id="{D27C4571-87B6-6548-B2CD-7FBE1E0DE51C}">
          <p14:sldIdLst>
            <p14:sldId id="1189"/>
            <p14:sldId id="780"/>
            <p14:sldId id="1093"/>
            <p14:sldId id="772"/>
            <p14:sldId id="803"/>
            <p14:sldId id="846"/>
            <p14:sldId id="773"/>
            <p14:sldId id="800"/>
            <p14:sldId id="801"/>
            <p14:sldId id="802"/>
            <p14:sldId id="792"/>
            <p14:sldId id="1100"/>
            <p14:sldId id="859"/>
            <p14:sldId id="1101"/>
            <p14:sldId id="1105"/>
            <p14:sldId id="862"/>
            <p14:sldId id="863"/>
            <p14:sldId id="1106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36" autoAdjust="0"/>
    <p:restoredTop sz="92560" autoAdjust="0"/>
  </p:normalViewPr>
  <p:slideViewPr>
    <p:cSldViewPr snapToGrid="0" snapToObjects="1">
      <p:cViewPr varScale="1">
        <p:scale>
          <a:sx n="81" d="100"/>
          <a:sy n="81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https://www.wired.com/2007/11/obama-elect-me/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38645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Segue</a:t>
            </a:r>
            <a:r>
              <a:rPr lang="en-US" baseline="0" dirty="0" smtClean="0">
                <a:cs typeface="+mn-cs"/>
              </a:rPr>
              <a:t> is one of those words that require help to pronounce. </a:t>
            </a:r>
            <a:r>
              <a:rPr lang="en-US" baseline="0" dirty="0" err="1" smtClean="0">
                <a:cs typeface="+mn-cs"/>
              </a:rPr>
              <a:t>Kinda</a:t>
            </a:r>
            <a:r>
              <a:rPr lang="en-US" baseline="0" dirty="0" smtClean="0">
                <a:cs typeface="+mn-cs"/>
              </a:rPr>
              <a:t> like epitome. 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5/4/2020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850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work/quotes/1757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</a:t>
            </a:r>
            <a:r>
              <a:rPr lang="en-US" sz="4000" b="1" dirty="0" smtClean="0"/>
              <a:t>#21: Sorting Algorithms:</a:t>
            </a:r>
          </a:p>
          <a:p>
            <a:r>
              <a:rPr lang="en-US" sz="4000" b="1" dirty="0" smtClean="0"/>
              <a:t>Bubble sort, merge sort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368321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 Algorithm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cs typeface="Courier New" charset="0"/>
              </a:rPr>
              <a:t>The basic </a:t>
            </a:r>
            <a:r>
              <a:rPr lang="en-US" sz="2800" dirty="0" smtClean="0">
                <a:cs typeface="Courier New" charset="0"/>
              </a:rPr>
              <a:t>algorithm:</a:t>
            </a:r>
            <a:endParaRPr lang="en-US" sz="2800" dirty="0" smtClean="0">
              <a:cs typeface="Courier New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(backwards= numberOfElements-1; backwards &gt; 1; backwards-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-) {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for (forwards= 0; forwards &lt; backwards; forwards++) {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if ( array[forwards] &gt; array[forwards+1])       //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not ordered?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swap(forwards, forwards+1);                   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 // </a:t>
            </a:r>
            <a:r>
              <a:rPr lang="en-US" sz="1600" strike="sngStrike" dirty="0" smtClean="0">
                <a:latin typeface="Courier New" pitchFamily="49" charset="0"/>
                <a:cs typeface="Courier New" pitchFamily="49" charset="0"/>
              </a:rPr>
              <a:t>Let’s look at the code in action!</a:t>
            </a:r>
          </a:p>
          <a:p>
            <a:pPr marL="457200" indent="-457200"/>
            <a:endParaRPr lang="en-US" sz="2400" dirty="0" smtClean="0"/>
          </a:p>
          <a:p>
            <a:pPr marL="457200" indent="-457200"/>
            <a:r>
              <a:rPr lang="en-US" sz="2400" dirty="0" smtClean="0"/>
              <a:t>One more thought on the swap() method.</a:t>
            </a:r>
          </a:p>
          <a:p>
            <a:pPr marL="857250" lvl="1" indent="-457200"/>
            <a:r>
              <a:rPr lang="en-US" sz="1800" dirty="0" smtClean="0"/>
              <a:t>Callin</a:t>
            </a:r>
            <a:r>
              <a:rPr lang="en-US" sz="1800" dirty="0" smtClean="0"/>
              <a:t>g it takes time as the </a:t>
            </a:r>
            <a:r>
              <a:rPr lang="en-US" sz="1800" dirty="0" err="1" smtClean="0"/>
              <a:t>jvm</a:t>
            </a:r>
            <a:r>
              <a:rPr lang="en-US" sz="1800" dirty="0" smtClean="0"/>
              <a:t> will create, and push, a new stack frame for the method</a:t>
            </a:r>
          </a:p>
          <a:p>
            <a:pPr marL="857250" lvl="1" indent="-457200"/>
            <a:r>
              <a:rPr lang="en-US" sz="1800" dirty="0" smtClean="0"/>
              <a:t>So, it is better to execute the swap functionality inline and </a:t>
            </a:r>
            <a:r>
              <a:rPr lang="en-US" sz="1800" b="1" dirty="0" smtClean="0"/>
              <a:t>not</a:t>
            </a:r>
            <a:r>
              <a:rPr lang="en-US" sz="1800" dirty="0" smtClean="0"/>
              <a:t> as a separate method.</a:t>
            </a:r>
            <a:endParaRPr lang="en-US" sz="1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Analyze this: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Bubble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Sort Algorithm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The basic </a:t>
            </a:r>
            <a:r>
              <a:rPr lang="en-US" sz="2400" dirty="0" smtClean="0">
                <a:cs typeface="Courier New" charset="0"/>
              </a:rPr>
              <a:t>algorithm:</a:t>
            </a:r>
            <a:endParaRPr lang="en-US" sz="2400" dirty="0" smtClean="0">
              <a:cs typeface="Courier New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for (backwards= numberOfElements-1; backwards &gt; 1; backwards-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-) {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for (forwards= 0; forwards &lt; backwards; forwards++) {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if ( array[forwards] &gt; array[forwards+1])       //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not ordered?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swap(forwards, forwards+1);                  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1400" strike="sngStrike" dirty="0" smtClean="0">
                <a:latin typeface="Courier New" pitchFamily="49" charset="0"/>
                <a:cs typeface="Courier New" pitchFamily="49" charset="0"/>
              </a:rPr>
              <a:t>// Let’s look at the code in action</a:t>
            </a:r>
            <a:r>
              <a:rPr lang="en-US" sz="1400" strike="sngStrike" dirty="0" smtClean="0">
                <a:latin typeface="Courier New" pitchFamily="49" charset="0"/>
                <a:cs typeface="Courier New" pitchFamily="49" charset="0"/>
              </a:rPr>
              <a:t>!</a:t>
            </a:r>
            <a:endParaRPr lang="en-US" sz="2400" dirty="0" smtClean="0"/>
          </a:p>
          <a:p>
            <a:pPr marL="457200" indent="-457200"/>
            <a:r>
              <a:rPr lang="en-US" sz="2800" dirty="0" smtClean="0"/>
              <a:t>Consider the “best case”: the set of values is already sorted.</a:t>
            </a:r>
          </a:p>
          <a:p>
            <a:pPr marL="857250" lvl="1" indent="-457200"/>
            <a:r>
              <a:rPr lang="en-US" sz="2000" dirty="0" smtClean="0"/>
              <a:t>Complexity: O(n)</a:t>
            </a:r>
            <a:endParaRPr lang="en-US" sz="2000" dirty="0" smtClean="0"/>
          </a:p>
          <a:p>
            <a:pPr marL="857250" lvl="1" indent="-457200"/>
            <a:r>
              <a:rPr lang="en-US" sz="2000" dirty="0" smtClean="0"/>
              <a:t>But, the algorithm above doesn’t take a “best case” into account? </a:t>
            </a:r>
          </a:p>
          <a:p>
            <a:pPr marL="1257300" lvl="2" indent="-457200"/>
            <a:r>
              <a:rPr lang="en-US" sz="1600" dirty="0" smtClean="0"/>
              <a:t>What to do?</a:t>
            </a:r>
          </a:p>
          <a:p>
            <a:pPr marL="457200" indent="-457200"/>
            <a:r>
              <a:rPr lang="en-US" sz="2400" dirty="0" smtClean="0"/>
              <a:t>Consider the “worst case”: the set of values is incorrectly sorted</a:t>
            </a:r>
          </a:p>
          <a:p>
            <a:pPr marL="857250" lvl="1" indent="-457200"/>
            <a:r>
              <a:rPr lang="en-US" sz="2000" dirty="0" smtClean="0"/>
              <a:t>Complexity: O(n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</a:t>
            </a:r>
          </a:p>
          <a:p>
            <a:pPr marL="857250" lvl="1" indent="-457200"/>
            <a:r>
              <a:rPr lang="en-US" sz="2000" dirty="0" smtClean="0"/>
              <a:t>Same for “average case” complexity too.</a:t>
            </a:r>
            <a:endParaRPr lang="en-US" sz="2000" dirty="0" smtClean="0"/>
          </a:p>
          <a:p>
            <a:r>
              <a:rPr lang="en-US" sz="2400" dirty="0" smtClean="0"/>
              <a:t>"I think the bubble sort would be the wrong way to go</a:t>
            </a:r>
            <a:r>
              <a:rPr lang="en-US" sz="2400" dirty="0" smtClean="0"/>
              <a:t>."*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Sort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basic idea: split set of numbers in half, </a:t>
            </a:r>
            <a:r>
              <a:rPr lang="en-US" sz="2800" dirty="0" smtClean="0"/>
              <a:t>recursively</a:t>
            </a:r>
            <a:endParaRPr lang="en-US" dirty="0" smtClean="0"/>
          </a:p>
          <a:p>
            <a:pPr lvl="1"/>
            <a:r>
              <a:rPr lang="en-US" sz="2000" dirty="0" smtClean="0"/>
              <a:t>Once you get to a single number, that number is… sorted!</a:t>
            </a:r>
          </a:p>
          <a:p>
            <a:pPr lvl="1"/>
            <a:r>
              <a:rPr lang="en-US" sz="2000" dirty="0" smtClean="0"/>
              <a:t>Only thing left to do is </a:t>
            </a:r>
            <a:r>
              <a:rPr lang="en-US" sz="2000" b="1" dirty="0" smtClean="0"/>
              <a:t>merge</a:t>
            </a:r>
            <a:r>
              <a:rPr lang="en-US" sz="2000" dirty="0" smtClean="0"/>
              <a:t> the sorted numbers as we return from the recursive calls</a:t>
            </a:r>
          </a:p>
          <a:p>
            <a:pPr lvl="1"/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       The 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// sort low half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</a:t>
            </a:r>
            <a:r>
              <a:rPr lang="en-US" sz="1200" dirty="0" smtClean="0"/>
              <a:t>division          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</a:t>
            </a:r>
          </a:p>
          <a:p>
            <a:endParaRPr lang="en-US" sz="2400" dirty="0" smtClean="0">
              <a:cs typeface="Courier New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</a:t>
            </a:r>
            <a:r>
              <a:rPr lang="en-US" sz="1200" dirty="0" smtClean="0"/>
              <a:t>division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recursiveMergeSort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workSpace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lowerBound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mid); // sort the lower half of our set of numbers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</a:t>
            </a:r>
            <a:r>
              <a:rPr lang="en-US" sz="1100" u="sng" dirty="0" smtClean="0">
                <a:cs typeface="Courier New" charset="0"/>
              </a:rPr>
              <a:t>approximately</a:t>
            </a:r>
            <a:r>
              <a:rPr lang="en-US" sz="1100" dirty="0" smtClean="0">
                <a:cs typeface="Courier New" charset="0"/>
              </a:rPr>
              <a:t>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split the lower half set</a:t>
            </a:r>
          </a:p>
          <a:p>
            <a:endParaRPr lang="en-US" sz="2400" dirty="0" smtClean="0">
              <a:cs typeface="Courier New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recursiveMergeSort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workSpace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lowerBound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mid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); // sort the lower half of our set of numbers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</a:t>
            </a:r>
            <a:r>
              <a:rPr lang="en-US" sz="2400" dirty="0" smtClean="0">
                <a:cs typeface="Courier New" charset="0"/>
              </a:rPr>
              <a:t>split the lower half set</a:t>
            </a:r>
            <a:endParaRPr lang="en-US" sz="2400" dirty="0" smtClean="0">
              <a:cs typeface="Courier New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recursiveMergeSort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workSpace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1400" b="1" dirty="0" err="1" smtClean="0">
                <a:solidFill>
                  <a:schemeClr val="accent5">
                    <a:lumMod val="75000"/>
                  </a:schemeClr>
                </a:solidFill>
              </a:rPr>
              <a:t>lowerBound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, mid</a:t>
            </a:r>
            <a:r>
              <a:rPr lang="en-US" sz="1400" b="1" dirty="0" smtClean="0">
                <a:solidFill>
                  <a:schemeClr val="accent5">
                    <a:lumMod val="75000"/>
                  </a:schemeClr>
                </a:solidFill>
              </a:rPr>
              <a:t>); // sort the lower half of our set of numbers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</a:t>
            </a:r>
            <a:r>
              <a:rPr lang="en-US" sz="2400" dirty="0" smtClean="0">
                <a:cs typeface="Courier New" charset="0"/>
              </a:rPr>
              <a:t>split the lower half set</a:t>
            </a:r>
            <a:endParaRPr lang="en-US" sz="2400" dirty="0" smtClean="0">
              <a:cs typeface="Courier New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64 is sorted, now merge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>
                <a:solidFill>
                  <a:srgbClr val="0000FF"/>
                </a:solidFill>
              </a:rPr>
              <a:t>merge(</a:t>
            </a:r>
            <a:r>
              <a:rPr lang="en-US" sz="1200" b="1" dirty="0" err="1" smtClean="0">
                <a:solidFill>
                  <a:srgbClr val="0000FF"/>
                </a:solidFill>
              </a:rPr>
              <a:t>workSpace</a:t>
            </a:r>
            <a:r>
              <a:rPr lang="en-US" sz="1200" b="1" dirty="0" smtClean="0">
                <a:solidFill>
                  <a:srgbClr val="0000FF"/>
                </a:solidFill>
              </a:rPr>
              <a:t>, </a:t>
            </a:r>
            <a:r>
              <a:rPr lang="en-US" sz="1200" b="1" dirty="0" err="1" smtClean="0">
                <a:solidFill>
                  <a:srgbClr val="0000FF"/>
                </a:solidFill>
              </a:rPr>
              <a:t>lowerBound</a:t>
            </a:r>
            <a:r>
              <a:rPr lang="en-US" sz="1200" b="1" dirty="0" smtClean="0">
                <a:solidFill>
                  <a:srgbClr val="0000FF"/>
                </a:solidFill>
              </a:rPr>
              <a:t>, mid+1, </a:t>
            </a:r>
            <a:r>
              <a:rPr lang="en-US" sz="1200" b="1" dirty="0" err="1" smtClean="0">
                <a:solidFill>
                  <a:srgbClr val="0000FF"/>
                </a:solidFill>
              </a:rPr>
              <a:t>upperBound</a:t>
            </a:r>
            <a:r>
              <a:rPr lang="en-US" sz="1200" b="1" dirty="0" smtClean="0">
                <a:solidFill>
                  <a:srgbClr val="0000FF"/>
                </a:solidFill>
              </a:rPr>
              <a:t>);  // merge the two halves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merge (1)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>
                <a:solidFill>
                  <a:srgbClr val="0000FF"/>
                </a:solidFill>
              </a:rPr>
              <a:t>merge(</a:t>
            </a:r>
            <a:r>
              <a:rPr lang="en-US" sz="1200" b="1" dirty="0" err="1" smtClean="0">
                <a:solidFill>
                  <a:srgbClr val="0000FF"/>
                </a:solidFill>
              </a:rPr>
              <a:t>workSpace</a:t>
            </a:r>
            <a:r>
              <a:rPr lang="en-US" sz="1200" b="1" dirty="0" smtClean="0">
                <a:solidFill>
                  <a:srgbClr val="0000FF"/>
                </a:solidFill>
              </a:rPr>
              <a:t>, </a:t>
            </a:r>
            <a:r>
              <a:rPr lang="en-US" sz="1200" b="1" dirty="0" err="1" smtClean="0">
                <a:solidFill>
                  <a:srgbClr val="0000FF"/>
                </a:solidFill>
              </a:rPr>
              <a:t>lowerBound</a:t>
            </a:r>
            <a:r>
              <a:rPr lang="en-US" sz="1200" b="1" dirty="0" smtClean="0">
                <a:solidFill>
                  <a:srgbClr val="0000FF"/>
                </a:solidFill>
              </a:rPr>
              <a:t>, mid+1, </a:t>
            </a:r>
            <a:r>
              <a:rPr lang="en-US" sz="1200" b="1" dirty="0" err="1" smtClean="0">
                <a:solidFill>
                  <a:srgbClr val="0000FF"/>
                </a:solidFill>
              </a:rPr>
              <a:t>upperBound</a:t>
            </a:r>
            <a:r>
              <a:rPr lang="en-US" sz="1200" b="1" dirty="0" smtClean="0">
                <a:solidFill>
                  <a:srgbClr val="0000FF"/>
                </a:solidFill>
              </a:rPr>
              <a:t>);  // merge the two halves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merge (2)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>
            <a:normAutofit/>
          </a:bodyPr>
          <a:lstStyle/>
          <a:p>
            <a:r>
              <a:rPr lang="en-US" dirty="0" smtClean="0"/>
              <a:t>Algorithmic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</a:t>
            </a:r>
            <a:r>
              <a:rPr lang="en-US" sz="2400" dirty="0" smtClean="0"/>
              <a:t>8, section 5)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6777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>
                <a:solidFill>
                  <a:srgbClr val="0000FF"/>
                </a:solidFill>
              </a:rPr>
              <a:t>merge(</a:t>
            </a:r>
            <a:r>
              <a:rPr lang="en-US" sz="1200" b="1" dirty="0" err="1" smtClean="0">
                <a:solidFill>
                  <a:srgbClr val="0000FF"/>
                </a:solidFill>
              </a:rPr>
              <a:t>workSpace</a:t>
            </a:r>
            <a:r>
              <a:rPr lang="en-US" sz="1200" b="1" dirty="0" smtClean="0">
                <a:solidFill>
                  <a:srgbClr val="0000FF"/>
                </a:solidFill>
              </a:rPr>
              <a:t>, </a:t>
            </a:r>
            <a:r>
              <a:rPr lang="en-US" sz="1200" b="1" dirty="0" err="1" smtClean="0">
                <a:solidFill>
                  <a:srgbClr val="0000FF"/>
                </a:solidFill>
              </a:rPr>
              <a:t>lowerBound</a:t>
            </a:r>
            <a:r>
              <a:rPr lang="en-US" sz="1200" b="1" dirty="0" smtClean="0">
                <a:solidFill>
                  <a:srgbClr val="0000FF"/>
                </a:solidFill>
              </a:rPr>
              <a:t>, mid+1, </a:t>
            </a:r>
            <a:r>
              <a:rPr lang="en-US" sz="1200" b="1" dirty="0" err="1" smtClean="0">
                <a:solidFill>
                  <a:srgbClr val="0000FF"/>
                </a:solidFill>
              </a:rPr>
              <a:t>upperBound</a:t>
            </a:r>
            <a:r>
              <a:rPr lang="en-US" sz="1200" b="1" dirty="0" smtClean="0">
                <a:solidFill>
                  <a:srgbClr val="0000FF"/>
                </a:solidFill>
              </a:rPr>
              <a:t>);  // merge the two halves</a:t>
            </a:r>
            <a:endParaRPr lang="en-US" sz="1200" b="1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lower half of lower half is sorted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recursiveMergeSort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workSpace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, mid+1,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upperBound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); // sort the upper half of our set of numbers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sort upper half (70 and 12)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recursiveMergeSort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workSpace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, mid+1, </a:t>
            </a:r>
            <a:r>
              <a:rPr lang="en-US" sz="1200" b="1" dirty="0" err="1" smtClean="0">
                <a:solidFill>
                  <a:schemeClr val="accent5">
                    <a:lumMod val="75000"/>
                  </a:schemeClr>
                </a:solidFill>
              </a:rPr>
              <a:t>upperBound</a:t>
            </a:r>
            <a:r>
              <a:rPr lang="en-US" sz="1200" b="1" dirty="0" smtClean="0">
                <a:solidFill>
                  <a:schemeClr val="accent5">
                    <a:lumMod val="75000"/>
                  </a:schemeClr>
                </a:solidFill>
              </a:rPr>
              <a:t>); // sort the upper half of our set of numbers</a:t>
            </a:r>
            <a:endParaRPr lang="en-US" sz="1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sort lower half (just 70)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/>
              <a:t>merge(</a:t>
            </a:r>
            <a:r>
              <a:rPr lang="en-US" sz="1200" b="1" dirty="0" err="1" smtClean="0"/>
              <a:t>workSpace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lowerBound</a:t>
            </a:r>
            <a:r>
              <a:rPr lang="en-US" sz="1200" b="1" dirty="0" smtClean="0"/>
              <a:t>, mid+1, </a:t>
            </a:r>
            <a:r>
              <a:rPr lang="en-US" sz="1200" b="1" dirty="0" err="1" smtClean="0"/>
              <a:t>upperBound</a:t>
            </a:r>
            <a:r>
              <a:rPr lang="en-US" sz="1200" b="1" dirty="0" smtClean="0"/>
              <a:t>);  // merge the two halves</a:t>
            </a:r>
            <a:endParaRPr lang="en-US" sz="1200" b="1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merge (70 and 12)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/>
              <a:t>merge(</a:t>
            </a:r>
            <a:r>
              <a:rPr lang="en-US" sz="1200" b="1" dirty="0" err="1" smtClean="0"/>
              <a:t>workSpace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lowerBound</a:t>
            </a:r>
            <a:r>
              <a:rPr lang="en-US" sz="1200" b="1" dirty="0" smtClean="0"/>
              <a:t>, mid+1, </a:t>
            </a:r>
            <a:r>
              <a:rPr lang="en-US" sz="1200" b="1" dirty="0" err="1" smtClean="0"/>
              <a:t>upperBound</a:t>
            </a:r>
            <a:r>
              <a:rPr lang="en-US" sz="1200" b="1" dirty="0" smtClean="0"/>
              <a:t>);  // merge the two halves</a:t>
            </a:r>
            <a:endParaRPr lang="en-US" sz="1200" b="1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merge (lower half)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92D050"/>
                          </a:solidFill>
                        </a:rPr>
                        <a:t>12</a:t>
                      </a:r>
                      <a:endParaRPr lang="en-US" sz="1800" b="1" dirty="0">
                        <a:solidFill>
                          <a:srgbClr val="92D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/>
              <a:t>merge(</a:t>
            </a:r>
            <a:r>
              <a:rPr lang="en-US" sz="1200" b="1" dirty="0" err="1" smtClean="0"/>
              <a:t>workSpace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lowerBound</a:t>
            </a:r>
            <a:r>
              <a:rPr lang="en-US" sz="1200" b="1" dirty="0" smtClean="0"/>
              <a:t>, mid+1, </a:t>
            </a:r>
            <a:r>
              <a:rPr lang="en-US" sz="1200" b="1" dirty="0" err="1" smtClean="0"/>
              <a:t>upperBound</a:t>
            </a:r>
            <a:r>
              <a:rPr lang="en-US" sz="1200" b="1" dirty="0" smtClean="0"/>
              <a:t>);  // merge the two halves</a:t>
            </a:r>
            <a:endParaRPr lang="en-US" sz="1200" b="1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 lower half is sorted, do upper half.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33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70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Sort: in action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The </a:t>
            </a:r>
            <a:r>
              <a:rPr lang="en-US" sz="2400" dirty="0" smtClean="0">
                <a:cs typeface="Courier New" charset="0"/>
              </a:rPr>
              <a:t>basic algorithm (low to high):</a:t>
            </a: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</a:t>
            </a:r>
            <a:r>
              <a:rPr lang="en-US" sz="1200" dirty="0" smtClean="0"/>
              <a:t>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</a:t>
            </a:r>
            <a:r>
              <a:rPr lang="en-US" sz="1200" dirty="0" smtClean="0"/>
              <a:t>else {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</a:t>
            </a:r>
            <a:r>
              <a:rPr lang="en-US" sz="1200" dirty="0" smtClean="0"/>
              <a:t> 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smtClean="0"/>
              <a:t>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</a:t>
            </a:r>
            <a:r>
              <a:rPr lang="en-US" sz="1200" dirty="0" smtClean="0"/>
              <a:t>); // sort the lower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b="1" dirty="0" smtClean="0"/>
              <a:t>merge(</a:t>
            </a:r>
            <a:r>
              <a:rPr lang="en-US" sz="1200" b="1" dirty="0" err="1" smtClean="0"/>
              <a:t>workSpace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lowerBound</a:t>
            </a:r>
            <a:r>
              <a:rPr lang="en-US" sz="1200" b="1" dirty="0" smtClean="0"/>
              <a:t>, mid+1, </a:t>
            </a:r>
            <a:r>
              <a:rPr lang="en-US" sz="1200" b="1" dirty="0" err="1" smtClean="0"/>
              <a:t>upperBound</a:t>
            </a:r>
            <a:r>
              <a:rPr lang="en-US" sz="1200" b="1" dirty="0" smtClean="0"/>
              <a:t>);  // merge the two halves</a:t>
            </a:r>
            <a:endParaRPr lang="en-US" sz="1200" b="1" dirty="0" smtClean="0"/>
          </a:p>
          <a:p>
            <a:pPr lvl="1">
              <a:buNone/>
            </a:pPr>
            <a:r>
              <a:rPr lang="en-US" sz="1200" dirty="0" smtClean="0"/>
              <a:t>          </a:t>
            </a:r>
            <a:r>
              <a:rPr lang="en-US" sz="1200" dirty="0" smtClean="0"/>
              <a:t>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</a:t>
            </a:r>
            <a:r>
              <a:rPr lang="en-US" sz="1200" dirty="0" smtClean="0"/>
              <a:t>end!  </a:t>
            </a:r>
            <a:endParaRPr lang="en-US" sz="2000" dirty="0" smtClean="0"/>
          </a:p>
          <a:p>
            <a:r>
              <a:rPr lang="en-US" sz="1100" dirty="0" smtClean="0">
                <a:cs typeface="Courier New" charset="0"/>
              </a:rPr>
              <a:t>Note:  half means approximately ½ . Also  I’ve eliminated some steps that don’t “do anything” here:</a:t>
            </a:r>
          </a:p>
          <a:p>
            <a:r>
              <a:rPr lang="en-US" sz="2400" dirty="0" smtClean="0">
                <a:cs typeface="Courier New" charset="0"/>
              </a:rPr>
              <a:t>Consider this set of (12) numbers:  lower half is sorted, do upper half.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82096" y="4759569"/>
          <a:ext cx="801715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2096" y="528007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49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82096" y="5798233"/>
          <a:ext cx="80171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  <a:gridCol w="668096"/>
              </a:tblGrid>
              <a:tr h="1906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64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 rot="20369977">
            <a:off x="3041519" y="4845556"/>
            <a:ext cx="2709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Yourself!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Analyze this: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Merge </a:t>
            </a:r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Sort Algorithm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The basic </a:t>
            </a:r>
            <a:r>
              <a:rPr lang="en-US" sz="2400" dirty="0" smtClean="0">
                <a:cs typeface="Courier New" charset="0"/>
              </a:rPr>
              <a:t>algorithm:</a:t>
            </a:r>
            <a:endParaRPr lang="en-US" sz="2400" dirty="0" smtClean="0">
              <a:cs typeface="Courier New" charset="0"/>
            </a:endParaRPr>
          </a:p>
          <a:p>
            <a:pPr lvl="1">
              <a:buNone/>
            </a:pPr>
            <a:r>
              <a:rPr lang="en-US" sz="1200" dirty="0" err="1" smtClean="0"/>
              <a:t>recursiveMergeSort</a:t>
            </a:r>
            <a:r>
              <a:rPr lang="en-US" sz="1200" dirty="0" smtClean="0"/>
              <a:t>(long</a:t>
            </a:r>
            <a:r>
              <a:rPr lang="en-US" sz="1200" dirty="0" smtClean="0"/>
              <a:t>[] 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 </a:t>
            </a:r>
            <a:r>
              <a:rPr lang="en-US" sz="1200" dirty="0" err="1" smtClean="0"/>
              <a:t>int</a:t>
            </a:r>
            <a:r>
              <a:rPr lang="en-US" sz="1200" dirty="0" smtClean="0"/>
              <a:t>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{</a:t>
            </a:r>
          </a:p>
          <a:p>
            <a:pPr lvl="1">
              <a:buNone/>
            </a:pPr>
            <a:r>
              <a:rPr lang="en-US" sz="1200" dirty="0" smtClean="0"/>
              <a:t>        if(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 ==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         // if range is 1,</a:t>
            </a:r>
          </a:p>
          <a:p>
            <a:pPr lvl="1">
              <a:buNone/>
            </a:pPr>
            <a:r>
              <a:rPr lang="en-US" sz="1200" dirty="0" smtClean="0"/>
              <a:t>            return;                          // no use sorting</a:t>
            </a:r>
          </a:p>
          <a:p>
            <a:pPr lvl="1">
              <a:buNone/>
            </a:pPr>
            <a:r>
              <a:rPr lang="en-US" sz="1200" dirty="0" smtClean="0"/>
              <a:t>        else {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int</a:t>
            </a:r>
            <a:r>
              <a:rPr lang="en-US" sz="1200" dirty="0" smtClean="0"/>
              <a:t> mid = (</a:t>
            </a:r>
            <a:r>
              <a:rPr lang="en-US" sz="1200" dirty="0" err="1" smtClean="0"/>
              <a:t>lowerBound+upperBound</a:t>
            </a:r>
            <a:r>
              <a:rPr lang="en-US" sz="1200" dirty="0" smtClean="0"/>
              <a:t>) / 2; // integer division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mid); // sort the lower half of our set of numbers</a:t>
            </a:r>
          </a:p>
          <a:p>
            <a:pPr lvl="1">
              <a:buNone/>
            </a:pPr>
            <a:r>
              <a:rPr lang="en-US" sz="1200" dirty="0" smtClean="0"/>
              <a:t>            </a:t>
            </a:r>
            <a:r>
              <a:rPr lang="en-US" sz="1200" dirty="0" err="1" smtClean="0"/>
              <a:t>recursiveMergeSort</a:t>
            </a:r>
            <a:r>
              <a:rPr lang="en-US" sz="1200" dirty="0" smtClean="0"/>
              <a:t>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// sort the upper half of our set of numbers</a:t>
            </a:r>
          </a:p>
          <a:p>
            <a:pPr lvl="1">
              <a:buNone/>
            </a:pPr>
            <a:r>
              <a:rPr lang="en-US" sz="1200" dirty="0" smtClean="0"/>
              <a:t>            merge(</a:t>
            </a:r>
            <a:r>
              <a:rPr lang="en-US" sz="1200" dirty="0" err="1" smtClean="0"/>
              <a:t>workSpace</a:t>
            </a:r>
            <a:r>
              <a:rPr lang="en-US" sz="1200" dirty="0" smtClean="0"/>
              <a:t>, </a:t>
            </a:r>
            <a:r>
              <a:rPr lang="en-US" sz="1200" dirty="0" err="1" smtClean="0"/>
              <a:t>lowerBound</a:t>
            </a:r>
            <a:r>
              <a:rPr lang="en-US" sz="1200" dirty="0" smtClean="0"/>
              <a:t>, mid+1, </a:t>
            </a:r>
            <a:r>
              <a:rPr lang="en-US" sz="1200" dirty="0" err="1" smtClean="0"/>
              <a:t>upperBound</a:t>
            </a:r>
            <a:r>
              <a:rPr lang="en-US" sz="1200" dirty="0" smtClean="0"/>
              <a:t>);  // merge the two halves</a:t>
            </a:r>
          </a:p>
          <a:p>
            <a:pPr lvl="1">
              <a:buNone/>
            </a:pPr>
            <a:r>
              <a:rPr lang="en-US" sz="1200" dirty="0" smtClean="0"/>
              <a:t>          } </a:t>
            </a:r>
            <a:endParaRPr lang="en-US" sz="1200" dirty="0" smtClean="0"/>
          </a:p>
          <a:p>
            <a:pPr lvl="1">
              <a:buNone/>
            </a:pPr>
            <a:r>
              <a:rPr lang="en-US" sz="1200" dirty="0" smtClean="0"/>
              <a:t>    }  // end!</a:t>
            </a:r>
          </a:p>
          <a:p>
            <a:pPr lvl="1">
              <a:buNone/>
            </a:pPr>
            <a:r>
              <a:rPr lang="en-US" sz="1200" dirty="0" smtClean="0"/>
              <a:t> </a:t>
            </a:r>
            <a:r>
              <a:rPr lang="en-US" sz="2800" dirty="0" smtClean="0"/>
              <a:t>first consider, dividing a list in half, in half again, etc. </a:t>
            </a:r>
            <a:r>
              <a:rPr lang="en-US" sz="2800" dirty="0" smtClean="0">
                <a:sym typeface="Wingdings" pitchFamily="2" charset="2"/>
              </a:rPr>
              <a:t>==&gt; 2</a:t>
            </a:r>
            <a:r>
              <a:rPr lang="en-US" sz="2800" b="1" baseline="30000" dirty="0" smtClean="0">
                <a:sym typeface="Wingdings" pitchFamily="2" charset="2"/>
              </a:rPr>
              <a:t>-n</a:t>
            </a:r>
            <a:endParaRPr lang="en-US" sz="2800" b="1" baseline="30000" dirty="0" smtClean="0"/>
          </a:p>
          <a:p>
            <a:pPr marL="1257300" lvl="2" indent="-457200"/>
            <a:r>
              <a:rPr lang="en-US" sz="1700" dirty="0" smtClean="0"/>
              <a:t>This is a logarithmic function, in base 2 ( we can safely ignore the “base 2” part )</a:t>
            </a:r>
            <a:endParaRPr lang="en-US" sz="1700" dirty="0" smtClean="0"/>
          </a:p>
          <a:p>
            <a:pPr lvl="1">
              <a:buNone/>
            </a:pPr>
            <a:r>
              <a:rPr lang="en-US" dirty="0" smtClean="0"/>
              <a:t>then consider the merge step, </a:t>
            </a:r>
            <a:r>
              <a:rPr lang="en-US" dirty="0" smtClean="0">
                <a:sym typeface="Wingdings" pitchFamily="2" charset="2"/>
              </a:rPr>
              <a:t>==&gt; almost </a:t>
            </a:r>
            <a:r>
              <a:rPr lang="en-US" b="1" dirty="0" smtClean="0">
                <a:sym typeface="Wingdings" pitchFamily="2" charset="2"/>
              </a:rPr>
              <a:t>n</a:t>
            </a:r>
            <a:r>
              <a:rPr lang="en-US" dirty="0" smtClean="0">
                <a:sym typeface="Wingdings" pitchFamily="2" charset="2"/>
              </a:rPr>
              <a:t> method calls</a:t>
            </a:r>
            <a:endParaRPr lang="en-US" b="1" baseline="30000" dirty="0" smtClean="0"/>
          </a:p>
          <a:p>
            <a:pPr marL="1371600" lvl="4" indent="-457200"/>
            <a:r>
              <a:rPr lang="en-US" sz="1600" dirty="0" smtClean="0"/>
              <a:t>I counted n-1 calls to merge()</a:t>
            </a:r>
            <a:endParaRPr lang="en-US" sz="2800" dirty="0" smtClean="0"/>
          </a:p>
          <a:p>
            <a:pPr marL="457200" indent="-457200"/>
            <a:r>
              <a:rPr lang="en-US" sz="2400" dirty="0" smtClean="0"/>
              <a:t>Put them together, and the complexity is:</a:t>
            </a:r>
            <a:r>
              <a:rPr lang="en-US" sz="2000" dirty="0" smtClean="0"/>
              <a:t>  </a:t>
            </a:r>
            <a:r>
              <a:rPr lang="en-US" sz="2400" dirty="0" smtClean="0">
                <a:solidFill>
                  <a:srgbClr val="0000FF"/>
                </a:solidFill>
              </a:rPr>
              <a:t>O(</a:t>
            </a:r>
            <a:r>
              <a:rPr lang="en-US" sz="2400" dirty="0" err="1" smtClean="0">
                <a:solidFill>
                  <a:srgbClr val="0000FF"/>
                </a:solidFill>
              </a:rPr>
              <a:t>nlogn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endParaRPr lang="en-US" sz="2000" dirty="0" smtClean="0">
              <a:solidFill>
                <a:srgbClr val="0000FF"/>
              </a:solidFill>
            </a:endParaRPr>
          </a:p>
          <a:p>
            <a:pPr marL="857250" lvl="1" indent="-457200"/>
            <a:r>
              <a:rPr lang="en-US" sz="2000" dirty="0" smtClean="0"/>
              <a:t>Same for “ worst, average , and best case” complexity.</a:t>
            </a:r>
            <a:endParaRPr lang="en-US" sz="2000" dirty="0" smtClean="0"/>
          </a:p>
          <a:p>
            <a:r>
              <a:rPr lang="en-US" sz="2400" dirty="0" smtClean="0"/>
              <a:t>We can make merge sort performance better</a:t>
            </a:r>
            <a:r>
              <a:rPr lang="en-US" sz="2400" b="1" dirty="0" smtClean="0"/>
              <a:t>: by using parallelism!</a:t>
            </a:r>
          </a:p>
          <a:p>
            <a:pPr lvl="1"/>
            <a:r>
              <a:rPr lang="en-US" sz="2000" dirty="0" smtClean="0"/>
              <a:t>Have separate “workers” i.e. threads or processes, do the  </a:t>
            </a:r>
            <a:r>
              <a:rPr lang="en-US" sz="2000" dirty="0" err="1" smtClean="0"/>
              <a:t>recursiveMergeSort</a:t>
            </a:r>
            <a:endParaRPr lang="en-US" sz="2000" dirty="0" smtClean="0"/>
          </a:p>
          <a:p>
            <a:pPr lvl="1"/>
            <a:r>
              <a:rPr lang="en-US" sz="2000" dirty="0" smtClean="0"/>
              <a:t>Then have a “supervisor” i.e. a master thread wait for the worker threads to complete! 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That’s all I’ve got!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0" y="854765"/>
            <a:ext cx="9255512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While it may have seemed surreal or impossible,</a:t>
            </a:r>
          </a:p>
          <a:p>
            <a:pPr lvl="1"/>
            <a:r>
              <a:rPr lang="en-US" sz="2000" dirty="0" smtClean="0">
                <a:cs typeface="Courier New" charset="0"/>
              </a:rPr>
              <a:t>We made it through the semester… together!</a:t>
            </a:r>
          </a:p>
          <a:p>
            <a:pPr lvl="1"/>
            <a:endParaRPr lang="en-US" sz="2000" dirty="0" smtClean="0">
              <a:cs typeface="Courier New" charset="0"/>
            </a:endParaRPr>
          </a:p>
          <a:p>
            <a:pPr lvl="1">
              <a:buNone/>
            </a:pPr>
            <a:r>
              <a:rPr lang="en-US" sz="2000" dirty="0" smtClean="0">
                <a:latin typeface="Eras Medium ITC" pitchFamily="34" charset="0"/>
                <a:cs typeface="Courier New" charset="0"/>
              </a:rPr>
              <a:t>Thank you!</a:t>
            </a:r>
            <a:endParaRPr lang="en-US" sz="2000" dirty="0" smtClean="0">
              <a:latin typeface="Eras Medium ITC" pitchFamily="34" charset="0"/>
              <a:cs typeface="Courier New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Analysis of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After proving (demonstrating)? That an algorithm is correct, 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what then? </a:t>
            </a:r>
          </a:p>
          <a:p>
            <a:pPr lvl="1"/>
            <a:endParaRPr lang="en-US" sz="2000" dirty="0">
              <a:ea typeface="Calibri" charset="0"/>
              <a:cs typeface="Calibri" charset="0"/>
            </a:endParaRPr>
          </a:p>
          <a:p>
            <a:r>
              <a:rPr lang="en-US" sz="2400" dirty="0"/>
              <a:t>We can </a:t>
            </a:r>
            <a:r>
              <a:rPr lang="en-US" sz="2400" dirty="0" smtClean="0"/>
              <a:t>ask if the algorithm is “good!”</a:t>
            </a:r>
          </a:p>
          <a:p>
            <a:pPr lvl="1"/>
            <a:r>
              <a:rPr lang="en-US" sz="2000" dirty="0" smtClean="0"/>
              <a:t>David Eck, via our textbook, would frame the question in terms of “efficiency.”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“And what is good, Phaedrus,</a:t>
            </a:r>
            <a:br>
              <a:rPr lang="en-US" sz="2400" dirty="0" smtClean="0"/>
            </a:br>
            <a:r>
              <a:rPr lang="en-US" sz="2400" dirty="0" smtClean="0"/>
              <a:t>And what is not good—</a:t>
            </a:r>
            <a:br>
              <a:rPr lang="en-US" sz="2400" dirty="0" smtClean="0"/>
            </a:br>
            <a:r>
              <a:rPr lang="en-US" sz="2400" dirty="0" smtClean="0"/>
              <a:t>Need we ask anyone to tell us these things?” </a:t>
            </a:r>
          </a:p>
          <a:p>
            <a:pPr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― Robert M. </a:t>
            </a:r>
            <a:r>
              <a:rPr lang="en-US" sz="1800" dirty="0" err="1" smtClean="0"/>
              <a:t>Pirsig</a:t>
            </a:r>
            <a:r>
              <a:rPr lang="en-US" sz="1800" dirty="0" smtClean="0"/>
              <a:t>, </a:t>
            </a:r>
            <a:r>
              <a:rPr lang="en-US" sz="1800" dirty="0" smtClean="0">
                <a:solidFill>
                  <a:srgbClr val="0000FF"/>
                </a:solidFill>
                <a:hlinkClick r:id="rId3"/>
              </a:rPr>
              <a:t>Zen and the Art of Motorcycle Maintenance: An Inquiry Into Values</a:t>
            </a:r>
            <a:r>
              <a:rPr lang="en-US" sz="1800" dirty="0" smtClean="0">
                <a:solidFill>
                  <a:srgbClr val="0000FF"/>
                </a:solidFill>
              </a:rPr>
              <a:t>  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- see also: </a:t>
            </a:r>
            <a:r>
              <a:rPr lang="en-US" sz="1800" u="sng" dirty="0" smtClean="0">
                <a:solidFill>
                  <a:srgbClr val="0000FF"/>
                </a:solidFill>
              </a:rPr>
              <a:t>https://en.wikipedia.org/wiki/Phaedrus_(dialogue)</a:t>
            </a:r>
            <a:endParaRPr lang="en-US" sz="1800" u="sng" dirty="0">
              <a:solidFill>
                <a:srgbClr val="0000FF"/>
              </a:solidFill>
            </a:endParaRPr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An Asymptotic Analysis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quantitative analysis of the performance of an algorithm </a:t>
            </a:r>
            <a:r>
              <a:rPr lang="en-US" sz="1800" dirty="0" smtClean="0">
                <a:ea typeface="Courier New" charset="0"/>
                <a:cs typeface="Courier New" charset="0"/>
              </a:rPr>
              <a:t>(or program): </a:t>
            </a:r>
            <a:endParaRPr lang="en-US" sz="2400" dirty="0" smtClean="0">
              <a:ea typeface="Courier New" charset="0"/>
              <a:cs typeface="Courier New" charset="0"/>
            </a:endParaRP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Based on relative performance of other algorithms that solve the same problem</a:t>
            </a:r>
          </a:p>
          <a:p>
            <a:pPr lvl="1"/>
            <a:r>
              <a:rPr lang="en-US" sz="2000" dirty="0" smtClean="0">
                <a:ea typeface="Courier New" charset="0"/>
                <a:cs typeface="Courier New" charset="0"/>
              </a:rPr>
              <a:t>Also based on data, (and sometimes independent of the data).</a:t>
            </a:r>
          </a:p>
          <a:p>
            <a:pPr lvl="2"/>
            <a:r>
              <a:rPr lang="en-US" dirty="0" smtClean="0">
                <a:ea typeface="Calibri" charset="0"/>
                <a:cs typeface="Courier New" charset="0"/>
              </a:rPr>
              <a:t>e.g. a </a:t>
            </a:r>
            <a:r>
              <a:rPr lang="en-US" dirty="0" smtClean="0">
                <a:solidFill>
                  <a:srgbClr val="0000FF"/>
                </a:solidFill>
                <a:ea typeface="Calibri" charset="0"/>
                <a:cs typeface="Courier New" charset="0"/>
              </a:rPr>
              <a:t>collection</a:t>
            </a:r>
            <a:r>
              <a:rPr lang="en-US" dirty="0" smtClean="0">
                <a:ea typeface="Calibri" charset="0"/>
                <a:cs typeface="Courier New" charset="0"/>
              </a:rPr>
              <a:t> of size </a:t>
            </a:r>
            <a:r>
              <a:rPr lang="en-US" i="1" dirty="0" smtClean="0">
                <a:latin typeface="Lucida Calligraphy" pitchFamily="66" charset="0"/>
                <a:ea typeface="Calibri" charset="0"/>
                <a:cs typeface="Courier New" charset="0"/>
              </a:rPr>
              <a:t>n</a:t>
            </a:r>
            <a:r>
              <a:rPr lang="en-US" dirty="0" smtClean="0">
                <a:ea typeface="Calibri" charset="0"/>
                <a:cs typeface="Courier New" charset="0"/>
              </a:rPr>
              <a:t>, accessing element </a:t>
            </a:r>
            <a:r>
              <a:rPr lang="en-US" dirty="0" err="1" smtClean="0">
                <a:latin typeface="Lucida Calligraphy" pitchFamily="66" charset="0"/>
                <a:ea typeface="Calibri" charset="0"/>
                <a:cs typeface="Courier New" charset="0"/>
              </a:rPr>
              <a:t>i</a:t>
            </a:r>
            <a:r>
              <a:rPr lang="en-US" dirty="0" smtClean="0">
                <a:latin typeface="Lucida Calligraphy" pitchFamily="66" charset="0"/>
                <a:ea typeface="Calibri" charset="0"/>
                <a:cs typeface="Courier New" charset="0"/>
              </a:rPr>
              <a:t> &lt;= n</a:t>
            </a:r>
            <a:r>
              <a:rPr lang="en-US" dirty="0" smtClean="0">
                <a:ea typeface="Calibri" charset="0"/>
                <a:cs typeface="Courier New" charset="0"/>
              </a:rPr>
              <a:t>)</a:t>
            </a:r>
            <a:endParaRPr lang="en-US" dirty="0">
              <a:ea typeface="Calibri" charset="0"/>
              <a:cs typeface="Calibri" charset="0"/>
            </a:endParaRPr>
          </a:p>
          <a:p>
            <a:r>
              <a:rPr lang="en-US" sz="2400" dirty="0" smtClean="0"/>
              <a:t>In industry, the term used is the number of machine language instructions (we can also use the generic term, </a:t>
            </a:r>
            <a:r>
              <a:rPr lang="en-US" sz="2400" i="1" dirty="0" smtClean="0"/>
              <a:t>operations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Mathematically (and according to </a:t>
            </a:r>
            <a:r>
              <a:rPr lang="en-US" sz="2400" dirty="0" err="1" smtClean="0"/>
              <a:t>wikipedia</a:t>
            </a:r>
            <a:r>
              <a:rPr lang="en-US" sz="2400" dirty="0" smtClean="0"/>
              <a:t>) the term used is “Big O” or “Big Oh” notation. (</a:t>
            </a:r>
            <a:r>
              <a:rPr lang="en-US" sz="2000" dirty="0" smtClean="0"/>
              <a:t>This is what we will use.)</a:t>
            </a:r>
            <a:endParaRPr lang="en-US" sz="2400" dirty="0" smtClean="0"/>
          </a:p>
          <a:p>
            <a:pPr lvl="1"/>
            <a:r>
              <a:rPr lang="en-US" sz="2000" dirty="0" smtClean="0"/>
              <a:t>The “Order” of a function. That is, </a:t>
            </a:r>
          </a:p>
          <a:p>
            <a:pPr lvl="1"/>
            <a:r>
              <a:rPr lang="en-US" sz="2000" dirty="0" smtClean="0"/>
              <a:t>The limits of a function, </a:t>
            </a:r>
            <a:r>
              <a:rPr lang="en-US" sz="2400" dirty="0" smtClean="0">
                <a:latin typeface="Lucida Calligraphy" pitchFamily="66" charset="0"/>
              </a:rPr>
              <a:t>f(x)</a:t>
            </a:r>
            <a:r>
              <a:rPr lang="en-US" sz="2000" dirty="0" smtClean="0"/>
              <a:t>, when </a:t>
            </a:r>
            <a:r>
              <a:rPr lang="en-US" sz="2400" dirty="0" smtClean="0">
                <a:latin typeface="Lucida Calligraphy" pitchFamily="66" charset="0"/>
              </a:rPr>
              <a:t>x</a:t>
            </a:r>
            <a:r>
              <a:rPr lang="en-US" sz="2000" dirty="0" smtClean="0"/>
              <a:t> approaches infinity.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Basic Orders of Algorithmic Growth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33296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latin typeface="Lucida Calligraphy" pitchFamily="66" charset="0"/>
              </a:rPr>
              <a:t>O(1)  – </a:t>
            </a:r>
            <a:r>
              <a:rPr lang="en-US" sz="2400" dirty="0" smtClean="0">
                <a:latin typeface="+mj-lt"/>
              </a:rPr>
              <a:t>Constant time </a:t>
            </a:r>
            <a:r>
              <a:rPr lang="en-US" sz="2000" dirty="0" smtClean="0">
                <a:latin typeface="+mj-lt"/>
              </a:rPr>
              <a:t>(e.g. inserting element in a not-full array)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O(n) – </a:t>
            </a:r>
            <a:r>
              <a:rPr lang="en-US" sz="2400" dirty="0" smtClean="0"/>
              <a:t>Constant growth, based on n </a:t>
            </a:r>
            <a:r>
              <a:rPr lang="en-US" sz="1800" dirty="0" smtClean="0"/>
              <a:t>(e.g. inserting element in a linked list)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O(n</a:t>
            </a:r>
            <a:r>
              <a:rPr lang="en-US" sz="2400" baseline="30000" dirty="0" smtClean="0">
                <a:latin typeface="Lucida Calligraphy" pitchFamily="66" charset="0"/>
              </a:rPr>
              <a:t>2</a:t>
            </a:r>
            <a:r>
              <a:rPr lang="en-US" sz="2400" dirty="0" smtClean="0">
                <a:latin typeface="Lucida Calligraphy" pitchFamily="66" charset="0"/>
              </a:rPr>
              <a:t>) – </a:t>
            </a:r>
            <a:r>
              <a:rPr lang="en-US" sz="2400" dirty="0" smtClean="0"/>
              <a:t>Power function, exponent is a constant </a:t>
            </a:r>
            <a:r>
              <a:rPr lang="en-US" sz="2000" dirty="0" smtClean="0"/>
              <a:t>(e.g. bubble sort)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O(2</a:t>
            </a:r>
            <a:r>
              <a:rPr lang="en-US" sz="2400" baseline="30000" dirty="0" smtClean="0">
                <a:latin typeface="Lucida Calligraphy" pitchFamily="66" charset="0"/>
              </a:rPr>
              <a:t>n</a:t>
            </a:r>
            <a:r>
              <a:rPr lang="en-US" sz="2400" dirty="0" smtClean="0">
                <a:latin typeface="Lucida Calligraphy" pitchFamily="66" charset="0"/>
              </a:rPr>
              <a:t>) – </a:t>
            </a:r>
            <a:r>
              <a:rPr lang="en-US" sz="2400" dirty="0" smtClean="0"/>
              <a:t>Power function, exponential growth</a:t>
            </a:r>
            <a:endParaRPr lang="en-US" sz="2400" dirty="0" smtClean="0">
              <a:latin typeface="Lucida Calligraphy" pitchFamily="66" charset="0"/>
            </a:endParaRPr>
          </a:p>
          <a:p>
            <a:r>
              <a:rPr lang="en-US" sz="2400" dirty="0" smtClean="0">
                <a:latin typeface="Lucida Calligraphy" pitchFamily="66" charset="0"/>
              </a:rPr>
              <a:t>O(log(n)) – </a:t>
            </a:r>
            <a:r>
              <a:rPr lang="en-US" sz="2400" dirty="0" smtClean="0"/>
              <a:t>Logarithmic growth (e.g. binary search)</a:t>
            </a:r>
            <a:endParaRPr lang="en-US" sz="2400" dirty="0" smtClean="0">
              <a:latin typeface="Lucida Calligraphy" pitchFamily="66" charset="0"/>
            </a:endParaRPr>
          </a:p>
          <a:p>
            <a:pPr>
              <a:buNone/>
            </a:pPr>
            <a:r>
              <a:rPr lang="en-US" sz="2400" dirty="0" smtClean="0"/>
              <a:t>The following chart, from our textbook, shows </a:t>
            </a:r>
            <a:r>
              <a:rPr lang="en-US" sz="2400" i="1" dirty="0" smtClean="0"/>
              <a:t>relative</a:t>
            </a:r>
            <a:r>
              <a:rPr lang="en-US" sz="2400" dirty="0" smtClean="0"/>
              <a:t> order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02284" y="4691270"/>
            <a:ext cx="5381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 !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pPr lvl="1"/>
            <a:r>
              <a:rPr lang="en-US" sz="2000" dirty="0" smtClean="0">
                <a:cs typeface="Courier New" charset="0"/>
              </a:rPr>
              <a:t>What </a:t>
            </a:r>
            <a:r>
              <a:rPr lang="en-US" sz="2000" dirty="0" smtClean="0">
                <a:cs typeface="Courier New" charset="0"/>
              </a:rPr>
              <a:t>does this have to do with sorting algorithms?</a:t>
            </a:r>
            <a:endParaRPr lang="en-US" sz="2000" dirty="0" smtClean="0"/>
          </a:p>
          <a:p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We can segue into … (cont.)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ea typeface="Courier New" charset="0"/>
                <a:cs typeface="Courier New" charset="0"/>
              </a:rPr>
              <a:t>A discussion of sorting algorithms: </a:t>
            </a:r>
          </a:p>
          <a:p>
            <a:r>
              <a:rPr lang="en-US" sz="2400" dirty="0" smtClean="0">
                <a:cs typeface="Courier New" charset="0"/>
              </a:rPr>
              <a:t>Consider $1200 stimulus checks.</a:t>
            </a:r>
          </a:p>
          <a:p>
            <a:r>
              <a:rPr lang="en-US" sz="2400" dirty="0" smtClean="0">
                <a:cs typeface="Courier New" charset="0"/>
              </a:rPr>
              <a:t>According </a:t>
            </a:r>
            <a:r>
              <a:rPr lang="en-US" sz="2400" dirty="0" smtClean="0">
                <a:cs typeface="Courier New" charset="0"/>
              </a:rPr>
              <a:t>to marketwatch.com,</a:t>
            </a:r>
          </a:p>
          <a:p>
            <a:pPr lvl="1"/>
            <a:r>
              <a:rPr lang="en-US" sz="1200" dirty="0" smtClean="0"/>
              <a:t>https://www.marketwatch.com/story/when-are-stimulus-checks-being-sent-out-how-to-keep-tabs-on-yours-2020-04-10</a:t>
            </a:r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>
                <a:latin typeface="Corbel" pitchFamily="34" charset="0"/>
              </a:rPr>
              <a:t>After direct deposit funds are deposited into accounts. . .</a:t>
            </a:r>
          </a:p>
          <a:p>
            <a:r>
              <a:rPr lang="en-US" sz="2000" i="1" dirty="0" smtClean="0">
                <a:latin typeface="Corbel" pitchFamily="34" charset="0"/>
              </a:rPr>
              <a:t>In early May, the IRS will start mailing paper checks to households, at a rate of 5 million per week. The paper checks will first go to the households with the lowest adjusted gross incomes, and continue upwards.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Translated: the IRS will </a:t>
            </a:r>
            <a:r>
              <a:rPr lang="en-US" sz="20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 all household incomes  in the USA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according to income (low-to-high) 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and mail checks according to this </a:t>
            </a:r>
            <a:r>
              <a:rPr lang="en-US" sz="1600" b="1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 order.</a:t>
            </a:r>
          </a:p>
          <a:p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I wonder what kind of </a:t>
            </a:r>
            <a:r>
              <a:rPr lang="en-US" sz="2000" dirty="0" smtClean="0">
                <a:solidFill>
                  <a:srgbClr val="0000FF"/>
                </a:solidFill>
                <a:latin typeface="Corbel" pitchFamily="34" charset="0"/>
                <a:ea typeface="Calibri" charset="0"/>
                <a:cs typeface="Calibri" charset="0"/>
              </a:rPr>
              <a:t>sorting algorithm </a:t>
            </a:r>
            <a:r>
              <a:rPr lang="en-US" sz="2000" dirty="0" smtClean="0">
                <a:latin typeface="Corbel" pitchFamily="34" charset="0"/>
                <a:ea typeface="Calibri" charset="0"/>
                <a:cs typeface="Calibri" charset="0"/>
              </a:rPr>
              <a:t>will be used?</a:t>
            </a:r>
          </a:p>
          <a:p>
            <a:pPr lvl="1"/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Maybe 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it’s written as some 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Cobol application 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</a:rPr>
              <a:t>too </a:t>
            </a:r>
            <a:r>
              <a:rPr lang="en-US" sz="1600" dirty="0" smtClean="0">
                <a:latin typeface="Corbel" pitchFamily="34" charset="0"/>
                <a:ea typeface="Calibri" charset="0"/>
                <a:cs typeface="Calibri" charset="0"/>
                <a:sym typeface="Wingdings" pitchFamily="2" charset="2"/>
              </a:rPr>
              <a:t></a:t>
            </a:r>
            <a:endParaRPr lang="en-US" sz="1600" dirty="0">
              <a:latin typeface="Corbel" pitchFamily="34" charset="0"/>
              <a:ea typeface="Calibri" charset="0"/>
              <a:cs typeface="Calibri" charset="0"/>
            </a:endParaRPr>
          </a:p>
          <a:p>
            <a:pPr marL="457200" lvl="1" indent="0">
              <a:buNone/>
            </a:pP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… Sorting Algorithms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1143001"/>
            <a:ext cx="9137826" cy="5168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cs typeface="Courier New" charset="0"/>
              </a:rPr>
              <a:t>According to toptal.com,</a:t>
            </a:r>
          </a:p>
          <a:p>
            <a:pPr lvl="1"/>
            <a:r>
              <a:rPr lang="en-US" sz="1200" dirty="0" smtClean="0"/>
              <a:t>https://www.toptal.com/developers/sorting-algorithms </a:t>
            </a:r>
          </a:p>
          <a:p>
            <a:pPr>
              <a:buNone/>
            </a:pPr>
            <a:r>
              <a:rPr lang="en-US" sz="2000" i="1" dirty="0" smtClean="0">
                <a:latin typeface="Corbel" pitchFamily="34" charset="0"/>
              </a:rPr>
              <a:t>	</a:t>
            </a:r>
            <a:r>
              <a:rPr lang="en-US" sz="2000" dirty="0" smtClean="0"/>
              <a:t>The ideal sorting algorithm, which doesn’t exist by the way, should. . .</a:t>
            </a:r>
          </a:p>
          <a:p>
            <a:r>
              <a:rPr lang="en-US" sz="2000" dirty="0" smtClean="0"/>
              <a:t>Avoid moving/swapping equal elements</a:t>
            </a:r>
          </a:p>
          <a:p>
            <a:r>
              <a:rPr lang="en-US" sz="2000" dirty="0" smtClean="0"/>
              <a:t>Require a minimum of extra memory (Big-O notation: </a:t>
            </a:r>
            <a:r>
              <a:rPr lang="en-US" sz="2000" dirty="0" smtClean="0">
                <a:latin typeface="Lucida Calligraphy" pitchFamily="66" charset="0"/>
              </a:rPr>
              <a:t>O(1) 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Have, in worst-case, element/key comparisons of </a:t>
            </a:r>
            <a:r>
              <a:rPr lang="en-US" sz="2000" dirty="0" smtClean="0">
                <a:latin typeface="Lucida Calligraphy" pitchFamily="66" charset="0"/>
              </a:rPr>
              <a:t>O(</a:t>
            </a:r>
            <a:r>
              <a:rPr lang="en-US" sz="2000" dirty="0" err="1" smtClean="0">
                <a:latin typeface="Lucida Calligraphy" pitchFamily="66" charset="0"/>
              </a:rPr>
              <a:t>nlog</a:t>
            </a:r>
            <a:r>
              <a:rPr lang="en-US" sz="2000" dirty="0" smtClean="0">
                <a:latin typeface="Lucida Calligraphy" pitchFamily="66" charset="0"/>
              </a:rPr>
              <a:t>(n)) 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000" dirty="0" smtClean="0"/>
              <a:t>Have, in worst-case, moving/swapping elements of </a:t>
            </a:r>
            <a:r>
              <a:rPr lang="en-US" sz="2000" dirty="0" smtClean="0">
                <a:latin typeface="Lucida Calligraphy" pitchFamily="66" charset="0"/>
              </a:rPr>
              <a:t>O(n) </a:t>
            </a:r>
            <a:endParaRPr lang="en-US" sz="2000" dirty="0" smtClean="0"/>
          </a:p>
          <a:p>
            <a:r>
              <a:rPr lang="en-US" sz="2000" dirty="0" smtClean="0"/>
              <a:t>Be more efficient when the data is nearly sorted already </a:t>
            </a:r>
          </a:p>
          <a:p>
            <a:pPr lvl="1"/>
            <a:r>
              <a:rPr lang="en-US" sz="1600" dirty="0" smtClean="0"/>
              <a:t>Data can be arranged randomly, nearly sorted, nearly reverse sorted, </a:t>
            </a:r>
          </a:p>
          <a:p>
            <a:pPr lvl="1"/>
            <a:r>
              <a:rPr lang="en-US" sz="1600" dirty="0" smtClean="0"/>
              <a:t>Even mostly different or mostly the same (like yearly incomes maybe?)</a:t>
            </a:r>
          </a:p>
          <a:p>
            <a:pPr lvl="1"/>
            <a:endParaRPr lang="en-US" sz="1600" dirty="0" smtClean="0"/>
          </a:p>
          <a:p>
            <a:r>
              <a:rPr lang="en-US" sz="2000" b="1" dirty="0" smtClean="0"/>
              <a:t>The best algorithm</a:t>
            </a:r>
            <a:r>
              <a:rPr lang="en-US" sz="2000" dirty="0" smtClean="0"/>
              <a:t>, in other words, is the one that:</a:t>
            </a:r>
          </a:p>
          <a:p>
            <a:r>
              <a:rPr lang="en-US" sz="2000" dirty="0" smtClean="0"/>
              <a:t> </a:t>
            </a:r>
            <a:r>
              <a:rPr lang="en-US" sz="2000" b="1" dirty="0" smtClean="0"/>
              <a:t>works </a:t>
            </a:r>
            <a:r>
              <a:rPr lang="en-US" sz="2000" b="1" i="1" dirty="0" smtClean="0"/>
              <a:t>best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for the data </a:t>
            </a:r>
            <a:r>
              <a:rPr lang="en-US" sz="2000" dirty="0" smtClean="0"/>
              <a:t>we want to sort.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sz="4200" dirty="0" smtClean="0">
                <a:latin typeface="Courier Regular" pitchFamily="2" charset="0"/>
                <a:ea typeface="Courier New" charset="0"/>
                <a:cs typeface="Courier New" charset="0"/>
              </a:rPr>
              <a:t>The Bubble Sort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7686" y="854765"/>
            <a:ext cx="9137826" cy="56454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basic idea: consider an unordered (by height) All-Star baseball (?) team</a:t>
            </a:r>
          </a:p>
          <a:p>
            <a:r>
              <a:rPr lang="en-US" sz="2000" dirty="0" smtClean="0"/>
              <a:t>Sorting rules: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 can only “see” two players at a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You start on the left hand side (players numbered from 0 to n-1)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Compare two players (Aaron Judge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tall</a:t>
            </a:r>
            <a:r>
              <a:rPr lang="en-US" sz="2000" dirty="0" smtClean="0"/>
              <a:t>, Jose </a:t>
            </a:r>
            <a:r>
              <a:rPr lang="en-US" sz="2000" dirty="0" err="1" smtClean="0"/>
              <a:t>Altuve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Ink Free" pitchFamily="66" charset="0"/>
              </a:rPr>
              <a:t>small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If the one on the left is taller, swap the positions of these two players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Move one position to the 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When you reach the end of the line start  over again (step 2) until sorted!</a:t>
            </a:r>
          </a:p>
          <a:p>
            <a:pPr marL="857250" lvl="1" indent="-457200"/>
            <a:r>
              <a:rPr lang="en-US" sz="1600" dirty="0" smtClean="0"/>
              <a:t>After the first pass, Aaron Judge will be in his final position, N-1)</a:t>
            </a:r>
          </a:p>
          <a:p>
            <a:pPr marL="857250" lvl="1" indent="-457200"/>
            <a:r>
              <a:rPr lang="en-US" sz="1600" dirty="0" smtClean="0"/>
              <a:t>After second pass, say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 is in his final position,  N-2)</a:t>
            </a:r>
          </a:p>
          <a:p>
            <a:pPr marL="857250" lvl="1" indent="-457200"/>
            <a:r>
              <a:rPr lang="en-US" sz="1600" dirty="0" smtClean="0"/>
              <a:t>After last pass, everyone is sorted: </a:t>
            </a:r>
            <a:r>
              <a:rPr lang="en-US" sz="1600" dirty="0" err="1" smtClean="0"/>
              <a:t>Sachin</a:t>
            </a:r>
            <a:r>
              <a:rPr lang="en-US" sz="1600" dirty="0" smtClean="0"/>
              <a:t> </a:t>
            </a:r>
            <a:r>
              <a:rPr lang="en-US" sz="1600" dirty="0" err="1" smtClean="0"/>
              <a:t>Tendulkar</a:t>
            </a:r>
            <a:r>
              <a:rPr lang="en-US" sz="1600" dirty="0" smtClean="0"/>
              <a:t>, Jose </a:t>
            </a:r>
            <a:r>
              <a:rPr lang="en-US" sz="1600" dirty="0" err="1" smtClean="0"/>
              <a:t>Altuve</a:t>
            </a:r>
            <a:r>
              <a:rPr lang="en-US" sz="1600" dirty="0" smtClean="0"/>
              <a:t>, Freddy </a:t>
            </a:r>
            <a:r>
              <a:rPr lang="en-US" sz="1600" dirty="0" err="1" smtClean="0"/>
              <a:t>Adu</a:t>
            </a:r>
            <a:r>
              <a:rPr lang="en-US" sz="1600" dirty="0" smtClean="0"/>
              <a:t>, Aaron Judge</a:t>
            </a:r>
          </a:p>
          <a:p>
            <a:pPr>
              <a:buNone/>
            </a:pPr>
            <a:r>
              <a:rPr lang="en-US" sz="2400" dirty="0" smtClean="0">
                <a:cs typeface="Courier New" charset="0"/>
              </a:rPr>
              <a:t>       The basic algorithm (low to high):</a:t>
            </a:r>
          </a:p>
          <a:p>
            <a:pPr lvl="1">
              <a:buNone/>
            </a:pPr>
            <a:r>
              <a:rPr lang="en-US" sz="1200" dirty="0" smtClean="0"/>
              <a:t>for (backwards= numberOfElements-1; backwards &gt; 1; backwards--) { // outer loop: consider elements from back -&gt; front of list</a:t>
            </a:r>
          </a:p>
          <a:p>
            <a:pPr lvl="1">
              <a:buNone/>
            </a:pPr>
            <a:r>
              <a:rPr lang="en-US" sz="1200" dirty="0" smtClean="0"/>
              <a:t>   for (forwards= 0; forwards &lt; backwards; forwards++) { // inner loop: consider elements front -&gt; back of list</a:t>
            </a:r>
          </a:p>
          <a:p>
            <a:pPr lvl="1">
              <a:buNone/>
            </a:pPr>
            <a:r>
              <a:rPr lang="en-US" sz="1200" dirty="0" smtClean="0"/>
              <a:t>      if ( array[forwards] &gt; array[forwards+1])   // if the relative elements are out of order</a:t>
            </a:r>
          </a:p>
          <a:p>
            <a:pPr lvl="1">
              <a:buNone/>
            </a:pPr>
            <a:r>
              <a:rPr lang="en-US" sz="1200" dirty="0" smtClean="0"/>
              <a:t>         swap(forwards, forwards+1);                   // swap the elements</a:t>
            </a:r>
          </a:p>
          <a:p>
            <a:pPr lvl="1">
              <a:buNone/>
            </a:pPr>
            <a:r>
              <a:rPr lang="en-US" sz="1200" dirty="0" smtClean="0"/>
              <a:t>   }</a:t>
            </a:r>
          </a:p>
          <a:p>
            <a:pPr lvl="1">
              <a:buNone/>
            </a:pPr>
            <a:r>
              <a:rPr lang="en-US" sz="1200" dirty="0" smtClean="0"/>
              <a:t>} // Let’s look at the code in action!</a:t>
            </a:r>
          </a:p>
          <a:p>
            <a:pPr marL="457200" indent="-457200">
              <a:buNone/>
            </a:pP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471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66908</TotalTime>
  <Words>3893</Words>
  <Application>Microsoft Macintosh PowerPoint</Application>
  <PresentationFormat>On-screen Show (4:3)</PresentationFormat>
  <Paragraphs>888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CMPU-102-51 Spring 2020 Data Structures and Algorithms</vt:lpstr>
      <vt:lpstr>Algorithmic Analysis  (IPUJ Chapter 8, section 5)</vt:lpstr>
      <vt:lpstr>Analysis of Algorithms</vt:lpstr>
      <vt:lpstr>An Asymptotic Analysis</vt:lpstr>
      <vt:lpstr>Basic Orders of Algorithmic Growth</vt:lpstr>
      <vt:lpstr>We can segue into … </vt:lpstr>
      <vt:lpstr>We can segue into … (cont.)</vt:lpstr>
      <vt:lpstr>… Sorting Algorithms</vt:lpstr>
      <vt:lpstr>The Bubble Sort</vt:lpstr>
      <vt:lpstr>The Bubble Sort Algorithm</vt:lpstr>
      <vt:lpstr>Analyze this: Bubble Sort Algorithm</vt:lpstr>
      <vt:lpstr>The Merge Sort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The Merge Sort: in action</vt:lpstr>
      <vt:lpstr>Analyze this: Merge Sort Algorithm</vt:lpstr>
      <vt:lpstr>That’s all I’ve got!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cmpu-102 data structures with Java</dc:title>
  <dc:creator>Rui Meireles;Peter Lemieszewski</dc:creator>
  <cp:lastModifiedBy>lemieszewski</cp:lastModifiedBy>
  <cp:revision>1999</cp:revision>
  <cp:lastPrinted>2019-11-12T17:55:35Z</cp:lastPrinted>
  <dcterms:created xsi:type="dcterms:W3CDTF">2011-11-22T14:51:59Z</dcterms:created>
  <dcterms:modified xsi:type="dcterms:W3CDTF">2020-05-05T04:08:37Z</dcterms:modified>
</cp:coreProperties>
</file>