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9"/>
  </p:notesMasterIdLst>
  <p:handoutMasterIdLst>
    <p:handoutMasterId r:id="rId10"/>
  </p:handoutMasterIdLst>
  <p:sldIdLst>
    <p:sldId id="1189" r:id="rId2"/>
    <p:sldId id="1190" r:id="rId3"/>
    <p:sldId id="1200" r:id="rId4"/>
    <p:sldId id="1191" r:id="rId5"/>
    <p:sldId id="1192" r:id="rId6"/>
    <p:sldId id="1193" r:id="rId7"/>
    <p:sldId id="1199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9"/>
            <p14:sldId id="1070"/>
            <p14:sldId id="1072"/>
            <p14:sldId id="1077"/>
            <p14:sldId id="1078"/>
            <p14:sldId id="1079"/>
            <p14:sldId id="1243"/>
            <p14:sldId id="1080"/>
            <p14:sldId id="1081"/>
            <p14:sldId id="1082"/>
            <p14:sldId id="737"/>
            <p14:sldId id="738"/>
            <p14:sldId id="739"/>
            <p14:sldId id="746"/>
            <p14:sldId id="1242"/>
            <p14:sldId id="740"/>
            <p14:sldId id="744"/>
            <p14:sldId id="741"/>
            <p14:sldId id="742"/>
            <p14:sldId id="1202"/>
            <p14:sldId id="743"/>
            <p14:sldId id="745"/>
            <p14:sldId id="1244"/>
            <p14:sldId id="7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44" autoAdjust="0"/>
    <p:restoredTop sz="92560" autoAdjust="0"/>
  </p:normalViewPr>
  <p:slideViewPr>
    <p:cSldViewPr snapToGrid="0" snapToObjects="1">
      <p:cViewPr varScale="1">
        <p:scale>
          <a:sx n="96" d="100"/>
          <a:sy n="96" d="100"/>
        </p:scale>
        <p:origin x="-21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41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9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46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49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92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69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064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#17: </a:t>
            </a:r>
            <a:r>
              <a:rPr lang="en-US" sz="4000" b="1" strike="sngStrike" dirty="0"/>
              <a:t>Java’s collections: </a:t>
            </a:r>
            <a:endParaRPr lang="en-US" sz="4000" b="1" strike="sngStrike" dirty="0" smtClean="0"/>
          </a:p>
          <a:p>
            <a:r>
              <a:rPr lang="en-US" sz="4000" b="1" strike="sngStrike" dirty="0" err="1" smtClean="0"/>
              <a:t>Iterator</a:t>
            </a:r>
            <a:r>
              <a:rPr lang="en-US" sz="4000" b="1" strike="sngStrike" dirty="0" smtClean="0"/>
              <a:t>, </a:t>
            </a:r>
            <a:r>
              <a:rPr lang="en-US" sz="4000" b="1" strike="sngStrike" dirty="0" smtClean="0"/>
              <a:t> </a:t>
            </a:r>
            <a:r>
              <a:rPr lang="en-US" sz="4000" b="1" dirty="0" smtClean="0"/>
              <a:t> Sets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68321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/>
              <a:t>collections: sets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="" xmlns:p14="http://schemas.microsoft.com/office/powerpoint/2010/main" val="250338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Sets, generally.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3"/>
            <a:ext cx="8629610" cy="466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400" dirty="0" smtClean="0"/>
              <a:t>	A set is a collection of distinct elements that can be identified by a common trait. But…</a:t>
            </a:r>
          </a:p>
          <a:p>
            <a:pPr algn="just"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“ &lt;the elements&gt; need not even be physical objects; they may in turn be abstract items. For example, they can be numbers, geometric figures, items of computer code, </a:t>
            </a:r>
            <a:r>
              <a:rPr lang="en-US" sz="2400" i="1" dirty="0" err="1" smtClean="0"/>
              <a:t>colours</a:t>
            </a:r>
            <a:r>
              <a:rPr lang="en-US" sz="2400" i="1" dirty="0" smtClean="0"/>
              <a:t> (!), concepts or whatever you like.”*</a:t>
            </a:r>
          </a:p>
          <a:p>
            <a:pPr algn="just">
              <a:buNone/>
            </a:pPr>
            <a:r>
              <a:rPr lang="en-US" sz="2400" dirty="0" smtClean="0"/>
              <a:t> MORE:</a:t>
            </a:r>
            <a:endParaRPr lang="en-US" sz="2000" dirty="0"/>
          </a:p>
          <a:p>
            <a:r>
              <a:rPr lang="en-US" sz="2400" dirty="0" smtClean="0"/>
              <a:t>Sets have </a:t>
            </a:r>
            <a:r>
              <a:rPr lang="en-US" sz="2400" u="sng" dirty="0" smtClean="0"/>
              <a:t>unique</a:t>
            </a:r>
            <a:r>
              <a:rPr lang="en-US" sz="2400" dirty="0" smtClean="0"/>
              <a:t> items only! (no duplicates)</a:t>
            </a:r>
          </a:p>
          <a:p>
            <a:pPr lvl="1"/>
            <a:r>
              <a:rPr lang="en-US" sz="2000" dirty="0" smtClean="0"/>
              <a:t>Beware of the dreaded </a:t>
            </a:r>
            <a:r>
              <a:rPr lang="en-US" sz="2000" b="1" dirty="0" err="1" smtClean="0"/>
              <a:t>DuplicateElementException</a:t>
            </a:r>
            <a:endParaRPr lang="en-US" sz="2000" dirty="0" smtClean="0"/>
          </a:p>
          <a:p>
            <a:r>
              <a:rPr lang="en-US" sz="2400" dirty="0" smtClean="0"/>
              <a:t>The Set interface extends Collection and contains no additional methods other than those inherited from Collection</a:t>
            </a:r>
          </a:p>
          <a:p>
            <a:r>
              <a:rPr lang="en-US" sz="2400" dirty="0" smtClean="0"/>
              <a:t>Two Set objects are equal if they contain the same elements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25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Sets, Logic and </a:t>
            </a:r>
            <a:r>
              <a:rPr lang="en-US" dirty="0" err="1" smtClean="0"/>
              <a:t>Maths</a:t>
            </a:r>
            <a:r>
              <a:rPr lang="en-US" dirty="0" smtClean="0"/>
              <a:t> for Computing, Second Edition, by David </a:t>
            </a:r>
            <a:r>
              <a:rPr lang="en-US" dirty="0" err="1" smtClean="0"/>
              <a:t>Makinson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DD17618-2371-B040-A480-1E51F28A13F3}"/>
              </a:ext>
            </a:extLst>
          </p:cNvPr>
          <p:cNvSpPr/>
          <p:nvPr/>
        </p:nvSpPr>
        <p:spPr>
          <a:xfrm>
            <a:off x="0" y="2539025"/>
            <a:ext cx="3363310" cy="2569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E0BB97E-56DA-1543-BAD8-7E48B91D3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data structures implementing many common ADTs</a:t>
            </a:r>
          </a:p>
        </p:txBody>
      </p:sp>
    </p:spTree>
    <p:extLst>
      <p:ext uri="{BB962C8B-B14F-4D97-AF65-F5344CB8AC3E}">
        <p14:creationId xmlns="" xmlns:p14="http://schemas.microsoft.com/office/powerpoint/2010/main" val="304981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9364" y="3294743"/>
            <a:ext cx="8764338" cy="3104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duplicate-free unordered collection of elements</a:t>
            </a:r>
          </a:p>
          <a:p>
            <a:r>
              <a:rPr lang="en-US" sz="2400" dirty="0" smtClean="0"/>
              <a:t>Same methods as defined </a:t>
            </a:r>
            <a:r>
              <a:rPr lang="en-US" sz="2400" dirty="0"/>
              <a:t>in </a:t>
            </a:r>
            <a:r>
              <a:rPr lang="en-US" sz="22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 smtClean="0"/>
              <a:t> (with different semantics)</a:t>
            </a:r>
            <a:endParaRPr lang="en-US" sz="24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add(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elem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add element to collection, returns false if already exists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remove(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remove object o from collection, return true if removed, false if didn’t </a:t>
            </a:r>
            <a:r>
              <a:rPr lang="en-US" sz="2000" dirty="0" smtClean="0"/>
              <a:t>exist (no exception ??!?)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contains(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true if o is present in collection, false </a:t>
            </a:r>
            <a:r>
              <a:rPr lang="en-US" sz="2000" dirty="0" smtClean="0"/>
              <a:t>otherwise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283" y="1036574"/>
            <a:ext cx="3238500" cy="1943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44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 hierarchy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5" y="4325258"/>
            <a:ext cx="8681034" cy="23041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: uses </a:t>
            </a:r>
            <a:r>
              <a:rPr lang="en-US" sz="2400" b="1" dirty="0"/>
              <a:t>hashing</a:t>
            </a:r>
            <a:r>
              <a:rPr lang="en-US" sz="2400" dirty="0"/>
              <a:t> for fast element lookup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LinkedHashSet</a:t>
            </a:r>
            <a:r>
              <a:rPr lang="en-US" sz="2400" dirty="0"/>
              <a:t>: like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 but also keeps linked list between elements that allows for insertion-order iteration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r>
              <a:rPr lang="en-US" sz="2400" dirty="0"/>
              <a:t>: keeps set elements sorted using a tree data structure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EnumSet</a:t>
            </a:r>
            <a:r>
              <a:rPr lang="en-US" sz="2400" dirty="0"/>
              <a:t>: specialized set for constants</a:t>
            </a:r>
          </a:p>
          <a:p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982756"/>
            <a:ext cx="3555432" cy="32235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60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The Basic Set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34910" y="982756"/>
            <a:ext cx="8764338" cy="3104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While we will implement a Set ADT, it isn’t used very much</a:t>
            </a:r>
            <a:endParaRPr lang="en-US" sz="2400" dirty="0"/>
          </a:p>
          <a:p>
            <a:r>
              <a:rPr lang="en-US" sz="2400" dirty="0" smtClean="0"/>
              <a:t>Other sets implementations are used more frequently</a:t>
            </a:r>
          </a:p>
          <a:p>
            <a:pPr lvl="1"/>
            <a:r>
              <a:rPr lang="en-US" sz="2000" b="1" dirty="0" smtClean="0">
                <a:latin typeface="Courier New" pitchFamily="49" charset="0"/>
                <a:ea typeface="Courier New" charset="0"/>
                <a:cs typeface="Courier New" pitchFamily="49" charset="0"/>
              </a:rPr>
              <a:t>For various efficiencies…</a:t>
            </a:r>
          </a:p>
          <a:p>
            <a:r>
              <a:rPr lang="en-US" sz="2200" dirty="0" err="1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 smtClean="0"/>
              <a:t>: uses hashing for </a:t>
            </a:r>
            <a:r>
              <a:rPr lang="en-US" sz="2400" b="1" dirty="0" smtClean="0"/>
              <a:t>fast element lookup</a:t>
            </a:r>
          </a:p>
          <a:p>
            <a:r>
              <a:rPr lang="en-US" sz="2200" dirty="0" err="1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LinkedHashSet</a:t>
            </a:r>
            <a:r>
              <a:rPr lang="en-US" sz="2400" dirty="0" smtClean="0"/>
              <a:t>: like </a:t>
            </a:r>
            <a:r>
              <a:rPr lang="en-US" sz="2200" dirty="0" err="1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 smtClean="0"/>
              <a:t> but also keeps linked list between elements that allows for </a:t>
            </a:r>
            <a:r>
              <a:rPr lang="en-US" sz="2400" b="1" dirty="0" smtClean="0"/>
              <a:t>insertion-order iteration</a:t>
            </a:r>
          </a:p>
          <a:p>
            <a:r>
              <a:rPr lang="en-US" sz="2200" dirty="0" err="1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r>
              <a:rPr lang="en-US" sz="2400" dirty="0" smtClean="0"/>
              <a:t>: keeps set elements sorted using </a:t>
            </a:r>
            <a:r>
              <a:rPr lang="en-US" sz="2400" b="1" dirty="0" smtClean="0"/>
              <a:t>a tree data structure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030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63317</TotalTime>
  <Words>238</Words>
  <Application>Microsoft Macintosh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CMPU-102-51 Spring 2020 Data Structures and Algorithms</vt:lpstr>
      <vt:lpstr>Java collections: sets  (IPUJ Chapter 10)</vt:lpstr>
      <vt:lpstr>Sets, generally.</vt:lpstr>
      <vt:lpstr>Java collections framework</vt:lpstr>
      <vt:lpstr>The Set interface</vt:lpstr>
      <vt:lpstr>Set class hierarchy</vt:lpstr>
      <vt:lpstr>The Basic Set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using Java</dc:title>
  <dc:creator>Rui Meireles;Peter Lemieszewski</dc:creator>
  <cp:lastModifiedBy>lemieszewski</cp:lastModifiedBy>
  <cp:revision>1924</cp:revision>
  <cp:lastPrinted>2019-10-31T17:46:42Z</cp:lastPrinted>
  <dcterms:created xsi:type="dcterms:W3CDTF">2011-11-22T14:51:59Z</dcterms:created>
  <dcterms:modified xsi:type="dcterms:W3CDTF">2020-04-15T19:00:07Z</dcterms:modified>
</cp:coreProperties>
</file>