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13" r:id="rId1"/>
  </p:sldMasterIdLst>
  <p:notesMasterIdLst>
    <p:notesMasterId r:id="rId9"/>
  </p:notesMasterIdLst>
  <p:handoutMasterIdLst>
    <p:handoutMasterId r:id="rId10"/>
  </p:handoutMasterIdLst>
  <p:sldIdLst>
    <p:sldId id="1189" r:id="rId2"/>
    <p:sldId id="1190" r:id="rId3"/>
    <p:sldId id="1200" r:id="rId4"/>
    <p:sldId id="1191" r:id="rId5"/>
    <p:sldId id="1192" r:id="rId6"/>
    <p:sldId id="1193" r:id="rId7"/>
    <p:sldId id="1199" r:id="rId8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Main" id="{D27C4571-87B6-6548-B2CD-7FBE1E0DE51C}">
          <p14:sldIdLst>
            <p14:sldId id="1189"/>
            <p14:sldId id="1070"/>
            <p14:sldId id="1072"/>
            <p14:sldId id="1077"/>
            <p14:sldId id="1078"/>
            <p14:sldId id="1079"/>
            <p14:sldId id="1243"/>
            <p14:sldId id="1080"/>
            <p14:sldId id="1081"/>
            <p14:sldId id="1082"/>
            <p14:sldId id="737"/>
            <p14:sldId id="738"/>
            <p14:sldId id="739"/>
            <p14:sldId id="746"/>
            <p14:sldId id="1242"/>
            <p14:sldId id="740"/>
            <p14:sldId id="744"/>
            <p14:sldId id="741"/>
            <p14:sldId id="742"/>
            <p14:sldId id="1202"/>
            <p14:sldId id="743"/>
            <p14:sldId id="745"/>
            <p14:sldId id="1244"/>
            <p14:sldId id="79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meirele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browse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0000"/>
    <a:srgbClr val="00B0D2"/>
    <a:srgbClr val="000000"/>
    <a:srgbClr val="00FF00"/>
    <a:srgbClr val="33FFFF"/>
    <a:srgbClr val="F2F2FF"/>
    <a:srgbClr val="E7F7F9"/>
    <a:srgbClr val="792C05"/>
    <a:srgbClr val="89898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6344" autoAdjust="0"/>
    <p:restoredTop sz="92560" autoAdjust="0"/>
  </p:normalViewPr>
  <p:slideViewPr>
    <p:cSldViewPr snapToGrid="0" snapToObjects="1">
      <p:cViewPr varScale="1">
        <p:scale>
          <a:sx n="96" d="100"/>
          <a:sy n="96" d="100"/>
        </p:scale>
        <p:origin x="-21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487B-4185-2F45-995A-99FF6D2BB2C2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2611F-AA68-7241-930E-C3F418D58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8036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C213F-B8C6-D740-9A78-9477DE0A91E7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DF5D1-D212-7349-81D0-381AE2BE47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8197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441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DF5D1-D212-7349-81D0-381AE2BE47A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7966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6467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6493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3926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8690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3A172C1C-1A33-EF45-98F3-0B4BA28CC202}" type="datetime1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9A99C3-D742-A34B-867C-4C74CE0D8DB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192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92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0642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1211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083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89947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410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9152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5442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89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01252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00537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89160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0364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6549295"/>
            <a:ext cx="9179613" cy="308706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-10687"/>
            <a:ext cx="9179613" cy="85259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888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96503" y="6514012"/>
            <a:ext cx="891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15C4CBD-465D-5140-995F-3EAE479E548F}" type="slidenum">
              <a:rPr lang="en-US" sz="1600" smtClean="0">
                <a:solidFill>
                  <a:schemeClr val="bg1"/>
                </a:solidFill>
              </a:rPr>
              <a:pPr/>
              <a:t>‹#›</a:t>
            </a:fld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092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760264"/>
            <a:ext cx="9143999" cy="1645199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CMPU-102-51 Spring 2020</a:t>
            </a: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3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 Structures and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8534" y="5273029"/>
            <a:ext cx="6958341" cy="1272201"/>
          </a:xfrm>
        </p:spPr>
        <p:txBody>
          <a:bodyPr>
            <a:noAutofit/>
          </a:bodyPr>
          <a:lstStyle/>
          <a:p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Rui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Meireles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Peter Lemieszewski</a:t>
            </a: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7918" y="6573904"/>
            <a:ext cx="634942" cy="300808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" y="2774390"/>
            <a:ext cx="9143999" cy="16451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Lecture #17: </a:t>
            </a:r>
            <a:r>
              <a:rPr lang="en-US" sz="4000" b="1" strike="sngStrike" dirty="0"/>
              <a:t>Java’s collections: </a:t>
            </a:r>
            <a:endParaRPr lang="en-US" sz="4000" b="1" strike="sngStrike" dirty="0" smtClean="0"/>
          </a:p>
          <a:p>
            <a:r>
              <a:rPr lang="en-US" sz="4000" b="1" strike="sngStrike" dirty="0" err="1" smtClean="0"/>
              <a:t>Iterator</a:t>
            </a:r>
            <a:r>
              <a:rPr lang="en-US" sz="4000" b="1" strike="sngStrike" dirty="0" smtClean="0"/>
              <a:t>, </a:t>
            </a:r>
            <a:r>
              <a:rPr lang="en-US" sz="4000" b="1" strike="sngStrike" dirty="0" smtClean="0"/>
              <a:t> </a:t>
            </a:r>
            <a:r>
              <a:rPr lang="en-US" sz="4000" b="1" dirty="0" smtClean="0"/>
              <a:t> Sets</a:t>
            </a:r>
            <a:endParaRPr lang="en-US" sz="4000" b="1" dirty="0"/>
          </a:p>
        </p:txBody>
      </p:sp>
    </p:spTree>
    <p:extLst>
      <p:ext uri="{BB962C8B-B14F-4D97-AF65-F5344CB8AC3E}">
        <p14:creationId xmlns="" xmlns:p14="http://schemas.microsoft.com/office/powerpoint/2010/main" val="368321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11493"/>
            <a:ext cx="9179205" cy="604650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1000"/>
            <a:ext cx="8229600" cy="2285085"/>
          </a:xfrm>
        </p:spPr>
        <p:txBody>
          <a:bodyPr/>
          <a:lstStyle/>
          <a:p>
            <a:r>
              <a:rPr lang="en-US" dirty="0" smtClean="0"/>
              <a:t>Java </a:t>
            </a:r>
            <a:r>
              <a:rPr lang="en-US" dirty="0"/>
              <a:t>collections: sets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(IPUJ Chapter 10)</a:t>
            </a:r>
          </a:p>
        </p:txBody>
      </p:sp>
    </p:spTree>
    <p:extLst>
      <p:ext uri="{BB962C8B-B14F-4D97-AF65-F5344CB8AC3E}">
        <p14:creationId xmlns="" xmlns:p14="http://schemas.microsoft.com/office/powerpoint/2010/main" val="2503385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Sets, generally.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36095" y="1073393"/>
            <a:ext cx="8629610" cy="46614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en-US" sz="2400" dirty="0" smtClean="0"/>
              <a:t>	A set is a collection of distinct elements that can be identified by a common trait. But…</a:t>
            </a:r>
          </a:p>
          <a:p>
            <a:pPr algn="just">
              <a:buNone/>
            </a:pPr>
            <a:r>
              <a:rPr lang="en-US" sz="2400" dirty="0" smtClean="0"/>
              <a:t>			</a:t>
            </a:r>
            <a:r>
              <a:rPr lang="en-US" sz="2400" i="1" dirty="0" smtClean="0"/>
              <a:t>“ &lt;the elements&gt; need not even be physical objects; they may in turn be abstract items. For example, they can be numbers, geometric figures, items of computer code, </a:t>
            </a:r>
            <a:r>
              <a:rPr lang="en-US" sz="2400" i="1" dirty="0" err="1" smtClean="0"/>
              <a:t>colours</a:t>
            </a:r>
            <a:r>
              <a:rPr lang="en-US" sz="2400" i="1" dirty="0" smtClean="0"/>
              <a:t> (!), concepts or whatever you like.”*</a:t>
            </a:r>
          </a:p>
          <a:p>
            <a:pPr algn="just">
              <a:buNone/>
            </a:pPr>
            <a:r>
              <a:rPr lang="en-US" sz="2400" dirty="0" smtClean="0"/>
              <a:t> MORE:</a:t>
            </a:r>
            <a:endParaRPr lang="en-US" sz="2000" dirty="0"/>
          </a:p>
          <a:p>
            <a:r>
              <a:rPr lang="en-US" sz="2400" dirty="0" smtClean="0"/>
              <a:t>Sets have </a:t>
            </a:r>
            <a:r>
              <a:rPr lang="en-US" sz="2400" u="sng" dirty="0" smtClean="0"/>
              <a:t>unique</a:t>
            </a:r>
            <a:r>
              <a:rPr lang="en-US" sz="2400" dirty="0" smtClean="0"/>
              <a:t> items only! (no duplicates)</a:t>
            </a:r>
          </a:p>
          <a:p>
            <a:pPr lvl="1"/>
            <a:r>
              <a:rPr lang="en-US" sz="2000" dirty="0" smtClean="0"/>
              <a:t>Beware of the dreaded </a:t>
            </a:r>
            <a:r>
              <a:rPr lang="en-US" sz="2000" b="1" dirty="0" err="1" smtClean="0"/>
              <a:t>DuplicateElementException</a:t>
            </a:r>
            <a:endParaRPr lang="en-US" sz="2000" dirty="0" smtClean="0"/>
          </a:p>
          <a:p>
            <a:r>
              <a:rPr lang="en-US" sz="2400" dirty="0" smtClean="0"/>
              <a:t>The Set interface extends Collection and contains no additional methods other than those inherited from Collection</a:t>
            </a:r>
          </a:p>
          <a:p>
            <a:r>
              <a:rPr lang="en-US" sz="2400" dirty="0" smtClean="0"/>
              <a:t>Two Set objects are equal if they contain the same elements</a:t>
            </a:r>
          </a:p>
          <a:p>
            <a:pPr lvl="1"/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6122504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Sets, Logic and </a:t>
            </a:r>
            <a:r>
              <a:rPr lang="en-US" dirty="0" err="1" smtClean="0"/>
              <a:t>Maths</a:t>
            </a:r>
            <a:r>
              <a:rPr lang="en-US" dirty="0" smtClean="0"/>
              <a:t> for Computing, Second Edition, by David </a:t>
            </a:r>
            <a:r>
              <a:rPr lang="en-US" dirty="0" err="1" smtClean="0"/>
              <a:t>Makinson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09408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DD17618-2371-B040-A480-1E51F28A13F3}"/>
              </a:ext>
            </a:extLst>
          </p:cNvPr>
          <p:cNvSpPr/>
          <p:nvPr/>
        </p:nvSpPr>
        <p:spPr>
          <a:xfrm>
            <a:off x="0" y="2539025"/>
            <a:ext cx="3363310" cy="25690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9E0BB97E-56DA-1543-BAD8-7E48B91D36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5783"/>
            <a:ext cx="9144000" cy="49835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Java collections framework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24850" y="1004343"/>
            <a:ext cx="8764338" cy="52765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Set of data structures implementing many common ADTs</a:t>
            </a:r>
          </a:p>
        </p:txBody>
      </p:sp>
    </p:spTree>
    <p:extLst>
      <p:ext uri="{BB962C8B-B14F-4D97-AF65-F5344CB8AC3E}">
        <p14:creationId xmlns="" xmlns:p14="http://schemas.microsoft.com/office/powerpoint/2010/main" val="3049811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The </a:t>
            </a:r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interface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39364" y="3294743"/>
            <a:ext cx="8764338" cy="31048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A duplicate-free unordered collection of elements</a:t>
            </a:r>
          </a:p>
          <a:p>
            <a:r>
              <a:rPr lang="en-US" sz="2400" dirty="0" smtClean="0"/>
              <a:t>Same methods as defined </a:t>
            </a:r>
            <a:r>
              <a:rPr lang="en-US" sz="2400" dirty="0"/>
              <a:t>in </a:t>
            </a:r>
            <a:r>
              <a:rPr lang="en-US" sz="2200" dirty="0" smtClean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Collection</a:t>
            </a:r>
            <a:r>
              <a:rPr lang="en-US" sz="2400" dirty="0" smtClean="0"/>
              <a:t> (with different semantics)</a:t>
            </a:r>
            <a:endParaRPr lang="en-US" sz="2400" dirty="0"/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add(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ea typeface="Courier New" charset="0"/>
                <a:cs typeface="Courier New" pitchFamily="49" charset="0"/>
              </a:rPr>
              <a:t>elem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add element to collection, returns false if already exists</a:t>
            </a:r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remove(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Object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 o)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remove object o from collection, return true if removed, false if didn’t </a:t>
            </a:r>
            <a:r>
              <a:rPr lang="en-US" sz="2000" dirty="0" smtClean="0"/>
              <a:t>exist (no exception ??!?)</a:t>
            </a:r>
            <a:endParaRPr lang="en-US" sz="2000" dirty="0"/>
          </a:p>
          <a:p>
            <a:pPr lvl="1"/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contains(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ea typeface="Courier New" charset="0"/>
                <a:cs typeface="Courier New" pitchFamily="49" charset="0"/>
              </a:rPr>
              <a:t>Object</a:t>
            </a:r>
            <a:r>
              <a:rPr lang="en-US" sz="2000" b="1" dirty="0">
                <a:latin typeface="Courier New" pitchFamily="49" charset="0"/>
                <a:ea typeface="Courier New" charset="0"/>
                <a:cs typeface="Courier New" pitchFamily="49" charset="0"/>
              </a:rPr>
              <a:t> o)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dirty="0"/>
              <a:t>returns true if o is present in collection, false </a:t>
            </a:r>
            <a:r>
              <a:rPr lang="en-US" sz="2000" dirty="0" smtClean="0"/>
              <a:t>otherwise</a:t>
            </a:r>
            <a:endParaRPr lang="en-US" sz="2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2283" y="1036574"/>
            <a:ext cx="3238500" cy="19431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14452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sz="4200" dirty="0">
                <a:latin typeface="Courier Regular" pitchFamily="2" charset="0"/>
                <a:ea typeface="Courier New" charset="0"/>
                <a:cs typeface="Courier New" charset="0"/>
              </a:rPr>
              <a:t>Set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class hierarchy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18215" y="4325258"/>
            <a:ext cx="8681034" cy="230414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2400" dirty="0"/>
              <a:t>: uses </a:t>
            </a:r>
            <a:r>
              <a:rPr lang="en-US" sz="2400" b="1" dirty="0"/>
              <a:t>hashing</a:t>
            </a:r>
            <a:r>
              <a:rPr lang="en-US" sz="2400" dirty="0"/>
              <a:t> for fast element lookup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LinkedHashSet</a:t>
            </a:r>
            <a:r>
              <a:rPr lang="en-US" sz="2400" dirty="0"/>
              <a:t>: like </a:t>
            </a:r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2400" dirty="0"/>
              <a:t> but also keeps linked list between elements that allows for insertion-order iteration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TreeSet</a:t>
            </a:r>
            <a:r>
              <a:rPr lang="en-US" sz="2400" dirty="0"/>
              <a:t>: keeps set elements sorted using a tree data structure</a:t>
            </a:r>
          </a:p>
          <a:p>
            <a:r>
              <a:rPr lang="en-US" sz="2200" dirty="0" err="1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EnumSet</a:t>
            </a:r>
            <a:r>
              <a:rPr lang="en-US" sz="2400" dirty="0"/>
              <a:t>: specialized set for constants</a:t>
            </a:r>
          </a:p>
          <a:p>
            <a:endParaRPr lang="en-US" sz="2400" dirty="0">
              <a:latin typeface="Courier Regular" pitchFamily="2" charset="0"/>
              <a:ea typeface="Courier New" charset="0"/>
              <a:cs typeface="Courier New" charset="0"/>
            </a:endParaRPr>
          </a:p>
          <a:p>
            <a:endParaRPr lang="en-US" sz="2000" dirty="0"/>
          </a:p>
          <a:p>
            <a:pPr lvl="1"/>
            <a:endParaRPr lang="en-US" sz="1600" dirty="0"/>
          </a:p>
          <a:p>
            <a:endParaRPr lang="en-US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3500" y="982756"/>
            <a:ext cx="3555432" cy="322359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604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125" y="-160244"/>
            <a:ext cx="8546123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libri" charset="0"/>
                <a:ea typeface="Calibri" charset="0"/>
                <a:cs typeface="Calibri" charset="0"/>
              </a:rPr>
              <a:t>The Basic Set</a:t>
            </a:r>
            <a:endParaRPr lang="en-US" sz="4200" dirty="0">
              <a:latin typeface="Courier Regular" pitchFamily="2" charset="0"/>
              <a:ea typeface="Courier New" charset="0"/>
              <a:cs typeface="Courier New" charset="0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34910" y="982756"/>
            <a:ext cx="8764338" cy="31048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While we will implement a Set ADT, it isn’t used very much</a:t>
            </a:r>
            <a:endParaRPr lang="en-US" sz="2400" dirty="0"/>
          </a:p>
          <a:p>
            <a:r>
              <a:rPr lang="en-US" sz="2400" dirty="0" smtClean="0"/>
              <a:t>Other sets implementations are used more frequently</a:t>
            </a:r>
          </a:p>
          <a:p>
            <a:pPr lvl="1"/>
            <a:r>
              <a:rPr lang="en-US" sz="2000" b="1" dirty="0" smtClean="0">
                <a:latin typeface="Courier New" pitchFamily="49" charset="0"/>
                <a:ea typeface="Courier New" charset="0"/>
                <a:cs typeface="Courier New" pitchFamily="49" charset="0"/>
              </a:rPr>
              <a:t>For various efficiencies…</a:t>
            </a:r>
          </a:p>
          <a:p>
            <a:r>
              <a:rPr lang="en-US" sz="2200" dirty="0" err="1" smtClean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2400" dirty="0" smtClean="0"/>
              <a:t>: uses hashing for </a:t>
            </a:r>
            <a:r>
              <a:rPr lang="en-US" sz="2400" b="1" dirty="0" smtClean="0"/>
              <a:t>fast element lookup</a:t>
            </a:r>
          </a:p>
          <a:p>
            <a:r>
              <a:rPr lang="en-US" sz="2200" dirty="0" err="1" smtClean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LinkedHashSet</a:t>
            </a:r>
            <a:r>
              <a:rPr lang="en-US" sz="2400" dirty="0" smtClean="0"/>
              <a:t>: like </a:t>
            </a:r>
            <a:r>
              <a:rPr lang="en-US" sz="2200" dirty="0" err="1" smtClean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HashSet</a:t>
            </a:r>
            <a:r>
              <a:rPr lang="en-US" sz="2400" dirty="0" smtClean="0"/>
              <a:t> but also keeps linked list between elements that allows for </a:t>
            </a:r>
            <a:r>
              <a:rPr lang="en-US" sz="2400" b="1" dirty="0" smtClean="0"/>
              <a:t>insertion-order iteration</a:t>
            </a:r>
          </a:p>
          <a:p>
            <a:r>
              <a:rPr lang="en-US" sz="2200" dirty="0" err="1" smtClean="0">
                <a:solidFill>
                  <a:srgbClr val="00B050"/>
                </a:solidFill>
                <a:latin typeface="Courier Regular" pitchFamily="2" charset="0"/>
                <a:ea typeface="Courier New" charset="0"/>
                <a:cs typeface="Courier New" charset="0"/>
              </a:rPr>
              <a:t>TreeSet</a:t>
            </a:r>
            <a:r>
              <a:rPr lang="en-US" sz="2400" dirty="0" smtClean="0"/>
              <a:t>: keeps set elements sorted using </a:t>
            </a:r>
            <a:r>
              <a:rPr lang="en-US" sz="2400" b="1" dirty="0" smtClean="0"/>
              <a:t>a tree data structure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390305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63317</TotalTime>
  <Words>238</Words>
  <Application>Microsoft Macintosh PowerPoint</Application>
  <PresentationFormat>On-screen Show (4:3)</PresentationFormat>
  <Paragraphs>49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CMPU-102-51 Spring 2020 Data Structures and Algorithms</vt:lpstr>
      <vt:lpstr>Java collections: sets  (IPUJ Chapter 10)</vt:lpstr>
      <vt:lpstr>Sets, generally.</vt:lpstr>
      <vt:lpstr>Java collections framework</vt:lpstr>
      <vt:lpstr>The Set interface</vt:lpstr>
      <vt:lpstr>Set class hierarchy</vt:lpstr>
      <vt:lpstr>The Basic Set</vt:lpstr>
    </vt:vector>
  </TitlesOfParts>
  <Company>Universidade do Porto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cmpu-102 data structures using Java</dc:title>
  <dc:creator>Rui Meireles;Peter Lemieszewski</dc:creator>
  <cp:lastModifiedBy>lemieszewski</cp:lastModifiedBy>
  <cp:revision>1924</cp:revision>
  <cp:lastPrinted>2019-10-31T17:46:42Z</cp:lastPrinted>
  <dcterms:created xsi:type="dcterms:W3CDTF">2011-11-22T14:51:59Z</dcterms:created>
  <dcterms:modified xsi:type="dcterms:W3CDTF">2020-04-15T19:00:07Z</dcterms:modified>
</cp:coreProperties>
</file>