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9"/>
  </p:notesMasterIdLst>
  <p:handoutMasterIdLst>
    <p:handoutMasterId r:id="rId20"/>
  </p:handoutMasterIdLst>
  <p:sldIdLst>
    <p:sldId id="516" r:id="rId2"/>
    <p:sldId id="518" r:id="rId3"/>
    <p:sldId id="401" r:id="rId4"/>
    <p:sldId id="1166" r:id="rId5"/>
    <p:sldId id="448" r:id="rId6"/>
    <p:sldId id="449" r:id="rId7"/>
    <p:sldId id="519" r:id="rId8"/>
    <p:sldId id="520" r:id="rId9"/>
    <p:sldId id="1164" r:id="rId10"/>
    <p:sldId id="461" r:id="rId11"/>
    <p:sldId id="458" r:id="rId12"/>
    <p:sldId id="1165" r:id="rId13"/>
    <p:sldId id="521" r:id="rId14"/>
    <p:sldId id="452" r:id="rId15"/>
    <p:sldId id="453" r:id="rId16"/>
    <p:sldId id="555" r:id="rId17"/>
    <p:sldId id="556" r:id="rId1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516"/>
            <p14:sldId id="517"/>
            <p14:sldId id="518"/>
            <p14:sldId id="434"/>
            <p14:sldId id="401"/>
            <p14:sldId id="1166"/>
            <p14:sldId id="448"/>
            <p14:sldId id="449"/>
            <p14:sldId id="519"/>
            <p14:sldId id="520"/>
            <p14:sldId id="1164"/>
            <p14:sldId id="461"/>
            <p14:sldId id="458"/>
            <p14:sldId id="1165"/>
            <p14:sldId id="521"/>
            <p14:sldId id="452"/>
            <p14:sldId id="453"/>
            <p14:sldId id="555"/>
            <p14:sldId id="5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0000FF"/>
    <a:srgbClr val="FF0000"/>
    <a:srgbClr val="00B0D2"/>
    <a:srgbClr val="0000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88" autoAdjust="0"/>
    <p:restoredTop sz="91202" autoAdjust="0"/>
  </p:normalViewPr>
  <p:slideViewPr>
    <p:cSldViewPr snapToGrid="0" snapToObjects="1">
      <p:cViewPr varScale="1">
        <p:scale>
          <a:sx n="68" d="100"/>
          <a:sy n="68" d="100"/>
        </p:scale>
        <p:origin x="-1152" y="-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85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www.geeksforgeeks.org</a:t>
            </a:r>
            <a:r>
              <a:rPr lang="en-US" dirty="0"/>
              <a:t>/is-there-any-concept-of-pointers-in-java/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800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296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0627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4980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3776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98631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305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6276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518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508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0968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05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9840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8269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7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69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Fall,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#2: Introduction to </a:t>
            </a:r>
            <a:r>
              <a:rPr lang="en-US" sz="4000" b="1" dirty="0" smtClean="0"/>
              <a:t>Java</a:t>
            </a:r>
          </a:p>
          <a:p>
            <a:r>
              <a:rPr lang="en-US" sz="3200" b="1" dirty="0" smtClean="0"/>
              <a:t>(continued)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676995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Object-reference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39352"/>
            <a:ext cx="8826485" cy="5188265"/>
          </a:xfrm>
        </p:spPr>
        <p:txBody>
          <a:bodyPr>
            <a:normAutofit/>
          </a:bodyPr>
          <a:lstStyle/>
          <a:p>
            <a:r>
              <a:rPr lang="en-US" sz="2400" dirty="0">
                <a:ea typeface="Courier New" charset="0"/>
                <a:cs typeface="Courier New" charset="0"/>
              </a:rPr>
              <a:t>Initialization is performed using the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400" dirty="0">
                <a:ea typeface="Courier New" charset="0"/>
                <a:cs typeface="Courier New" charset="0"/>
              </a:rPr>
              <a:t> keyword</a:t>
            </a:r>
          </a:p>
          <a:p>
            <a:pPr lvl="1"/>
            <a:r>
              <a:rPr lang="en-US" sz="2400" dirty="0">
                <a:ea typeface="Courier New" charset="0"/>
                <a:cs typeface="Courier New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cs typeface="Courier New" charset="0"/>
              </a:rPr>
              <a:t>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a class part of Java's standard library</a:t>
            </a:r>
          </a:p>
          <a:p>
            <a:r>
              <a:rPr lang="en-US" sz="2400" dirty="0"/>
              <a:t>Object-type variables can be used to access the underlying object’s fields and methods using the </a:t>
            </a:r>
            <a:r>
              <a:rPr lang="en-US" sz="2400" b="1" dirty="0"/>
              <a:t>dot operator</a:t>
            </a:r>
            <a:endParaRPr lang="en-US" sz="2400" dirty="0"/>
          </a:p>
          <a:p>
            <a:pPr lvl="1"/>
            <a:r>
              <a:rPr lang="en-US" sz="2000" dirty="0"/>
              <a:t>E.g.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strVar.length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400" dirty="0">
                <a:ea typeface="Courier New" charset="0"/>
                <a:cs typeface="Courier New" charset="0"/>
              </a:rPr>
              <a:t>Default to 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ea typeface="Courier New" charset="0"/>
                <a:cs typeface="Courier New" charset="0"/>
              </a:rPr>
              <a:t> if initial value omitted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E.g.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; // same as String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strVar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= null;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Note that 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is not an object, it represents the absence of one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Trying to access a field or method of a variable that has been set to </a:t>
            </a:r>
            <a:r>
              <a:rPr lang="en-US" sz="18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null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will trigger a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NullPointerException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69460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Primitive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7161" y="954115"/>
            <a:ext cx="8762999" cy="2017685"/>
          </a:xfrm>
        </p:spPr>
        <p:txBody>
          <a:bodyPr>
            <a:normAutofit/>
          </a:bodyPr>
          <a:lstStyle/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Primitive variables contain an actual value, not a memory address</a:t>
            </a:r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Initialized using literal value, e.g. </a:t>
            </a:r>
            <a:r>
              <a:rPr lang="en-US" sz="23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300" dirty="0">
                <a:latin typeface="Courier" pitchFamily="2" charset="0"/>
              </a:rPr>
              <a:t> a = 1;</a:t>
            </a:r>
            <a:endParaRPr lang="en-US" sz="2300" dirty="0"/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Transformed through operators (e.g. addition), not methods</a:t>
            </a:r>
          </a:p>
          <a:p>
            <a:pPr marL="857250" lvl="2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 = 1;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b = 2; a = a + b; // a = 3;</a:t>
            </a:r>
          </a:p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Java primitive types: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A717ED6-3F67-A947-B71B-689820ED6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9414153"/>
              </p:ext>
            </p:extLst>
          </p:nvPr>
        </p:nvGraphicFramePr>
        <p:xfrm>
          <a:off x="554864" y="2865297"/>
          <a:ext cx="809692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9366">
                  <a:extLst>
                    <a:ext uri="{9D8B030D-6E8A-4147-A177-3AD203B41FA5}">
                      <a16:colId xmlns="" xmlns:a16="http://schemas.microsoft.com/office/drawing/2014/main" val="480483808"/>
                    </a:ext>
                  </a:extLst>
                </a:gridCol>
                <a:gridCol w="10076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2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07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978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306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(bits)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Range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Default value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060">
                <a:tc row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marL="45720" marR="0" vert="vert270" anchor="ctr"/>
                </a:tc>
                <a:tc rowSpan="6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byte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-128 </a:t>
                      </a:r>
                      <a:r>
                        <a:rPr lang="en-US" baseline="0" dirty="0"/>
                        <a:t>to 127</a:t>
                      </a:r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short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-32768 to 32767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int</a:t>
                      </a:r>
                      <a:endParaRPr lang="en-US" b="1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-214783648 to 2147483647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long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±9.2223372 x 10</a:t>
                      </a:r>
                      <a:r>
                        <a:rPr lang="is-IS" sz="20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baseline="3000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±3.40282347 x 10</a:t>
                      </a:r>
                      <a:r>
                        <a:rPr lang="is-IS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0.0f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306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double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±1.7976931</a:t>
                      </a:r>
                      <a:r>
                        <a:rPr lang="is-IS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10</a:t>
                      </a:r>
                      <a:r>
                        <a:rPr lang="is-IS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en-US" baseline="3000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0.0d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2856">
                <a:tc v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Unicode character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char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0 to 65536 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'\u0000'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6159"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Truth value</a:t>
                      </a:r>
                    </a:p>
                  </a:txBody>
                  <a:tcPr marL="45720" marR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boolean</a:t>
                      </a:r>
                      <a:endParaRPr lang="en-US" b="1" dirty="0"/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undefined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true, false</a:t>
                      </a:r>
                    </a:p>
                  </a:txBody>
                  <a:tcPr marL="4572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false</a:t>
                      </a:r>
                    </a:p>
                  </a:txBody>
                  <a:tcPr marL="45720" marR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625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strange case of </a:t>
            </a:r>
            <a:r>
              <a:rPr lang="en-US" dirty="0">
                <a:latin typeface="Courier" pitchFamily="2" charset="0"/>
              </a:rPr>
              <a:t>String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39352"/>
            <a:ext cx="8826485" cy="518826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400" dirty="0">
                <a:ea typeface="Courier New" charset="0"/>
                <a:cs typeface="Courier New" charset="0"/>
              </a:rPr>
              <a:t> is a special case of an object-reference type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For improved efficiency and usability, due to its ubiquity</a:t>
            </a:r>
          </a:p>
          <a:p>
            <a:r>
              <a:rPr lang="en-US" sz="2400" dirty="0">
                <a:ea typeface="Courier New" charset="0"/>
                <a:cs typeface="Courier New" charset="0"/>
              </a:rPr>
              <a:t>Allows 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nitialization with or without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keyword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"Vassar"; // uses string pool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Allows concatenation with operator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+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"Vassar" + " " + "College";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/>
              <a:t>We’ll see more of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400" dirty="0"/>
              <a:t>’s special characteristics later on</a:t>
            </a:r>
          </a:p>
        </p:txBody>
      </p:sp>
    </p:spTree>
    <p:extLst>
      <p:ext uri="{BB962C8B-B14F-4D97-AF65-F5344CB8AC3E}">
        <p14:creationId xmlns="" xmlns:p14="http://schemas.microsoft.com/office/powerpoint/2010/main" val="2720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What we have so far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8609" y="989426"/>
            <a:ext cx="8556625" cy="198237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58765" y="3007111"/>
            <a:ext cx="8826485" cy="3220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 know how to define classes and fields</a:t>
            </a:r>
          </a:p>
          <a:p>
            <a:r>
              <a:rPr lang="en-US" sz="2400" dirty="0">
                <a:cs typeface="Courier New" charset="0"/>
              </a:rPr>
              <a:t>We're missing some methods to operate on the fields!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76566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3045" y="902192"/>
            <a:ext cx="8985235" cy="5955807"/>
          </a:xfrm>
        </p:spPr>
        <p:txBody>
          <a:bodyPr>
            <a:normAutofit/>
          </a:bodyPr>
          <a:lstStyle/>
          <a:p>
            <a:pPr marL="342900" lvl="1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Methods have two parts:</a:t>
            </a:r>
          </a:p>
          <a:p>
            <a:pPr marL="742950" lvl="2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Signature</a:t>
            </a:r>
            <a:r>
              <a:rPr lang="en-US" dirty="0"/>
              <a:t>: specifies name, inputs and output type</a:t>
            </a:r>
          </a:p>
          <a:p>
            <a:pPr marL="1200150" lvl="3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It's all the caller needs to know to use the </a:t>
            </a:r>
            <a:r>
              <a:rPr lang="en-US" dirty="0" smtClean="0"/>
              <a:t>method (ends with semicolon)</a:t>
            </a:r>
            <a:endParaRPr lang="en-US" dirty="0"/>
          </a:p>
          <a:p>
            <a:pPr marL="742950" lvl="2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Body</a:t>
            </a:r>
            <a:r>
              <a:rPr lang="en-US" dirty="0"/>
              <a:t>: implements the desired functionality</a:t>
            </a:r>
            <a:endParaRPr lang="en-US" sz="2400" dirty="0"/>
          </a:p>
          <a:p>
            <a:pPr marL="342900" lvl="1" indent="-342900"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Method definition format:</a:t>
            </a:r>
            <a:endParaRPr lang="en-US" sz="2400" dirty="0">
              <a:solidFill>
                <a:srgbClr val="00000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returnType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methodName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[</a:t>
            </a:r>
            <a:r>
              <a:rPr lang="en-US" sz="2000" dirty="0" err="1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000" dirty="0">
                <a:solidFill>
                  <a:srgbClr val="00FF00"/>
                </a:solidFill>
                <a:latin typeface="Courier Regular" pitchFamily="2" charset="0"/>
                <a:ea typeface="Courier New" charset="0"/>
                <a:cs typeface="Courier New" charset="0"/>
              </a:rPr>
              <a:t>]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 {</a:t>
            </a:r>
            <a:r>
              <a:rPr lang="en-US" sz="2000" dirty="0">
                <a:solidFill>
                  <a:srgbClr val="C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[body]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  <a:p>
            <a:pPr marL="857250" lvl="2" indent="-457200" defTabSz="91440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E.g. </a:t>
            </a:r>
            <a:r>
              <a:rPr lang="en-US" sz="19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solidFill>
                  <a:schemeClr val="accent3">
                    <a:lumMod val="50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FF00"/>
                </a:solidFill>
                <a:latin typeface="Courier" pitchFamily="2" charset="0"/>
                <a:ea typeface="Courier New" charset="0"/>
                <a:cs typeface="Courier New" charset="0"/>
              </a:rPr>
              <a:t>a, double b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  <a:r>
              <a:rPr lang="mr-IN" sz="1900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9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Mandatory components: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Return type: data type of return value (</a:t>
            </a:r>
            <a:r>
              <a:rPr lang="en-US" sz="1900" b="1" dirty="0">
                <a:latin typeface="Courier" pitchFamily="2" charset="0"/>
              </a:rPr>
              <a:t>void</a:t>
            </a:r>
            <a:r>
              <a:rPr lang="en-US" sz="2000" dirty="0"/>
              <a:t> if none)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Method name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Comma separated list of input parameters (each with a data type and name)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Method body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Optional component: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/>
              <a:t>Access prefix: specifies what portion of code can see method (more later)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/>
              <a:t>Called using dot operator: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1900" dirty="0" err="1" smtClean="0">
                <a:latin typeface="Courier Regular" pitchFamily="2" charset="0"/>
                <a:ea typeface="Courier New" charset="0"/>
                <a:cs typeface="Courier New" charset="0"/>
              </a:rPr>
              <a:t>person.getAge</a:t>
            </a:r>
            <a:r>
              <a:rPr lang="en-US" sz="1900" dirty="0" smtClean="0">
                <a:latin typeface="Courier Regular" pitchFamily="2" charset="0"/>
                <a:ea typeface="Courier New" charset="0"/>
                <a:cs typeface="Courier New" charset="0"/>
              </a:rPr>
              <a:t>(); // for example</a:t>
            </a:r>
            <a:endParaRPr lang="en-US" sz="1900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15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return value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A method with a non-void return type: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Requires at least one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return</a:t>
            </a:r>
            <a:r>
              <a:rPr lang="en-US" sz="2000" dirty="0"/>
              <a:t> statement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Can only return a single object reference or primitive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dirty="0" smtClean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smtClean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solidFill>
                  <a:srgbClr val="00FF00"/>
                </a:solidFill>
                <a:latin typeface="Courier" pitchFamily="2" charset="0"/>
                <a:ea typeface="Courier New" charset="0"/>
                <a:cs typeface="Courier New" charset="0"/>
              </a:rPr>
              <a:t>a, double b</a:t>
            </a:r>
            <a:r>
              <a:rPr lang="en-US" sz="2000" dirty="0" smtClean="0">
                <a:latin typeface="Courier" pitchFamily="2" charset="0"/>
                <a:ea typeface="Courier New" charset="0"/>
                <a:cs typeface="Courier New" charset="0"/>
              </a:rPr>
              <a:t>){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C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return a*a + b*b;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 }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A </a:t>
            </a:r>
            <a:r>
              <a:rPr lang="en-US" sz="2400" b="1" dirty="0"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400" dirty="0"/>
              <a:t> return type means the method returns nothing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b="1" dirty="0"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setName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}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we can </a:t>
            </a:r>
            <a:r>
              <a:rPr lang="en-US" sz="20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still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use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to exit the method if we'd like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Otherwise method will return naturally upon reaching end of body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883920" y="3210560"/>
            <a:ext cx="7162800" cy="1310640"/>
          </a:xfrm>
          <a:prstGeom prst="straightConnector1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4641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local variables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2"/>
            <a:ext cx="8826485" cy="4652787"/>
          </a:xfrm>
        </p:spPr>
        <p:txBody>
          <a:bodyPr>
            <a:normAutofit lnSpcReduction="10000"/>
          </a:bodyPr>
          <a:lstStyle/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We can declare local variables inside method body to help with computations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These variables will </a:t>
            </a:r>
            <a:r>
              <a:rPr lang="en-US" sz="2400" dirty="0" smtClean="0"/>
              <a:t>“disappear” </a:t>
            </a:r>
            <a:r>
              <a:rPr lang="en-US" sz="2400" dirty="0"/>
              <a:t>once the method </a:t>
            </a:r>
            <a:r>
              <a:rPr lang="en-US" sz="2400" dirty="0" smtClean="0"/>
              <a:t>returns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smtClean="0"/>
              <a:t>Technically, they will be out of scope and no longer accessible</a:t>
            </a:r>
            <a:endParaRPr lang="en-US" sz="20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The syntax is the same as for class fields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Example: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Difference from fields: variable will not assume default value for type, will need to be initialized before use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06DFE3B-2A4A-A844-8A3A-C6D797E014B3}"/>
              </a:ext>
            </a:extLst>
          </p:cNvPr>
          <p:cNvSpPr/>
          <p:nvPr/>
        </p:nvSpPr>
        <p:spPr>
          <a:xfrm>
            <a:off x="1387688" y="3323738"/>
            <a:ext cx="6431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4400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sqsum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b){</a:t>
            </a:r>
          </a:p>
          <a:p>
            <a:pPr marL="0" lvl="1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c2 = a*a + b*b;</a:t>
            </a: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c2;</a:t>
            </a:r>
          </a:p>
          <a:p>
            <a:pPr marL="0" lvl="1" defTabSz="914400">
              <a:spcBef>
                <a:spcPts val="0"/>
              </a:spcBef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2000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Let us write our first method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5012" y="1659985"/>
            <a:ext cx="8556625" cy="288153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4541519"/>
            <a:ext cx="8826485" cy="1792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We're still missing </a:t>
            </a:r>
            <a:r>
              <a:rPr lang="en-US" sz="2400" dirty="0" smtClean="0">
                <a:ea typeface="Courier New" charset="0"/>
                <a:cs typeface="Courier New" charset="0"/>
              </a:rPr>
              <a:t>a few things: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</a:t>
            </a:r>
            <a:r>
              <a:rPr lang="en-US" sz="2000" dirty="0">
                <a:ea typeface="Courier New" charset="0"/>
                <a:cs typeface="Courier New" charset="0"/>
              </a:rPr>
              <a:t>do we create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ea typeface="Courier New" charset="0"/>
                <a:cs typeface="Courier New" charset="0"/>
              </a:rPr>
              <a:t>objects? </a:t>
            </a:r>
            <a:endParaRPr lang="en-US" sz="2000" dirty="0" smtClean="0">
              <a:ea typeface="Courier New" charset="0"/>
              <a:cs typeface="Courier New" charset="0"/>
            </a:endParaRP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initialize age?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</a:t>
            </a:r>
            <a:r>
              <a:rPr lang="en-US" sz="2000" smtClean="0">
                <a:ea typeface="Courier New" charset="0"/>
                <a:cs typeface="Courier New" charset="0"/>
              </a:rPr>
              <a:t>update age?</a:t>
            </a:r>
            <a:endParaRPr lang="en-US" sz="2000" dirty="0">
              <a:ea typeface="Courier New" charset="0"/>
              <a:cs typeface="Courier New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B0E9B6D4-7519-604B-B414-335AFA8ACF94}"/>
              </a:ext>
            </a:extLst>
          </p:cNvPr>
          <p:cNvSpPr txBox="1">
            <a:spLocks/>
          </p:cNvSpPr>
          <p:nvPr/>
        </p:nvSpPr>
        <p:spPr>
          <a:xfrm>
            <a:off x="190083" y="1064491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Let us write a method that simply returns the </a:t>
            </a:r>
            <a:r>
              <a:rPr lang="en-US" sz="23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400" dirty="0">
                <a:ea typeface="Courier New" charset="0"/>
                <a:cs typeface="Courier New" charset="0"/>
              </a:rPr>
              <a:t>'s age</a:t>
            </a:r>
          </a:p>
        </p:txBody>
      </p:sp>
    </p:spTree>
    <p:extLst>
      <p:ext uri="{BB962C8B-B14F-4D97-AF65-F5344CB8AC3E}">
        <p14:creationId xmlns="" xmlns:p14="http://schemas.microsoft.com/office/powerpoint/2010/main" val="22037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Introduction to Java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2.1-2.3)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651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code structure (1/2)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8912" y="1034031"/>
            <a:ext cx="8522208" cy="5415876"/>
          </a:xfrm>
        </p:spPr>
        <p:txBody>
          <a:bodyPr>
            <a:normAutofit lnSpcReduction="10000"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/*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* multiline comment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*/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// single line comment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age){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constructor method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56696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code structure (2/2)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6341C37-A38A-FF4B-A4EF-2AE004B49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335" y="2060506"/>
            <a:ext cx="4842344" cy="3672384"/>
          </a:xfrm>
        </p:spPr>
        <p:txBody>
          <a:bodyPr>
            <a:normAutofit/>
          </a:bodyPr>
          <a:lstStyle/>
          <a:p>
            <a:r>
              <a:rPr lang="en-US" sz="2400" dirty="0"/>
              <a:t>A Java program is made up of one or more classes</a:t>
            </a:r>
          </a:p>
          <a:p>
            <a:r>
              <a:rPr lang="en-US" sz="2400" dirty="0"/>
              <a:t>Each class has zero or more fields and zero or more methods</a:t>
            </a:r>
          </a:p>
          <a:p>
            <a:r>
              <a:rPr lang="en-US" sz="2400" dirty="0"/>
              <a:t>All code must be inside of a class</a:t>
            </a:r>
          </a:p>
          <a:p>
            <a:pPr lvl="1"/>
            <a:r>
              <a:rPr lang="en-US" sz="2000" dirty="0"/>
              <a:t>All fields, all methods</a:t>
            </a:r>
          </a:p>
          <a:p>
            <a:r>
              <a:rPr lang="en-US" sz="2400" dirty="0"/>
              <a:t>Cannot declare methods inside of other methods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D422872-E6C1-1144-B9A5-33B0877D0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51" y="1218912"/>
            <a:ext cx="2716530" cy="46447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285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 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E0A71CB2-3CC9-9540-BAA2-73AD2176FD2E}"/>
              </a:ext>
            </a:extLst>
          </p:cNvPr>
          <p:cNvSpPr txBox="1">
            <a:spLocks/>
          </p:cNvSpPr>
          <p:nvPr/>
        </p:nvSpPr>
        <p:spPr>
          <a:xfrm>
            <a:off x="190085" y="954115"/>
            <a:ext cx="8953915" cy="5482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In Java, all code must be part of a class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Class definition format: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class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[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SuperClassName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]{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  // fields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  // methods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Mandatory components: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400" dirty="0"/>
              <a:t> keyword and class name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E.g.</a:t>
            </a:r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Optional components: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Access prefix: specifies what portion of code can see the class (more later)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900" dirty="0">
                <a:solidFill>
                  <a:srgbClr val="0000FF"/>
                </a:solidFill>
                <a:latin typeface="Courier" pitchFamily="2" charset="0"/>
              </a:rPr>
              <a:t>extends</a:t>
            </a:r>
            <a:r>
              <a:rPr lang="en-US" sz="2000" dirty="0"/>
              <a:t> suffix: used to declare inheritance relationship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7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 {</a:t>
            </a:r>
            <a:r>
              <a:rPr lang="mr-IN" sz="17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7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Can only extend one class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All classes implicitly extend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Object</a:t>
            </a:r>
          </a:p>
          <a:p>
            <a:pPr marL="1771650" lvl="4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Provides basic functionality, e.g. being able to print the object</a:t>
            </a:r>
            <a:endParaRPr lang="en-US" sz="16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Typically each class is defined in its own Java source file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the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000" dirty="0"/>
              <a:t> class is defined in the </a:t>
            </a:r>
            <a:r>
              <a:rPr lang="en-US" sz="1900" dirty="0" err="1">
                <a:latin typeface="Courier" pitchFamily="2" charset="0"/>
              </a:rPr>
              <a:t>Person.java</a:t>
            </a:r>
            <a:r>
              <a:rPr lang="en-US" sz="2000" dirty="0"/>
              <a:t> file</a:t>
            </a:r>
          </a:p>
        </p:txBody>
      </p:sp>
    </p:spTree>
    <p:extLst>
      <p:ext uri="{BB962C8B-B14F-4D97-AF65-F5344CB8AC3E}">
        <p14:creationId xmlns="" xmlns:p14="http://schemas.microsoft.com/office/powerpoint/2010/main" val="380529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variables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2565" y="932672"/>
            <a:ext cx="8985235" cy="518826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Once we have a class we'll likely want to define some fields</a:t>
            </a:r>
          </a:p>
          <a:p>
            <a:r>
              <a:rPr lang="en-US" sz="2400" dirty="0"/>
              <a:t>Fields are but a type of </a:t>
            </a:r>
            <a:r>
              <a:rPr lang="en-US" sz="2400" b="1" dirty="0"/>
              <a:t>variable:</a:t>
            </a:r>
          </a:p>
          <a:p>
            <a:pPr lvl="1"/>
            <a:r>
              <a:rPr lang="en-US" sz="2000" b="1" dirty="0"/>
              <a:t>A variable is a name used to refer to some data residing in memory</a:t>
            </a:r>
          </a:p>
          <a:p>
            <a:pPr lvl="2"/>
            <a:r>
              <a:rPr lang="en-US" sz="1800" dirty="0"/>
              <a:t>Names are more user-friendly than numeric memory addresses!</a:t>
            </a:r>
          </a:p>
          <a:p>
            <a:r>
              <a:rPr lang="en-US" sz="2400" dirty="0"/>
              <a:t>Variable declaration format:</a:t>
            </a:r>
          </a:p>
          <a:p>
            <a:pPr marL="0" lvl="1" indent="0" defTabSz="91440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[access]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variableName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[=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initialValue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];</a:t>
            </a:r>
            <a:endParaRPr lang="en-US" dirty="0"/>
          </a:p>
          <a:p>
            <a:pPr marL="0" lvl="1" indent="0" defTabSz="914400">
              <a:spcBef>
                <a:spcPts val="0"/>
              </a:spcBef>
              <a:buNone/>
              <a:defRPr/>
            </a:pPr>
            <a:endParaRPr lang="en-US" sz="1050" dirty="0"/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foo = 345</a:t>
            </a:r>
            <a:r>
              <a:rPr lang="en-US" sz="2000" dirty="0"/>
              <a:t>;</a:t>
            </a:r>
            <a:endParaRPr lang="en-US" sz="2400" dirty="0"/>
          </a:p>
          <a:p>
            <a:r>
              <a:rPr lang="en-US" sz="2400" dirty="0"/>
              <a:t>Mandatory components</a:t>
            </a:r>
          </a:p>
          <a:p>
            <a:pPr lvl="1"/>
            <a:r>
              <a:rPr lang="en-US" sz="2000" dirty="0"/>
              <a:t>Variable name</a:t>
            </a:r>
          </a:p>
          <a:p>
            <a:pPr lvl="1"/>
            <a:r>
              <a:rPr lang="en-US" sz="2000" dirty="0"/>
              <a:t>Data type: Java is strongly-typed, lifetime type defined at declaration</a:t>
            </a:r>
          </a:p>
          <a:p>
            <a:r>
              <a:rPr lang="en-US" sz="2400" dirty="0"/>
              <a:t>Optional components</a:t>
            </a:r>
          </a:p>
          <a:p>
            <a:pPr lvl="1"/>
            <a:r>
              <a:rPr lang="en-US" sz="2000" dirty="0"/>
              <a:t>Access prefix: specifies what portion of code can see the class (more later)</a:t>
            </a:r>
          </a:p>
          <a:p>
            <a:pPr lvl="1"/>
            <a:r>
              <a:rPr lang="en-US" sz="2000" dirty="0"/>
              <a:t>Initial value: otherwise</a:t>
            </a:r>
            <a:r>
              <a:rPr lang="en-US" sz="2000" b="1" dirty="0"/>
              <a:t> </a:t>
            </a:r>
            <a:r>
              <a:rPr lang="en-US" sz="2000" dirty="0"/>
              <a:t>field assumes default value for type</a:t>
            </a:r>
          </a:p>
          <a:p>
            <a:r>
              <a:rPr lang="en-US" sz="2400" dirty="0"/>
              <a:t>Multiple single-line declarations of same type possible</a:t>
            </a:r>
          </a:p>
          <a:p>
            <a:pPr lvl="1"/>
            <a:r>
              <a:rPr lang="en-US" sz="2000" dirty="0"/>
              <a:t>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foo = 3, bar = 4;</a:t>
            </a:r>
          </a:p>
        </p:txBody>
      </p:sp>
    </p:spTree>
    <p:extLst>
      <p:ext uri="{BB962C8B-B14F-4D97-AF65-F5344CB8AC3E}">
        <p14:creationId xmlns="" xmlns:p14="http://schemas.microsoft.com/office/powerpoint/2010/main" val="30596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5E3EC6EB-E81C-C543-AD7D-903832E44046}"/>
              </a:ext>
            </a:extLst>
          </p:cNvPr>
          <p:cNvSpPr txBox="1">
            <a:spLocks/>
          </p:cNvSpPr>
          <p:nvPr/>
        </p:nvSpPr>
        <p:spPr>
          <a:xfrm>
            <a:off x="190085" y="954115"/>
            <a:ext cx="8826485" cy="581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In Java, names given to classes, methods and variables (including fields) are called </a:t>
            </a:r>
            <a:r>
              <a:rPr lang="en-US" sz="2400" b="1" dirty="0"/>
              <a:t>identifiers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Identifier naming rules: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Are made up of </a:t>
            </a:r>
            <a:r>
              <a:rPr lang="en-US" sz="2000" dirty="0" err="1"/>
              <a:t>alphanumerics</a:t>
            </a:r>
            <a:r>
              <a:rPr lang="en-US" sz="2000" dirty="0"/>
              <a:t>, $, and _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May not contain spaces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May not begin with a number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Naming convention: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err="1"/>
              <a:t>UpperCamelCase</a:t>
            </a:r>
            <a:r>
              <a:rPr lang="en-US" sz="2000" dirty="0"/>
              <a:t> for classes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 err="1"/>
              <a:t>lowerCamelCase</a:t>
            </a:r>
            <a:r>
              <a:rPr lang="en-US" sz="2000" dirty="0"/>
              <a:t> for variables and methods</a:t>
            </a:r>
          </a:p>
          <a:p>
            <a:pPr marL="457200" lvl="1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General recommendations: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Make names readable and meaningful, even if longer</a:t>
            </a: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good name for a class: </a:t>
            </a:r>
            <a:r>
              <a:rPr lang="en-US" sz="2000" dirty="0" err="1">
                <a:solidFill>
                  <a:srgbClr val="00B050"/>
                </a:solidFill>
              </a:rPr>
              <a:t>InterestRate</a:t>
            </a:r>
            <a:endParaRPr lang="en-US" sz="2000" dirty="0">
              <a:solidFill>
                <a:srgbClr val="00B050"/>
              </a:solidFill>
            </a:endParaRPr>
          </a:p>
          <a:p>
            <a:pPr marL="857250" lvl="2" indent="-457200" defTabSz="9144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bad name for a class: </a:t>
            </a:r>
            <a:r>
              <a:rPr lang="en-US" sz="2000" dirty="0">
                <a:solidFill>
                  <a:srgbClr val="00B050"/>
                </a:solidFill>
              </a:rPr>
              <a:t>IR314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On naming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345" y="2097115"/>
            <a:ext cx="2094661" cy="17298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084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 data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54592"/>
            <a:ext cx="8826485" cy="5188265"/>
          </a:xfrm>
        </p:spPr>
        <p:txBody>
          <a:bodyPr>
            <a:normAutofit/>
          </a:bodyPr>
          <a:lstStyle/>
          <a:p>
            <a:r>
              <a:rPr lang="en-US" sz="2800" dirty="0"/>
              <a:t>Data type determines what operations are supported</a:t>
            </a:r>
          </a:p>
          <a:p>
            <a:r>
              <a:rPr lang="en-US" sz="2800" dirty="0"/>
              <a:t>Java has two different kinds of data types: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Object reference data types</a:t>
            </a:r>
          </a:p>
          <a:p>
            <a:pPr lvl="2"/>
            <a:r>
              <a:rPr lang="en-US" sz="2000" dirty="0"/>
              <a:t>Variable represents an object (class instance)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dolores</a:t>
            </a:r>
            <a:r>
              <a:rPr lang="en-US" sz="2000" dirty="0">
                <a:latin typeface="Courier" pitchFamily="2" charset="0"/>
              </a:rPr>
              <a:t>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Primitive data types</a:t>
            </a:r>
          </a:p>
          <a:p>
            <a:pPr lvl="2"/>
            <a:r>
              <a:rPr lang="en-US" sz="2000" dirty="0"/>
              <a:t>Basic types that are not objects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age = 21;</a:t>
            </a:r>
          </a:p>
          <a:p>
            <a:pPr lvl="2"/>
            <a:r>
              <a:rPr lang="en-US" sz="2000" dirty="0"/>
              <a:t>Wasn’t Java supposed to be OO? Why do these exist?</a:t>
            </a:r>
          </a:p>
          <a:p>
            <a:pPr lvl="3"/>
            <a:r>
              <a:rPr lang="en-US" dirty="0"/>
              <a:t>For efficiency!</a:t>
            </a:r>
          </a:p>
          <a:p>
            <a:pPr lvl="4"/>
            <a:r>
              <a:rPr lang="en-US" dirty="0"/>
              <a:t>But why are primitive types more efficient?</a:t>
            </a:r>
          </a:p>
          <a:p>
            <a:endParaRPr lang="en-US" sz="28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407690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Variables and memory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74779" y="1039352"/>
            <a:ext cx="5627885" cy="5818648"/>
          </a:xfrm>
        </p:spPr>
        <p:txBody>
          <a:bodyPr>
            <a:normAutofit/>
          </a:bodyPr>
          <a:lstStyle/>
          <a:p>
            <a:r>
              <a:rPr lang="en-US" sz="2400" dirty="0">
                <a:ea typeface="Courier New" charset="0"/>
                <a:cs typeface="Courier New" charset="0"/>
              </a:rPr>
              <a:t>Primitive-type variables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Variable points to memory address containing actual value</a:t>
            </a:r>
          </a:p>
          <a:p>
            <a:pPr marL="457200" lvl="1" indent="0">
              <a:buNone/>
            </a:pPr>
            <a:endParaRPr lang="en-US" sz="2000" dirty="0"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en-US" sz="2000" dirty="0">
              <a:ea typeface="Courier New" charset="0"/>
              <a:cs typeface="Courier New" charset="0"/>
            </a:endParaRPr>
          </a:p>
          <a:p>
            <a:r>
              <a:rPr lang="en-US" sz="2400" dirty="0">
                <a:ea typeface="Courier New" charset="0"/>
                <a:cs typeface="Courier New" charset="0"/>
              </a:rPr>
              <a:t>Object-reference type variables</a:t>
            </a:r>
          </a:p>
          <a:p>
            <a:pPr lvl="1"/>
            <a:r>
              <a:rPr lang="en-US" sz="2000" dirty="0">
                <a:ea typeface="Courier New" charset="0"/>
                <a:cs typeface="Courier New" charset="0"/>
              </a:rPr>
              <a:t>Variable points to memory address containing address of object</a:t>
            </a:r>
          </a:p>
          <a:p>
            <a:pPr lvl="2"/>
            <a:r>
              <a:rPr lang="en-US" sz="1800" dirty="0">
                <a:ea typeface="Courier New" charset="0"/>
                <a:cs typeface="Courier New" charset="0"/>
              </a:rPr>
              <a:t>Negative consequences:</a:t>
            </a:r>
          </a:p>
          <a:p>
            <a:pPr lvl="3"/>
            <a:r>
              <a:rPr lang="en-US" sz="1800" dirty="0">
                <a:ea typeface="Courier New" charset="0"/>
                <a:cs typeface="Courier New" charset="0"/>
              </a:rPr>
              <a:t>Two-step object data access (slower)</a:t>
            </a:r>
          </a:p>
          <a:p>
            <a:pPr lvl="2"/>
            <a:r>
              <a:rPr lang="en-US" sz="1800" dirty="0">
                <a:ea typeface="Courier New" charset="0"/>
                <a:cs typeface="Courier New" charset="0"/>
              </a:rPr>
              <a:t>So why do it then?</a:t>
            </a:r>
          </a:p>
          <a:p>
            <a:pPr lvl="3"/>
            <a:r>
              <a:rPr lang="en-US" sz="1800" dirty="0">
                <a:ea typeface="Courier New" charset="0"/>
                <a:cs typeface="Courier New" charset="0"/>
              </a:rPr>
              <a:t>Multiple different variables can point to the same object (of whatever size)</a:t>
            </a:r>
          </a:p>
          <a:p>
            <a:pPr lvl="4"/>
            <a:r>
              <a:rPr lang="en-US" sz="1800" dirty="0">
                <a:ea typeface="Courier New" charset="0"/>
                <a:cs typeface="Courier New" charset="0"/>
              </a:rPr>
              <a:t>Allows efficient use of objects as method arguments and object fields</a:t>
            </a:r>
            <a:endParaRPr lang="en-US" sz="2400" dirty="0"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  <a:p>
            <a:endParaRPr lang="en-US" sz="2400" dirty="0">
              <a:ea typeface="Courier New" charset="0"/>
              <a:cs typeface="Courier Ne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AC00E5C-4CF1-6A4C-8493-C6EAAEAB9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524" y="1239289"/>
            <a:ext cx="2652158" cy="114246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F53753F-2470-A343-A074-596BB4534FDE}"/>
              </a:ext>
            </a:extLst>
          </p:cNvPr>
          <p:cNvSpPr/>
          <p:nvPr/>
        </p:nvSpPr>
        <p:spPr>
          <a:xfrm>
            <a:off x="6361060" y="2118710"/>
            <a:ext cx="27126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/>
            <a:r>
              <a:rPr lang="en-US" sz="16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600" dirty="0">
                <a:latin typeface="Courier" pitchFamily="2" charset="0"/>
              </a:rPr>
              <a:t> age = 21;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2EFA9FB-D68B-E340-AF89-6E8FD78695E8}"/>
              </a:ext>
            </a:extLst>
          </p:cNvPr>
          <p:cNvGrpSpPr/>
          <p:nvPr/>
        </p:nvGrpSpPr>
        <p:grpSpPr>
          <a:xfrm>
            <a:off x="5287592" y="3106232"/>
            <a:ext cx="3939010" cy="3121385"/>
            <a:chOff x="5287592" y="3106232"/>
            <a:chExt cx="3939010" cy="3121385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7D1BD49D-BEF9-3C4C-AF2A-E1D36F381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7592" y="3106232"/>
              <a:ext cx="3580412" cy="31213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C6E322ED-1B4C-C743-B85C-98941B400EA9}"/>
                </a:ext>
              </a:extLst>
            </p:cNvPr>
            <p:cNvSpPr/>
            <p:nvPr/>
          </p:nvSpPr>
          <p:spPr>
            <a:xfrm>
              <a:off x="6267137" y="4579803"/>
              <a:ext cx="29594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2"/>
              <a:r>
                <a:rPr lang="en-US" sz="1600" dirty="0">
                  <a:solidFill>
                    <a:srgbClr val="00B050"/>
                  </a:solidFill>
                  <a:latin typeface="Courier" pitchFamily="2" charset="0"/>
                </a:rPr>
                <a:t>Person</a:t>
              </a:r>
              <a:r>
                <a:rPr lang="en-US" sz="1600" dirty="0">
                  <a:latin typeface="Courier" pitchFamily="2" charset="0"/>
                </a:rPr>
                <a:t> </a:t>
              </a:r>
              <a:r>
                <a:rPr lang="en-US" sz="1600" dirty="0" err="1">
                  <a:latin typeface="Courier" pitchFamily="2" charset="0"/>
                </a:rPr>
                <a:t>dolores</a:t>
              </a:r>
              <a:r>
                <a:rPr lang="en-US" sz="1600" dirty="0">
                  <a:latin typeface="Courier" pitchFamily="2" charset="0"/>
                </a:rPr>
                <a:t>;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503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52745</TotalTime>
  <Words>1041</Words>
  <Application>Microsoft Macintosh PowerPoint</Application>
  <PresentationFormat>On-screen Show (4:3)</PresentationFormat>
  <Paragraphs>259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CMPU-102-01 Fall, 2021 Data Structures and Algorithms</vt:lpstr>
      <vt:lpstr>Introduction to Java  (IPUJ 2.1-2.3)</vt:lpstr>
      <vt:lpstr>Java code structure (1/2)</vt:lpstr>
      <vt:lpstr>Java code structure (2/2)</vt:lpstr>
      <vt:lpstr>Class definition</vt:lpstr>
      <vt:lpstr>Java variables</vt:lpstr>
      <vt:lpstr>On naming</vt:lpstr>
      <vt:lpstr>Variable data types</vt:lpstr>
      <vt:lpstr>Variables and memory</vt:lpstr>
      <vt:lpstr>Object-reference types</vt:lpstr>
      <vt:lpstr>Primitive types</vt:lpstr>
      <vt:lpstr>The strange case of String</vt:lpstr>
      <vt:lpstr>What we have so far</vt:lpstr>
      <vt:lpstr>Java methods</vt:lpstr>
      <vt:lpstr>Method return value</vt:lpstr>
      <vt:lpstr>Method local variables</vt:lpstr>
      <vt:lpstr>Let us write our first method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</dc:title>
  <dc:creator>Rui Meireles;Peter Lemieszewski</dc:creator>
  <cp:lastModifiedBy>olga Lemieszewski</cp:lastModifiedBy>
  <cp:revision>1709</cp:revision>
  <cp:lastPrinted>2018-09-05T14:10:51Z</cp:lastPrinted>
  <dcterms:created xsi:type="dcterms:W3CDTF">2011-11-22T14:51:59Z</dcterms:created>
  <dcterms:modified xsi:type="dcterms:W3CDTF">2021-08-29T19:11:15Z</dcterms:modified>
</cp:coreProperties>
</file>