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37"/>
  </p:notesMasterIdLst>
  <p:handoutMasterIdLst>
    <p:handoutMasterId r:id="rId38"/>
  </p:handoutMasterIdLst>
  <p:sldIdLst>
    <p:sldId id="595" r:id="rId2"/>
    <p:sldId id="1166" r:id="rId3"/>
    <p:sldId id="552" r:id="rId4"/>
    <p:sldId id="1167" r:id="rId5"/>
    <p:sldId id="563" r:id="rId6"/>
    <p:sldId id="564" r:id="rId7"/>
    <p:sldId id="565" r:id="rId8"/>
    <p:sldId id="502" r:id="rId9"/>
    <p:sldId id="465" r:id="rId10"/>
    <p:sldId id="562" r:id="rId11"/>
    <p:sldId id="488" r:id="rId12"/>
    <p:sldId id="553" r:id="rId13"/>
    <p:sldId id="490" r:id="rId14"/>
    <p:sldId id="491" r:id="rId15"/>
    <p:sldId id="492" r:id="rId16"/>
    <p:sldId id="494" r:id="rId17"/>
    <p:sldId id="469" r:id="rId18"/>
    <p:sldId id="596" r:id="rId19"/>
    <p:sldId id="471" r:id="rId20"/>
    <p:sldId id="473" r:id="rId21"/>
    <p:sldId id="475" r:id="rId22"/>
    <p:sldId id="474" r:id="rId23"/>
    <p:sldId id="482" r:id="rId24"/>
    <p:sldId id="504" r:id="rId25"/>
    <p:sldId id="505" r:id="rId26"/>
    <p:sldId id="481" r:id="rId27"/>
    <p:sldId id="507" r:id="rId28"/>
    <p:sldId id="508" r:id="rId29"/>
    <p:sldId id="484" r:id="rId30"/>
    <p:sldId id="485" r:id="rId31"/>
    <p:sldId id="495" r:id="rId32"/>
    <p:sldId id="496" r:id="rId33"/>
    <p:sldId id="486" r:id="rId34"/>
    <p:sldId id="534" r:id="rId35"/>
    <p:sldId id="535" r:id="rId3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595"/>
            <p14:sldId id="1166"/>
            <p14:sldId id="552"/>
            <p14:sldId id="1167"/>
            <p14:sldId id="563"/>
            <p14:sldId id="564"/>
            <p14:sldId id="565"/>
            <p14:sldId id="502"/>
            <p14:sldId id="465"/>
            <p14:sldId id="562"/>
            <p14:sldId id="488"/>
            <p14:sldId id="553"/>
            <p14:sldId id="490"/>
            <p14:sldId id="491"/>
            <p14:sldId id="492"/>
            <p14:sldId id="494"/>
            <p14:sldId id="469"/>
            <p14:sldId id="596"/>
            <p14:sldId id="471"/>
            <p14:sldId id="473"/>
            <p14:sldId id="475"/>
            <p14:sldId id="474"/>
            <p14:sldId id="482"/>
            <p14:sldId id="504"/>
            <p14:sldId id="505"/>
            <p14:sldId id="599"/>
            <p14:sldId id="1168"/>
            <p14:sldId id="1169"/>
            <p14:sldId id="1170"/>
            <p14:sldId id="1171"/>
            <p14:sldId id="1172"/>
            <p14:sldId id="481"/>
            <p14:sldId id="507"/>
            <p14:sldId id="508"/>
            <p14:sldId id="484"/>
            <p14:sldId id="485"/>
            <p14:sldId id="495"/>
            <p14:sldId id="496"/>
            <p14:sldId id="486"/>
            <p14:sldId id="534"/>
            <p14:sldId id="535"/>
            <p14:sldId id="1173"/>
            <p14:sldId id="549"/>
            <p14:sldId id="604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68"/>
            <p14:sldId id="551"/>
            <p14:sldId id="1174"/>
            <p14:sldId id="1175"/>
            <p14:sldId id="1176"/>
            <p14:sldId id="569"/>
            <p14:sldId id="570"/>
            <p14:sldId id="571"/>
            <p14:sldId id="605"/>
            <p14:sldId id="576"/>
            <p14:sldId id="606"/>
            <p14:sldId id="550"/>
            <p14:sldId id="510"/>
            <p14:sldId id="1177"/>
            <p14:sldId id="470"/>
            <p14:sldId id="509"/>
            <p14:sldId id="1178"/>
            <p14:sldId id="1179"/>
            <p14:sldId id="1180"/>
            <p14:sldId id="608"/>
            <p14:sldId id="592"/>
            <p14:sldId id="609"/>
            <p14:sldId id="610"/>
            <p14:sldId id="574"/>
            <p14:sldId id="575"/>
            <p14:sldId id="581"/>
            <p14:sldId id="675"/>
            <p14:sldId id="677"/>
            <p14:sldId id="584"/>
            <p14:sldId id="1181"/>
            <p14:sldId id="679"/>
            <p14:sldId id="680"/>
            <p14:sldId id="681"/>
            <p14:sldId id="682"/>
            <p14:sldId id="683"/>
            <p14:sldId id="684"/>
            <p14:sldId id="685"/>
            <p14:sldId id="686"/>
            <p14:sldId id="687"/>
            <p14:sldId id="688"/>
            <p14:sldId id="861"/>
            <p14:sldId id="868"/>
            <p14:sldId id="866"/>
            <p14:sldId id="860"/>
            <p14:sldId id="867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  <p14:sldId id="878"/>
            <p14:sldId id="879"/>
            <p14:sldId id="880"/>
            <p14:sldId id="881"/>
            <p14:sldId id="882"/>
            <p14:sldId id="883"/>
            <p14:sldId id="884"/>
            <p14:sldId id="885"/>
            <p14:sldId id="886"/>
            <p14:sldId id="1182"/>
            <p14:sldId id="887"/>
            <p14:sldId id="888"/>
            <p14:sldId id="889"/>
            <p14:sldId id="890"/>
            <p14:sldId id="891"/>
            <p14:sldId id="892"/>
            <p14:sldId id="893"/>
            <p14:sldId id="1183"/>
            <p14:sldId id="1184"/>
            <p14:sldId id="1185"/>
            <p14:sldId id="894"/>
            <p14:sldId id="895"/>
            <p14:sldId id="896"/>
            <p14:sldId id="897"/>
            <p14:sldId id="898"/>
            <p14:sldId id="899"/>
            <p14:sldId id="900"/>
            <p14:sldId id="901"/>
            <p14:sldId id="902"/>
            <p14:sldId id="903"/>
            <p14:sldId id="904"/>
            <p14:sldId id="907"/>
            <p14:sldId id="908"/>
            <p14:sldId id="909"/>
            <p14:sldId id="1186"/>
            <p14:sldId id="1187"/>
            <p14:sldId id="1188"/>
            <p14:sldId id="912"/>
            <p14:sldId id="913"/>
            <p14:sldId id="910"/>
            <p14:sldId id="911"/>
            <p14:sldId id="914"/>
            <p14:sldId id="626"/>
            <p14:sldId id="915"/>
            <p14:sldId id="916"/>
            <p14:sldId id="917"/>
            <p14:sldId id="918"/>
            <p14:sldId id="919"/>
            <p14:sldId id="920"/>
            <p14:sldId id="921"/>
            <p14:sldId id="922"/>
            <p14:sldId id="923"/>
            <p14:sldId id="612"/>
            <p14:sldId id="613"/>
            <p14:sldId id="929"/>
            <p14:sldId id="618"/>
            <p14:sldId id="930"/>
            <p14:sldId id="1189"/>
            <p14:sldId id="1190"/>
            <p14:sldId id="1191"/>
            <p14:sldId id="1192"/>
            <p14:sldId id="689"/>
            <p14:sldId id="690"/>
            <p14:sldId id="691"/>
            <p14:sldId id="692"/>
            <p14:sldId id="693"/>
            <p14:sldId id="694"/>
            <p14:sldId id="695"/>
            <p14:sldId id="696"/>
            <p14:sldId id="697"/>
            <p14:sldId id="698"/>
            <p14:sldId id="1040"/>
            <p14:sldId id="699"/>
            <p14:sldId id="1041"/>
            <p14:sldId id="1042"/>
            <p14:sldId id="1043"/>
            <p14:sldId id="1048"/>
            <p14:sldId id="1049"/>
            <p14:sldId id="1193"/>
            <p14:sldId id="1067"/>
            <p14:sldId id="1194"/>
            <p14:sldId id="1050"/>
            <p14:sldId id="1051"/>
            <p14:sldId id="1052"/>
            <p14:sldId id="1053"/>
            <p14:sldId id="1054"/>
            <p14:sldId id="1055"/>
            <p14:sldId id="1056"/>
            <p14:sldId id="1057"/>
            <p14:sldId id="1058"/>
            <p14:sldId id="1059"/>
            <p14:sldId id="1061"/>
            <p14:sldId id="1062"/>
            <p14:sldId id="1063"/>
            <p14:sldId id="1064"/>
            <p14:sldId id="1065"/>
            <p14:sldId id="1070"/>
            <p14:sldId id="1071"/>
            <p14:sldId id="1195"/>
            <p14:sldId id="1196"/>
            <p14:sldId id="1197"/>
            <p14:sldId id="1072"/>
            <p14:sldId id="1073"/>
            <p14:sldId id="1074"/>
            <p14:sldId id="1075"/>
            <p14:sldId id="1076"/>
            <p14:sldId id="1077"/>
            <p14:sldId id="1078"/>
            <p14:sldId id="1079"/>
            <p14:sldId id="1080"/>
            <p14:sldId id="1081"/>
            <p14:sldId id="1082"/>
            <p14:sldId id="737"/>
            <p14:sldId id="738"/>
            <p14:sldId id="739"/>
            <p14:sldId id="746"/>
            <p14:sldId id="740"/>
            <p14:sldId id="744"/>
            <p14:sldId id="741"/>
            <p14:sldId id="742"/>
            <p14:sldId id="1198"/>
            <p14:sldId id="1199"/>
            <p14:sldId id="1200"/>
            <p14:sldId id="1201"/>
            <p14:sldId id="1202"/>
            <p14:sldId id="743"/>
            <p14:sldId id="745"/>
            <p14:sldId id="795"/>
            <p14:sldId id="747"/>
            <p14:sldId id="750"/>
            <p14:sldId id="769"/>
            <p14:sldId id="755"/>
            <p14:sldId id="756"/>
            <p14:sldId id="757"/>
            <p14:sldId id="754"/>
            <p14:sldId id="752"/>
            <p14:sldId id="749"/>
            <p14:sldId id="1088"/>
            <p14:sldId id="759"/>
            <p14:sldId id="761"/>
            <p14:sldId id="774"/>
            <p14:sldId id="767"/>
            <p14:sldId id="771"/>
            <p14:sldId id="768"/>
            <p14:sldId id="775"/>
            <p14:sldId id="1203"/>
            <p14:sldId id="1204"/>
            <p14:sldId id="1205"/>
            <p14:sldId id="1206"/>
            <p14:sldId id="776"/>
            <p14:sldId id="782"/>
            <p14:sldId id="783"/>
            <p14:sldId id="781"/>
            <p14:sldId id="784"/>
            <p14:sldId id="804"/>
            <p14:sldId id="1207"/>
            <p14:sldId id="805"/>
            <p14:sldId id="796"/>
            <p14:sldId id="780"/>
            <p14:sldId id="1093"/>
            <p14:sldId id="772"/>
            <p14:sldId id="793"/>
            <p14:sldId id="794"/>
            <p14:sldId id="798"/>
            <p14:sldId id="797"/>
            <p14:sldId id="799"/>
            <p14:sldId id="1208"/>
            <p14:sldId id="1209"/>
            <p14:sldId id="1210"/>
            <p14:sldId id="1211"/>
            <p14:sldId id="1212"/>
            <p14:sldId id="1213"/>
            <p14:sldId id="803"/>
            <p14:sldId id="846"/>
            <p14:sldId id="773"/>
            <p14:sldId id="800"/>
            <p14:sldId id="801"/>
            <p14:sldId id="802"/>
            <p14:sldId id="792"/>
            <p14:sldId id="1100"/>
            <p14:sldId id="831"/>
            <p14:sldId id="832"/>
            <p14:sldId id="833"/>
            <p14:sldId id="834"/>
            <p14:sldId id="1214"/>
            <p14:sldId id="1215"/>
            <p14:sldId id="835"/>
            <p14:sldId id="836"/>
            <p14:sldId id="1216"/>
            <p14:sldId id="859"/>
            <p14:sldId id="1101"/>
            <p14:sldId id="1105"/>
            <p14:sldId id="862"/>
            <p14:sldId id="863"/>
            <p14:sldId id="1106"/>
            <p14:sldId id="1107"/>
            <p14:sldId id="865"/>
            <p14:sldId id="1108"/>
            <p14:sldId id="1109"/>
            <p14:sldId id="1110"/>
            <p14:sldId id="1111"/>
            <p14:sldId id="1112"/>
            <p14:sldId id="1117"/>
            <p14:sldId id="1217"/>
            <p14:sldId id="1218"/>
            <p14:sldId id="1118"/>
            <p14:sldId id="1219"/>
            <p14:sldId id="1119"/>
            <p14:sldId id="1120"/>
            <p14:sldId id="1121"/>
            <p14:sldId id="1122"/>
            <p14:sldId id="1123"/>
            <p14:sldId id="1124"/>
            <p14:sldId id="1125"/>
            <p14:sldId id="1128"/>
            <p14:sldId id="931"/>
            <p14:sldId id="932"/>
            <p14:sldId id="1131"/>
            <p14:sldId id="933"/>
            <p14:sldId id="934"/>
            <p14:sldId id="935"/>
            <p14:sldId id="1220"/>
            <p14:sldId id="943"/>
            <p14:sldId id="1133"/>
            <p14:sldId id="1134"/>
            <p14:sldId id="1135"/>
            <p14:sldId id="1136"/>
            <p14:sldId id="1137"/>
            <p14:sldId id="1138"/>
            <p14:sldId id="1139"/>
            <p14:sldId id="1221"/>
            <p14:sldId id="525"/>
            <p14:sldId id="1222"/>
            <p14:sldId id="1141"/>
            <p14:sldId id="1145"/>
            <p14:sldId id="1146"/>
            <p14:sldId id="1147"/>
            <p14:sldId id="1148"/>
            <p14:sldId id="825"/>
            <p14:sldId id="1223"/>
            <p14:sldId id="1224"/>
            <p14:sldId id="1225"/>
            <p14:sldId id="960"/>
            <p14:sldId id="961"/>
            <p14:sldId id="1226"/>
            <p14:sldId id="962"/>
            <p14:sldId id="963"/>
            <p14:sldId id="964"/>
            <p14:sldId id="965"/>
            <p14:sldId id="839"/>
            <p14:sldId id="966"/>
            <p14:sldId id="837"/>
            <p14:sldId id="967"/>
            <p14:sldId id="971"/>
            <p14:sldId id="972"/>
            <p14:sldId id="973"/>
            <p14:sldId id="1152"/>
            <p14:sldId id="976"/>
            <p14:sldId id="1227"/>
            <p14:sldId id="995"/>
            <p14:sldId id="996"/>
            <p14:sldId id="1228"/>
            <p14:sldId id="997"/>
            <p14:sldId id="998"/>
            <p14:sldId id="1154"/>
            <p14:sldId id="1000"/>
            <p14:sldId id="1001"/>
            <p14:sldId id="1002"/>
            <p14:sldId id="1003"/>
            <p14:sldId id="1155"/>
            <p14:sldId id="1004"/>
            <p14:sldId id="1005"/>
            <p14:sldId id="1156"/>
            <p14:sldId id="1157"/>
            <p14:sldId id="1158"/>
            <p14:sldId id="1159"/>
            <p14:sldId id="1160"/>
            <p14:sldId id="1161"/>
            <p14:sldId id="1035"/>
            <p14:sldId id="1036"/>
            <p14:sldId id="1229"/>
            <p14:sldId id="1230"/>
            <p14:sldId id="1231"/>
            <p14:sldId id="1232"/>
            <p14:sldId id="1031"/>
            <p14:sldId id="1032"/>
            <p14:sldId id="1233"/>
            <p14:sldId id="1234"/>
            <p14:sldId id="1235"/>
            <p14:sldId id="1236"/>
            <p14:sldId id="1237"/>
            <p14:sldId id="1238"/>
            <p14:sldId id="1239"/>
            <p14:sldId id="1240"/>
            <p14:sldId id="975"/>
            <p14:sldId id="977"/>
            <p14:sldId id="1241"/>
            <p14:sldId id="978"/>
            <p14:sldId id="979"/>
            <p14:sldId id="980"/>
            <p14:sldId id="981"/>
            <p14:sldId id="982"/>
            <p14:sldId id="983"/>
            <p14:sldId id="984"/>
            <p14:sldId id="985"/>
            <p14:sldId id="986"/>
            <p14:sldId id="1024"/>
            <p14:sldId id="1025"/>
            <p14:sldId id="1026"/>
            <p14:sldId id="1038"/>
            <p14:sldId id="1039"/>
            <p14:sldId id="1006"/>
            <p14:sldId id="1007"/>
            <p14:sldId id="1163"/>
            <p14:sldId id="1008"/>
            <p14:sldId id="1009"/>
            <p14:sldId id="1010"/>
            <p14:sldId id="1011"/>
            <p14:sldId id="939"/>
            <p14:sldId id="940"/>
            <p14:sldId id="848"/>
            <p14:sldId id="849"/>
            <p14:sldId id="850"/>
            <p14:sldId id="853"/>
            <p14:sldId id="941"/>
            <p14:sldId id="94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05" autoAdjust="0"/>
    <p:restoredTop sz="91199" autoAdjust="0"/>
  </p:normalViewPr>
  <p:slideViewPr>
    <p:cSldViewPr snapToGrid="0" snapToObjects="1">
      <p:cViewPr varScale="1">
        <p:scale>
          <a:sx n="41" d="100"/>
          <a:sy n="41" d="100"/>
        </p:scale>
        <p:origin x="-1281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0817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8247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6720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4439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7236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9487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60201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40631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8462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04862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1369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2846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15642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89801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9376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48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72640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8606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66696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More at https://www.ntu.edu.sg/home/ehchua/programming/java/J3d_String.html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92492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26989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9547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03786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3973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34132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36713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88262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28515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1133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280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5139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529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0207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1473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8251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CMPU-102-01, Fall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Week 3: </a:t>
            </a:r>
            <a:r>
              <a:rPr lang="en-US" sz="4000" b="1" dirty="0"/>
              <a:t>Java expressions continued; Text input/output; Control flow</a:t>
            </a:r>
          </a:p>
        </p:txBody>
      </p:sp>
    </p:spTree>
    <p:extLst>
      <p:ext uri="{BB962C8B-B14F-4D97-AF65-F5344CB8AC3E}">
        <p14:creationId xmlns="" xmlns:p14="http://schemas.microsoft.com/office/powerpoint/2010/main" val="1887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operator precedence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9BEBD69-1C89-6247-9265-7B24EC0F1152}"/>
              </a:ext>
            </a:extLst>
          </p:cNvPr>
          <p:cNvSpPr txBox="1"/>
          <p:nvPr/>
        </p:nvSpPr>
        <p:spPr>
          <a:xfrm>
            <a:off x="228600" y="954750"/>
            <a:ext cx="4211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 decreasing precedence order: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0458D4B4-DB6A-9441-8D15-558FEBD65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23687261"/>
              </p:ext>
            </p:extLst>
          </p:nvPr>
        </p:nvGraphicFramePr>
        <p:xfrm>
          <a:off x="764961" y="1603766"/>
          <a:ext cx="7676733" cy="459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192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0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Operators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Call/member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(), [], .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2030998631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Unary post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++ (post-increment), --(post-decrement)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869986619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Unary pre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++ (pre), -- (pre), !, unary -, unary +, 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type-cast</a:t>
                      </a:r>
                      <a:endParaRPr lang="en-US" sz="1600" b="1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56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Multiplication and division</a:t>
                      </a:r>
                      <a:endParaRPr lang="en-US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*, /, %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856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Addition and subtraction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+, -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0084">
                <a:tc>
                  <a:txBody>
                    <a:bodyPr/>
                    <a:lstStyle/>
                    <a:p>
                      <a:pPr algn="ctr"/>
                      <a:r>
                        <a:rPr lang="en-US" b="0"/>
                        <a:t>Relational</a:t>
                      </a:r>
                      <a:endParaRPr lang="en-US" b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&lt;, &gt;, &lt;=, &gt;=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Equality/inequality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==, !=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Boolean and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&amp;&amp;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4098715943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Boolean or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||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3251689163"/>
                  </a:ext>
                </a:extLst>
              </a:tr>
              <a:tr h="6213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Conditional (ternary)  operator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995689658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Assignment operators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=, +=, -=, *=, /=, %=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3757071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40995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continuing strange </a:t>
            </a:r>
            <a:r>
              <a:rPr lang="en-US" dirty="0"/>
              <a:t>case of </a:t>
            </a:r>
            <a:r>
              <a:rPr lang="en-US" dirty="0">
                <a:latin typeface="Courier" pitchFamily="2" charset="0"/>
              </a:rPr>
              <a:t>String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40"/>
            <a:ext cx="8826485" cy="5461924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We saw that Java has object-reference and primitive data types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Expected object behavior: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foo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("Vassar");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bar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("Vassar");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foo == bar; // false, different objects!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If we want to compare the string contents we need to use: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foo.compareTo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(bar) == 0; // true, same contents!</a:t>
            </a:r>
          </a:p>
          <a:p>
            <a:pPr marL="457200" lvl="1" indent="-457200" defTabSz="91440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However, for performance reasons, Java has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cs typeface="Calibri" panose="020F0502020204030204" pitchFamily="34" charset="0"/>
              </a:rPr>
              <a:t>String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pool</a:t>
            </a:r>
          </a:p>
          <a:p>
            <a:pPr marL="457200" lvl="1" indent="-457200" defTabSz="91440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use it by initializing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using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literal expression. E.g.: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baz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"Mathew",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qux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"Mathew";</a:t>
            </a:r>
          </a:p>
          <a:p>
            <a:pPr marL="857250" lvl="2" indent="-457200" defTabSz="914400">
              <a:spcBef>
                <a:spcPts val="576"/>
              </a:spcBef>
              <a:buFont typeface="System Font Regular"/>
              <a:buChar char="-"/>
            </a:pP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In this case, both </a:t>
            </a:r>
            <a:r>
              <a:rPr lang="en-US" sz="20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baz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and </a:t>
            </a:r>
            <a:r>
              <a:rPr lang="en-US" sz="20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qux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will be pointing to the same object, so: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baz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qux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// true, same object!</a:t>
            </a:r>
          </a:p>
          <a:p>
            <a:pPr marL="457200" lvl="1" indent="-457200" defTabSz="91440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Also, we can concatenate </a:t>
            </a:r>
            <a:r>
              <a:rPr lang="en-US" sz="2400" dirty="0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String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+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operator. E.g.: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name = "Matthew" + " " + " Vassar";</a:t>
            </a:r>
            <a:endParaRPr lang="en-US" sz="2400" dirty="0"/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667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Text input/output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2.4)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092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Terminal text output (1/2)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5726" y="1100313"/>
            <a:ext cx="9144000" cy="5023570"/>
          </a:xfrm>
        </p:spPr>
        <p:txBody>
          <a:bodyPr>
            <a:normAutofit/>
          </a:bodyPr>
          <a:lstStyle/>
          <a:p>
            <a:r>
              <a:rPr lang="en-US" sz="2400" dirty="0"/>
              <a:t>Provided by an instance of the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java.io.PrintStream</a:t>
            </a:r>
            <a:r>
              <a:rPr lang="en-US" sz="2400" dirty="0"/>
              <a:t> class</a:t>
            </a:r>
          </a:p>
          <a:p>
            <a:pPr lvl="1"/>
            <a:r>
              <a:rPr lang="en-US" sz="2000" dirty="0"/>
              <a:t>Accessed through static field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Relevant methods</a:t>
            </a:r>
          </a:p>
          <a:p>
            <a:pPr lvl="1"/>
            <a:r>
              <a:rPr lang="en-US" sz="2000" b="1" dirty="0">
                <a:latin typeface="Courier Regular" pitchFamily="2" charset="0"/>
                <a:ea typeface="Courier New" charset="0"/>
                <a:cs typeface="Courier New" charset="0"/>
              </a:rPr>
              <a:t>print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arg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2000" dirty="0"/>
              <a:t>: writes </a:t>
            </a:r>
            <a:r>
              <a:rPr lang="en-US" sz="2000" dirty="0" err="1"/>
              <a:t>arg</a:t>
            </a:r>
            <a:r>
              <a:rPr lang="en-US" sz="2000" dirty="0"/>
              <a:t> to standard output (terminal window)</a:t>
            </a:r>
          </a:p>
          <a:p>
            <a:pPr lvl="2"/>
            <a:r>
              <a:rPr lang="en-US" sz="1800" dirty="0"/>
              <a:t>Specific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print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800" dirty="0"/>
              <a:t>methods for all primitive-type and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/>
              <a:t> arguments</a:t>
            </a:r>
          </a:p>
          <a:p>
            <a:pPr lvl="2"/>
            <a:r>
              <a:rPr lang="en-US" sz="1800" dirty="0"/>
              <a:t>For other types prints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/>
              <a:t> returned by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from class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Note: due to buffering, may not show up on screen until newline is found</a:t>
            </a:r>
          </a:p>
          <a:p>
            <a:pPr lvl="1"/>
            <a:r>
              <a:rPr lang="en-US" sz="2000" b="1" dirty="0" err="1">
                <a:latin typeface="Courier Regular" pitchFamily="2" charset="0"/>
                <a:ea typeface="Courier New" charset="0"/>
                <a:cs typeface="Courier New" charset="0"/>
              </a:rPr>
              <a:t>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arg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2000" dirty="0"/>
              <a:t>: same as print but writes newline after </a:t>
            </a:r>
            <a:r>
              <a:rPr lang="en-US" sz="2000" dirty="0" err="1">
                <a:latin typeface="Courier" pitchFamily="2" charset="0"/>
              </a:rPr>
              <a:t>arg</a:t>
            </a:r>
            <a:endParaRPr lang="en-US" sz="2000" dirty="0">
              <a:latin typeface="Courier" pitchFamily="2" charset="0"/>
            </a:endParaRPr>
          </a:p>
          <a:p>
            <a:r>
              <a:rPr lang="en-US" sz="2400" dirty="0"/>
              <a:t>Examples</a:t>
            </a:r>
            <a:endParaRPr lang="en-US" sz="2800" dirty="0"/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(563);             // print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("Hello, world!"); // print String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('Y');             // print char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("");              // print new line</a:t>
            </a:r>
          </a:p>
        </p:txBody>
      </p:sp>
    </p:spTree>
    <p:extLst>
      <p:ext uri="{BB962C8B-B14F-4D97-AF65-F5344CB8AC3E}">
        <p14:creationId xmlns="" xmlns:p14="http://schemas.microsoft.com/office/powerpoint/2010/main" val="56906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Terminal text output (2/2)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latin typeface="Courier Regular" pitchFamily="2" charset="0"/>
                <a:ea typeface="Courier New" charset="0"/>
                <a:cs typeface="Courier New" charset="0"/>
              </a:rPr>
              <a:t>print/</a:t>
            </a:r>
            <a:r>
              <a:rPr lang="en-US" sz="2600" dirty="0" err="1">
                <a:latin typeface="Courier Regular" pitchFamily="2" charset="0"/>
                <a:ea typeface="Courier New" charset="0"/>
                <a:cs typeface="Courier New" charset="0"/>
              </a:rPr>
              <a:t>println</a:t>
            </a:r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600" dirty="0"/>
              <a:t>concatenated output</a:t>
            </a:r>
          </a:p>
          <a:p>
            <a:pPr lvl="1"/>
            <a:r>
              <a:rPr lang="en-US" sz="2200" dirty="0"/>
              <a:t>Operator 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+</a:t>
            </a:r>
            <a:r>
              <a:rPr lang="en-US" sz="2200" dirty="0"/>
              <a:t> appends to string, converting type if necessary. E.g.:</a:t>
            </a:r>
          </a:p>
          <a:p>
            <a:pPr marL="457200" lvl="1" indent="0">
              <a:buNone/>
            </a:pP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pi = 3.141592653589;</a:t>
            </a:r>
          </a:p>
          <a:p>
            <a:pPr marL="457200" lvl="1" indent="0">
              <a:buNone/>
            </a:pP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("Hello " + pi + " world!");</a:t>
            </a:r>
          </a:p>
          <a:p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Another relevant </a:t>
            </a:r>
            <a:r>
              <a:rPr lang="en-US" sz="2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PrintStream</a:t>
            </a:r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 output method</a:t>
            </a:r>
          </a:p>
          <a:p>
            <a:pPr lvl="1"/>
            <a:r>
              <a:rPr lang="en-US" sz="2200" b="1" dirty="0" err="1">
                <a:latin typeface="Courier Regular" pitchFamily="2" charset="0"/>
                <a:ea typeface="Courier New" charset="0"/>
                <a:cs typeface="Courier New" charset="0"/>
              </a:rPr>
              <a:t>printf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format,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mr-IN" sz="22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2200" dirty="0" smtClean="0">
                <a:latin typeface="Courier Regular" pitchFamily="2" charset="0"/>
                <a:ea typeface="Courier New" charset="0"/>
                <a:cs typeface="Courier New" charset="0"/>
              </a:rPr>
              <a:t>) //guess where </a:t>
            </a:r>
            <a:r>
              <a:rPr lang="en-US" sz="2200" dirty="0" err="1" smtClean="0">
                <a:latin typeface="Courier Regular" pitchFamily="2" charset="0"/>
                <a:ea typeface="Courier New" charset="0"/>
                <a:cs typeface="Courier New" charset="0"/>
              </a:rPr>
              <a:t>printf</a:t>
            </a:r>
            <a:r>
              <a:rPr lang="en-US" sz="2200" dirty="0" smtClean="0">
                <a:latin typeface="Courier Regular" pitchFamily="2" charset="0"/>
                <a:ea typeface="Courier New" charset="0"/>
                <a:cs typeface="Courier New" charset="0"/>
              </a:rPr>
              <a:t> came from!</a:t>
            </a: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 is the list of objects to print </a:t>
            </a:r>
          </a:p>
          <a:p>
            <a:pPr lvl="1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Format string composed of:</a:t>
            </a:r>
          </a:p>
          <a:p>
            <a:pPr lvl="2"/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One format specifier per object to print</a:t>
            </a:r>
          </a:p>
          <a:p>
            <a:pPr lvl="2"/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Optionally, additional literal text </a:t>
            </a:r>
          </a:p>
          <a:p>
            <a:pPr lvl="1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Example:</a:t>
            </a:r>
          </a:p>
          <a:p>
            <a:pPr marL="457200" lvl="1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temperature = 78;</a:t>
            </a:r>
          </a:p>
          <a:p>
            <a:pPr marL="457200" lvl="1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("It is %d degrees.\n", temperature);</a:t>
            </a:r>
          </a:p>
          <a:p>
            <a:pPr marL="457200" lvl="1" indent="0">
              <a:buNone/>
            </a:pP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     Yields output: </a:t>
            </a:r>
          </a:p>
          <a:p>
            <a:pPr marL="457200" lvl="1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It is 78 degrees.</a:t>
            </a:r>
          </a:p>
        </p:txBody>
      </p:sp>
    </p:spTree>
    <p:extLst>
      <p:ext uri="{BB962C8B-B14F-4D97-AF65-F5344CB8AC3E}">
        <p14:creationId xmlns="" xmlns:p14="http://schemas.microsoft.com/office/powerpoint/2010/main" val="166773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printf</a:t>
            </a:r>
            <a:r>
              <a:rPr lang="en-US" dirty="0"/>
              <a:t> format specifiers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30629" y="1140031"/>
            <a:ext cx="8882746" cy="2398816"/>
          </a:xfrm>
        </p:spPr>
        <p:txBody>
          <a:bodyPr>
            <a:normAutofit/>
          </a:bodyPr>
          <a:lstStyle/>
          <a:p>
            <a:r>
              <a:rPr lang="en-US" sz="2000" dirty="0"/>
              <a:t>In general:</a:t>
            </a:r>
            <a:r>
              <a:rPr lang="en-US" sz="1800" dirty="0"/>
              <a:t>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%[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argIndex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$][flags][width][.precision]&lt;conversion&gt;</a:t>
            </a:r>
          </a:p>
          <a:p>
            <a:pPr lvl="1"/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argIndex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: applicable argument index, arguments taken in order if omitted (typical use)</a:t>
            </a:r>
          </a:p>
          <a:p>
            <a:pPr lvl="1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flags: modify output (e.g. 0 will zero-pad the result); depend on conversion type</a:t>
            </a:r>
          </a:p>
          <a:p>
            <a:pPr lvl="1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width: minimum number of characters to use</a:t>
            </a:r>
          </a:p>
          <a:p>
            <a:pPr lvl="1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precision: maximum number of characters to use; depends on conversion type</a:t>
            </a:r>
          </a:p>
          <a:p>
            <a:pPr lvl="1"/>
            <a:r>
              <a:rPr lang="en-US" sz="1600" b="1" dirty="0">
                <a:latin typeface="Courier" pitchFamily="2" charset="0"/>
                <a:ea typeface="Calibri" charset="0"/>
                <a:cs typeface="Calibri" charset="0"/>
              </a:rPr>
              <a:t>conversion</a:t>
            </a:r>
            <a:r>
              <a:rPr lang="en-US" sz="1600" b="1" dirty="0">
                <a:latin typeface="Calibri" charset="0"/>
                <a:ea typeface="Calibri" charset="0"/>
                <a:cs typeface="Calibri" charset="0"/>
              </a:rPr>
              <a:t>: how the argument should be interpreted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Some notable examples:</a:t>
            </a:r>
          </a:p>
          <a:p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0732778"/>
              </p:ext>
            </p:extLst>
          </p:nvPr>
        </p:nvGraphicFramePr>
        <p:xfrm>
          <a:off x="1009275" y="3571623"/>
          <a:ext cx="690748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3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75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057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68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983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Conversion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inputs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output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83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%s, "hello"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hello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70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Character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" pitchFamily="2" charset="0"/>
                        </a:rPr>
                        <a:t>%c, 'a'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24680798"/>
                  </a:ext>
                </a:extLst>
              </a:tr>
              <a:tr h="3470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Integer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%d, 4</a:t>
                      </a:r>
                    </a:p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%03d,</a:t>
                      </a:r>
                      <a:r>
                        <a:rPr lang="en-US" baseline="0" dirty="0">
                          <a:latin typeface="Courier" pitchFamily="2" charset="0"/>
                        </a:rPr>
                        <a:t> 4</a:t>
                      </a:r>
                      <a:endParaRPr lang="en-US" dirty="0">
                        <a:latin typeface="Courier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  <a:p>
                      <a:pPr algn="ctr"/>
                      <a:r>
                        <a:rPr lang="en-US" dirty="0"/>
                        <a:t>004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83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Float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%1.2f, 3.1415</a:t>
                      </a:r>
                      <a:r>
                        <a:rPr lang="mr-IN" dirty="0">
                          <a:latin typeface="Courier" pitchFamily="2" charset="0"/>
                        </a:rPr>
                        <a:t>…</a:t>
                      </a:r>
                      <a:r>
                        <a:rPr lang="en-US" baseline="0" dirty="0">
                          <a:latin typeface="Courier" pitchFamily="2" charset="0"/>
                        </a:rPr>
                        <a:t> </a:t>
                      </a:r>
                      <a:endParaRPr lang="en-US" dirty="0">
                        <a:latin typeface="Courier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641" y="5954554"/>
            <a:ext cx="88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Full spec at: http://</a:t>
            </a:r>
            <a:r>
              <a:rPr lang="en-US" dirty="0" err="1"/>
              <a:t>docs.oracle.com</a:t>
            </a:r>
            <a:r>
              <a:rPr lang="en-US" dirty="0"/>
              <a:t>/</a:t>
            </a:r>
            <a:r>
              <a:rPr lang="en-US" dirty="0" err="1"/>
              <a:t>javase</a:t>
            </a:r>
            <a:r>
              <a:rPr lang="en-US" dirty="0"/>
              <a:t>/10/docs/</a:t>
            </a:r>
            <a:r>
              <a:rPr lang="en-US" dirty="0" err="1"/>
              <a:t>api</a:t>
            </a:r>
            <a:r>
              <a:rPr lang="en-US" dirty="0"/>
              <a:t>/java/</a:t>
            </a:r>
            <a:r>
              <a:rPr lang="en-US" dirty="0" err="1"/>
              <a:t>util</a:t>
            </a:r>
            <a:r>
              <a:rPr lang="en-US" dirty="0"/>
              <a:t>/</a:t>
            </a:r>
            <a:r>
              <a:rPr lang="en-US" dirty="0" err="1"/>
              <a:t>Formatter.html#syntax</a:t>
            </a:r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967910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Commonly used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printf</a:t>
            </a:r>
            <a:r>
              <a:rPr lang="en-US" dirty="0"/>
              <a:t> specifiers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30629" y="1140030"/>
            <a:ext cx="8882746" cy="543889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Printing an integer: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%d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Example code</a:t>
            </a:r>
          </a:p>
          <a:p>
            <a:pPr lvl="2"/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("%d is an integer", 10);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Output</a:t>
            </a:r>
          </a:p>
          <a:p>
            <a:pPr lvl="2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10 is an integer</a:t>
            </a: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Printing a float/double: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%f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Example code</a:t>
            </a:r>
          </a:p>
          <a:p>
            <a:pPr lvl="2"/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("%f is a real number", 2.87);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Output</a:t>
            </a:r>
          </a:p>
          <a:p>
            <a:pPr lvl="2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2.87 is a real number</a:t>
            </a:r>
            <a:endParaRPr lang="en-US" sz="3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Printing a string: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%s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Example code</a:t>
            </a:r>
          </a:p>
          <a:p>
            <a:pPr lvl="2"/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("My name is %s", "Mathew");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Output</a:t>
            </a:r>
          </a:p>
          <a:p>
            <a:pPr lvl="2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My name is Mathew</a:t>
            </a:r>
          </a:p>
          <a:p>
            <a:endParaRPr lang="en-US" sz="30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967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Text input using </a:t>
            </a:r>
            <a:r>
              <a:rPr lang="en-US" dirty="0" err="1">
                <a:latin typeface="Courier" pitchFamily="2" charset="0"/>
              </a:rPr>
              <a:t>java.util.Scanner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Constructor takes in a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java.io.InputStream</a:t>
            </a:r>
            <a:endParaRPr lang="en-US" sz="24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Static field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represents standard input (keyboard)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Input stream is consumed in order, one token at a time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Delimiter string separates tokens, default is whitespace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Different consumption methods are used for different data types:</a:t>
            </a:r>
          </a:p>
          <a:p>
            <a:pPr lvl="1"/>
            <a:r>
              <a:rPr lang="en-US" sz="2000" dirty="0">
                <a:latin typeface="Courier" pitchFamily="2" charset="0"/>
                <a:ea typeface="Calibri" charset="0"/>
                <a:cs typeface="Calibri" charset="0"/>
              </a:rPr>
              <a:t>next()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a </a:t>
            </a:r>
            <a:r>
              <a:rPr lang="en-US" sz="2000" dirty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String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up to the next delimiter</a:t>
            </a:r>
          </a:p>
          <a:p>
            <a:pPr lvl="1"/>
            <a:r>
              <a:rPr lang="en-US" sz="2000" dirty="0" err="1">
                <a:latin typeface="Courier" pitchFamily="2" charset="0"/>
                <a:ea typeface="Calibri" charset="0"/>
                <a:cs typeface="Calibri" charset="0"/>
              </a:rPr>
              <a:t>nextInt</a:t>
            </a:r>
            <a:r>
              <a:rPr lang="en-US" sz="2000" dirty="0">
                <a:latin typeface="Courier" pitchFamily="2" charset="0"/>
                <a:ea typeface="Calibri" charset="0"/>
                <a:cs typeface="Calibri" charset="0"/>
              </a:rPr>
              <a:t>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an integer parsed from the input</a:t>
            </a:r>
          </a:p>
          <a:p>
            <a:pPr lvl="1"/>
            <a:r>
              <a:rPr lang="en-US" sz="2000" dirty="0" err="1">
                <a:latin typeface="Courier" pitchFamily="2" charset="0"/>
                <a:ea typeface="Calibri" charset="0"/>
                <a:cs typeface="Calibri" charset="0"/>
              </a:rPr>
              <a:t>nextDouble</a:t>
            </a:r>
            <a:r>
              <a:rPr lang="en-US" sz="2000" dirty="0">
                <a:latin typeface="Courier" pitchFamily="2" charset="0"/>
                <a:ea typeface="Calibri" charset="0"/>
                <a:cs typeface="Calibri" charset="0"/>
              </a:rPr>
              <a:t>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a double parsed from the input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Other useful methods:</a:t>
            </a:r>
          </a:p>
          <a:p>
            <a:pPr lvl="1"/>
            <a:r>
              <a:rPr lang="en-US" sz="2000" dirty="0" err="1">
                <a:latin typeface="Courier" pitchFamily="2" charset="0"/>
                <a:ea typeface="Calibri" charset="0"/>
                <a:cs typeface="Calibri" charset="0"/>
              </a:rPr>
              <a:t>hasNext</a:t>
            </a:r>
            <a:r>
              <a:rPr lang="en-US" sz="2000" dirty="0">
                <a:latin typeface="Courier" pitchFamily="2" charset="0"/>
                <a:ea typeface="Calibri" charset="0"/>
                <a:cs typeface="Calibri" charset="0"/>
              </a:rPr>
              <a:t>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true if there is another token to read, false otherwise</a:t>
            </a:r>
          </a:p>
          <a:p>
            <a:pPr marL="0" indent="0">
              <a:buNone/>
              <a:defRPr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  <a:defRPr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 algn="ctr">
              <a:buNone/>
              <a:defRPr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See more methods at: https://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docs.oracle.com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javase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/10/docs/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api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/java/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util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Scanner.html</a:t>
            </a:r>
            <a:endParaRPr lang="en-US" sz="1800" dirty="0">
              <a:latin typeface="Calibri" panose="020F0502020204030204" pitchFamily="34" charset="0"/>
              <a:ea typeface="Courier New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5015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Text input using </a:t>
            </a:r>
            <a:r>
              <a:rPr lang="en-US" dirty="0" err="1">
                <a:latin typeface="Courier" pitchFamily="2" charset="0"/>
              </a:rPr>
              <a:t>java.util.Scanner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 usage: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/>
                <a:cs typeface="Courier"/>
              </a:rPr>
              <a:t>import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"/>
                <a:cs typeface="Courier"/>
              </a:rPr>
              <a:t>java.util.Scanner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/>
                <a:cs typeface="Courier"/>
              </a:rPr>
              <a:t>public class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"/>
                <a:cs typeface="Courier"/>
              </a:rPr>
              <a:t>ScannerTest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{	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"/>
                <a:ea typeface="Courier New" charset="0"/>
                <a:cs typeface="Courier New" charset="0"/>
              </a:rPr>
              <a:t>public static void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 main(</a:t>
            </a:r>
            <a:r>
              <a:rPr lang="en-US" sz="1800" dirty="0">
                <a:solidFill>
                  <a:srgbClr val="00B050"/>
                </a:solidFill>
                <a:latin typeface="Courier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("Please enter an integer: ");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foo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("Please enter a real number: ");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bar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scanner.nextDouble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("Please enter your name: ");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name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}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  <a:p>
            <a:pPr marL="0" indent="0">
              <a:buNone/>
              <a:defRPr/>
            </a:pPr>
            <a:endParaRPr lang="en-US" sz="1800" dirty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>
              <a:buNone/>
              <a:defRPr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1698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 control flow structures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3.1, 3.3)</a:t>
            </a:r>
          </a:p>
        </p:txBody>
      </p:sp>
    </p:spTree>
    <p:extLst>
      <p:ext uri="{BB962C8B-B14F-4D97-AF65-F5344CB8AC3E}">
        <p14:creationId xmlns="" xmlns:p14="http://schemas.microsoft.com/office/powerpoint/2010/main" val="594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Previously, on CMPU-102…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2328" y="1415266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Object-Oriented Programming (OOP)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 pillars: encapsulation, inheritance, polymorphism</a:t>
            </a:r>
          </a:p>
          <a:p>
            <a:r>
              <a:rPr lang="en-US" dirty="0"/>
              <a:t>Introduction to Java</a:t>
            </a:r>
          </a:p>
          <a:p>
            <a:pPr lvl="1"/>
            <a:r>
              <a:rPr lang="en-US" dirty="0"/>
              <a:t>Classes, methods, fields</a:t>
            </a:r>
          </a:p>
          <a:p>
            <a:pPr lvl="1"/>
            <a:r>
              <a:rPr lang="en-US" dirty="0"/>
              <a:t>Static members</a:t>
            </a:r>
          </a:p>
          <a:p>
            <a:pPr lvl="1"/>
            <a:r>
              <a:rPr lang="en-US" dirty="0"/>
              <a:t>Packages</a:t>
            </a:r>
          </a:p>
          <a:p>
            <a:pPr lvl="2"/>
            <a:r>
              <a:rPr lang="en-US" dirty="0"/>
              <a:t>Import statements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5357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Code block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code block is a piece of code enclosed in curly braces { }</a:t>
            </a:r>
          </a:p>
          <a:p>
            <a:pPr lvl="1"/>
            <a:r>
              <a:rPr lang="en-US" sz="2000" dirty="0"/>
              <a:t>Can have any non-negative integer number of statements</a:t>
            </a:r>
          </a:p>
          <a:p>
            <a:pPr lvl="1"/>
            <a:r>
              <a:rPr lang="en-US" sz="2000" dirty="0"/>
              <a:t>Brackets can often be omitted if the block has at most one statement</a:t>
            </a:r>
          </a:p>
          <a:p>
            <a:pPr lvl="2"/>
            <a:r>
              <a:rPr lang="en-US" sz="1800" dirty="0"/>
              <a:t>But not for classes or methods!</a:t>
            </a:r>
          </a:p>
          <a:p>
            <a:pPr lvl="1"/>
            <a:r>
              <a:rPr lang="en-US" sz="2000" dirty="0"/>
              <a:t>A block can be nested inside another block</a:t>
            </a:r>
          </a:p>
          <a:p>
            <a:r>
              <a:rPr lang="en-US" sz="2400" dirty="0"/>
              <a:t>Good coding practices:</a:t>
            </a:r>
          </a:p>
          <a:p>
            <a:pPr lvl="1"/>
            <a:r>
              <a:rPr lang="en-US" sz="2000" dirty="0"/>
              <a:t>One statement per line</a:t>
            </a:r>
          </a:p>
          <a:p>
            <a:pPr lvl="1"/>
            <a:r>
              <a:rPr lang="en-US" sz="2000" dirty="0"/>
              <a:t>One indentation level (e.g. tab) per nesting level</a:t>
            </a:r>
          </a:p>
          <a:p>
            <a:pPr lvl="1"/>
            <a:r>
              <a:rPr lang="en-US" sz="2000" dirty="0"/>
              <a:t>Leave appropriate amount of blank space between code blocks</a:t>
            </a:r>
          </a:p>
          <a:p>
            <a:r>
              <a:rPr lang="en-US" sz="2400" dirty="0"/>
              <a:t>Example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pi = 3.14;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e = 2.87;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pie = pi * e;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  <a:endParaRPr lang="en-US" sz="1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19895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Control flow structures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/>
          </a:bodyPr>
          <a:lstStyle/>
          <a:p>
            <a:r>
              <a:rPr lang="en-US" sz="2400" dirty="0"/>
              <a:t>Control flow statements let us shape program behavior</a:t>
            </a:r>
          </a:p>
          <a:p>
            <a:r>
              <a:rPr lang="en-US" sz="2400" dirty="0"/>
              <a:t>They allows us to:</a:t>
            </a:r>
          </a:p>
          <a:p>
            <a:pPr lvl="1"/>
            <a:r>
              <a:rPr lang="en-US" sz="2000" dirty="0"/>
              <a:t>Execute different code blocks depending on an expression’s truth value: </a:t>
            </a:r>
            <a:r>
              <a:rPr lang="en-US" sz="2000" b="1" dirty="0"/>
              <a:t>conditionals</a:t>
            </a:r>
          </a:p>
          <a:p>
            <a:pPr lvl="1"/>
            <a:r>
              <a:rPr lang="en-US" sz="2000" dirty="0"/>
              <a:t>Execute a code block multiple times: </a:t>
            </a:r>
            <a:r>
              <a:rPr lang="en-US" sz="2000" b="1" dirty="0"/>
              <a:t>loops</a:t>
            </a:r>
          </a:p>
          <a:p>
            <a:r>
              <a:rPr lang="en-US" sz="2400" dirty="0"/>
              <a:t>Examples</a:t>
            </a:r>
          </a:p>
          <a:p>
            <a:pPr lvl="1"/>
            <a:r>
              <a:rPr lang="en-US" sz="2000" dirty="0"/>
              <a:t>Assign a letter grade to a paper based on a percentage score</a:t>
            </a:r>
          </a:p>
          <a:p>
            <a:pPr lvl="1"/>
            <a:r>
              <a:rPr lang="en-US" sz="2000" dirty="0"/>
              <a:t>Use the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2000" dirty="0"/>
              <a:t> class to read a list of integers</a:t>
            </a:r>
          </a:p>
        </p:txBody>
      </p:sp>
    </p:spTree>
    <p:extLst>
      <p:ext uri="{BB962C8B-B14F-4D97-AF65-F5344CB8AC3E}">
        <p14:creationId xmlns="" xmlns:p14="http://schemas.microsoft.com/office/powerpoint/2010/main" val="4172967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Conditionals: if-else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14034" y="1186803"/>
            <a:ext cx="3877955" cy="1900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&lt;if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 [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else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&lt;else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}]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2147" y="1543789"/>
            <a:ext cx="5438103" cy="1311163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159659" y="3275789"/>
            <a:ext cx="8853715" cy="3030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Branches execution based on truth value of </a:t>
            </a:r>
            <a:r>
              <a:rPr lang="en-US" sz="2400" dirty="0" err="1"/>
              <a:t>boolean</a:t>
            </a:r>
            <a:r>
              <a:rPr lang="en-US" sz="2400" dirty="0"/>
              <a:t> expression</a:t>
            </a:r>
          </a:p>
          <a:p>
            <a:r>
              <a:rPr lang="en-US" sz="2400" dirty="0"/>
              <a:t>Else block is optional </a:t>
            </a:r>
          </a:p>
          <a:p>
            <a:r>
              <a:rPr lang="en-US" sz="2400" dirty="0"/>
              <a:t>Examples: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(age &gt;= 21)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true;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false;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765303" y="4514184"/>
            <a:ext cx="4046189" cy="190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senior;</a:t>
            </a:r>
          </a:p>
          <a:p>
            <a:pPr marL="0" indent="0">
              <a:buFont typeface="Arial"/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(age &gt;= 65){</a:t>
            </a:r>
          </a:p>
          <a:p>
            <a:pPr marL="0" indent="0"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true;</a:t>
            </a:r>
          </a:p>
          <a:p>
            <a:pPr marL="0" indent="0"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senior = true;</a:t>
            </a:r>
          </a:p>
          <a:p>
            <a:pPr marL="0" indent="0">
              <a:buFont typeface="Arial"/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901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Multiway branching with if-else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51087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if-else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/>
              <a:t>can be nested to create multiway branching</a:t>
            </a:r>
          </a:p>
          <a:p>
            <a:pPr lvl="1"/>
            <a:r>
              <a:rPr lang="en-US" sz="2000" dirty="0"/>
              <a:t>I.e. make else block itself be an if-else statement</a:t>
            </a:r>
          </a:p>
          <a:p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grade;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mr-IN" sz="18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// assign grade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 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'A')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("Great job!");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'B')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("Good!");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'C')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("Not bad");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'D')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("Could be better");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'F')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("You need a break");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(grade + " is not a valid grade"); </a:t>
            </a:r>
          </a:p>
        </p:txBody>
      </p:sp>
    </p:spTree>
    <p:extLst>
      <p:ext uri="{BB962C8B-B14F-4D97-AF65-F5344CB8AC3E}">
        <p14:creationId xmlns="" xmlns:p14="http://schemas.microsoft.com/office/powerpoint/2010/main" val="2043599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Switch-case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3884" y="1025365"/>
            <a:ext cx="3601229" cy="5190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(&lt;expression&gt;){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v1: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v2: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default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624296" y="1491783"/>
            <a:ext cx="5480896" cy="5023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 more elegant type of multiway branching</a:t>
            </a:r>
          </a:p>
          <a:p>
            <a:r>
              <a:rPr lang="en-US" sz="2400" dirty="0"/>
              <a:t>A case’s code block (note {} unnecessary) is executed if </a:t>
            </a:r>
            <a:r>
              <a:rPr lang="en-US" sz="2400" dirty="0">
                <a:latin typeface="Courier" pitchFamily="2" charset="0"/>
              </a:rPr>
              <a:t>expression</a:t>
            </a:r>
            <a:r>
              <a:rPr lang="en-US" sz="2400" dirty="0"/>
              <a:t> == case value</a:t>
            </a:r>
          </a:p>
          <a:p>
            <a:r>
              <a:rPr lang="en-US" sz="2400" dirty="0"/>
              <a:t>Expression type</a:t>
            </a:r>
          </a:p>
          <a:p>
            <a:pPr lvl="1"/>
            <a:r>
              <a:rPr lang="en-US" sz="1800" dirty="0"/>
              <a:t>Can be a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byte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short</a:t>
            </a:r>
            <a:r>
              <a:rPr lang="en-US" sz="1800" dirty="0"/>
              <a:t>,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/>
              <a:t>or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</a:p>
          <a:p>
            <a:pPr lvl="1"/>
            <a:r>
              <a:rPr lang="en-US" sz="1800" u="sng" dirty="0"/>
              <a:t>Can’t</a:t>
            </a:r>
            <a:r>
              <a:rPr lang="en-US" sz="1800" dirty="0"/>
              <a:t> be a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long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float</a:t>
            </a:r>
            <a:r>
              <a:rPr lang="en-US" sz="1800" dirty="0"/>
              <a:t> or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double</a:t>
            </a:r>
          </a:p>
          <a:p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break</a:t>
            </a:r>
            <a:r>
              <a:rPr lang="en-US" sz="2400" dirty="0"/>
              <a:t> precludes subsequent cases from being evaluated</a:t>
            </a:r>
          </a:p>
          <a:p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default</a:t>
            </a:r>
            <a:r>
              <a:rPr lang="en-US" sz="2400" dirty="0"/>
              <a:t> case matches everything</a:t>
            </a:r>
          </a:p>
        </p:txBody>
      </p:sp>
    </p:spTree>
    <p:extLst>
      <p:ext uri="{BB962C8B-B14F-4D97-AF65-F5344CB8AC3E}">
        <p14:creationId xmlns="" xmlns:p14="http://schemas.microsoft.com/office/powerpoint/2010/main" val="400535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Switch-case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246911" y="797144"/>
            <a:ext cx="6794325" cy="5819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grade;</a:t>
            </a:r>
          </a:p>
          <a:p>
            <a:pPr marL="0" indent="0">
              <a:buNone/>
            </a:pPr>
            <a:r>
              <a:rPr lang="mr-IN" sz="15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// assign grade somehow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(grade){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'A':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("Great job!");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'B':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("Good!"); </a:t>
            </a:r>
          </a:p>
          <a:p>
            <a:pPr marL="0" indent="0">
              <a:buNone/>
              <a:defRPr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'C':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("Not bad");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'D':     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("Could be better");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'F':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("You need a break");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default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(grade + " is not a valid grade");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8415873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While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526899" y="1026102"/>
            <a:ext cx="4995125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&lt;while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While block is repeated as long as the condition remains true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While block must eventually affect the expression’s truth value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Otherwise stuck in infinite loop!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Example: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=1, sum=0;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&lt;= 100){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sum +=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Loops can be nested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724" y="1339356"/>
            <a:ext cx="2679700" cy="4559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3130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Recursion vs iteration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7325" y="1020553"/>
            <a:ext cx="9114729" cy="5023570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b="1" dirty="0"/>
              <a:t>Recursion and iteration are functionally equivalent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Functional programming favors recursion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For example, let’s climb some stairs: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stairs){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stairs.atTopOf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stairs.takeStep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(stairs);   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}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  <a:endParaRPr lang="en-US" sz="28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In Java, iteration is often preferred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More efficient because due to lack of expensive method calls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In-class exercise: write an iterative version of </a:t>
            </a:r>
            <a:r>
              <a:rPr lang="en-US" sz="2300" dirty="0" err="1">
                <a:latin typeface="Courier" pitchFamily="2" charset="0"/>
              </a:rPr>
              <a:t>climbStairs</a:t>
            </a:r>
            <a:r>
              <a:rPr lang="en-US" sz="2300" dirty="0">
                <a:latin typeface="Courier" pitchFamily="2" charset="0"/>
              </a:rPr>
              <a:t>()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dirty="0"/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629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In-class exercise: climbing stairs, iteratively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3200" dirty="0"/>
              <a:t>Using a while loop: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void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Stairs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stairs){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stairs.atTopOf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 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stairs.takeStep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55622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Do-while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77515" y="1115553"/>
            <a:ext cx="6037560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do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&lt;do-while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&gt;);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do-while block always executed at least once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Example:</a:t>
            </a:r>
            <a:endParaRPr lang="en-US" sz="20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do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Chess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.makeMove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Chess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.isKingAlive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Exists purely for convenience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Functionally equivalent to while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Exercise: write a while to replace do-while above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328" y="1474354"/>
            <a:ext cx="1841500" cy="424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3164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Java expressions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2.5)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4193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For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65640" y="1115553"/>
            <a:ext cx="6005664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init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&gt;; &lt;condition&gt;; &lt;update&gt;){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&lt;for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Works like a while with additional initialization and update statements. E.g.: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sum = 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&lt;= 100;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sum +=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Initialization and update can affect multiple variables, e.g.:</a:t>
            </a:r>
          </a:p>
          <a:p>
            <a:pPr marL="742950" lvl="2" indent="-342900"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Initialization: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=0, j=4; </a:t>
            </a:r>
          </a:p>
          <a:p>
            <a:pPr marL="742950" lvl="2" indent="-342900"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Update: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++, j--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020" y="1115553"/>
            <a:ext cx="2743308" cy="49487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01093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Breaking out of a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628975" cy="5178369"/>
          </a:xfrm>
        </p:spPr>
        <p:txBody>
          <a:bodyPr>
            <a:noAutofit/>
          </a:bodyPr>
          <a:lstStyle/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keyword can be used to end a loop early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Often used to handle extraordinary situations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Example, handling user commands until user quits: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(true){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c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().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charAt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(0);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(c </a:t>
            </a:r>
            <a:r>
              <a:rPr lang="en-US" sz="180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== 'q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' || c == 'Q'){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}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mr-IN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// execute command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  <a:defRPr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Applies to all loops: while, do-while and for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3724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Skipping part of the loop body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628975" cy="5178369"/>
          </a:xfrm>
        </p:spPr>
        <p:txBody>
          <a:bodyPr>
            <a:noAutofit/>
          </a:bodyPr>
          <a:lstStyle/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continue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keyword can be used to skip ahead to the next iteration of the loop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Example, calculate the sum of all prime numbers &lt; n: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sum = 0;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&lt;n;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isPrime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))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continue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sum +=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  <a:defRPr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Applies to all loops: while, do-while and for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7104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Loops </a:t>
            </a:r>
            <a:r>
              <a:rPr lang="en-US" dirty="0"/>
              <a:t>and </a:t>
            </a:r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677761" y="2572128"/>
            <a:ext cx="4306749" cy="37574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 &lt;= 1) // base cases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// general case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fnminus1=0, fnminus2=0,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=1;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=2;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&lt;= n;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fnminus2 = fnminus1;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fnminus1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= fnminus1 + fnminus2;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="" xmlns:a16="http://schemas.microsoft.com/office/drawing/2014/main" id="{7D28C287-CFC7-DA45-AF48-D3FB31BDA282}"/>
              </a:ext>
            </a:extLst>
          </p:cNvPr>
          <p:cNvSpPr txBox="1">
            <a:spLocks/>
          </p:cNvSpPr>
          <p:nvPr/>
        </p:nvSpPr>
        <p:spPr>
          <a:xfrm>
            <a:off x="195525" y="3240722"/>
            <a:ext cx="4248881" cy="27176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 &lt;= 1) // base cases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n;</a:t>
            </a:r>
          </a:p>
          <a:p>
            <a:pPr marL="0" indent="0">
              <a:buFont typeface="Arial"/>
              <a:buNone/>
            </a:pPr>
            <a:endParaRPr lang="en-US" sz="15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// general case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(n-1);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fnminus2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(n-2);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 + fnminus2;	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endParaRPr lang="en-US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2640" y="1178560"/>
            <a:ext cx="715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Recursion is another way of performing the same functionality that loops and conditional  expressions provide.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277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In-class exercise: coin </a:t>
            </a:r>
            <a:r>
              <a:rPr lang="en-US" dirty="0" err="1"/>
              <a:t>tosser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773313" y="3171825"/>
            <a:ext cx="8142087" cy="3028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tossCoins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&lt;your code here&gt;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44383" y="1115552"/>
            <a:ext cx="8571017" cy="2056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a method to toss </a:t>
            </a:r>
            <a:r>
              <a:rPr lang="en-US" sz="2400" dirty="0">
                <a:latin typeface="Courier" pitchFamily="2" charset="0"/>
              </a:rPr>
              <a:t>n</a:t>
            </a:r>
            <a:r>
              <a:rPr lang="en-US" sz="2400" dirty="0"/>
              <a:t> coins and return the number of heads</a:t>
            </a:r>
          </a:p>
          <a:p>
            <a:r>
              <a:rPr lang="en-US" sz="2400" dirty="0"/>
              <a:t>Heads and tails probabilities should be the same</a:t>
            </a:r>
          </a:p>
          <a:p>
            <a:r>
              <a:rPr lang="en-US" sz="2400" dirty="0"/>
              <a:t>Useful method: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400" dirty="0"/>
              <a:t>returns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double</a:t>
            </a:r>
            <a:r>
              <a:rPr lang="en-US" sz="2400" dirty="0"/>
              <a:t> chosen uniformly at random from the interval [0,1)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1892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Coin </a:t>
            </a:r>
            <a:r>
              <a:rPr lang="en-US" dirty="0" err="1"/>
              <a:t>tosser</a:t>
            </a:r>
            <a:r>
              <a:rPr lang="en-US" dirty="0"/>
              <a:t> solution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24716" y="3128961"/>
            <a:ext cx="7557224" cy="33597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tossCoins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&lt; n;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 &lt; 0.5)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++;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="" xmlns:a16="http://schemas.microsoft.com/office/drawing/2014/main" id="{51F69E6C-9040-B441-B7E0-D46B0AE2AB62}"/>
              </a:ext>
            </a:extLst>
          </p:cNvPr>
          <p:cNvSpPr txBox="1">
            <a:spLocks/>
          </p:cNvSpPr>
          <p:nvPr/>
        </p:nvSpPr>
        <p:spPr>
          <a:xfrm>
            <a:off x="315807" y="1086976"/>
            <a:ext cx="8571017" cy="2056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a method to toss </a:t>
            </a:r>
            <a:r>
              <a:rPr lang="en-US" sz="2400" dirty="0" smtClean="0"/>
              <a:t>a coin </a:t>
            </a:r>
            <a:r>
              <a:rPr lang="en-US" sz="2400" b="1" i="1" dirty="0" smtClean="0">
                <a:latin typeface="Courier" pitchFamily="2" charset="0"/>
              </a:rPr>
              <a:t>n</a:t>
            </a:r>
            <a:r>
              <a:rPr lang="en-US" sz="2400" dirty="0" smtClean="0"/>
              <a:t>  times </a:t>
            </a:r>
            <a:r>
              <a:rPr lang="en-US" sz="2400" dirty="0"/>
              <a:t>and return the number of heads</a:t>
            </a:r>
          </a:p>
          <a:p>
            <a:r>
              <a:rPr lang="en-US" sz="2400" dirty="0"/>
              <a:t>Heads and tails probabilities should be the same</a:t>
            </a:r>
          </a:p>
          <a:p>
            <a:r>
              <a:rPr lang="en-US" sz="2400" dirty="0"/>
              <a:t>Useful method: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400" dirty="0"/>
              <a:t>returns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double</a:t>
            </a:r>
            <a:r>
              <a:rPr lang="en-US" sz="2400" dirty="0"/>
              <a:t> chosen uniformly at random from the interval [0,1)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50841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Expressions summary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45807" y="925540"/>
            <a:ext cx="8700115" cy="5461924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 smtClean="0"/>
              <a:t>Code statements or fragments that: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 smtClean="0"/>
              <a:t> evaluate </a:t>
            </a:r>
            <a:r>
              <a:rPr lang="en-US" sz="2000" dirty="0"/>
              <a:t>to a value of a certain type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The simplest expressions are: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literal, e.g.:  </a:t>
            </a:r>
            <a:r>
              <a:rPr lang="en-US" sz="2000" dirty="0">
                <a:latin typeface="Courier" pitchFamily="2" charset="0"/>
              </a:rPr>
              <a:t>3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8.2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'c'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"a string literal"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true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variable, e.g. (assuming we have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>
                <a:latin typeface="Courier" pitchFamily="2" charset="0"/>
              </a:rPr>
              <a:t> s = "a string";</a:t>
            </a:r>
            <a:r>
              <a:rPr lang="en-US" sz="2000" dirty="0"/>
              <a:t>): </a:t>
            </a:r>
            <a:r>
              <a:rPr lang="en-US" sz="2000" dirty="0">
                <a:latin typeface="Courier" pitchFamily="2" charset="0"/>
              </a:rPr>
              <a:t>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method call, e.g.: </a:t>
            </a:r>
            <a:r>
              <a:rPr lang="en-US" sz="2000" dirty="0" err="1">
                <a:latin typeface="Courier" pitchFamily="2" charset="0"/>
              </a:rPr>
              <a:t>s.length</a:t>
            </a:r>
            <a:r>
              <a:rPr lang="en-US" sz="2000" dirty="0">
                <a:latin typeface="Courier" pitchFamily="2" charset="0"/>
              </a:rPr>
              <a:t>()</a:t>
            </a:r>
            <a:endParaRPr lang="en-US" sz="24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Expressions can be combined using operators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Arithmetic operators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b="1" dirty="0">
                <a:latin typeface="Courier" pitchFamily="2" charset="0"/>
              </a:rPr>
              <a:t>+</a:t>
            </a:r>
            <a:r>
              <a:rPr lang="en-US" sz="1600" dirty="0"/>
              <a:t>, </a:t>
            </a:r>
            <a:r>
              <a:rPr lang="en-US" sz="1800" b="1" dirty="0">
                <a:latin typeface="Courier" pitchFamily="2" charset="0"/>
              </a:rPr>
              <a:t>-</a:t>
            </a:r>
            <a:r>
              <a:rPr lang="en-US" sz="1600" dirty="0"/>
              <a:t>, </a:t>
            </a:r>
            <a:r>
              <a:rPr lang="en-US" sz="1800" b="1" dirty="0">
                <a:latin typeface="Courier" pitchFamily="2" charset="0"/>
              </a:rPr>
              <a:t>*</a:t>
            </a:r>
            <a:r>
              <a:rPr lang="en-US" sz="1600" dirty="0"/>
              <a:t>, </a:t>
            </a:r>
            <a:r>
              <a:rPr lang="en-US" sz="1800" b="1" dirty="0">
                <a:latin typeface="Courier" pitchFamily="2" charset="0"/>
              </a:rPr>
              <a:t>/</a:t>
            </a:r>
            <a:r>
              <a:rPr lang="en-US" sz="1600" dirty="0"/>
              <a:t>, </a:t>
            </a:r>
            <a:r>
              <a:rPr lang="en-US" sz="1800" b="1" dirty="0">
                <a:latin typeface="Courier" pitchFamily="2" charset="0"/>
              </a:rPr>
              <a:t>%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/>
              <a:t>(for numeric types)</a:t>
            </a:r>
            <a:endParaRPr lang="en-US" sz="16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378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Relational operators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39"/>
            <a:ext cx="8866907" cy="4788994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Evaluate to a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2400" dirty="0"/>
              <a:t>: true or false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Equality: </a:t>
            </a:r>
            <a:r>
              <a:rPr lang="en-US" sz="2400" dirty="0">
                <a:latin typeface="Courier" pitchFamily="2" charset="0"/>
              </a:rPr>
              <a:t>==</a:t>
            </a:r>
            <a:r>
              <a:rPr lang="en-US" sz="2400" dirty="0"/>
              <a:t>, inequality: </a:t>
            </a:r>
            <a:r>
              <a:rPr lang="en-US" sz="2400" dirty="0">
                <a:latin typeface="Courier" pitchFamily="2" charset="0"/>
              </a:rPr>
              <a:t>!=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Applicable to all data types. E.g.: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	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foo = 3; foo == 3 // evaluates to true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	String</a:t>
            </a:r>
            <a:r>
              <a:rPr lang="en-US" sz="1800" dirty="0">
                <a:latin typeface="Courier" pitchFamily="2" charset="0"/>
              </a:rPr>
              <a:t> s =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</a:rPr>
              <a:t>new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>
                <a:latin typeface="Courier" pitchFamily="2" charset="0"/>
              </a:rPr>
              <a:t>("Vassar");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	String</a:t>
            </a:r>
            <a:r>
              <a:rPr lang="en-US" sz="1800" dirty="0">
                <a:latin typeface="Courier" pitchFamily="2" charset="0"/>
              </a:rPr>
              <a:t> t =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</a:rPr>
              <a:t>new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>
                <a:latin typeface="Courier" pitchFamily="2" charset="0"/>
              </a:rPr>
              <a:t>("Vassar");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" pitchFamily="2" charset="0"/>
              </a:rPr>
              <a:t>	s != t // evaluates to true, why?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>
                <a:latin typeface="Courier" pitchFamily="2" charset="0"/>
              </a:rPr>
              <a:t>&gt;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&lt;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&gt;=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&lt;=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Applicable only to numeric data types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Since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2000" dirty="0"/>
              <a:t> is a numeric type we can do things like: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600" dirty="0">
                <a:latin typeface="Courier" pitchFamily="2" charset="0"/>
              </a:rPr>
              <a:t> a = 'a'; 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600" dirty="0">
                <a:latin typeface="Courier" pitchFamily="2" charset="0"/>
              </a:rPr>
              <a:t> b = 'b’;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latin typeface="Courier" pitchFamily="2" charset="0"/>
              </a:rPr>
              <a:t>b &gt; a // evaluates to true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63797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Logical operators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39"/>
            <a:ext cx="8866907" cy="3270541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Operate on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2400" dirty="0"/>
              <a:t> expressions, evaluate to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2400" dirty="0"/>
              <a:t> as well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ourier" pitchFamily="2" charset="0"/>
              </a:rPr>
              <a:t>&amp;&amp;</a:t>
            </a:r>
            <a:r>
              <a:rPr lang="en-US" sz="2000" dirty="0"/>
              <a:t>: </a:t>
            </a:r>
            <a:r>
              <a:rPr lang="en-US" sz="2000" b="1" dirty="0"/>
              <a:t>binary and</a:t>
            </a:r>
            <a:r>
              <a:rPr lang="en-US" sz="2000" dirty="0"/>
              <a:t>, true if both operands are true 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</a:t>
            </a:r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ourier" pitchFamily="2" charset="0"/>
              </a:rPr>
              <a:t>true &amp;&amp; (1 == 1) // evaluates to true</a:t>
            </a:r>
            <a:endParaRPr lang="en-US" sz="1800" dirty="0"/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ourier" pitchFamily="2" charset="0"/>
              </a:rPr>
              <a:t>||</a:t>
            </a:r>
            <a:r>
              <a:rPr lang="en-US" sz="2000" dirty="0"/>
              <a:t>: </a:t>
            </a:r>
            <a:r>
              <a:rPr lang="en-US" sz="2000" b="1" dirty="0"/>
              <a:t>binary or</a:t>
            </a:r>
            <a:r>
              <a:rPr lang="en-US" sz="2000" dirty="0"/>
              <a:t>, true if at least one operand is true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>
                <a:latin typeface="Courier" pitchFamily="2" charset="0"/>
              </a:rPr>
              <a:t>false || (1 != 1) // evaluates to false</a:t>
            </a:r>
            <a:endParaRPr lang="en-US" sz="2000" dirty="0"/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ourier" pitchFamily="2" charset="0"/>
              </a:rPr>
              <a:t>!</a:t>
            </a:r>
            <a:r>
              <a:rPr lang="en-US" sz="2000" dirty="0"/>
              <a:t>: </a:t>
            </a:r>
            <a:r>
              <a:rPr lang="en-US" sz="2000" b="1" dirty="0"/>
              <a:t>unary not</a:t>
            </a:r>
            <a:r>
              <a:rPr lang="en-US" sz="2000" dirty="0"/>
              <a:t>,  negates truth vale of its single operand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>
                <a:latin typeface="Courier" pitchFamily="2" charset="0"/>
              </a:rPr>
              <a:t>!(1 == 1) // evaluates to false</a:t>
            </a:r>
            <a:endParaRPr lang="en-US" sz="20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Truth tables: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BF8A101-D42B-634B-B5AD-FE4AB4650EAC}"/>
              </a:ext>
            </a:extLst>
          </p:cNvPr>
          <p:cNvGraphicFramePr>
            <a:graphicFrameLocks noGrp="1"/>
          </p:cNvGraphicFramePr>
          <p:nvPr/>
        </p:nvGraphicFramePr>
        <p:xfrm>
          <a:off x="640193" y="4375285"/>
          <a:ext cx="2321138" cy="1339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="" xmlns:a16="http://schemas.microsoft.com/office/drawing/2014/main" val="1455106501"/>
                    </a:ext>
                  </a:extLst>
                </a:gridCol>
              </a:tblGrid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&amp;&amp; b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false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true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736EF35B-6DAD-FB4C-84C1-03BC0A4AFFB0}"/>
              </a:ext>
            </a:extLst>
          </p:cNvPr>
          <p:cNvGraphicFramePr>
            <a:graphicFrameLocks noGrp="1"/>
          </p:cNvGraphicFramePr>
          <p:nvPr/>
        </p:nvGraphicFramePr>
        <p:xfrm>
          <a:off x="3442759" y="4375285"/>
          <a:ext cx="2321138" cy="1339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="" xmlns:a16="http://schemas.microsoft.com/office/drawing/2014/main" val="1455106501"/>
                    </a:ext>
                  </a:extLst>
                </a:gridCol>
              </a:tblGrid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|| b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true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true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1E2BE300-4078-AB42-8341-ECAE288D3A14}"/>
              </a:ext>
            </a:extLst>
          </p:cNvPr>
          <p:cNvGraphicFramePr>
            <a:graphicFrameLocks noGrp="1"/>
          </p:cNvGraphicFramePr>
          <p:nvPr/>
        </p:nvGraphicFramePr>
        <p:xfrm>
          <a:off x="6591403" y="4375285"/>
          <a:ext cx="1606763" cy="1339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!a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true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true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802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Assignment operators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39"/>
            <a:ext cx="8866907" cy="5179986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 smtClean="0">
                <a:latin typeface="Courier" pitchFamily="2" charset="0"/>
              </a:rPr>
              <a:t>Form: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&lt;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var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&gt; &lt;assign-op&gt; &lt;expr-of-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var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-type&gt;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Compute value of righthand expression and set variable's value to it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Standard operator: </a:t>
            </a:r>
            <a:r>
              <a:rPr lang="en-US" sz="2400" dirty="0">
                <a:latin typeface="Courier" pitchFamily="2" charset="0"/>
              </a:rPr>
              <a:t>=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foo = 11 - 3; // set foo to 8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Applicable to all data types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Shorthand operators (applicable to numeric data types only):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Binary: </a:t>
            </a:r>
            <a:r>
              <a:rPr lang="en-US" sz="2000" dirty="0">
                <a:latin typeface="Courier" pitchFamily="2" charset="0"/>
              </a:rPr>
              <a:t>+=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-=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*=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/=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%=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Perform indicated operation between variable and righthand expression before assigning result to variable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foo = 11; foo *= 2; // </a:t>
            </a:r>
            <a:r>
              <a:rPr lang="en-US" sz="1800" dirty="0" err="1">
                <a:latin typeface="Courier" pitchFamily="2" charset="0"/>
              </a:rPr>
              <a:t>equiv</a:t>
            </a:r>
            <a:r>
              <a:rPr lang="en-US" sz="1800" dirty="0">
                <a:latin typeface="Courier" pitchFamily="2" charset="0"/>
              </a:rPr>
              <a:t> to foo = foo * 2;</a:t>
            </a:r>
            <a:endParaRPr lang="en-US" sz="1800" dirty="0"/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Unary </a:t>
            </a:r>
            <a:r>
              <a:rPr lang="en-US" sz="2000" dirty="0">
                <a:latin typeface="Courier" pitchFamily="2" charset="0"/>
              </a:rPr>
              <a:t>++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--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Increment (</a:t>
            </a:r>
            <a:r>
              <a:rPr lang="en-US" sz="1800" dirty="0">
                <a:latin typeface="Courier" pitchFamily="2" charset="0"/>
              </a:rPr>
              <a:t>++</a:t>
            </a:r>
            <a:r>
              <a:rPr lang="en-US" sz="1800" dirty="0"/>
              <a:t>) or decrement (</a:t>
            </a:r>
            <a:r>
              <a:rPr lang="en-US" sz="1800" dirty="0">
                <a:latin typeface="Courier" pitchFamily="2" charset="0"/>
              </a:rPr>
              <a:t>--</a:t>
            </a:r>
            <a:r>
              <a:rPr lang="en-US" sz="1800" dirty="0"/>
              <a:t>) numeric variable by 1, before or after </a:t>
            </a:r>
            <a:r>
              <a:rPr lang="en-US" sz="1800" dirty="0" err="1"/>
              <a:t>eval</a:t>
            </a:r>
            <a:endParaRPr lang="en-US" sz="1800" dirty="0"/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foo = 11; foo++; // equiv. to foo = foo + 1;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bar = foo++; // bar = foo; foo = foo + 1;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bar = ++foo; // foo = foo + 1; bar = foo;</a:t>
            </a:r>
          </a:p>
        </p:txBody>
      </p:sp>
    </p:spTree>
    <p:extLst>
      <p:ext uri="{BB962C8B-B14F-4D97-AF65-F5344CB8AC3E}">
        <p14:creationId xmlns="" xmlns:p14="http://schemas.microsoft.com/office/powerpoint/2010/main" val="374691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Conditional assignment operator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3459" y="1115553"/>
            <a:ext cx="8984341" cy="5190244"/>
          </a:xfrm>
        </p:spPr>
        <p:txBody>
          <a:bodyPr>
            <a:normAutofit/>
          </a:bodyPr>
          <a:lstStyle/>
          <a:p>
            <a:r>
              <a:rPr lang="en-US" sz="2400" dirty="0"/>
              <a:t>Assigns a value that depends on an expression’s truth value</a:t>
            </a:r>
          </a:p>
          <a:p>
            <a:pPr marL="457200" lvl="1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&gt; = &lt;bool-expr&gt; ? &lt;value-if-true&gt; : &lt;value-if-false&gt;;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Applicable to all data types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Also known as ternary 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operator, another vestige of C programming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Used for terseness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Examples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age = 21;</a:t>
            </a:r>
          </a:p>
          <a:p>
            <a:pPr marL="457200" lvl="1" indent="0">
              <a:buNone/>
            </a:pP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canVote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age &gt;= 18 ? true : false; //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canVote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true</a:t>
            </a:r>
          </a:p>
          <a:p>
            <a:pPr marL="457200" lvl="1" indent="0">
              <a:buNone/>
            </a:pP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17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hasPhd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false;</a:t>
            </a:r>
          </a:p>
          <a:p>
            <a:pPr marL="457200" lvl="1" indent="0">
              <a:buNone/>
            </a:pP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title =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hasPhd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? "Dr." : "Mr."; // title = "Mr."</a:t>
            </a:r>
          </a:p>
        </p:txBody>
      </p:sp>
    </p:spTree>
    <p:extLst>
      <p:ext uri="{BB962C8B-B14F-4D97-AF65-F5344CB8AC3E}">
        <p14:creationId xmlns="" xmlns:p14="http://schemas.microsoft.com/office/powerpoint/2010/main" val="405040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operator summary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3363011"/>
              </p:ext>
            </p:extLst>
          </p:nvPr>
        </p:nvGraphicFramePr>
        <p:xfrm>
          <a:off x="92516" y="1262300"/>
          <a:ext cx="8946709" cy="4889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0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6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80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0959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01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Applicable types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021">
                <a:tc rowSpan="2">
                  <a:txBody>
                    <a:bodyPr/>
                    <a:lstStyle/>
                    <a:p>
                      <a:r>
                        <a:rPr lang="en-US" dirty="0"/>
                        <a:t>Assignment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=, ?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 err="1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int</a:t>
                      </a: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 foo = 3;</a:t>
                      </a:r>
                    </a:p>
                    <a:p>
                      <a:pPr algn="l"/>
                      <a:r>
                        <a:rPr lang="en-US" sz="1600" b="0" i="0" baseline="0" dirty="0" err="1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int</a:t>
                      </a: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 bar = foo &gt; 2 ? 1 : 0;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5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++,--,+=,-=,*=,/=,%=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foo++; // foo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573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Arithmetic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+,-,*,/,%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 err="1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int</a:t>
                      </a: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 square = foo * foo;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502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==,!=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 err="1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int</a:t>
                      </a: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 foo = 3;</a:t>
                      </a:r>
                    </a:p>
                    <a:p>
                      <a:pPr algn="l"/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foo != 3 // false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5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&gt;,&lt;,&gt;=,&lt;=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foo &gt; 2 // 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5738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Logical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&amp;&amp;,||,!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/>
                        <a:t>boolean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bool hot = true, humid = false;</a:t>
                      </a:r>
                    </a:p>
                    <a:p>
                      <a:pPr algn="l"/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bool ac = hot &amp;&amp; humid; // false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558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Bitwise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&amp;,|,^,~,&lt;&lt;,&gt;&gt;,&gt;&gt;&gt;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0" i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numeric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byte a = 0b011, b = 0b100;</a:t>
                      </a:r>
                    </a:p>
                    <a:p>
                      <a:pPr algn="l"/>
                      <a:r>
                        <a:rPr lang="en-US" sz="1600" b="0" i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byte c = a | b; // c = 0b111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1D04226-5543-C64E-9202-DF2B03E178CB}"/>
              </a:ext>
            </a:extLst>
          </p:cNvPr>
          <p:cNvSpPr txBox="1"/>
          <p:nvPr/>
        </p:nvSpPr>
        <p:spPr>
          <a:xfrm>
            <a:off x="251995" y="6146664"/>
            <a:ext cx="870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Note: we won't be using the bitwise operators in this class, safe to ignore for now</a:t>
            </a:r>
          </a:p>
        </p:txBody>
      </p:sp>
    </p:spTree>
    <p:extLst>
      <p:ext uri="{BB962C8B-B14F-4D97-AF65-F5344CB8AC3E}">
        <p14:creationId xmlns="" xmlns:p14="http://schemas.microsoft.com/office/powerpoint/2010/main" val="274361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62110</TotalTime>
  <Words>2393</Words>
  <Application>Microsoft Macintosh PowerPoint</Application>
  <PresentationFormat>On-screen Show (4:3)</PresentationFormat>
  <Paragraphs>573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CMPU-102-01, Fall 2021 Data Structures and Algorithms</vt:lpstr>
      <vt:lpstr>Previously, on CMPU-102…</vt:lpstr>
      <vt:lpstr>Java expressions  (IPUJ 2.5)</vt:lpstr>
      <vt:lpstr>Expressions summary</vt:lpstr>
      <vt:lpstr>Relational operators</vt:lpstr>
      <vt:lpstr>Logical operators</vt:lpstr>
      <vt:lpstr>Assignment operators</vt:lpstr>
      <vt:lpstr>Conditional assignment operator</vt:lpstr>
      <vt:lpstr>Java operator summary</vt:lpstr>
      <vt:lpstr>Java operator precedence summary</vt:lpstr>
      <vt:lpstr>The continuing strange case of String</vt:lpstr>
      <vt:lpstr>Text input/output  (IPUJ 2.4)</vt:lpstr>
      <vt:lpstr>Terminal text output (1/2)</vt:lpstr>
      <vt:lpstr>Terminal text output (2/2)</vt:lpstr>
      <vt:lpstr>printf format specifiers</vt:lpstr>
      <vt:lpstr>Commonly used printf specifiers</vt:lpstr>
      <vt:lpstr>Text input using java.util.Scanner</vt:lpstr>
      <vt:lpstr>Text input using java.util.Scanner</vt:lpstr>
      <vt:lpstr>Java control flow structures  (IPUJ 3.1, 3.3)</vt:lpstr>
      <vt:lpstr>Code block</vt:lpstr>
      <vt:lpstr>Control flow structures</vt:lpstr>
      <vt:lpstr>Conditionals: if-else</vt:lpstr>
      <vt:lpstr>Multiway branching with if-else</vt:lpstr>
      <vt:lpstr>Switch-case</vt:lpstr>
      <vt:lpstr>Switch-case example</vt:lpstr>
      <vt:lpstr>While loop</vt:lpstr>
      <vt:lpstr>Recursion vs iteration</vt:lpstr>
      <vt:lpstr>In-class exercise: climbing stairs, iteratively</vt:lpstr>
      <vt:lpstr>Do-while loop</vt:lpstr>
      <vt:lpstr>For loop</vt:lpstr>
      <vt:lpstr>Breaking out of a loop</vt:lpstr>
      <vt:lpstr>Skipping part of the loop body</vt:lpstr>
      <vt:lpstr>Loops and Conditionals</vt:lpstr>
      <vt:lpstr>In-class exercise: coin tosser</vt:lpstr>
      <vt:lpstr>Coin tosser solution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java</dc:title>
  <dc:creator>Rui Meireles;Peter Lemieszewski</dc:creator>
  <cp:lastModifiedBy>olga Lemieszewski</cp:lastModifiedBy>
  <cp:revision>1726</cp:revision>
  <cp:lastPrinted>2019-09-10T14:22:34Z</cp:lastPrinted>
  <dcterms:created xsi:type="dcterms:W3CDTF">2011-11-22T14:51:59Z</dcterms:created>
  <dcterms:modified xsi:type="dcterms:W3CDTF">2021-09-14T11:36:04Z</dcterms:modified>
</cp:coreProperties>
</file>