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1"/>
  </p:notesMasterIdLst>
  <p:handoutMasterIdLst>
    <p:handoutMasterId r:id="rId22"/>
  </p:handoutMasterIdLst>
  <p:sldIdLst>
    <p:sldId id="1173" r:id="rId2"/>
    <p:sldId id="1166" r:id="rId3"/>
    <p:sldId id="549" r:id="rId4"/>
    <p:sldId id="604" r:id="rId5"/>
    <p:sldId id="117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68" r:id="rId16"/>
    <p:sldId id="1176" r:id="rId17"/>
    <p:sldId id="569" r:id="rId18"/>
    <p:sldId id="570" r:id="rId19"/>
    <p:sldId id="571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73"/>
            <p14:sldId id="1166"/>
            <p14:sldId id="549"/>
            <p14:sldId id="604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68"/>
            <p14:sldId id="1176"/>
            <p14:sldId id="569"/>
            <p14:sldId id="570"/>
            <p14:sldId id="5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941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149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6584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8961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94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594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015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876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138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8511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592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5052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68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84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92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03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503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64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97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190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038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#6: Java arrays; variable </a:t>
            </a:r>
            <a:r>
              <a:rPr lang="en-US" sz="4000" b="1" dirty="0" smtClean="0"/>
              <a:t>scope;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90011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“For-each” </a:t>
            </a:r>
            <a:r>
              <a:rPr lang="en-US" dirty="0"/>
              <a:t>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664223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 smtClean="0"/>
              <a:t>Different for() loop - easy </a:t>
            </a:r>
            <a:r>
              <a:rPr lang="en-US" sz="2400" dirty="0"/>
              <a:t>way to scan through all elements in </a:t>
            </a:r>
            <a:r>
              <a:rPr lang="en-US" sz="2400" dirty="0" smtClean="0"/>
              <a:t>array</a:t>
            </a:r>
            <a:endParaRPr lang="en-US" sz="2400" dirty="0"/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Obviates the need for []s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Format: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: 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arrayName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Alternative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400" dirty="0"/>
              <a:t> implementation using for each: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91273" y="2723905"/>
            <a:ext cx="8142087" cy="2762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number : array)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(number &gt; max)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number;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="" xmlns:a16="http://schemas.microsoft.com/office/drawing/2014/main" id="{8BDBA7D2-AF94-6648-BE6E-D145EF93456E}"/>
              </a:ext>
            </a:extLst>
          </p:cNvPr>
          <p:cNvSpPr txBox="1">
            <a:spLocks/>
          </p:cNvSpPr>
          <p:nvPr/>
        </p:nvSpPr>
        <p:spPr>
          <a:xfrm>
            <a:off x="158765" y="5697909"/>
            <a:ext cx="6613417" cy="631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r>
              <a:rPr lang="en-US" sz="2400" dirty="0"/>
              <a:t>Note downside: position information is lost!</a:t>
            </a:r>
          </a:p>
        </p:txBody>
      </p:sp>
    </p:spTree>
    <p:extLst>
      <p:ext uri="{BB962C8B-B14F-4D97-AF65-F5344CB8AC3E}">
        <p14:creationId xmlns="" xmlns:p14="http://schemas.microsoft.com/office/powerpoint/2010/main" val="10595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93295"/>
            <a:ext cx="8826485" cy="4437494"/>
          </a:xfrm>
        </p:spPr>
        <p:txBody>
          <a:bodyPr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An array element can itself be an array: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2000" b="1" dirty="0"/>
              <a:t>Multi-dimensional arrays or meta-arrays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These are arrays of arrays!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Declaration </a:t>
            </a:r>
            <a:r>
              <a:rPr lang="en-US" sz="2400" dirty="0"/>
              <a:t>and instantiation use concatenation of []s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Examples: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matrix; // creates 2D array, i.e. matrix, of integers</a:t>
            </a:r>
          </a:p>
          <a:p>
            <a:pPr lvl="1" defTabSz="914400">
              <a:lnSpc>
                <a:spcPct val="12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[][][] coords3d; // creates 3D array of doubles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through enumeration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{{1,2,3},{4,5,6}}; // creates 2x3 matrix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Initialization using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new</a:t>
            </a:r>
            <a:r>
              <a:rPr lang="en-US" sz="2400" dirty="0"/>
              <a:t> also possible. E.g.:</a:t>
            </a:r>
            <a:endParaRPr lang="en-US" sz="2000" dirty="0"/>
          </a:p>
          <a:p>
            <a:pPr marL="45720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[][] matrix = 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ea typeface="Courier New" charset="0"/>
                <a:cs typeface="Courier New" pitchFamily="49" charset="0"/>
              </a:rPr>
              <a:t>[2][3]; // creates 2x3 matrix of zeros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44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Accessing multi-dimensional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969279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Concatenation of []s used to access inner dimensions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Example for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[][] m = {{3,94,67},{4,44,13}};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18" y="2672990"/>
            <a:ext cx="7023100" cy="2959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06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matrix </a:t>
            </a:r>
            <a:r>
              <a:rPr lang="en-US" dirty="0" err="1"/>
              <a:t>findMax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18228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904039"/>
            <a:ext cx="8142087" cy="215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mr-IN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endParaRPr lang="en-US" sz="1600" dirty="0">
              <a:solidFill>
                <a:srgbClr val="0000FF"/>
              </a:solidFill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08075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matrix </a:t>
            </a:r>
            <a:r>
              <a:rPr lang="en-US" err="1"/>
              <a:t>findMax</a:t>
            </a:r>
            <a:r>
              <a:rPr lang="en-US"/>
              <a:t>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20476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matrix of integers</a:t>
            </a:r>
          </a:p>
          <a:p>
            <a:pPr lvl="1" defTabSz="914400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400" dirty="0">
              <a:latin typeface="Courier" pitchFamily="2" charset="0"/>
            </a:endParaRPr>
          </a:p>
          <a:p>
            <a:pPr defTabSz="914400">
              <a:spcBef>
                <a:spcPts val="0"/>
              </a:spcBef>
            </a:pPr>
            <a:r>
              <a:rPr lang="en-US" sz="2400" dirty="0"/>
              <a:t>Hints: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Loops can be nested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Arrays have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2284" y="3514294"/>
            <a:ext cx="8142087" cy="303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[][] matrix){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matrix.length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j=0; j &lt;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].length; 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j++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(matrix[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 &gt; max)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      max = matrix[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][j];</a:t>
            </a:r>
          </a:p>
          <a:p>
            <a:pPr marL="0" indent="0">
              <a:buNone/>
            </a:pPr>
            <a:endParaRPr lang="en-US" sz="16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43383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variable scope</a:t>
            </a:r>
          </a:p>
        </p:txBody>
      </p:sp>
    </p:spTree>
    <p:extLst>
      <p:ext uri="{BB962C8B-B14F-4D97-AF65-F5344CB8AC3E}">
        <p14:creationId xmlns="" xmlns:p14="http://schemas.microsoft.com/office/powerpoint/2010/main" val="397378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 scope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3"/>
            <a:ext cx="8475055" cy="4984996"/>
          </a:xfrm>
        </p:spPr>
        <p:txBody>
          <a:bodyPr>
            <a:normAutofit/>
          </a:bodyPr>
          <a:lstStyle/>
          <a:p>
            <a:r>
              <a:rPr lang="en-US" sz="2800" b="1" dirty="0"/>
              <a:t>The scope of a variable is the portion of code from which it can be accessed</a:t>
            </a:r>
          </a:p>
          <a:p>
            <a:pPr lvl="1"/>
            <a:r>
              <a:rPr lang="en-US" sz="2400" dirty="0"/>
              <a:t>Determines name collision domain</a:t>
            </a:r>
          </a:p>
          <a:p>
            <a:r>
              <a:rPr lang="en-US" sz="2800" dirty="0"/>
              <a:t>Java has two main types of variables:</a:t>
            </a:r>
          </a:p>
          <a:p>
            <a:pPr lvl="1"/>
            <a:r>
              <a:rPr lang="en-US" sz="2400" dirty="0"/>
              <a:t>Class-level variables</a:t>
            </a:r>
          </a:p>
          <a:p>
            <a:pPr lvl="2"/>
            <a:r>
              <a:rPr lang="en-US" dirty="0"/>
              <a:t>Instance fields (pertain to specific object)</a:t>
            </a:r>
          </a:p>
          <a:p>
            <a:pPr lvl="2"/>
            <a:r>
              <a:rPr lang="en-US" dirty="0"/>
              <a:t>Class static </a:t>
            </a:r>
            <a:r>
              <a:rPr lang="en-US" dirty="0" smtClean="0"/>
              <a:t>fields (Common)</a:t>
            </a:r>
            <a:endParaRPr lang="en-US" dirty="0"/>
          </a:p>
          <a:p>
            <a:pPr lvl="1"/>
            <a:r>
              <a:rPr lang="en-US" sz="2400" dirty="0"/>
              <a:t>Method-local variables (includes method parameters)</a:t>
            </a:r>
          </a:p>
          <a:p>
            <a:r>
              <a:rPr lang="en-US" sz="2800" dirty="0"/>
              <a:t>Java has no true global variables</a:t>
            </a:r>
          </a:p>
        </p:txBody>
      </p:sp>
    </p:spTree>
    <p:extLst>
      <p:ext uri="{BB962C8B-B14F-4D97-AF65-F5344CB8AC3E}">
        <p14:creationId xmlns="" xmlns:p14="http://schemas.microsoft.com/office/powerpoint/2010/main" val="1704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Class-level: instance fields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4"/>
            <a:ext cx="8475055" cy="4542296"/>
          </a:xfrm>
        </p:spPr>
        <p:txBody>
          <a:bodyPr>
            <a:normAutofit/>
          </a:bodyPr>
          <a:lstStyle/>
          <a:p>
            <a:r>
              <a:rPr lang="en-US" sz="2400" dirty="0"/>
              <a:t>Declared within a class</a:t>
            </a:r>
          </a:p>
          <a:p>
            <a:r>
              <a:rPr lang="en-US" sz="2400" dirty="0"/>
              <a:t>Each instance (object) of the class has its own, separate, copy</a:t>
            </a:r>
          </a:p>
          <a:p>
            <a:pPr lvl="1"/>
            <a:r>
              <a:rPr lang="en-US" sz="2000" dirty="0"/>
              <a:t>Also referred to as instance variables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50" y="2965228"/>
            <a:ext cx="305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name;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50" y="4243583"/>
            <a:ext cx="5757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b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"Matthew";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"Lydia";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a.name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="" xmlns:p14="http://schemas.microsoft.com/office/powerpoint/2010/main" val="291728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Class-level: static class fields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5626" y="957903"/>
            <a:ext cx="8855498" cy="4542296"/>
          </a:xfrm>
        </p:spPr>
        <p:txBody>
          <a:bodyPr>
            <a:normAutofit/>
          </a:bodyPr>
          <a:lstStyle/>
          <a:p>
            <a:r>
              <a:rPr lang="en-US" sz="2400" dirty="0"/>
              <a:t>Declared within a class using the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400" dirty="0"/>
              <a:t> keyword</a:t>
            </a:r>
          </a:p>
          <a:p>
            <a:r>
              <a:rPr lang="en-US" sz="2400" dirty="0"/>
              <a:t>Shared by all instances of the class</a:t>
            </a:r>
          </a:p>
          <a:p>
            <a:r>
              <a:rPr lang="en-US" sz="2400" dirty="0"/>
              <a:t>Can be accessed even without an object: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900" dirty="0" err="1">
                <a:latin typeface="Courier" pitchFamily="2" charset="0"/>
                <a:ea typeface="Courier New" charset="0"/>
                <a:cs typeface="Courier New" charset="0"/>
              </a:rPr>
              <a:t>.variableName</a:t>
            </a:r>
            <a:endParaRPr lang="en-US" sz="19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Useful for defining constants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.PI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.E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.NaN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.MIN_VALUE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Example: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2" y="3560126"/>
            <a:ext cx="5353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3" y="4501390"/>
            <a:ext cx="5757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b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"Animal";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b.bioKingdom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"Plants";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a.bioKingdom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5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77510"/>
            <a:ext cx="8826485" cy="5909078"/>
          </a:xfrm>
        </p:spPr>
        <p:txBody>
          <a:bodyPr>
            <a:normAutofit/>
          </a:bodyPr>
          <a:lstStyle/>
          <a:p>
            <a:r>
              <a:rPr lang="en-US" sz="2400" dirty="0"/>
              <a:t>Accessible from </a:t>
            </a:r>
            <a:r>
              <a:rPr lang="en-US" sz="2400" b="1" dirty="0"/>
              <a:t>anywhere in the class</a:t>
            </a:r>
            <a:r>
              <a:rPr lang="en-US" sz="2400" dirty="0"/>
              <a:t> where they are declared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used to disambiguate from method-local variables of same name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.variable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variable</a:t>
            </a:r>
            <a:r>
              <a:rPr lang="en-US" sz="2000" dirty="0">
                <a:latin typeface="Courier" pitchFamily="2" charset="0"/>
              </a:rPr>
              <a:t>;</a:t>
            </a:r>
            <a:r>
              <a:rPr lang="en-US" sz="2000" dirty="0"/>
              <a:t>, often used in constructors</a:t>
            </a:r>
          </a:p>
          <a:p>
            <a:r>
              <a:rPr lang="en-US" sz="2400" dirty="0"/>
              <a:t>Optional access modifier can modify scope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E.g.: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ssn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  // accessible within class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name; // accessible everywhere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Scope of instance and class static fields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598D7B82-5EF2-0542-8521-CC1906AA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1393068"/>
              </p:ext>
            </p:extLst>
          </p:nvPr>
        </p:nvGraphicFramePr>
        <p:xfrm>
          <a:off x="1145751" y="2906478"/>
          <a:ext cx="69151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7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Modifier/Accessible from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protected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modifier (package </a:t>
                      </a:r>
                      <a:r>
                        <a:rPr lang="en-US" dirty="0" err="1"/>
                        <a:t>priv</a:t>
                      </a:r>
                      <a:r>
                        <a:rPr lang="en-US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14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Previously, on CMPU-102…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125706"/>
            <a:ext cx="8382000" cy="5099834"/>
          </a:xfrm>
        </p:spPr>
        <p:txBody>
          <a:bodyPr>
            <a:normAutofit/>
          </a:bodyPr>
          <a:lstStyle/>
          <a:p>
            <a:r>
              <a:rPr lang="en-US" dirty="0"/>
              <a:t>Object-Oriented Programming (OOP)</a:t>
            </a:r>
          </a:p>
          <a:p>
            <a:pPr lvl="1"/>
            <a:r>
              <a:rPr lang="en-US" dirty="0"/>
              <a:t>3 pillars: encapsulation, inheritance, polymorphism</a:t>
            </a:r>
          </a:p>
          <a:p>
            <a:r>
              <a:rPr lang="en-US" dirty="0"/>
              <a:t>Introduction to Java</a:t>
            </a:r>
          </a:p>
          <a:p>
            <a:pPr lvl="1"/>
            <a:r>
              <a:rPr lang="en-US" dirty="0"/>
              <a:t>Classes, methods, fields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Packages and import statements</a:t>
            </a:r>
          </a:p>
          <a:p>
            <a:pPr lvl="1"/>
            <a:r>
              <a:rPr lang="en-US" dirty="0"/>
              <a:t>Expressions</a:t>
            </a:r>
          </a:p>
          <a:p>
            <a:pPr lvl="1"/>
            <a:r>
              <a:rPr lang="en-US" dirty="0"/>
              <a:t>Text input/output</a:t>
            </a:r>
          </a:p>
          <a:p>
            <a:pPr lvl="1"/>
            <a:r>
              <a:rPr lang="en-US" dirty="0"/>
              <a:t>Control flow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35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The array data structure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3.8)</a:t>
            </a:r>
          </a:p>
        </p:txBody>
      </p:sp>
    </p:spTree>
    <p:extLst>
      <p:ext uri="{BB962C8B-B14F-4D97-AF65-F5344CB8AC3E}">
        <p14:creationId xmlns="" xmlns:p14="http://schemas.microsoft.com/office/powerpoint/2010/main" val="40006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Definition of data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/>
              <a:t>Algorithm</a:t>
            </a:r>
          </a:p>
          <a:p>
            <a:pPr lvl="1"/>
            <a:r>
              <a:rPr lang="en-US" sz="2000" dirty="0"/>
              <a:t>An unambiguous specification of a method to solve a given class of problems</a:t>
            </a:r>
          </a:p>
          <a:p>
            <a:r>
              <a:rPr lang="en-US" sz="2400" dirty="0"/>
              <a:t>Data structure</a:t>
            </a:r>
          </a:p>
          <a:p>
            <a:pPr lvl="1"/>
            <a:r>
              <a:rPr lang="en-US" sz="2000" dirty="0"/>
              <a:t>A way to organize data that allows us to use it efficiently in an algorithm</a:t>
            </a:r>
          </a:p>
          <a:p>
            <a:r>
              <a:rPr lang="en-US" sz="2400" dirty="0"/>
              <a:t>Example problem: find the maximum value in a set of numbers</a:t>
            </a:r>
          </a:p>
          <a:p>
            <a:r>
              <a:rPr lang="en-US" sz="2400" dirty="0"/>
              <a:t>How would we like the numbers to be organized?</a:t>
            </a:r>
          </a:p>
          <a:p>
            <a:pPr lvl="1"/>
            <a:r>
              <a:rPr lang="en-US" sz="2000" dirty="0"/>
              <a:t>Have all the numbers one after another in memory</a:t>
            </a:r>
          </a:p>
          <a:p>
            <a:pPr lvl="1"/>
            <a:r>
              <a:rPr lang="en-US" sz="2000" dirty="0"/>
              <a:t>Have a reference to the first number and the size of each element</a:t>
            </a:r>
          </a:p>
          <a:p>
            <a:pPr lvl="2"/>
            <a:r>
              <a:rPr lang="en-US" sz="1800" dirty="0"/>
              <a:t>We can then access any element easily:</a:t>
            </a:r>
          </a:p>
          <a:p>
            <a:pPr lvl="3"/>
            <a:r>
              <a:rPr lang="en-US" sz="1600" dirty="0" err="1"/>
              <a:t>i</a:t>
            </a:r>
            <a:r>
              <a:rPr lang="en-US" sz="1600" baseline="30000" dirty="0" err="1"/>
              <a:t>th</a:t>
            </a:r>
            <a:r>
              <a:rPr lang="en-US" sz="1600" dirty="0"/>
              <a:t> element is at memory address (first element address + (i-1) * </a:t>
            </a:r>
            <a:r>
              <a:rPr lang="en-US" sz="1600" dirty="0" err="1"/>
              <a:t>sizeof</a:t>
            </a:r>
            <a:r>
              <a:rPr lang="en-US" sz="1600" dirty="0"/>
              <a:t>(element))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546" y="5139717"/>
            <a:ext cx="6311900" cy="1435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</p:spTree>
    <p:extLst>
      <p:ext uri="{BB962C8B-B14F-4D97-AF65-F5344CB8AC3E}">
        <p14:creationId xmlns="" xmlns:p14="http://schemas.microsoft.com/office/powerpoint/2010/main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Emphasis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7282" y="954115"/>
            <a:ext cx="8972091" cy="38970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Algorithm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 unambiguous specification of a method to solve a given class of problems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way to organize data that allows us to use it efficiently in an algorithm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 problem: find the maximum value in a set of numbers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would we like the numbers to be organized?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all the numbers one after another in memory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a reference to the first number and the size of each element</a:t>
            </a:r>
          </a:p>
          <a:p>
            <a:pPr lvl="2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can then access any element easily:</a:t>
            </a:r>
          </a:p>
          <a:p>
            <a:pPr lvl="3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sz="1600" baseline="30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element is at memory address (first element address + (i-1) *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sizeof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(element))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4476" y="6082135"/>
            <a:ext cx="3570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exactly what an array is!</a:t>
            </a:r>
          </a:p>
        </p:txBody>
      </p:sp>
      <p:sp>
        <p:nvSpPr>
          <p:cNvPr id="7" name="TextBox 6"/>
          <p:cNvSpPr txBox="1"/>
          <p:nvPr/>
        </p:nvSpPr>
        <p:spPr>
          <a:xfrm rot="20185496">
            <a:off x="1362455" y="3600835"/>
            <a:ext cx="592554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Count array elements starting with ordinal number 0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856" y="5139717"/>
            <a:ext cx="6311900" cy="14351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343856" y="5139717"/>
            <a:ext cx="792998" cy="8038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0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54116"/>
            <a:ext cx="8826485" cy="53735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Array definition: fixed-size collection of elements of same type</a:t>
            </a:r>
          </a:p>
          <a:p>
            <a:pPr lvl="1"/>
            <a:r>
              <a:rPr lang="en-US" sz="2000" dirty="0"/>
              <a:t>Elements can be either </a:t>
            </a:r>
            <a:r>
              <a:rPr lang="en-US" sz="2000" dirty="0" smtClean="0"/>
              <a:t>an </a:t>
            </a:r>
            <a:r>
              <a:rPr lang="en-US" sz="2000" dirty="0"/>
              <a:t>object-reference or primitive type</a:t>
            </a:r>
          </a:p>
          <a:p>
            <a:pPr lvl="1"/>
            <a:r>
              <a:rPr lang="en-US" sz="2000" dirty="0"/>
              <a:t>Relationship to Scheme:</a:t>
            </a:r>
          </a:p>
          <a:p>
            <a:pPr lvl="2"/>
            <a:r>
              <a:rPr lang="en-US" sz="1600" dirty="0" smtClean="0"/>
              <a:t>Think </a:t>
            </a:r>
            <a:r>
              <a:rPr lang="en-US" sz="1600" dirty="0"/>
              <a:t>of a Java array as a mutable Scheme vector where all elements are of same type</a:t>
            </a:r>
          </a:p>
          <a:p>
            <a:r>
              <a:rPr lang="en-US" sz="2400" dirty="0"/>
              <a:t>Declaration distinguished </a:t>
            </a:r>
            <a:r>
              <a:rPr lang="en-US" sz="2400" dirty="0" smtClean="0"/>
              <a:t>by square brackets </a:t>
            </a:r>
            <a:r>
              <a:rPr lang="en-US" sz="2400" dirty="0"/>
              <a:t>[] suffix on data type. 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names;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ea typeface="Courier New" charset="0"/>
                <a:cs typeface="Courier New" pitchFamily="49" charset="0"/>
              </a:rPr>
              <a:t>[] ages; </a:t>
            </a:r>
          </a:p>
          <a:p>
            <a:r>
              <a:rPr lang="en-US" sz="2400" dirty="0"/>
              <a:t>Arrays can be used anywhere a variable is declared</a:t>
            </a:r>
          </a:p>
          <a:p>
            <a:pPr lvl="1"/>
            <a:r>
              <a:rPr lang="en-US" sz="2000" dirty="0"/>
              <a:t>Class fields</a:t>
            </a:r>
          </a:p>
          <a:p>
            <a:pPr lvl="1"/>
            <a:r>
              <a:rPr lang="en-US" sz="2000" dirty="0"/>
              <a:t>Method-local variables, including parameters</a:t>
            </a:r>
            <a:endParaRPr lang="en-US" sz="2400" dirty="0"/>
          </a:p>
          <a:p>
            <a:r>
              <a:rPr lang="en-US" sz="2400" dirty="0"/>
              <a:t>Same access rules as other variables (e.g. public, private,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Can also be </a:t>
            </a:r>
            <a:r>
              <a:rPr lang="en-US" sz="2400" dirty="0" smtClean="0"/>
              <a:t>static (what’s a synonym for static?) </a:t>
            </a:r>
            <a:r>
              <a:rPr lang="en-US" sz="2400" dirty="0" smtClean="0">
                <a:solidFill>
                  <a:schemeClr val="bg1"/>
                </a:solidFill>
              </a:rPr>
              <a:t>a: common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/>
              <a:t>An array is an object </a:t>
            </a:r>
            <a:r>
              <a:rPr lang="en-US" sz="2400" dirty="0"/>
              <a:t>(even arrays of primitive types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i="1" dirty="0" smtClean="0"/>
              <a:t>Virtually</a:t>
            </a:r>
            <a:r>
              <a:rPr lang="en-US" sz="2000" dirty="0" smtClean="0"/>
              <a:t> everything is an object in Java, even plain old data types (pod) can be uses as an object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, double </a:t>
            </a:r>
            <a:r>
              <a:rPr lang="en-US" sz="2000" dirty="0" err="1" smtClean="0"/>
              <a:t>vs</a:t>
            </a:r>
            <a:r>
              <a:rPr lang="en-US" sz="2000" dirty="0" smtClean="0"/>
              <a:t> Double, etc.)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539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array initialization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52492"/>
            <a:ext cx="8826485" cy="5212095"/>
          </a:xfrm>
        </p:spPr>
        <p:txBody>
          <a:bodyPr>
            <a:normAutofit/>
          </a:bodyPr>
          <a:lstStyle/>
          <a:p>
            <a:r>
              <a:rPr lang="en-US" sz="2400" dirty="0"/>
              <a:t>Initialization using default value for type:</a:t>
            </a:r>
          </a:p>
          <a:p>
            <a:pPr lvl="1"/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[] names;</a:t>
            </a:r>
          </a:p>
          <a:p>
            <a:pPr marL="457200" lvl="1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 names =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[100]; // </a:t>
            </a:r>
            <a:r>
              <a:rPr lang="en-US" sz="1900" dirty="0" smtClean="0">
                <a:latin typeface="Courier Regular" pitchFamily="2" charset="0"/>
                <a:ea typeface="Courier New" charset="0"/>
                <a:cs typeface="Courier New" charset="0"/>
              </a:rPr>
              <a:t>reserve memory for 100 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element String array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[100];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Note even primitive types require the new keyword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Because arrays are always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objects, we must reserve memory for each unit/element!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by enumeration: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names = {"Dorothy", "Tin Man", "Lion"};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[] ages = {16, 35, 12};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/>
              <a:t>Once an array is initialized, its length is forever fixed</a:t>
            </a:r>
          </a:p>
          <a:p>
            <a:pPr lvl="1"/>
            <a:r>
              <a:rPr lang="en-US" sz="2000" dirty="0" smtClean="0"/>
              <a:t>Why? Java will use the memory immediately after it for something else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be accessed as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&lt;array&gt;.length</a:t>
            </a:r>
            <a:r>
              <a:rPr lang="en-US" sz="2000" dirty="0"/>
              <a:t>, </a:t>
            </a:r>
            <a:endParaRPr lang="en-US" sz="2000" dirty="0" smtClean="0"/>
          </a:p>
          <a:p>
            <a:pPr lvl="1"/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err="1" smtClean="0">
                <a:latin typeface="Courier New" pitchFamily="49" charset="0"/>
                <a:ea typeface="Courier New" charset="0"/>
                <a:cs typeface="Courier New" pitchFamily="49" charset="0"/>
              </a:rPr>
              <a:t>ages.length</a:t>
            </a:r>
            <a:r>
              <a:rPr lang="en-US" sz="2000" dirty="0" smtClean="0">
                <a:latin typeface="Courier New" pitchFamily="49" charset="0"/>
                <a:ea typeface="Courier New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 New" charset="0"/>
                <a:cs typeface="Courier New" pitchFamily="49" charset="0"/>
              </a:rPr>
              <a:t>names.length</a:t>
            </a:r>
            <a:endParaRPr lang="en-US" sz="2000" dirty="0">
              <a:latin typeface="Courier New" pitchFamily="49" charset="0"/>
              <a:ea typeface="Courier New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6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access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0709" y="986166"/>
            <a:ext cx="8985235" cy="2140360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Individual array elements can be accessed using 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varName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[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idx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]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 err="1">
                <a:latin typeface="Courier" pitchFamily="2" charset="0"/>
              </a:rPr>
              <a:t>idx</a:t>
            </a:r>
            <a:r>
              <a:rPr lang="en-US" sz="2000" dirty="0"/>
              <a:t> is integer expression representing the position of the element we want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Indices in Java begin at zero and go to array length </a:t>
            </a:r>
            <a:r>
              <a:rPr lang="mr-IN" sz="2400" dirty="0"/>
              <a:t>–</a:t>
            </a:r>
            <a:r>
              <a:rPr lang="en-US" sz="2400" dirty="0"/>
              <a:t> 1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Every array has a </a:t>
            </a:r>
            <a:r>
              <a:rPr lang="en-US" sz="2000" dirty="0">
                <a:latin typeface="Courier" pitchFamily="2" charset="0"/>
              </a:rPr>
              <a:t>length</a:t>
            </a:r>
            <a:r>
              <a:rPr lang="en-US" sz="2000" dirty="0"/>
              <a:t> field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Trying to access elements outside of this range will yield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ArrayIndexOutOfBoundsException</a:t>
            </a:r>
            <a:endParaRPr lang="en-US" sz="2000" dirty="0"/>
          </a:p>
          <a:p>
            <a:pPr lvl="1" defTabSz="914400">
              <a:spcBef>
                <a:spcPts val="0"/>
              </a:spcBef>
            </a:pPr>
            <a:endParaRPr lang="en-US" sz="20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  <a:p>
            <a:pPr defTabSz="914400">
              <a:spcBef>
                <a:spcPts val="0"/>
              </a:spcBef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53" y="3275577"/>
            <a:ext cx="7124700" cy="14224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10709" y="4421441"/>
            <a:ext cx="8826485" cy="2157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</a:pPr>
            <a:endParaRPr lang="en-US" sz="2800" dirty="0"/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Examples: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 = {3, 54, 34, 32, 23, 1, 43, 999, 45}; 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firstElement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3;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a[0] + a[1]; //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firstTwo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3 + 54 = 57</a:t>
            </a:r>
          </a:p>
          <a:p>
            <a:pPr marL="457200" lvl="1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a[a.length-1] = 0; // last element of set to 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C4487DE-1186-5041-929D-C770D34BC8D8}"/>
              </a:ext>
            </a:extLst>
          </p:cNvPr>
          <p:cNvSpPr txBox="1"/>
          <p:nvPr/>
        </p:nvSpPr>
        <p:spPr>
          <a:xfrm>
            <a:off x="3018501" y="4349591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a[2]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ADAB767-7EFB-6042-9818-7A4B7EB161B3}"/>
              </a:ext>
            </a:extLst>
          </p:cNvPr>
          <p:cNvSpPr txBox="1"/>
          <p:nvPr/>
        </p:nvSpPr>
        <p:spPr>
          <a:xfrm>
            <a:off x="3725502" y="4339759"/>
            <a:ext cx="64892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" pitchFamily="2" charset="0"/>
                <a:ea typeface="Verdana" panose="020B0604030504040204" pitchFamily="34" charset="0"/>
                <a:cs typeface="Arial" panose="020B0604020202020204" pitchFamily="34" charset="0"/>
              </a:rPr>
              <a:t>a[3]</a:t>
            </a:r>
          </a:p>
        </p:txBody>
      </p:sp>
    </p:spTree>
    <p:extLst>
      <p:ext uri="{BB962C8B-B14F-4D97-AF65-F5344CB8AC3E}">
        <p14:creationId xmlns="" xmlns:p14="http://schemas.microsoft.com/office/powerpoint/2010/main" val="11075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Array usage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1810528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sz="2400" dirty="0"/>
              <a:t>Problem: find the maximum value in a set of integer numbers</a:t>
            </a:r>
          </a:p>
          <a:p>
            <a:pPr defTabSz="914400">
              <a:spcBef>
                <a:spcPts val="0"/>
              </a:spcBef>
            </a:pPr>
            <a:r>
              <a:rPr lang="en-US" sz="2400" dirty="0"/>
              <a:t>Solution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Store the numbers in an array</a:t>
            </a:r>
          </a:p>
          <a:p>
            <a:pPr lvl="1" defTabSz="914400">
              <a:spcBef>
                <a:spcPts val="0"/>
              </a:spcBef>
            </a:pPr>
            <a:r>
              <a:rPr lang="en-US" sz="2000" dirty="0"/>
              <a:t>Use a loop to go through the array elements and compare each one with the previously-known maximum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0963" y="3087519"/>
            <a:ext cx="8142087" cy="2975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findMax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array){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 =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.MIN_VALUE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// smallest possible value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array.length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++)  // Here loop control is for accessing array </a:t>
            </a:r>
            <a:r>
              <a:rPr lang="en-US" sz="1600" dirty="0" err="1" smtClean="0">
                <a:latin typeface="Courier Regular" pitchFamily="2" charset="0"/>
                <a:ea typeface="Courier New" charset="0"/>
                <a:cs typeface="Courier New" charset="0"/>
              </a:rPr>
              <a:t>inexes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!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 &gt; max)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max = array[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];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max;	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74757</TotalTime>
  <Words>1329</Words>
  <Application>Microsoft Macintosh PowerPoint</Application>
  <PresentationFormat>On-screen Show (4:3)</PresentationFormat>
  <Paragraphs>255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CMPU-102-01 Fall 2021 Data Structures and Algorithms</vt:lpstr>
      <vt:lpstr>Previously, on CMPU-102…</vt:lpstr>
      <vt:lpstr>The array data structure  (IPUJ 3.8)</vt:lpstr>
      <vt:lpstr>Definition of data structure</vt:lpstr>
      <vt:lpstr>For Emphasis</vt:lpstr>
      <vt:lpstr>Java arrays</vt:lpstr>
      <vt:lpstr>Java array initialization</vt:lpstr>
      <vt:lpstr>Array access</vt:lpstr>
      <vt:lpstr>Array usage example</vt:lpstr>
      <vt:lpstr>“For-each” loop</vt:lpstr>
      <vt:lpstr>Multi-dimensional arrays</vt:lpstr>
      <vt:lpstr>Accessing multi-dimensional arrays</vt:lpstr>
      <vt:lpstr>In-class exercise: matrix findMax</vt:lpstr>
      <vt:lpstr>matrix findMax solution</vt:lpstr>
      <vt:lpstr>Java variable scope</vt:lpstr>
      <vt:lpstr>Variable scope</vt:lpstr>
      <vt:lpstr>Class-level: instance fields</vt:lpstr>
      <vt:lpstr>Class-level: static class fields</vt:lpstr>
      <vt:lpstr>Scope of instance and class static fields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with Java</dc:title>
  <dc:creator>Rui Meireles;Peter Lemieszewski</dc:creator>
  <cp:lastModifiedBy>olga Lemieszewski</cp:lastModifiedBy>
  <cp:revision>1767</cp:revision>
  <cp:lastPrinted>2019-09-10T14:22:34Z</cp:lastPrinted>
  <dcterms:created xsi:type="dcterms:W3CDTF">2011-11-22T14:51:59Z</dcterms:created>
  <dcterms:modified xsi:type="dcterms:W3CDTF">2021-09-21T02:18:41Z</dcterms:modified>
</cp:coreProperties>
</file>