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5"/>
  </p:notesMasterIdLst>
  <p:handoutMasterIdLst>
    <p:handoutMasterId r:id="rId26"/>
  </p:handoutMasterIdLst>
  <p:sldIdLst>
    <p:sldId id="1173" r:id="rId2"/>
    <p:sldId id="1166" r:id="rId3"/>
    <p:sldId id="549" r:id="rId4"/>
    <p:sldId id="604" r:id="rId5"/>
    <p:sldId id="117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1178" r:id="rId16"/>
    <p:sldId id="1179" r:id="rId17"/>
    <p:sldId id="1180" r:id="rId18"/>
    <p:sldId id="1181" r:id="rId19"/>
    <p:sldId id="1182" r:id="rId20"/>
    <p:sldId id="1183" r:id="rId21"/>
    <p:sldId id="1184" r:id="rId22"/>
    <p:sldId id="1185" r:id="rId23"/>
    <p:sldId id="1186" r:id="rId2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73"/>
            <p14:sldId id="1166"/>
            <p14:sldId id="549"/>
            <p14:sldId id="604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68"/>
            <p14:sldId id="1176"/>
            <p14:sldId id="569"/>
            <p14:sldId id="570"/>
            <p14:sldId id="57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941" autoAdjust="0"/>
    <p:restoredTop sz="95982" autoAdjust="0"/>
  </p:normalViewPr>
  <p:slideViewPr>
    <p:cSldViewPr snapToGrid="0" snapToObjects="1">
      <p:cViewPr varScale="1">
        <p:scale>
          <a:sx n="46" d="100"/>
          <a:sy n="46" d="100"/>
        </p:scale>
        <p:origin x="-1149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6584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8961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9942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1594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1015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8767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1805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4516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48350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6917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4718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2846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98063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9891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key: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Yes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Yes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27420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key: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Yes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  <a:p>
            <a:pPr marL="228600" indent="-228600">
              <a:buAutoNum type="alphaLcParenR"/>
            </a:pPr>
            <a:r>
              <a:rPr lang="en-US" dirty="0"/>
              <a:t>Yes</a:t>
            </a:r>
          </a:p>
          <a:p>
            <a:pPr marL="228600" indent="-228600">
              <a:buAutoNum type="alphaLcParenR"/>
            </a:pPr>
            <a:r>
              <a:rPr lang="en-US" dirty="0"/>
              <a:t>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2742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924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503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5030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64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5979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190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038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#6: Java arrays; variable </a:t>
            </a:r>
            <a:r>
              <a:rPr lang="en-US" sz="4000" b="1" dirty="0" smtClean="0"/>
              <a:t>scope;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90011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“For-each” </a:t>
            </a:r>
            <a:r>
              <a:rPr lang="en-US" dirty="0"/>
              <a:t>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1664223"/>
          </a:xfrm>
        </p:spPr>
        <p:txBody>
          <a:bodyPr>
            <a:no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 smtClean="0"/>
              <a:t>Different for() loop - easy </a:t>
            </a:r>
            <a:r>
              <a:rPr lang="en-US" sz="2400" dirty="0"/>
              <a:t>way to scan through all elements in </a:t>
            </a:r>
            <a:r>
              <a:rPr lang="en-US" sz="2400" dirty="0" smtClean="0"/>
              <a:t>array</a:t>
            </a:r>
            <a:endParaRPr lang="en-US" sz="2400" dirty="0"/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Obviates the need for []s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Format: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: 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arrayName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Alternative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400" dirty="0"/>
              <a:t> implementation using for each: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91273" y="2723905"/>
            <a:ext cx="8142087" cy="2762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number : array)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(number &gt; max)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max = number;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8BDBA7D2-AF94-6648-BE6E-D145EF93456E}"/>
              </a:ext>
            </a:extLst>
          </p:cNvPr>
          <p:cNvSpPr txBox="1">
            <a:spLocks/>
          </p:cNvSpPr>
          <p:nvPr/>
        </p:nvSpPr>
        <p:spPr>
          <a:xfrm>
            <a:off x="158765" y="5697909"/>
            <a:ext cx="6613417" cy="631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r>
              <a:rPr lang="en-US" sz="2400" dirty="0"/>
              <a:t>Note downside: position information is lost!</a:t>
            </a:r>
          </a:p>
        </p:txBody>
      </p:sp>
    </p:spTree>
    <p:extLst>
      <p:ext uri="{BB962C8B-B14F-4D97-AF65-F5344CB8AC3E}">
        <p14:creationId xmlns="" xmlns:p14="http://schemas.microsoft.com/office/powerpoint/2010/main" val="105954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Multi-dimensional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1093295"/>
            <a:ext cx="8826485" cy="4437494"/>
          </a:xfrm>
        </p:spPr>
        <p:txBody>
          <a:bodyPr>
            <a:norm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An array element can itself be an array: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2000" b="1" dirty="0"/>
              <a:t>Multi-dimensional arrays or meta-arrays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These are arrays of arrays!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Declaration </a:t>
            </a:r>
            <a:r>
              <a:rPr lang="en-US" sz="2400" dirty="0"/>
              <a:t>and instantiation use concatenation of []s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Examples: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matrix; // creates 2D array, i.e. matrix, of integers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double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[][][] coords3d; // creates 3D array of doubles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Initialization through enumeration possible. E.g.:</a:t>
            </a:r>
            <a:endParaRPr lang="en-US" sz="2000" dirty="0"/>
          </a:p>
          <a:p>
            <a:pPr marL="45720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 = {{1,2,3},{4,5,6}}; // creates 2x3 matrix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Initialization using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2400" dirty="0"/>
              <a:t> also possible. E.g.:</a:t>
            </a:r>
            <a:endParaRPr lang="en-US" sz="2000" dirty="0"/>
          </a:p>
          <a:p>
            <a:pPr marL="45720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 = 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new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[2][3]; // creates 2x3 matrix of zeros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445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Accessing multi-dimensional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969279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Concatenation of []s used to access inner dimensions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Example for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[][] m = {{3,94,67},{4,44,13}};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18" y="2672990"/>
            <a:ext cx="7023100" cy="2959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06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In-class exercise: matrix </a:t>
            </a:r>
            <a:r>
              <a:rPr lang="en-US" dirty="0" err="1"/>
              <a:t>findMax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182283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matrix of integers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400" dirty="0">
              <a:latin typeface="Courier" pitchFamily="2" charset="0"/>
            </a:endParaRPr>
          </a:p>
          <a:p>
            <a:pPr defTabSz="914400">
              <a:spcBef>
                <a:spcPts val="0"/>
              </a:spcBef>
            </a:pPr>
            <a:r>
              <a:rPr lang="en-US" sz="2400" dirty="0"/>
              <a:t>Hints: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Loops can be nested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Arrays have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32284" y="3904039"/>
            <a:ext cx="8142087" cy="2159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mr-IN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endParaRPr lang="en-US" sz="1600" dirty="0">
              <a:solidFill>
                <a:srgbClr val="0000FF"/>
              </a:solidFill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08075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matrix </a:t>
            </a:r>
            <a:r>
              <a:rPr lang="en-US" err="1"/>
              <a:t>findMax</a:t>
            </a:r>
            <a:r>
              <a:rPr lang="en-US"/>
              <a:t>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204768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matrix of integers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400" dirty="0">
              <a:latin typeface="Courier" pitchFamily="2" charset="0"/>
            </a:endParaRPr>
          </a:p>
          <a:p>
            <a:pPr defTabSz="914400">
              <a:spcBef>
                <a:spcPts val="0"/>
              </a:spcBef>
            </a:pPr>
            <a:r>
              <a:rPr lang="en-US" sz="2400" dirty="0"/>
              <a:t>Hints: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Loops can be nested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Arrays have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32284" y="3514294"/>
            <a:ext cx="8142087" cy="3035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matrix.length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j=0; j &lt; 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].length;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j++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][j] &gt; max)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    max = 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][j];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3383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000"/>
            <a:ext cx="8229600" cy="2285085"/>
          </a:xfrm>
        </p:spPr>
        <p:txBody>
          <a:bodyPr/>
          <a:lstStyle/>
          <a:p>
            <a:r>
              <a:rPr lang="en-US" dirty="0"/>
              <a:t>Java type casting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68152">
            <a:off x="2834806" y="2827581"/>
            <a:ext cx="61055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06354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/>
              <a:t>Type casting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44853" y="1115553"/>
            <a:ext cx="8475055" cy="3444869"/>
          </a:xfrm>
        </p:spPr>
        <p:txBody>
          <a:bodyPr>
            <a:normAutofit/>
          </a:bodyPr>
          <a:lstStyle/>
          <a:p>
            <a:r>
              <a:rPr lang="en-US" sz="2400" dirty="0"/>
              <a:t>Sometimes it is useful to convert from one data type to another</a:t>
            </a:r>
          </a:p>
          <a:p>
            <a:pPr lvl="1"/>
            <a:r>
              <a:rPr lang="en-US" sz="2000" dirty="0"/>
              <a:t>Called a type cast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Motivating example: imagine we want to simulate a die roll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We have the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method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Gives us a random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double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in [0,1)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But we need an integer in [1,6]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Solution: convert from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double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to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int</a:t>
            </a:r>
            <a:endParaRPr lang="en-US" sz="2400" dirty="0">
              <a:solidFill>
                <a:srgbClr val="00B050"/>
              </a:solidFill>
              <a:latin typeface="Courier" pitchFamily="2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dieRoll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=    </a:t>
            </a:r>
            <a:r>
              <a:rPr lang="en-US" sz="2000" b="1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latin typeface="Courie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(6*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()+1);</a:t>
            </a:r>
          </a:p>
        </p:txBody>
      </p:sp>
      <p:sp>
        <p:nvSpPr>
          <p:cNvPr id="5" name="Left Brace 4"/>
          <p:cNvSpPr/>
          <p:nvPr/>
        </p:nvSpPr>
        <p:spPr>
          <a:xfrm rot="16200000">
            <a:off x="2586750" y="4068687"/>
            <a:ext cx="289369" cy="69409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4528145" y="3094166"/>
            <a:ext cx="289369" cy="2643142"/>
          </a:xfrm>
          <a:prstGeom prst="leftBrace">
            <a:avLst>
              <a:gd name="adj1" fmla="val 2033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6166" y="4560422"/>
            <a:ext cx="20950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new type</a:t>
            </a:r>
          </a:p>
          <a:p>
            <a:pPr algn="ctr"/>
            <a:r>
              <a:rPr lang="en-US" dirty="0"/>
              <a:t>note: </a:t>
            </a:r>
            <a:r>
              <a:rPr lang="en-US" dirty="0" smtClean="0"/>
              <a:t>parentheses </a:t>
            </a:r>
            <a:r>
              <a:rPr lang="en-US" dirty="0"/>
              <a:t>are mandatory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98497" y="4560422"/>
            <a:ext cx="2511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expression of </a:t>
            </a:r>
            <a:r>
              <a:rPr lang="en-US" b="1" dirty="0" smtClean="0"/>
              <a:t>‘old’ </a:t>
            </a:r>
            <a:r>
              <a:rPr lang="en-US" b="1" dirty="0"/>
              <a:t>type</a:t>
            </a:r>
          </a:p>
          <a:p>
            <a:pPr algn="ctr"/>
            <a:r>
              <a:rPr lang="en-US" dirty="0"/>
              <a:t>note: </a:t>
            </a:r>
            <a:r>
              <a:rPr lang="en-US" dirty="0" smtClean="0"/>
              <a:t>parentheses </a:t>
            </a:r>
            <a:r>
              <a:rPr lang="en-US" dirty="0"/>
              <a:t>only needed here to override precedence rules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="" xmlns:a16="http://schemas.microsoft.com/office/drawing/2014/main" id="{75F5742B-AEE7-E547-B531-6634ED51BF07}"/>
              </a:ext>
            </a:extLst>
          </p:cNvPr>
          <p:cNvSpPr txBox="1">
            <a:spLocks/>
          </p:cNvSpPr>
          <p:nvPr/>
        </p:nvSpPr>
        <p:spPr>
          <a:xfrm>
            <a:off x="344852" y="5882128"/>
            <a:ext cx="8475055" cy="555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General format: </a:t>
            </a:r>
            <a:r>
              <a:rPr lang="en-US" sz="2400" dirty="0">
                <a:latin typeface="Courier" pitchFamily="2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&lt;new-type&gt;</a:t>
            </a:r>
            <a:r>
              <a:rPr lang="en-US" sz="2400" dirty="0">
                <a:latin typeface="Courier" pitchFamily="2" charset="0"/>
              </a:rPr>
              <a:t>) &lt;expr-of-old-type&gt;</a:t>
            </a:r>
          </a:p>
        </p:txBody>
      </p:sp>
    </p:spTree>
    <p:extLst>
      <p:ext uri="{BB962C8B-B14F-4D97-AF65-F5344CB8AC3E}">
        <p14:creationId xmlns="" xmlns:p14="http://schemas.microsoft.com/office/powerpoint/2010/main" val="274763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/>
      <p:bldP spid="10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operator precedence summary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8C07AACD-11E5-7940-8891-F05066BCE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99285715"/>
              </p:ext>
            </p:extLst>
          </p:nvPr>
        </p:nvGraphicFramePr>
        <p:xfrm>
          <a:off x="764961" y="1603766"/>
          <a:ext cx="7676733" cy="459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192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0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Operators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(), [], .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2030998631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Unary suffix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++ (post-increment), --(post-decrement)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869986619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Unary prefix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++ (pre), -- (pre), !, unary -, unary +, 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type-cast</a:t>
                      </a:r>
                      <a:endParaRPr lang="en-US" sz="1600" b="1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56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Multiplication and division</a:t>
                      </a:r>
                      <a:endParaRPr lang="en-US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*, /, %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85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Addition and subtraction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+, -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084"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Relational</a:t>
                      </a:r>
                      <a:endParaRPr lang="en-US" b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&lt;, &gt;, &lt;=, &gt;=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Equality/inequality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==, !=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Boolean and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&amp;&amp;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4098715943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Boolean or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||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3251689163"/>
                  </a:ext>
                </a:extLst>
              </a:tr>
              <a:tr h="6213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Conditional (ternary)  operator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995689658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Assignment operators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=, +=, -=, *=, /=, %=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375707103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9CFB443-E8E2-154A-B665-606D34D41166}"/>
              </a:ext>
            </a:extLst>
          </p:cNvPr>
          <p:cNvSpPr txBox="1"/>
          <p:nvPr/>
        </p:nvSpPr>
        <p:spPr>
          <a:xfrm>
            <a:off x="239110" y="923220"/>
            <a:ext cx="4211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 decreasing precedence order:</a:t>
            </a:r>
          </a:p>
        </p:txBody>
      </p:sp>
    </p:spTree>
    <p:extLst>
      <p:ext uri="{BB962C8B-B14F-4D97-AF65-F5344CB8AC3E}">
        <p14:creationId xmlns="" xmlns:p14="http://schemas.microsoft.com/office/powerpoint/2010/main" val="227386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Explicit vs implicit type casts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3458" y="1115553"/>
            <a:ext cx="8984341" cy="5190244"/>
          </a:xfrm>
        </p:spPr>
        <p:txBody>
          <a:bodyPr>
            <a:normAutofit/>
          </a:bodyPr>
          <a:lstStyle/>
          <a:p>
            <a:r>
              <a:rPr lang="en-US" sz="2400" dirty="0"/>
              <a:t>When the programmer specifies a cast we say it’s an explicit cast</a:t>
            </a:r>
          </a:p>
          <a:p>
            <a:r>
              <a:rPr lang="en-US" sz="2400" dirty="0" smtClean="0"/>
              <a:t>Compiler implicitly converts for </a:t>
            </a:r>
            <a:r>
              <a:rPr lang="en-US" sz="2400" dirty="0"/>
              <a:t>the programmer’s convenience</a:t>
            </a:r>
          </a:p>
          <a:p>
            <a:r>
              <a:rPr lang="en-US" sz="2400" dirty="0"/>
              <a:t>Implicit type casts: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400" dirty="0"/>
              <a:t> +</a:t>
            </a:r>
          </a:p>
          <a:p>
            <a:pPr lvl="1"/>
            <a:r>
              <a:rPr lang="en-US" sz="2000" dirty="0"/>
              <a:t>Any variable to be appended to a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/>
              <a:t> is cast to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/>
              <a:t> before the fact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temp = 80;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	char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symbol = 'F';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("Hello, it is " + temp + " degrees </a:t>
            </a:r>
            <a:r>
              <a:rPr lang="en-US" sz="1600" dirty="0" smtClean="0">
                <a:latin typeface="Courier" pitchFamily="2" charset="0"/>
                <a:ea typeface="Courier New" charset="0"/>
                <a:cs typeface="Courier New" charset="0"/>
              </a:rPr>
              <a:t>“ + symbol 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+ " today");</a:t>
            </a:r>
            <a:endParaRPr lang="en-US" sz="2400" dirty="0"/>
          </a:p>
          <a:p>
            <a:pPr lvl="1"/>
            <a:r>
              <a:rPr lang="en-US" sz="2000" dirty="0"/>
              <a:t>For object-reference variables, method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.toString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 is used</a:t>
            </a:r>
          </a:p>
          <a:p>
            <a:pPr lvl="3"/>
            <a:r>
              <a:rPr lang="en-US" sz="1800" dirty="0" smtClean="0"/>
              <a:t>Like </a:t>
            </a:r>
            <a:r>
              <a:rPr lang="en-US" sz="1800" dirty="0"/>
              <a:t>we’ve done in the labs!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ourier" pitchFamily="2" charset="0"/>
              </a:rPr>
              <a:t> s = 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"" </a:t>
            </a:r>
            <a:r>
              <a:rPr lang="en-US" sz="2000" dirty="0">
                <a:latin typeface="Courier" pitchFamily="2" charset="0"/>
              </a:rPr>
              <a:t>+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LinearFunction</a:t>
            </a:r>
            <a:r>
              <a:rPr lang="en-US" sz="2000" dirty="0">
                <a:latin typeface="Courier" pitchFamily="2" charset="0"/>
              </a:rPr>
              <a:t>(2, 3);</a:t>
            </a:r>
          </a:p>
        </p:txBody>
      </p:sp>
    </p:spTree>
    <p:extLst>
      <p:ext uri="{BB962C8B-B14F-4D97-AF65-F5344CB8AC3E}">
        <p14:creationId xmlns="" xmlns:p14="http://schemas.microsoft.com/office/powerpoint/2010/main" val="42219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ontent Placeholder 4"/>
          <p:cNvSpPr>
            <a:spLocks noGrp="1"/>
          </p:cNvSpPr>
          <p:nvPr>
            <p:ph idx="1"/>
          </p:nvPr>
        </p:nvSpPr>
        <p:spPr>
          <a:xfrm>
            <a:off x="356043" y="889252"/>
            <a:ext cx="8472648" cy="5760858"/>
          </a:xfrm>
        </p:spPr>
        <p:txBody>
          <a:bodyPr>
            <a:normAutofit/>
          </a:bodyPr>
          <a:lstStyle/>
          <a:p>
            <a:r>
              <a:rPr lang="en-US" sz="2400" dirty="0"/>
              <a:t>Numeric primitive-type casts that don’t imply a loss of precision are performed implicitly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Examples: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a = 10;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b = a; // a cast to double before assignment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c = 4.0 + a; // a cast to double before addition</a:t>
            </a:r>
            <a:endParaRPr lang="en-US" sz="1800" dirty="0">
              <a:latin typeface="Courier" pitchFamily="2" charset="0"/>
              <a:ea typeface="Calibri" charset="0"/>
              <a:cs typeface="Calibri" charset="0"/>
            </a:endParaRPr>
          </a:p>
          <a:p>
            <a:r>
              <a:rPr lang="en-US" sz="2400" dirty="0"/>
              <a:t>Potentially-lossy conversions must be performed explicitly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x = 1.0;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b = 3/x; // will not compile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b = (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) (3/x); // will compile, may loose precision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half = 1/2; // will compile because integer division!</a:t>
            </a:r>
            <a:endParaRPr lang="en-US" sz="2400" dirty="0"/>
          </a:p>
          <a:p>
            <a:r>
              <a:rPr lang="en-US" sz="2400" dirty="0"/>
              <a:t>In general, </a:t>
            </a:r>
            <a:r>
              <a:rPr lang="en-US" sz="2400" dirty="0" err="1"/>
              <a:t>booleans</a:t>
            </a:r>
            <a:r>
              <a:rPr lang="en-US" sz="2400" dirty="0"/>
              <a:t> can’t be cast to other types, and vice-versa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Appending to string using operator + is exception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Primitive-type casting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44627" y="1794213"/>
            <a:ext cx="8046118" cy="995342"/>
            <a:chOff x="644627" y="2022814"/>
            <a:chExt cx="8046118" cy="99534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644627" y="2274607"/>
              <a:ext cx="11430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Courier Regular" pitchFamily="2" charset="0"/>
                </a:rPr>
                <a:t>byte</a:t>
              </a: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332306" y="2022814"/>
              <a:ext cx="11430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Courier Regular" pitchFamily="2" charset="0"/>
                </a:rPr>
                <a:t>short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019986" y="2274605"/>
              <a:ext cx="11430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 err="1">
                  <a:latin typeface="Courier Regular" pitchFamily="2" charset="0"/>
                </a:rPr>
                <a:t>int</a:t>
              </a:r>
              <a:endParaRPr lang="en-US" sz="1800" dirty="0">
                <a:latin typeface="Courier Regular" pitchFamily="2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707666" y="2022814"/>
              <a:ext cx="11430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Courier Regular" pitchFamily="2" charset="0"/>
                </a:rPr>
                <a:t>long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5707666" y="2648824"/>
              <a:ext cx="11430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Courier Regular" pitchFamily="2" charset="0"/>
                </a:rPr>
                <a:t>float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7395345" y="2274604"/>
              <a:ext cx="12954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Courier Regular" pitchFamily="2" charset="0"/>
                </a:rPr>
                <a:t>double</a:t>
              </a:r>
            </a:p>
          </p:txBody>
        </p:sp>
        <p:cxnSp>
          <p:nvCxnSpPr>
            <p:cNvPr id="21" name="Straight Arrow Connector 20"/>
            <p:cNvCxnSpPr>
              <a:stCxn id="4" idx="3"/>
              <a:endCxn id="5" idx="1"/>
            </p:cNvCxnSpPr>
            <p:nvPr/>
          </p:nvCxnSpPr>
          <p:spPr>
            <a:xfrm flipV="1">
              <a:off x="1787627" y="2207480"/>
              <a:ext cx="544679" cy="25179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5" idx="3"/>
              <a:endCxn id="7" idx="1"/>
            </p:cNvCxnSpPr>
            <p:nvPr/>
          </p:nvCxnSpPr>
          <p:spPr>
            <a:xfrm>
              <a:off x="3475306" y="2207480"/>
              <a:ext cx="544680" cy="2517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7" idx="3"/>
              <a:endCxn id="9" idx="1"/>
            </p:cNvCxnSpPr>
            <p:nvPr/>
          </p:nvCxnSpPr>
          <p:spPr>
            <a:xfrm>
              <a:off x="5162986" y="2459271"/>
              <a:ext cx="544680" cy="37421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7" idx="3"/>
              <a:endCxn id="8" idx="1"/>
            </p:cNvCxnSpPr>
            <p:nvPr/>
          </p:nvCxnSpPr>
          <p:spPr>
            <a:xfrm flipV="1">
              <a:off x="5162986" y="2207480"/>
              <a:ext cx="544680" cy="2517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8" idx="3"/>
              <a:endCxn id="10" idx="1"/>
            </p:cNvCxnSpPr>
            <p:nvPr/>
          </p:nvCxnSpPr>
          <p:spPr>
            <a:xfrm>
              <a:off x="6850666" y="2207480"/>
              <a:ext cx="544679" cy="2517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9" idx="3"/>
              <a:endCxn id="10" idx="1"/>
            </p:cNvCxnSpPr>
            <p:nvPr/>
          </p:nvCxnSpPr>
          <p:spPr>
            <a:xfrm flipV="1">
              <a:off x="6850666" y="2459270"/>
              <a:ext cx="544679" cy="3742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 Box 5"/>
            <p:cNvSpPr txBox="1">
              <a:spLocks noChangeArrowheads="1"/>
            </p:cNvSpPr>
            <p:nvPr/>
          </p:nvSpPr>
          <p:spPr bwMode="auto">
            <a:xfrm>
              <a:off x="2332306" y="2643936"/>
              <a:ext cx="1143000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Courier Regular" pitchFamily="2" charset="0"/>
                </a:rPr>
                <a:t>char</a:t>
              </a:r>
            </a:p>
          </p:txBody>
        </p:sp>
        <p:cxnSp>
          <p:nvCxnSpPr>
            <p:cNvPr id="103" name="Straight Arrow Connector 102"/>
            <p:cNvCxnSpPr>
              <a:stCxn id="102" idx="3"/>
              <a:endCxn id="7" idx="1"/>
            </p:cNvCxnSpPr>
            <p:nvPr/>
          </p:nvCxnSpPr>
          <p:spPr>
            <a:xfrm flipV="1">
              <a:off x="3475306" y="2459271"/>
              <a:ext cx="544680" cy="3693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4" idx="3"/>
            </p:cNvCxnSpPr>
            <p:nvPr/>
          </p:nvCxnSpPr>
          <p:spPr>
            <a:xfrm>
              <a:off x="1787627" y="2459273"/>
              <a:ext cx="544679" cy="36932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5" idx="2"/>
              <a:endCxn id="102" idx="0"/>
            </p:cNvCxnSpPr>
            <p:nvPr/>
          </p:nvCxnSpPr>
          <p:spPr>
            <a:xfrm>
              <a:off x="2903806" y="2392146"/>
              <a:ext cx="0" cy="2517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endCxn id="9" idx="0"/>
            </p:cNvCxnSpPr>
            <p:nvPr/>
          </p:nvCxnSpPr>
          <p:spPr>
            <a:xfrm flipH="1">
              <a:off x="6279166" y="2392146"/>
              <a:ext cx="1" cy="25667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65571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Previously, on CMPU-102…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328" y="1125706"/>
            <a:ext cx="8382000" cy="5099834"/>
          </a:xfrm>
        </p:spPr>
        <p:txBody>
          <a:bodyPr>
            <a:normAutofit/>
          </a:bodyPr>
          <a:lstStyle/>
          <a:p>
            <a:r>
              <a:rPr lang="en-US" dirty="0"/>
              <a:t>Object-Oriented Programming (OOP)</a:t>
            </a:r>
          </a:p>
          <a:p>
            <a:pPr lvl="1"/>
            <a:r>
              <a:rPr lang="en-US" dirty="0"/>
              <a:t>3 pillars: encapsulation, inheritance, polymorphism</a:t>
            </a:r>
          </a:p>
          <a:p>
            <a:r>
              <a:rPr lang="en-US" dirty="0"/>
              <a:t>Introduction to Java</a:t>
            </a:r>
          </a:p>
          <a:p>
            <a:pPr lvl="1"/>
            <a:r>
              <a:rPr lang="en-US" dirty="0"/>
              <a:t>Classes, methods, fields</a:t>
            </a:r>
          </a:p>
          <a:p>
            <a:pPr lvl="1"/>
            <a:r>
              <a:rPr lang="en-US" dirty="0"/>
              <a:t>Static members</a:t>
            </a:r>
          </a:p>
          <a:p>
            <a:pPr lvl="1"/>
            <a:r>
              <a:rPr lang="en-US" dirty="0"/>
              <a:t>Packages and import statements</a:t>
            </a:r>
          </a:p>
          <a:p>
            <a:pPr lvl="1"/>
            <a:r>
              <a:rPr lang="en-US" dirty="0"/>
              <a:t>Expressions</a:t>
            </a:r>
          </a:p>
          <a:p>
            <a:pPr lvl="1"/>
            <a:r>
              <a:rPr lang="en-US" dirty="0"/>
              <a:t>Text input/output</a:t>
            </a:r>
          </a:p>
          <a:p>
            <a:pPr lvl="1"/>
            <a:r>
              <a:rPr lang="en-US" dirty="0"/>
              <a:t>Control flow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5357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616" y="4552406"/>
            <a:ext cx="3739009" cy="20075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Object-type casting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412841" cy="5190244"/>
          </a:xfrm>
        </p:spPr>
        <p:txBody>
          <a:bodyPr>
            <a:normAutofit/>
          </a:bodyPr>
          <a:lstStyle/>
          <a:p>
            <a:r>
              <a:rPr lang="en-US" sz="2400" dirty="0"/>
              <a:t>Casting from subclass to superclass is performed implicitly</a:t>
            </a:r>
          </a:p>
          <a:p>
            <a:pPr lvl="1"/>
            <a:r>
              <a:rPr lang="en-US" sz="2000" dirty="0"/>
              <a:t>E.g.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Function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f = </a:t>
            </a:r>
            <a:r>
              <a:rPr lang="en-US" sz="19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LinearFunction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(m, b);</a:t>
            </a:r>
          </a:p>
          <a:p>
            <a:r>
              <a:rPr lang="en-US" sz="2400" dirty="0"/>
              <a:t>Casting from superclass to subclass must be explicit </a:t>
            </a:r>
          </a:p>
          <a:p>
            <a:pPr lvl="1"/>
            <a:r>
              <a:rPr lang="en-US" sz="2000" dirty="0" err="1"/>
              <a:t>E.g</a:t>
            </a:r>
            <a:r>
              <a:rPr lang="en-US" sz="2000" dirty="0"/>
              <a:t>: 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LinearFunction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lf = (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LinearFunction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) f;</a:t>
            </a:r>
          </a:p>
          <a:p>
            <a:pPr lvl="1"/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Will cause a 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ClassCastException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 error at runtime if object was not originally of that subclass</a:t>
            </a:r>
          </a:p>
          <a:p>
            <a:r>
              <a:rPr lang="en-US" sz="2400" dirty="0"/>
              <a:t>Casting between other classes is prohibited</a:t>
            </a:r>
          </a:p>
          <a:p>
            <a:pPr lvl="1"/>
            <a:r>
              <a:rPr lang="en-US" sz="2000" dirty="0"/>
              <a:t>Even from sibling to sibling</a:t>
            </a:r>
          </a:p>
          <a:p>
            <a:pPr lvl="1"/>
            <a:r>
              <a:rPr lang="en-US" sz="2000" dirty="0"/>
              <a:t>E.g. 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QuadraticFunction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latin typeface="Courier" pitchFamily="2" charset="0"/>
                <a:ea typeface="Courier New" charset="0"/>
                <a:cs typeface="Courier New" charset="0"/>
              </a:rPr>
              <a:t>qf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= (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QuadraticFunction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) lf; </a:t>
            </a:r>
            <a:r>
              <a:rPr lang="en-US" sz="2000" dirty="0"/>
              <a:t>Will not compile!</a:t>
            </a:r>
          </a:p>
        </p:txBody>
      </p:sp>
    </p:spTree>
    <p:extLst>
      <p:ext uri="{BB962C8B-B14F-4D97-AF65-F5344CB8AC3E}">
        <p14:creationId xmlns="" xmlns:p14="http://schemas.microsoft.com/office/powerpoint/2010/main" val="96653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sz="4100" dirty="0"/>
              <a:t>Converting between incompatible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2"/>
            <a:ext cx="8853715" cy="557679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Generally speaking, unrelated types can not be cast </a:t>
            </a:r>
            <a:r>
              <a:rPr lang="en-US" sz="2400" dirty="0" smtClean="0"/>
              <a:t>directly</a:t>
            </a:r>
          </a:p>
          <a:p>
            <a:pPr lvl="1"/>
            <a:r>
              <a:rPr lang="en-US" sz="2000" dirty="0" smtClean="0"/>
              <a:t>Memory constraints!</a:t>
            </a:r>
            <a:endParaRPr lang="en-US" sz="2000" dirty="0"/>
          </a:p>
          <a:p>
            <a:r>
              <a:rPr lang="en-US" sz="2400" dirty="0"/>
              <a:t>E.g. this will not compile: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s = "10";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n = (</a:t>
            </a: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) s;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When such a conversion is required, one must perform it manually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I.e. create an object of the new type with the right characteristics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scan the string from right to left and add digit*10</a:t>
            </a:r>
            <a:r>
              <a:rPr lang="en-US" sz="2000" baseline="30000" dirty="0">
                <a:latin typeface="Calibri" charset="0"/>
                <a:ea typeface="Calibri" charset="0"/>
                <a:cs typeface="Calibri" charset="0"/>
              </a:rPr>
              <a:t>index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Java standard library provides many useful conversion methods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 the static method </a:t>
            </a:r>
            <a:r>
              <a:rPr lang="en-US" sz="22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 err="1">
                <a:latin typeface="Courier" pitchFamily="2" charset="0"/>
                <a:ea typeface="Courier New" charset="0"/>
                <a:cs typeface="Courier New" charset="0"/>
              </a:rPr>
              <a:t>.parseInt</a:t>
            </a:r>
            <a:r>
              <a:rPr lang="en-US" sz="22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" pitchFamily="2" charset="0"/>
                <a:ea typeface="Courier New" charset="0"/>
                <a:cs typeface="Courier New" charset="0"/>
              </a:rPr>
              <a:t> s)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will create an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int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out of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String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object representing an integer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Very useful to read program arguments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void main(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</a:p>
          <a:p>
            <a:pPr marL="457200" lvl="1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intArg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.parseInt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[0]);</a:t>
            </a:r>
          </a:p>
          <a:p>
            <a:pPr marL="457200" lvl="1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  </a:t>
            </a:r>
            <a:r>
              <a:rPr lang="mr-IN" sz="18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endParaRPr lang="en-US" sz="18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}</a:t>
            </a: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29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sz="4100" dirty="0"/>
              <a:t>In-class exercise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/>
              <a:t>Will these Java snippets compile?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long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a = 10; </a:t>
            </a: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b = a;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boolean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a = true; 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b = a;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a = 2; 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double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b = (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byte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) a;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char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c = 'G'; 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s = (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) c;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LinearFunction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lf = (</a:t>
            </a: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LinearFunction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)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new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QuadraticFunction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(1, 2, 3);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s = </a:t>
            </a:r>
            <a:r>
              <a:rPr lang="mr-IN" sz="1800" dirty="0">
                <a:latin typeface="Courier New" pitchFamily="49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Hello </a:t>
            </a:r>
            <a:r>
              <a:rPr lang="mr-IN" sz="1800" dirty="0">
                <a:latin typeface="Courier New" pitchFamily="49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+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new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LinearFunction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(3,2);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ea typeface="Courier New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new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(</a:t>
            </a:r>
            <a:r>
              <a:rPr lang="mr-IN" sz="1800" dirty="0">
                <a:latin typeface="Courier New" pitchFamily="49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787</a:t>
            </a:r>
            <a:r>
              <a:rPr lang="mr-IN" sz="1800" dirty="0">
                <a:latin typeface="Courier New" pitchFamily="49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New" pitchFamily="49" charset="0"/>
                <a:ea typeface="Courier New" charset="0"/>
                <a:cs typeface="Courier New" pitchFamily="49" charset="0"/>
              </a:rPr>
              <a:t>);</a:t>
            </a:r>
          </a:p>
          <a:p>
            <a:pPr marL="800100" lvl="1" indent="-342900">
              <a:buFont typeface="+mj-lt"/>
              <a:buAutoNum type="alphaLcParenR"/>
            </a:pPr>
            <a:endParaRPr lang="en-US" sz="18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57150" indent="0">
              <a:buNone/>
            </a:pP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902874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sz="4100" dirty="0"/>
              <a:t>In-class </a:t>
            </a:r>
            <a:r>
              <a:rPr lang="en-US" sz="4100" dirty="0" smtClean="0"/>
              <a:t>exercise - answers</a:t>
            </a:r>
            <a:endParaRPr lang="en-US" sz="4100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45719"/>
          </a:xfrm>
        </p:spPr>
        <p:txBody>
          <a:bodyPr>
            <a:normAutofit fontScale="25000" lnSpcReduction="20000"/>
          </a:bodyPr>
          <a:lstStyle/>
          <a:p>
            <a:pPr marL="800100" lvl="1" indent="-342900">
              <a:buFont typeface="+mj-lt"/>
              <a:buAutoNum type="alphaLcParenR"/>
            </a:pPr>
            <a:endParaRPr lang="en-US" sz="18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57150" indent="0">
              <a:buNone/>
            </a:pP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659" y="1881188"/>
            <a:ext cx="8853715" cy="348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miley Face 6"/>
          <p:cNvSpPr/>
          <p:nvPr/>
        </p:nvSpPr>
        <p:spPr>
          <a:xfrm>
            <a:off x="2171700" y="3143250"/>
            <a:ext cx="361950" cy="247650"/>
          </a:xfrm>
          <a:prstGeom prst="smileyFac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2171700" y="4600575"/>
            <a:ext cx="361950" cy="247650"/>
          </a:xfrm>
          <a:prstGeom prst="smileyFac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87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The array data structure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3.8)</a:t>
            </a:r>
          </a:p>
        </p:txBody>
      </p:sp>
    </p:spTree>
    <p:extLst>
      <p:ext uri="{BB962C8B-B14F-4D97-AF65-F5344CB8AC3E}">
        <p14:creationId xmlns="" xmlns:p14="http://schemas.microsoft.com/office/powerpoint/2010/main" val="40006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Definition of data structure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7282" y="954115"/>
            <a:ext cx="8972091" cy="3897091"/>
          </a:xfrm>
        </p:spPr>
        <p:txBody>
          <a:bodyPr>
            <a:noAutofit/>
          </a:bodyPr>
          <a:lstStyle/>
          <a:p>
            <a:r>
              <a:rPr lang="en-US" sz="2400" dirty="0"/>
              <a:t>Algorithm</a:t>
            </a:r>
          </a:p>
          <a:p>
            <a:pPr lvl="1"/>
            <a:r>
              <a:rPr lang="en-US" sz="2000" dirty="0"/>
              <a:t>An unambiguous specification of a method to solve a given class of problems</a:t>
            </a:r>
          </a:p>
          <a:p>
            <a:r>
              <a:rPr lang="en-US" sz="2400" dirty="0"/>
              <a:t>Data structure</a:t>
            </a:r>
          </a:p>
          <a:p>
            <a:pPr lvl="1"/>
            <a:r>
              <a:rPr lang="en-US" sz="2000" dirty="0"/>
              <a:t>A way to organize data that allows us to use it efficiently in an algorithm</a:t>
            </a:r>
          </a:p>
          <a:p>
            <a:r>
              <a:rPr lang="en-US" sz="2400" dirty="0"/>
              <a:t>Example problem: find the maximum value in a set of numbers</a:t>
            </a:r>
          </a:p>
          <a:p>
            <a:r>
              <a:rPr lang="en-US" sz="2400" dirty="0"/>
              <a:t>How would we like the numbers to be organized?</a:t>
            </a:r>
          </a:p>
          <a:p>
            <a:pPr lvl="1"/>
            <a:r>
              <a:rPr lang="en-US" sz="2000" dirty="0"/>
              <a:t>Have all the numbers one after another in memory</a:t>
            </a:r>
          </a:p>
          <a:p>
            <a:pPr lvl="1"/>
            <a:r>
              <a:rPr lang="en-US" sz="2000" dirty="0"/>
              <a:t>Have a reference to the first number and the size of each element</a:t>
            </a:r>
          </a:p>
          <a:p>
            <a:pPr lvl="2"/>
            <a:r>
              <a:rPr lang="en-US" sz="1800" dirty="0"/>
              <a:t>We can then access any element easily:</a:t>
            </a:r>
          </a:p>
          <a:p>
            <a:pPr lvl="3"/>
            <a:r>
              <a:rPr lang="en-US" sz="1600" dirty="0" err="1"/>
              <a:t>i</a:t>
            </a:r>
            <a:r>
              <a:rPr lang="en-US" sz="1600" baseline="30000" dirty="0" err="1"/>
              <a:t>th</a:t>
            </a:r>
            <a:r>
              <a:rPr lang="en-US" sz="1600" dirty="0"/>
              <a:t> element is at memory address (first element address + (i-1) * </a:t>
            </a:r>
            <a:r>
              <a:rPr lang="en-US" sz="1600" dirty="0" err="1"/>
              <a:t>sizeof</a:t>
            </a:r>
            <a:r>
              <a:rPr lang="en-US" sz="1600" dirty="0"/>
              <a:t>(element))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546" y="5139717"/>
            <a:ext cx="6311900" cy="1435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44476" y="6082135"/>
            <a:ext cx="3570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exactly what an array is!</a:t>
            </a:r>
          </a:p>
        </p:txBody>
      </p:sp>
    </p:spTree>
    <p:extLst>
      <p:ext uri="{BB962C8B-B14F-4D97-AF65-F5344CB8AC3E}">
        <p14:creationId xmlns="" xmlns:p14="http://schemas.microsoft.com/office/powerpoint/2010/main" val="23680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Emphasis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7282" y="954115"/>
            <a:ext cx="8972091" cy="389709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Algorithm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 unambiguous specification of a method to solve a given class of problems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way to organize data that allows us to use it efficiently in an algorithm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Example problem: find the maximum value in a set of numbers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would we like the numbers to be organized?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all the numbers one after another in memory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a reference to the first number and the size of each element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can then access any element easily:</a:t>
            </a:r>
          </a:p>
          <a:p>
            <a:pPr lvl="3"/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600" baseline="30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element is at memory address (first element address + (i-1) *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sizeof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(element))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4476" y="6082135"/>
            <a:ext cx="3570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exactly what an array is!</a:t>
            </a:r>
          </a:p>
        </p:txBody>
      </p:sp>
      <p:sp>
        <p:nvSpPr>
          <p:cNvPr id="7" name="TextBox 6"/>
          <p:cNvSpPr txBox="1"/>
          <p:nvPr/>
        </p:nvSpPr>
        <p:spPr>
          <a:xfrm rot="20185496">
            <a:off x="1362455" y="3600835"/>
            <a:ext cx="592554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Count array elements starting with ordinal number 0</a:t>
            </a:r>
            <a:endParaRPr lang="en-US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856" y="5139717"/>
            <a:ext cx="6311900" cy="14351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343856" y="5139717"/>
            <a:ext cx="792998" cy="80388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80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54116"/>
            <a:ext cx="8826485" cy="537353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Array definition: fixed-size collection of elements of same type</a:t>
            </a:r>
          </a:p>
          <a:p>
            <a:pPr lvl="1"/>
            <a:r>
              <a:rPr lang="en-US" sz="2000" dirty="0"/>
              <a:t>Elements can be either </a:t>
            </a:r>
            <a:r>
              <a:rPr lang="en-US" sz="2000" dirty="0" smtClean="0"/>
              <a:t>an </a:t>
            </a:r>
            <a:r>
              <a:rPr lang="en-US" sz="2000" dirty="0"/>
              <a:t>object-reference or primitive type</a:t>
            </a:r>
          </a:p>
          <a:p>
            <a:pPr lvl="1"/>
            <a:r>
              <a:rPr lang="en-US" sz="2000" dirty="0"/>
              <a:t>Relationship to Scheme:</a:t>
            </a:r>
          </a:p>
          <a:p>
            <a:pPr lvl="2"/>
            <a:r>
              <a:rPr lang="en-US" sz="1600" dirty="0" smtClean="0"/>
              <a:t>Think </a:t>
            </a:r>
            <a:r>
              <a:rPr lang="en-US" sz="1600" dirty="0"/>
              <a:t>of a Java array as a mutable Scheme vector where all elements are of same type</a:t>
            </a:r>
          </a:p>
          <a:p>
            <a:r>
              <a:rPr lang="en-US" sz="2400" dirty="0"/>
              <a:t>Declaration distinguished </a:t>
            </a:r>
            <a:r>
              <a:rPr lang="en-US" sz="2400" dirty="0" smtClean="0"/>
              <a:t>by square brackets </a:t>
            </a:r>
            <a:r>
              <a:rPr lang="en-US" sz="2400" dirty="0"/>
              <a:t>[] suffix on data type. 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2000" dirty="0">
                <a:latin typeface="Courier New" pitchFamily="49" charset="0"/>
                <a:ea typeface="Courier New" charset="0"/>
                <a:cs typeface="Courier New" pitchFamily="49" charset="0"/>
              </a:rPr>
              <a:t>[] names;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ea typeface="Courier New" charset="0"/>
                <a:cs typeface="Courier New" pitchFamily="49" charset="0"/>
              </a:rPr>
              <a:t>[] ages; </a:t>
            </a:r>
          </a:p>
          <a:p>
            <a:r>
              <a:rPr lang="en-US" sz="2400" dirty="0"/>
              <a:t>Arrays can be used anywhere a variable is declared</a:t>
            </a:r>
          </a:p>
          <a:p>
            <a:pPr lvl="1"/>
            <a:r>
              <a:rPr lang="en-US" sz="2000" dirty="0"/>
              <a:t>Class fields</a:t>
            </a:r>
          </a:p>
          <a:p>
            <a:pPr lvl="1"/>
            <a:r>
              <a:rPr lang="en-US" sz="2000" dirty="0"/>
              <a:t>Method-local variables, including parameters</a:t>
            </a:r>
            <a:endParaRPr lang="en-US" sz="2400" dirty="0"/>
          </a:p>
          <a:p>
            <a:r>
              <a:rPr lang="en-US" sz="2400" dirty="0"/>
              <a:t>Same access rules as other variables (e.g. public, private,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Can also be </a:t>
            </a:r>
            <a:r>
              <a:rPr lang="en-US" sz="2400" dirty="0" smtClean="0"/>
              <a:t>static (what’s a synonym for static?) </a:t>
            </a:r>
            <a:r>
              <a:rPr lang="en-US" sz="2400" dirty="0" smtClean="0">
                <a:solidFill>
                  <a:schemeClr val="bg1"/>
                </a:solidFill>
              </a:rPr>
              <a:t>a: common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/>
              <a:t>An array is an object </a:t>
            </a:r>
            <a:r>
              <a:rPr lang="en-US" sz="2400" dirty="0"/>
              <a:t>(even arrays of primitive types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i="1" dirty="0" smtClean="0"/>
              <a:t>Virtually</a:t>
            </a:r>
            <a:r>
              <a:rPr lang="en-US" sz="2000" dirty="0" smtClean="0"/>
              <a:t> everything is an object in Java, even plain old data types (pod) can be uses as an object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, double </a:t>
            </a:r>
            <a:r>
              <a:rPr lang="en-US" sz="2000" dirty="0" err="1" smtClean="0"/>
              <a:t>vs</a:t>
            </a:r>
            <a:r>
              <a:rPr lang="en-US" sz="2000" dirty="0" smtClean="0"/>
              <a:t> Double, etc.)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5396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array initialization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52492"/>
            <a:ext cx="8826485" cy="5212095"/>
          </a:xfrm>
        </p:spPr>
        <p:txBody>
          <a:bodyPr>
            <a:normAutofit/>
          </a:bodyPr>
          <a:lstStyle/>
          <a:p>
            <a:r>
              <a:rPr lang="en-US" sz="2400" dirty="0"/>
              <a:t>Initialization using default value for type:</a:t>
            </a:r>
          </a:p>
          <a:p>
            <a:pPr lvl="1"/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[] names;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 names = 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[100]; // </a:t>
            </a:r>
            <a:r>
              <a:rPr lang="en-US" sz="1900" dirty="0" smtClean="0">
                <a:latin typeface="Courier Regular" pitchFamily="2" charset="0"/>
                <a:ea typeface="Courier New" charset="0"/>
                <a:cs typeface="Courier New" charset="0"/>
              </a:rPr>
              <a:t>reserve memory for 100 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element String array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ages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[100];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Note even primitive types require the new keyword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Because arrays are always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objects, we must reserve memory for each unit/element!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Initialization by enumeration: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names = {"Dorothy", "Tin Man", "Lion"};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ages = {16, 35, 12};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/>
              <a:t>Once an array is initialized, its length is forever fixed</a:t>
            </a:r>
          </a:p>
          <a:p>
            <a:pPr lvl="1"/>
            <a:r>
              <a:rPr lang="en-US" sz="2000" dirty="0" smtClean="0"/>
              <a:t>Why? Java will use the memory immediately after it for something else</a:t>
            </a:r>
          </a:p>
          <a:p>
            <a:pPr lvl="1"/>
            <a:r>
              <a:rPr lang="en-US" sz="2000" dirty="0" smtClean="0"/>
              <a:t>Can </a:t>
            </a:r>
            <a:r>
              <a:rPr lang="en-US" sz="2000" dirty="0"/>
              <a:t>be accessed as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&lt;array&gt;.length</a:t>
            </a:r>
            <a:r>
              <a:rPr lang="en-US" sz="2000" dirty="0"/>
              <a:t>, </a:t>
            </a:r>
            <a:endParaRPr lang="en-US" sz="2000" dirty="0" smtClean="0"/>
          </a:p>
          <a:p>
            <a:pPr lvl="1"/>
            <a:r>
              <a:rPr lang="en-US" sz="2000" dirty="0" smtClean="0"/>
              <a:t>e.g</a:t>
            </a:r>
            <a:r>
              <a:rPr lang="en-US" sz="2000" dirty="0"/>
              <a:t>. </a:t>
            </a:r>
            <a:r>
              <a:rPr lang="en-US" sz="2000" dirty="0" err="1" smtClean="0">
                <a:latin typeface="Courier New" pitchFamily="49" charset="0"/>
                <a:ea typeface="Courier New" charset="0"/>
                <a:cs typeface="Courier New" pitchFamily="49" charset="0"/>
              </a:rPr>
              <a:t>ages.length</a:t>
            </a:r>
            <a:r>
              <a:rPr lang="en-US" sz="2000" dirty="0" smtClean="0">
                <a:latin typeface="Courier New" pitchFamily="49" charset="0"/>
                <a:ea typeface="Courier New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ea typeface="Courier New" charset="0"/>
                <a:cs typeface="Courier New" pitchFamily="49" charset="0"/>
              </a:rPr>
              <a:t>names.length</a:t>
            </a:r>
            <a:endParaRPr lang="en-US" sz="2000" dirty="0">
              <a:latin typeface="Courier New" pitchFamily="49" charset="0"/>
              <a:ea typeface="Courier New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66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Array access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0709" y="986166"/>
            <a:ext cx="8985235" cy="2140360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Individual array elements can be accessed using 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[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idx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]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 err="1">
                <a:latin typeface="Courier" pitchFamily="2" charset="0"/>
              </a:rPr>
              <a:t>idx</a:t>
            </a:r>
            <a:r>
              <a:rPr lang="en-US" sz="2000" dirty="0"/>
              <a:t> is integer expression representing the position of the element we want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Indices in Java begin at zero and go to array length </a:t>
            </a:r>
            <a:r>
              <a:rPr lang="mr-IN" sz="2400" dirty="0"/>
              <a:t>–</a:t>
            </a:r>
            <a:r>
              <a:rPr lang="en-US" sz="2400" dirty="0"/>
              <a:t> 1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Every array has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Trying to access elements outside of this range will yield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ArrayIndexOutOfBoundsException</a:t>
            </a:r>
            <a:endParaRPr lang="en-US" sz="2000" dirty="0"/>
          </a:p>
          <a:p>
            <a:pPr lvl="1" defTabSz="914400">
              <a:spcBef>
                <a:spcPts val="0"/>
              </a:spcBef>
            </a:pPr>
            <a:endParaRPr lang="en-US" sz="2000" dirty="0"/>
          </a:p>
          <a:p>
            <a:pPr defTabSz="914400">
              <a:spcBef>
                <a:spcPts val="0"/>
              </a:spcBef>
            </a:pPr>
            <a:endParaRPr lang="en-US" sz="2400" dirty="0"/>
          </a:p>
          <a:p>
            <a:pPr defTabSz="914400">
              <a:spcBef>
                <a:spcPts val="0"/>
              </a:spcBef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53" y="3275577"/>
            <a:ext cx="7124700" cy="142240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10709" y="4421441"/>
            <a:ext cx="8826485" cy="21579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endParaRPr lang="en-US" sz="2800" dirty="0"/>
          </a:p>
          <a:p>
            <a:pPr defTabSz="9144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Examples: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 = {3, 54, 34, 32, 23, 1, 43, 999, 45}; 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firstElement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a[0]; //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firstElement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3;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firstTwo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a[0] + a[1]; //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firstTwo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3 + 54 = 57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a[a.length-1] = 0; // last element of set to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C4487DE-1186-5041-929D-C770D34BC8D8}"/>
              </a:ext>
            </a:extLst>
          </p:cNvPr>
          <p:cNvSpPr txBox="1"/>
          <p:nvPr/>
        </p:nvSpPr>
        <p:spPr>
          <a:xfrm>
            <a:off x="3018501" y="4349591"/>
            <a:ext cx="64892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" pitchFamily="2" charset="0"/>
                <a:ea typeface="Verdana" panose="020B0604030504040204" pitchFamily="34" charset="0"/>
                <a:cs typeface="Arial" panose="020B0604020202020204" pitchFamily="34" charset="0"/>
              </a:rPr>
              <a:t>a[2]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ADAB767-7EFB-6042-9818-7A4B7EB161B3}"/>
              </a:ext>
            </a:extLst>
          </p:cNvPr>
          <p:cNvSpPr txBox="1"/>
          <p:nvPr/>
        </p:nvSpPr>
        <p:spPr>
          <a:xfrm>
            <a:off x="3725502" y="4339759"/>
            <a:ext cx="64892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" pitchFamily="2" charset="0"/>
                <a:ea typeface="Verdana" panose="020B0604030504040204" pitchFamily="34" charset="0"/>
                <a:cs typeface="Arial" panose="020B0604020202020204" pitchFamily="34" charset="0"/>
              </a:rPr>
              <a:t>a[3]</a:t>
            </a:r>
          </a:p>
        </p:txBody>
      </p:sp>
    </p:spTree>
    <p:extLst>
      <p:ext uri="{BB962C8B-B14F-4D97-AF65-F5344CB8AC3E}">
        <p14:creationId xmlns="" xmlns:p14="http://schemas.microsoft.com/office/powerpoint/2010/main" val="11075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Array usage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1810528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set of integer numbers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Solution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Store the numbers in an array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Use a loop to go through the array elements and compare each one with the previously-known maximum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0963" y="3087519"/>
            <a:ext cx="8142087" cy="2975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// smallest possible value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array.length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++)  // Here loop control is for accessing array </a:t>
            </a:r>
            <a:r>
              <a:rPr lang="en-US" sz="1600" dirty="0" err="1" smtClean="0">
                <a:latin typeface="Courier Regular" pitchFamily="2" charset="0"/>
                <a:ea typeface="Courier New" charset="0"/>
                <a:cs typeface="Courier New" charset="0"/>
              </a:rPr>
              <a:t>inexes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!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(array[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 &gt; max)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max = array[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];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4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78585</TotalTime>
  <Words>1720</Words>
  <Application>Microsoft Macintosh PowerPoint</Application>
  <PresentationFormat>On-screen Show (4:3)</PresentationFormat>
  <Paragraphs>316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CMPU-102-01 Fall 2021 Data Structures and Algorithms</vt:lpstr>
      <vt:lpstr>Previously, on CMPU-102…</vt:lpstr>
      <vt:lpstr>The array data structure  (IPUJ 3.8)</vt:lpstr>
      <vt:lpstr>Definition of data structure</vt:lpstr>
      <vt:lpstr>For Emphasis</vt:lpstr>
      <vt:lpstr>Java arrays</vt:lpstr>
      <vt:lpstr>Java array initialization</vt:lpstr>
      <vt:lpstr>Array access</vt:lpstr>
      <vt:lpstr>Array usage example</vt:lpstr>
      <vt:lpstr>“For-each” loop</vt:lpstr>
      <vt:lpstr>Multi-dimensional arrays</vt:lpstr>
      <vt:lpstr>Accessing multi-dimensional arrays</vt:lpstr>
      <vt:lpstr>In-class exercise: matrix findMax</vt:lpstr>
      <vt:lpstr>matrix findMax solution</vt:lpstr>
      <vt:lpstr>Java type casting</vt:lpstr>
      <vt:lpstr>Type casting</vt:lpstr>
      <vt:lpstr>Java operator precedence summary</vt:lpstr>
      <vt:lpstr>Explicit vs implicit type casts</vt:lpstr>
      <vt:lpstr>Primitive-type casting</vt:lpstr>
      <vt:lpstr>Object-type casting</vt:lpstr>
      <vt:lpstr>Converting between incompatible types</vt:lpstr>
      <vt:lpstr>In-class exercise</vt:lpstr>
      <vt:lpstr>In-class exercise - answers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with Java</dc:title>
  <dc:creator>Rui Meireles;Peter Lemieszewski</dc:creator>
  <cp:lastModifiedBy>olga Lemieszewski</cp:lastModifiedBy>
  <cp:revision>2058</cp:revision>
  <cp:lastPrinted>2019-09-10T14:22:34Z</cp:lastPrinted>
  <dcterms:created xsi:type="dcterms:W3CDTF">2011-11-22T14:51:59Z</dcterms:created>
  <dcterms:modified xsi:type="dcterms:W3CDTF">2021-09-23T18:06:37Z</dcterms:modified>
</cp:coreProperties>
</file>