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8"/>
  </p:notesMasterIdLst>
  <p:handoutMasterIdLst>
    <p:handoutMasterId r:id="rId19"/>
  </p:handoutMasterIdLst>
  <p:sldIdLst>
    <p:sldId id="1189" r:id="rId2"/>
    <p:sldId id="1070" r:id="rId3"/>
    <p:sldId id="1072" r:id="rId4"/>
    <p:sldId id="1077" r:id="rId5"/>
    <p:sldId id="1079" r:id="rId6"/>
    <p:sldId id="1190" r:id="rId7"/>
    <p:sldId id="1200" r:id="rId8"/>
    <p:sldId id="1191" r:id="rId9"/>
    <p:sldId id="1192" r:id="rId10"/>
    <p:sldId id="1193" r:id="rId11"/>
    <p:sldId id="1194" r:id="rId12"/>
    <p:sldId id="1195" r:id="rId13"/>
    <p:sldId id="1196" r:id="rId14"/>
    <p:sldId id="1197" r:id="rId15"/>
    <p:sldId id="1198" r:id="rId16"/>
    <p:sldId id="1199" r:id="rId1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89"/>
            <p14:sldId id="1070"/>
            <p14:sldId id="1072"/>
            <p14:sldId id="1077"/>
            <p14:sldId id="1078"/>
            <p14:sldId id="1079"/>
            <p14:sldId id="1243"/>
            <p14:sldId id="1080"/>
            <p14:sldId id="1081"/>
            <p14:sldId id="1082"/>
            <p14:sldId id="737"/>
            <p14:sldId id="738"/>
            <p14:sldId id="739"/>
            <p14:sldId id="746"/>
            <p14:sldId id="1242"/>
            <p14:sldId id="740"/>
            <p14:sldId id="744"/>
            <p14:sldId id="741"/>
            <p14:sldId id="742"/>
            <p14:sldId id="1202"/>
            <p14:sldId id="743"/>
            <p14:sldId id="745"/>
            <p14:sldId id="1244"/>
            <p14:sldId id="79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44" autoAdjust="0"/>
    <p:restoredTop sz="92560" autoAdjust="0"/>
  </p:normalViewPr>
  <p:slideViewPr>
    <p:cSldViewPr snapToGrid="0" snapToObjects="1">
      <p:cViewPr varScale="1">
        <p:scale>
          <a:sx n="42" d="100"/>
          <a:sy n="42" d="100"/>
        </p:scale>
        <p:origin x="-1383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690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256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445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9098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269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683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064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592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20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467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132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79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467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649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11/9/2021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92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Fall,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#17: Java’s collections: </a:t>
            </a:r>
            <a:endParaRPr lang="en-US" sz="4000" b="1" dirty="0" smtClean="0"/>
          </a:p>
          <a:p>
            <a:r>
              <a:rPr lang="en-US" sz="4000" b="1" dirty="0" err="1" smtClean="0"/>
              <a:t>Iterator</a:t>
            </a:r>
            <a:r>
              <a:rPr lang="en-US" sz="4000" b="1" dirty="0" smtClean="0"/>
              <a:t>, sets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 hierarchy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5" y="4325258"/>
            <a:ext cx="8681034" cy="23041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: uses </a:t>
            </a:r>
            <a:r>
              <a:rPr lang="en-US" sz="2400" b="1" dirty="0"/>
              <a:t>hashing</a:t>
            </a:r>
            <a:r>
              <a:rPr lang="en-US" sz="2400" dirty="0"/>
              <a:t> for fast element lookup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LinkedHashSet</a:t>
            </a:r>
            <a:r>
              <a:rPr lang="en-US" sz="2400" dirty="0"/>
              <a:t>: like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 but also keeps linked list between elements that allows for insertion-order iteration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TreeSet</a:t>
            </a:r>
            <a:r>
              <a:rPr lang="en-US" sz="2400" dirty="0"/>
              <a:t>: keeps set elements sorted using a tree data structure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EnumSet</a:t>
            </a:r>
            <a:r>
              <a:rPr lang="en-US" sz="2400" dirty="0"/>
              <a:t>: specialized set for constants</a:t>
            </a:r>
          </a:p>
          <a:p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982756"/>
            <a:ext cx="3555432" cy="32235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60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example usage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53125" y="1031452"/>
            <a:ext cx="8790876" cy="5688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names = {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Jay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Alice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Melvor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Erica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nset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names.length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nset.add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(names[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]);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What names am I thinking of?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(true){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guess 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guess.toLowerCase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().equals(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exit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)) 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nset.contains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(guess))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Lucky guess!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No. Try again?!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5585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What is hashing?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487" y="940716"/>
            <a:ext cx="8824920" cy="59750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uses hashing and an array to improve performance 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 hash function takes in an object and outputs an integer hash code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Desirable hash function properties:</a:t>
            </a:r>
          </a:p>
          <a:p>
            <a:pPr lvl="1"/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Determinism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always output the same value for a given input</a:t>
            </a:r>
          </a:p>
          <a:p>
            <a:pPr lvl="1"/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Defined range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fixed-size output</a:t>
            </a:r>
          </a:p>
          <a:p>
            <a:pPr lvl="1"/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Uniformity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every output equally likely</a:t>
            </a: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Java provides a hash function in the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Object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class: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hashCode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integer hash code for any object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hello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.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hashCode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returns </a:t>
            </a:r>
            <a:r>
              <a:rPr lang="is-IS" sz="2000" dirty="0">
                <a:latin typeface="Calibri" charset="0"/>
                <a:ea typeface="Calibri" charset="0"/>
                <a:cs typeface="Calibri" charset="0"/>
              </a:rPr>
              <a:t>99162322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3B13EE5-E332-E94C-A61D-A0EFF6D66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849" y="3460405"/>
            <a:ext cx="3264255" cy="17313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63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Using hashing to implement a set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347346" y="1087571"/>
                <a:ext cx="8551902" cy="506548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25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Adding an element to a hash set, basic idea: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Compute the hash code of the element to be inserted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Use that hash code to index an array where the element is to be stored. If there is an element already there, then reject addition</a:t>
                </a:r>
                <a:endParaRPr lang="en-US" sz="24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This takes only 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 </m:t>
                    </m:r>
                  </m:oMath>
                </a14:m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: very efficient!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Computing hash code for object does not depend on set size 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Index-based array access does not depend on set size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Same strategy also works for </a:t>
                </a:r>
                <a:r>
                  <a:rPr lang="en-US" sz="2400" dirty="0">
                    <a:latin typeface="Courier Regular" pitchFamily="2" charset="0"/>
                    <a:ea typeface="Courier New" charset="0"/>
                    <a:cs typeface="Courier New" charset="0"/>
                  </a:rPr>
                  <a:t>contains()</a:t>
                </a:r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 and </a:t>
                </a:r>
                <a:r>
                  <a:rPr lang="en-US" sz="2400" dirty="0">
                    <a:latin typeface="Courier Regular" pitchFamily="2" charset="0"/>
                    <a:ea typeface="Courier New" charset="0"/>
                    <a:cs typeface="Courier New" charset="0"/>
                  </a:rPr>
                  <a:t>remove()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Problems with this simplistic approach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We’d need a very large array (memory-inefficient)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There are infinitely many different objects, but “only” </a:t>
                </a:r>
                <a:r>
                  <a:rPr lang="en-US" altLang="en-US" sz="2000" dirty="0"/>
                  <a:t>2</a:t>
                </a:r>
                <a:r>
                  <a:rPr lang="en-US" altLang="en-US" sz="2000" baseline="35000" dirty="0"/>
                  <a:t>32</a:t>
                </a:r>
                <a:r>
                  <a:rPr lang="en-US" altLang="en-US" sz="2000" dirty="0"/>
                  <a:t> different integers</a:t>
                </a:r>
              </a:p>
              <a:p>
                <a:pPr lvl="2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Collisions are rare but possible</a:t>
                </a:r>
              </a:p>
              <a:p>
                <a:pPr lvl="2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E.g. both </a:t>
                </a:r>
                <a:r>
                  <a:rPr lang="en-US" sz="2000" dirty="0">
                    <a:solidFill>
                      <a:srgbClr val="00B050"/>
                    </a:solidFill>
                    <a:latin typeface="Courier" pitchFamily="2" charset="0"/>
                    <a:ea typeface="Calibri" charset="0"/>
                    <a:cs typeface="Calibri" charset="0"/>
                  </a:rPr>
                  <a:t>String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s “hierarch” and “crinolines” have the same hash code (-</a:t>
                </a:r>
                <a:r>
                  <a:rPr lang="is-IS" sz="2000" dirty="0">
                    <a:latin typeface="Calibri" charset="0"/>
                    <a:ea typeface="Calibri" charset="0"/>
                    <a:cs typeface="Calibri" charset="0"/>
                  </a:rPr>
                  <a:t>1732884796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), would therefore map to same index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46" y="1087571"/>
                <a:ext cx="8551902" cy="5065485"/>
              </a:xfrm>
              <a:prstGeom prst="rect">
                <a:avLst/>
              </a:prstGeom>
              <a:blipFill>
                <a:blip r:embed="rId3"/>
                <a:stretch>
                  <a:fillRect l="-741" t="-752" b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1781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Bucket hashing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89185" y="1146629"/>
            <a:ext cx="8782633" cy="49203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Idea: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Have a reasonably-sized array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(size N_BUCKETS) where each element is a bucket that can hold multiple elements (e.g. a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lvl="2"/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a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[N_BUCKETS];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Compute bucket for an element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as:</a:t>
            </a:r>
          </a:p>
          <a:p>
            <a:pPr marL="457200" lvl="1" indent="0">
              <a:buNone/>
            </a:pPr>
            <a:r>
              <a:rPr lang="en-US" altLang="en-US" sz="2000" dirty="0">
                <a:latin typeface="Courier Regular" pitchFamily="2" charset="0"/>
              </a:rPr>
              <a:t>	</a:t>
            </a:r>
            <a:r>
              <a:rPr lang="en-US" altLang="en-US" sz="2000" dirty="0" err="1">
                <a:solidFill>
                  <a:srgbClr val="00B050"/>
                </a:solidFill>
                <a:latin typeface="Courier Regular" pitchFamily="2" charset="0"/>
              </a:rPr>
              <a:t>int</a:t>
            </a:r>
            <a:r>
              <a:rPr lang="en-US" altLang="en-US" sz="2000" dirty="0">
                <a:latin typeface="Courier Regular" pitchFamily="2" charset="0"/>
              </a:rPr>
              <a:t> bucket = </a:t>
            </a:r>
            <a:r>
              <a:rPr lang="en-US" altLang="en-US" sz="2000" dirty="0" err="1">
                <a:solidFill>
                  <a:srgbClr val="00B050"/>
                </a:solidFill>
                <a:latin typeface="Courier Regular" pitchFamily="2" charset="0"/>
              </a:rPr>
              <a:t>Math</a:t>
            </a:r>
            <a:r>
              <a:rPr lang="en-US" altLang="en-US" sz="2000" dirty="0" err="1">
                <a:latin typeface="Courier Regular" pitchFamily="2" charset="0"/>
              </a:rPr>
              <a:t>.abs</a:t>
            </a:r>
            <a:r>
              <a:rPr lang="en-US" altLang="en-US" sz="2000" dirty="0">
                <a:latin typeface="Courier Regular" pitchFamily="2" charset="0"/>
              </a:rPr>
              <a:t>(</a:t>
            </a:r>
            <a:r>
              <a:rPr lang="en-US" altLang="en-US" sz="2000" dirty="0" err="1">
                <a:latin typeface="Courier Regular" pitchFamily="2" charset="0"/>
              </a:rPr>
              <a:t>e.hashCode</a:t>
            </a:r>
            <a:r>
              <a:rPr lang="en-US" altLang="en-US" sz="2000" dirty="0">
                <a:latin typeface="Courier Regular" pitchFamily="2" charset="0"/>
              </a:rPr>
              <a:t>()) % N_BUCKETS;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Use the </a:t>
            </a:r>
            <a:r>
              <a:rPr lang="en-US" alt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in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a[bucket]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to implement the set operations:</a:t>
            </a:r>
          </a:p>
          <a:p>
            <a:pPr lvl="2"/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add()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 a[bucket].add(e)</a:t>
            </a:r>
            <a:endParaRPr lang="en-US" altLang="en-US" dirty="0">
              <a:latin typeface="Calibri" charset="0"/>
              <a:ea typeface="Calibri" charset="0"/>
              <a:cs typeface="Calibri" charset="0"/>
            </a:endParaRPr>
          </a:p>
          <a:p>
            <a:pPr lvl="2"/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contains()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 a[bucket].contains(e)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2"/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remove()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en-US" altLang="en-US" sz="2000" dirty="0">
                <a:latin typeface="Courier Regular" pitchFamily="2" charset="0"/>
                <a:ea typeface="Courier New" charset="0"/>
                <a:cs typeface="Courier New" charset="0"/>
              </a:rPr>
              <a:t> a[bucket].remove(e)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0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235" y="982756"/>
            <a:ext cx="2695409" cy="244383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C45AE8B-084A-DE42-A7AC-A0B41579FAE6}"/>
              </a:ext>
            </a:extLst>
          </p:cNvPr>
          <p:cNvSpPr txBox="1">
            <a:spLocks/>
          </p:cNvSpPr>
          <p:nvPr/>
        </p:nvSpPr>
        <p:spPr>
          <a:xfrm>
            <a:off x="125468" y="1041443"/>
            <a:ext cx="6442465" cy="23041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2400" dirty="0"/>
              <a:t> uses bucket hashing for fast lookup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B15B8F44-2703-5047-8715-D431E455E8B1}"/>
              </a:ext>
            </a:extLst>
          </p:cNvPr>
          <p:cNvSpPr/>
          <p:nvPr/>
        </p:nvSpPr>
        <p:spPr>
          <a:xfrm>
            <a:off x="3848882" y="4504365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00C0FDB9-106E-A045-B0AB-44C7B6EF7E4F}"/>
              </a:ext>
            </a:extLst>
          </p:cNvPr>
          <p:cNvSpPr/>
          <p:nvPr/>
        </p:nvSpPr>
        <p:spPr>
          <a:xfrm>
            <a:off x="2900754" y="4515596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E6128E7-B3A3-724C-A269-05FFD3171261}"/>
              </a:ext>
            </a:extLst>
          </p:cNvPr>
          <p:cNvSpPr/>
          <p:nvPr/>
        </p:nvSpPr>
        <p:spPr>
          <a:xfrm>
            <a:off x="1578889" y="4356232"/>
            <a:ext cx="1147797" cy="3591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71">
            <a:extLst>
              <a:ext uri="{FF2B5EF4-FFF2-40B4-BE49-F238E27FC236}">
                <a16:creationId xmlns="" xmlns:a16="http://schemas.microsoft.com/office/drawing/2014/main" id="{738D52F6-43CD-7544-BB94-935E1B4ED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37270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2" name="Text Box 973">
            <a:extLst>
              <a:ext uri="{FF2B5EF4-FFF2-40B4-BE49-F238E27FC236}">
                <a16:creationId xmlns="" xmlns:a16="http://schemas.microsoft.com/office/drawing/2014/main" id="{998C676A-903D-064F-9400-BC1DBE3C0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37143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0</a:t>
            </a:r>
            <a:endParaRPr lang="en-US" altLang="en-US" sz="1600"/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F85F4CE0-C433-784F-84F6-ABC460004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39556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4" name="Text Box 4">
            <a:extLst>
              <a:ext uri="{FF2B5EF4-FFF2-40B4-BE49-F238E27FC236}">
                <a16:creationId xmlns="" xmlns:a16="http://schemas.microsoft.com/office/drawing/2014/main" id="{124CE4F3-9E9A-5949-8B71-1D419DA6C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39429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1</a:t>
            </a:r>
            <a:endParaRPr lang="en-US" altLang="en-US" sz="1600"/>
          </a:p>
        </p:txBody>
      </p:sp>
      <p:sp>
        <p:nvSpPr>
          <p:cNvPr id="15" name="Rectangle 6">
            <a:extLst>
              <a:ext uri="{FF2B5EF4-FFF2-40B4-BE49-F238E27FC236}">
                <a16:creationId xmlns="" xmlns:a16="http://schemas.microsoft.com/office/drawing/2014/main" id="{5A309442-96D7-EA42-BB1A-DA8A610D5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41842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6" name="Text Box 7">
            <a:extLst>
              <a:ext uri="{FF2B5EF4-FFF2-40B4-BE49-F238E27FC236}">
                <a16:creationId xmlns="" xmlns:a16="http://schemas.microsoft.com/office/drawing/2014/main" id="{1D78A884-15C6-604C-85C8-B0CF90EF2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41715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2</a:t>
            </a:r>
            <a:endParaRPr lang="en-US" altLang="en-US" sz="1600"/>
          </a:p>
        </p:txBody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25924990-DA10-514C-B2B7-D16CA34E9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7614" y="4412871"/>
            <a:ext cx="6096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" name="Text Box 10">
            <a:extLst>
              <a:ext uri="{FF2B5EF4-FFF2-40B4-BE49-F238E27FC236}">
                <a16:creationId xmlns="" xmlns:a16="http://schemas.microsoft.com/office/drawing/2014/main" id="{4B28E39E-9AC9-5C41-A4A7-EAC1F479E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614" y="4400171"/>
            <a:ext cx="30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/>
              <a:t>3</a:t>
            </a:r>
            <a:endParaRPr lang="en-US" altLang="en-US" sz="1600"/>
          </a:p>
        </p:txBody>
      </p:sp>
      <p:grpSp>
        <p:nvGrpSpPr>
          <p:cNvPr id="3" name="Group 18">
            <a:extLst>
              <a:ext uri="{FF2B5EF4-FFF2-40B4-BE49-F238E27FC236}">
                <a16:creationId xmlns="" xmlns:a16="http://schemas.microsoft.com/office/drawing/2014/main" id="{4D815D26-83AB-574F-AC60-DA5EA95DBFE0}"/>
              </a:ext>
            </a:extLst>
          </p:cNvPr>
          <p:cNvGrpSpPr/>
          <p:nvPr/>
        </p:nvGrpSpPr>
        <p:grpSpPr>
          <a:xfrm>
            <a:off x="2135902" y="3715959"/>
            <a:ext cx="1676400" cy="688975"/>
            <a:chOff x="3140349" y="2485869"/>
            <a:chExt cx="1676400" cy="688975"/>
          </a:xfrm>
        </p:grpSpPr>
        <p:sp>
          <p:nvSpPr>
            <p:cNvPr id="20" name="Oval 0">
              <a:extLst>
                <a:ext uri="{FF2B5EF4-FFF2-40B4-BE49-F238E27FC236}">
                  <a16:creationId xmlns="" xmlns:a16="http://schemas.microsoft.com/office/drawing/2014/main" id="{E435426F-5341-CA4F-906F-CB8A1F0BA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0349" y="2573181"/>
              <a:ext cx="74612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cxnSp>
          <p:nvCxnSpPr>
            <p:cNvPr id="21" name="AutoShape 21">
              <a:extLst>
                <a:ext uri="{FF2B5EF4-FFF2-40B4-BE49-F238E27FC236}">
                  <a16:creationId xmlns="" xmlns:a16="http://schemas.microsoft.com/office/drawing/2014/main" id="{487C6CDB-6534-9947-AAC0-185EDFE681A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214961" y="2611281"/>
              <a:ext cx="965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" name="Group 21">
              <a:extLst>
                <a:ext uri="{FF2B5EF4-FFF2-40B4-BE49-F238E27FC236}">
                  <a16:creationId xmlns="" xmlns:a16="http://schemas.microsoft.com/office/drawing/2014/main" id="{22274FB9-F223-A446-9D12-A1FAC2F61D2A}"/>
                </a:ext>
              </a:extLst>
            </p:cNvPr>
            <p:cNvGrpSpPr/>
            <p:nvPr/>
          </p:nvGrpSpPr>
          <p:grpSpPr>
            <a:xfrm>
              <a:off x="4112693" y="2485869"/>
              <a:ext cx="704056" cy="688975"/>
              <a:chOff x="4112693" y="2485869"/>
              <a:chExt cx="704056" cy="688975"/>
            </a:xfrm>
          </p:grpSpPr>
          <p:sp>
            <p:nvSpPr>
              <p:cNvPr id="23" name="Rectangle 50">
                <a:extLst>
                  <a:ext uri="{FF2B5EF4-FFF2-40B4-BE49-F238E27FC236}">
                    <a16:creationId xmlns="" xmlns:a16="http://schemas.microsoft.com/office/drawing/2014/main" id="{C02344B1-33DA-0845-8748-67DE277065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62" y="24858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24" name="Rectangle 52">
                <a:extLst>
                  <a:ext uri="{FF2B5EF4-FFF2-40B4-BE49-F238E27FC236}">
                    <a16:creationId xmlns="" xmlns:a16="http://schemas.microsoft.com/office/drawing/2014/main" id="{7C486D41-74B6-EB4F-ABE6-AF0761554B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62" y="27144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25" name="Rectangle 53">
                <a:extLst>
                  <a:ext uri="{FF2B5EF4-FFF2-40B4-BE49-F238E27FC236}">
                    <a16:creationId xmlns="" xmlns:a16="http://schemas.microsoft.com/office/drawing/2014/main" id="{46F87C7A-7981-4048-9DCA-0CE9005F3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424" y="2667815"/>
                <a:ext cx="6953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Jay</a:t>
                </a:r>
                <a:endParaRPr lang="en-US" altLang="en-US" sz="900" dirty="0"/>
              </a:p>
            </p:txBody>
          </p:sp>
          <p:sp>
            <p:nvSpPr>
              <p:cNvPr id="26" name="Rectangle 54">
                <a:extLst>
                  <a:ext uri="{FF2B5EF4-FFF2-40B4-BE49-F238E27FC236}">
                    <a16:creationId xmlns="" xmlns:a16="http://schemas.microsoft.com/office/drawing/2014/main" id="{42C73018-3FC0-C744-AB4D-D73DFFFE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162" y="2938307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 dirty="0"/>
              </a:p>
            </p:txBody>
          </p:sp>
          <p:sp>
            <p:nvSpPr>
              <p:cNvPr id="27" name="Text Box 55">
                <a:extLst>
                  <a:ext uri="{FF2B5EF4-FFF2-40B4-BE49-F238E27FC236}">
                    <a16:creationId xmlns="" xmlns:a16="http://schemas.microsoft.com/office/drawing/2014/main" id="{45E95472-9ED6-1641-A805-8B0F65FC9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4924" y="2930369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  <p:sp>
            <p:nvSpPr>
              <p:cNvPr id="28" name="AutoShape 57">
                <a:extLst>
                  <a:ext uri="{FF2B5EF4-FFF2-40B4-BE49-F238E27FC236}">
                    <a16:creationId xmlns="" xmlns:a16="http://schemas.microsoft.com/office/drawing/2014/main" id="{3DF1E39E-A7E4-ED43-9373-91704AB8F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108724" y="2589056"/>
                <a:ext cx="63500" cy="5556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</p:grp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E48B5821-D7BE-2E47-B5AC-95F428AFEF70}"/>
              </a:ext>
            </a:extLst>
          </p:cNvPr>
          <p:cNvSpPr/>
          <p:nvPr/>
        </p:nvSpPr>
        <p:spPr>
          <a:xfrm>
            <a:off x="131861" y="1582786"/>
            <a:ext cx="702348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adding elements:</a:t>
            </a:r>
          </a:p>
          <a:p>
            <a:pPr marL="285750" indent="-285750">
              <a:buFont typeface="Arial" charset="0"/>
              <a:buChar char="•"/>
            </a:pPr>
            <a:endParaRPr lang="en-US" sz="5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4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[] names = {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Jay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Alice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Melvor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Erica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names.length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++)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nset.add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(names[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]);</a:t>
            </a:r>
          </a:p>
        </p:txBody>
      </p:sp>
      <p:grpSp>
        <p:nvGrpSpPr>
          <p:cNvPr id="8" name="Group 29">
            <a:extLst>
              <a:ext uri="{FF2B5EF4-FFF2-40B4-BE49-F238E27FC236}">
                <a16:creationId xmlns="" xmlns:a16="http://schemas.microsoft.com/office/drawing/2014/main" id="{53137B13-D74F-904D-95A8-4A82FE9A52D6}"/>
              </a:ext>
            </a:extLst>
          </p:cNvPr>
          <p:cNvGrpSpPr/>
          <p:nvPr/>
        </p:nvGrpSpPr>
        <p:grpSpPr>
          <a:xfrm>
            <a:off x="2121614" y="4510594"/>
            <a:ext cx="1610520" cy="748428"/>
            <a:chOff x="3126061" y="3280504"/>
            <a:chExt cx="1610520" cy="748428"/>
          </a:xfrm>
        </p:grpSpPr>
        <p:cxnSp>
          <p:nvCxnSpPr>
            <p:cNvPr id="31" name="AutoShape 24">
              <a:extLst>
                <a:ext uri="{FF2B5EF4-FFF2-40B4-BE49-F238E27FC236}">
                  <a16:creationId xmlns="" xmlns:a16="http://schemas.microsoft.com/office/drawing/2014/main" id="{98D2D1C8-B11C-0F4D-A13E-B7520640CE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96231" y="3315969"/>
              <a:ext cx="925647" cy="2733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" name="Group 31">
              <a:extLst>
                <a:ext uri="{FF2B5EF4-FFF2-40B4-BE49-F238E27FC236}">
                  <a16:creationId xmlns="" xmlns:a16="http://schemas.microsoft.com/office/drawing/2014/main" id="{B85752C8-8C33-6C40-BD4E-E314B8DF7873}"/>
                </a:ext>
              </a:extLst>
            </p:cNvPr>
            <p:cNvGrpSpPr/>
            <p:nvPr/>
          </p:nvGrpSpPr>
          <p:grpSpPr>
            <a:xfrm>
              <a:off x="3126061" y="3280504"/>
              <a:ext cx="1610520" cy="748428"/>
              <a:chOff x="3126061" y="3280504"/>
              <a:chExt cx="1610520" cy="748428"/>
            </a:xfrm>
          </p:grpSpPr>
          <p:sp>
            <p:nvSpPr>
              <p:cNvPr id="33" name="Oval 5">
                <a:extLst>
                  <a:ext uri="{FF2B5EF4-FFF2-40B4-BE49-F238E27FC236}">
                    <a16:creationId xmlns="" xmlns:a16="http://schemas.microsoft.com/office/drawing/2014/main" id="{6AA8DB7A-956A-D747-9D24-2A288F428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061" y="3280504"/>
                <a:ext cx="70170" cy="6945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4" name="AutoShape 94">
                <a:extLst>
                  <a:ext uri="{FF2B5EF4-FFF2-40B4-BE49-F238E27FC236}">
                    <a16:creationId xmlns="" xmlns:a16="http://schemas.microsoft.com/office/drawing/2014/main" id="{BA6AE55C-B826-694C-9700-E53208938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096803" y="3574764"/>
                <a:ext cx="59108" cy="5225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" name="Rectangle 50">
                <a:extLst>
                  <a:ext uri="{FF2B5EF4-FFF2-40B4-BE49-F238E27FC236}">
                    <a16:creationId xmlns="" xmlns:a16="http://schemas.microsoft.com/office/drawing/2014/main" id="{04294062-3317-3644-A85F-9F200C58A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493" y="33399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6" name="Rectangle 52">
                <a:extLst>
                  <a:ext uri="{FF2B5EF4-FFF2-40B4-BE49-F238E27FC236}">
                    <a16:creationId xmlns="" xmlns:a16="http://schemas.microsoft.com/office/drawing/2014/main" id="{237DA631-E42E-AE46-B317-6D8FFBC8F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493" y="35685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Alice</a:t>
                </a:r>
              </a:p>
            </p:txBody>
          </p:sp>
          <p:sp>
            <p:nvSpPr>
              <p:cNvPr id="37" name="Rectangle 54">
                <a:extLst>
                  <a:ext uri="{FF2B5EF4-FFF2-40B4-BE49-F238E27FC236}">
                    <a16:creationId xmlns="" xmlns:a16="http://schemas.microsoft.com/office/drawing/2014/main" id="{CEB7E760-5644-0041-80E6-81863CEC7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493" y="3792395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8" name="Text Box 55">
                <a:extLst>
                  <a:ext uri="{FF2B5EF4-FFF2-40B4-BE49-F238E27FC236}">
                    <a16:creationId xmlns="" xmlns:a16="http://schemas.microsoft.com/office/drawing/2014/main" id="{5D6E444E-E662-404E-86BC-55D557BE74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8255" y="3784457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</p:grpSp>
      </p:grpSp>
      <p:grpSp>
        <p:nvGrpSpPr>
          <p:cNvPr id="22" name="Group 38">
            <a:extLst>
              <a:ext uri="{FF2B5EF4-FFF2-40B4-BE49-F238E27FC236}">
                <a16:creationId xmlns="" xmlns:a16="http://schemas.microsoft.com/office/drawing/2014/main" id="{D4880DDB-8B0B-1549-BEA1-5D6DFB83B442}"/>
              </a:ext>
            </a:extLst>
          </p:cNvPr>
          <p:cNvGrpSpPr/>
          <p:nvPr/>
        </p:nvGrpSpPr>
        <p:grpSpPr>
          <a:xfrm>
            <a:off x="3155702" y="4576750"/>
            <a:ext cx="1505425" cy="688975"/>
            <a:chOff x="2283990" y="4330145"/>
            <a:chExt cx="1505425" cy="688975"/>
          </a:xfrm>
        </p:grpSpPr>
        <p:sp>
          <p:nvSpPr>
            <p:cNvPr id="40" name="Rectangle 50">
              <a:extLst>
                <a:ext uri="{FF2B5EF4-FFF2-40B4-BE49-F238E27FC236}">
                  <a16:creationId xmlns="" xmlns:a16="http://schemas.microsoft.com/office/drawing/2014/main" id="{7D646E9B-0BD1-C14D-969C-0466A26E4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1" name="Rectangle 52">
              <a:extLst>
                <a:ext uri="{FF2B5EF4-FFF2-40B4-BE49-F238E27FC236}">
                  <a16:creationId xmlns="" xmlns:a16="http://schemas.microsoft.com/office/drawing/2014/main" id="{0DAADB72-97B8-124E-9BAD-E16619529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 err="1"/>
                <a:t>Melvor</a:t>
              </a:r>
              <a:endParaRPr lang="en-US" altLang="en-US" sz="1400" dirty="0"/>
            </a:p>
          </p:txBody>
        </p:sp>
        <p:sp>
          <p:nvSpPr>
            <p:cNvPr id="42" name="Rectangle 54">
              <a:extLst>
                <a:ext uri="{FF2B5EF4-FFF2-40B4-BE49-F238E27FC236}">
                  <a16:creationId xmlns="" xmlns:a16="http://schemas.microsoft.com/office/drawing/2014/main" id="{0F9EF1FE-99E2-B244-9244-37129C097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3" name="Text Box 55">
              <a:extLst>
                <a:ext uri="{FF2B5EF4-FFF2-40B4-BE49-F238E27FC236}">
                  <a16:creationId xmlns="" xmlns:a16="http://schemas.microsoft.com/office/drawing/2014/main" id="{007AADB0-9A7F-264E-B79C-81B36FB08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44" name="Rectangle 54">
              <a:extLst>
                <a:ext uri="{FF2B5EF4-FFF2-40B4-BE49-F238E27FC236}">
                  <a16:creationId xmlns="" xmlns:a16="http://schemas.microsoft.com/office/drawing/2014/main" id="{7F8E493D-2989-204E-9061-119EC4F55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3990" y="4774650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30" name="Group 44">
              <a:extLst>
                <a:ext uri="{FF2B5EF4-FFF2-40B4-BE49-F238E27FC236}">
                  <a16:creationId xmlns="" xmlns:a16="http://schemas.microsoft.com/office/drawing/2014/main" id="{6674613F-62AB-254D-86FF-40240C405B92}"/>
                </a:ext>
              </a:extLst>
            </p:cNvPr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46" name="AutoShape 785">
                <a:extLst>
                  <a:ext uri="{FF2B5EF4-FFF2-40B4-BE49-F238E27FC236}">
                    <a16:creationId xmlns="" xmlns:a16="http://schemas.microsoft.com/office/drawing/2014/main" id="{100DF1F0-54F7-8242-81B4-6F566AB2D83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2" name="Group 46">
                <a:extLst>
                  <a:ext uri="{FF2B5EF4-FFF2-40B4-BE49-F238E27FC236}">
                    <a16:creationId xmlns="" xmlns:a16="http://schemas.microsoft.com/office/drawing/2014/main" id="{A30A0EF7-6A3F-9F43-B7A1-7B7C29D9983B}"/>
                  </a:ext>
                </a:extLst>
              </p:cNvPr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48" name="Oval 784">
                  <a:extLst>
                    <a:ext uri="{FF2B5EF4-FFF2-40B4-BE49-F238E27FC236}">
                      <a16:creationId xmlns="" xmlns:a16="http://schemas.microsoft.com/office/drawing/2014/main" id="{0321F85E-A77D-A743-A887-559C70700D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49" name="AutoShape 786">
                  <a:extLst>
                    <a:ext uri="{FF2B5EF4-FFF2-40B4-BE49-F238E27FC236}">
                      <a16:creationId xmlns="" xmlns:a16="http://schemas.microsoft.com/office/drawing/2014/main" id="{40B90704-E41A-4547-9C3D-25D0336E21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grpSp>
        <p:nvGrpSpPr>
          <p:cNvPr id="39" name="Group 49">
            <a:extLst>
              <a:ext uri="{FF2B5EF4-FFF2-40B4-BE49-F238E27FC236}">
                <a16:creationId xmlns="" xmlns:a16="http://schemas.microsoft.com/office/drawing/2014/main" id="{C752D96D-4455-D449-B615-135CB8C212C0}"/>
              </a:ext>
            </a:extLst>
          </p:cNvPr>
          <p:cNvGrpSpPr/>
          <p:nvPr/>
        </p:nvGrpSpPr>
        <p:grpSpPr>
          <a:xfrm>
            <a:off x="3174885" y="3740586"/>
            <a:ext cx="1509586" cy="688975"/>
            <a:chOff x="2279829" y="4330145"/>
            <a:chExt cx="1509586" cy="688975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63A1AB82-BB5F-534F-A7F7-529056B6D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52" name="Rectangle 52">
              <a:extLst>
                <a:ext uri="{FF2B5EF4-FFF2-40B4-BE49-F238E27FC236}">
                  <a16:creationId xmlns="" xmlns:a16="http://schemas.microsoft.com/office/drawing/2014/main" id="{6B2BF675-2318-F147-9A09-2A16F530B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Erica</a:t>
              </a:r>
            </a:p>
          </p:txBody>
        </p:sp>
        <p:sp>
          <p:nvSpPr>
            <p:cNvPr id="53" name="Rectangle 54">
              <a:extLst>
                <a:ext uri="{FF2B5EF4-FFF2-40B4-BE49-F238E27FC236}">
                  <a16:creationId xmlns="" xmlns:a16="http://schemas.microsoft.com/office/drawing/2014/main" id="{988DB3F5-A5BC-9448-AB5F-4767BD3FC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54" name="Text Box 55">
              <a:extLst>
                <a:ext uri="{FF2B5EF4-FFF2-40B4-BE49-F238E27FC236}">
                  <a16:creationId xmlns="" xmlns:a16="http://schemas.microsoft.com/office/drawing/2014/main" id="{FE0FAA22-E8A8-9344-8A21-06E0FDE47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ED30C17C-5C01-2C45-875F-B13D29ACF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829" y="4754809"/>
              <a:ext cx="576072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45" name="Group 55">
              <a:extLst>
                <a:ext uri="{FF2B5EF4-FFF2-40B4-BE49-F238E27FC236}">
                  <a16:creationId xmlns="" xmlns:a16="http://schemas.microsoft.com/office/drawing/2014/main" id="{2C8EF016-4165-5F41-AB46-BC5712735CBC}"/>
                </a:ext>
              </a:extLst>
            </p:cNvPr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57" name="AutoShape 785">
                <a:extLst>
                  <a:ext uri="{FF2B5EF4-FFF2-40B4-BE49-F238E27FC236}">
                    <a16:creationId xmlns="" xmlns:a16="http://schemas.microsoft.com/office/drawing/2014/main" id="{1361B945-DA24-5445-96CA-FB244ED40D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47" name="Group 57">
                <a:extLst>
                  <a:ext uri="{FF2B5EF4-FFF2-40B4-BE49-F238E27FC236}">
                    <a16:creationId xmlns="" xmlns:a16="http://schemas.microsoft.com/office/drawing/2014/main" id="{EB2C6A15-F3C2-044B-A584-81500CF40B12}"/>
                  </a:ext>
                </a:extLst>
              </p:cNvPr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59" name="Oval 784">
                  <a:extLst>
                    <a:ext uri="{FF2B5EF4-FFF2-40B4-BE49-F238E27FC236}">
                      <a16:creationId xmlns="" xmlns:a16="http://schemas.microsoft.com/office/drawing/2014/main" id="{18768157-EAC3-2147-96EC-53B5278047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60" name="AutoShape 786">
                  <a:extLst>
                    <a:ext uri="{FF2B5EF4-FFF2-40B4-BE49-F238E27FC236}">
                      <a16:creationId xmlns="" xmlns:a16="http://schemas.microsoft.com/office/drawing/2014/main" id="{B3B734A3-2B48-DB45-9CF2-97C3725F79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73A410CE-7533-B34B-86B6-3F34BB1E1257}"/>
              </a:ext>
            </a:extLst>
          </p:cNvPr>
          <p:cNvSpPr/>
          <p:nvPr/>
        </p:nvSpPr>
        <p:spPr>
          <a:xfrm>
            <a:off x="428730" y="5618345"/>
            <a:ext cx="80359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Testing existence:</a:t>
            </a:r>
          </a:p>
          <a:p>
            <a:pPr marL="342900" indent="-342900">
              <a:buFont typeface="Arial" charset="0"/>
              <a:buChar char="•"/>
            </a:pPr>
            <a:endParaRPr lang="en-US" sz="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nset.contains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Melvor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"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="" xmlns:a16="http://schemas.microsoft.com/office/drawing/2014/main" id="{6A186D26-B1B3-444C-919E-FCC90C1A3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4834890"/>
              </p:ext>
            </p:extLst>
          </p:nvPr>
        </p:nvGraphicFramePr>
        <p:xfrm>
          <a:off x="6651055" y="3942971"/>
          <a:ext cx="15920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075">
                  <a:extLst>
                    <a:ext uri="{9D8B030D-6E8A-4147-A177-3AD203B41FA5}">
                      <a16:colId xmlns="" xmlns:a16="http://schemas.microsoft.com/office/drawing/2014/main" val="699459683"/>
                    </a:ext>
                  </a:extLst>
                </a:gridCol>
                <a:gridCol w="847023">
                  <a:extLst>
                    <a:ext uri="{9D8B030D-6E8A-4147-A177-3AD203B41FA5}">
                      <a16:colId xmlns="" xmlns:a16="http://schemas.microsoft.com/office/drawing/2014/main" val="2645846976"/>
                    </a:ext>
                  </a:extLst>
                </a:gridCol>
              </a:tblGrid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String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Bucket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="" xmlns:a16="http://schemas.microsoft.com/office/drawing/2014/main" val="1930841962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Jay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="" xmlns:a16="http://schemas.microsoft.com/office/drawing/2014/main" val="574621219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Alice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="" xmlns:a16="http://schemas.microsoft.com/office/drawing/2014/main" val="2100814349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Melvor</a:t>
                      </a:r>
                      <a:endParaRPr lang="en-US" sz="1400" dirty="0"/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="" xmlns:a16="http://schemas.microsoft.com/office/drawing/2014/main" val="772642445"/>
                  </a:ext>
                </a:extLst>
              </a:tr>
              <a:tr h="2119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Erica</a:t>
                      </a:r>
                    </a:p>
                  </a:txBody>
                  <a:tcPr marL="45720" marR="45720" marT="9144" marB="9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="" xmlns:a16="http://schemas.microsoft.com/office/drawing/2014/main" val="188593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0319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Bucket hashing performance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89185" y="1146629"/>
                <a:ext cx="8782633" cy="492034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Element access is 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 on average, as long as the number of elements per bucket is kept constant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This will happen when both of these conditions are met: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The number of buckets grows at least linearly with the number of keys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The hash function’s output is uniform so the elements are spread out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The ratio of elements to buckets is called load factor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When the load factor gets too high, </a:t>
                </a:r>
                <a:r>
                  <a:rPr lang="en-US" sz="19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will grow the array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Default trigger is 0.75, custom value can be passed to </a:t>
                </a:r>
                <a:r>
                  <a:rPr lang="en-US" sz="19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constructor</a:t>
                </a:r>
              </a:p>
              <a:p>
                <a:pPr lvl="2"/>
                <a:r>
                  <a:rPr lang="en-US" sz="1600" dirty="0">
                    <a:latin typeface="Calibri" charset="0"/>
                    <a:ea typeface="Calibri" charset="0"/>
                    <a:cs typeface="Calibri" charset="0"/>
                  </a:rPr>
                  <a:t>Having more than a single element in a bucket will be rare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85" y="1146629"/>
                <a:ext cx="8782633" cy="4920342"/>
              </a:xfrm>
              <a:prstGeom prst="rect">
                <a:avLst/>
              </a:prstGeom>
              <a:blipFill>
                <a:blip r:embed="rId3"/>
                <a:stretch>
                  <a:fillRect l="-867" t="-514" r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9030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collections framework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="" xmlns:p14="http://schemas.microsoft.com/office/powerpoint/2010/main" val="31521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ADT interfaces and data structures that implement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E2A66DB-C25B-B749-BFF5-5E72C636C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945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4" y="1073392"/>
            <a:ext cx="8907905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Collections that implement interface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400" dirty="0"/>
              <a:t> also support an additional type of iterator called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Obtained through the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method</a:t>
            </a:r>
          </a:p>
          <a:p>
            <a:r>
              <a:rPr lang="en-US" sz="2400" dirty="0"/>
              <a:t>Has many additional methods: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add(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e)</a:t>
            </a:r>
            <a:r>
              <a:rPr lang="en-US" sz="2000" dirty="0"/>
              <a:t>: add element at current position (before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  <a:r>
              <a:rPr lang="en-US" sz="2000" dirty="0"/>
              <a:t>)</a:t>
            </a:r>
          </a:p>
          <a:p>
            <a:pPr lvl="1"/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hasPrevious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true if there is an element before cursor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previous()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previous element and moves cursor backwards</a:t>
            </a:r>
          </a:p>
          <a:p>
            <a:pPr lvl="1"/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previousIndex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previous()</a:t>
            </a:r>
          </a:p>
          <a:p>
            <a:pPr lvl="1"/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nextIndex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()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set(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e)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replaces last element returned by </a:t>
            </a:r>
            <a:r>
              <a:rPr lang="en-US" sz="2000" dirty="0">
                <a:latin typeface="Courier" pitchFamily="2" charset="0"/>
              </a:rPr>
              <a:t>previous()</a:t>
            </a:r>
            <a:r>
              <a:rPr lang="en-US" sz="2000" dirty="0"/>
              <a:t> or </a:t>
            </a:r>
            <a:r>
              <a:rPr lang="en-US" sz="2000" dirty="0">
                <a:latin typeface="Courier" pitchFamily="2" charset="0"/>
              </a:rPr>
              <a:t>next()</a:t>
            </a:r>
            <a:r>
              <a:rPr lang="en-US" sz="2000" dirty="0"/>
              <a:t> with </a:t>
            </a:r>
            <a:r>
              <a:rPr lang="en-US" sz="2000" dirty="0">
                <a:latin typeface="Courier" pitchFamily="2" charset="0"/>
              </a:rPr>
              <a:t>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" y="-188885"/>
            <a:ext cx="9144000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example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76720" y="1025892"/>
                <a:ext cx="8671810" cy="54240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600" dirty="0">
                    <a:latin typeface="Calibri" charset="0"/>
                    <a:ea typeface="Calibri" charset="0"/>
                    <a:cs typeface="Calibri" charset="0"/>
                  </a:rPr>
                  <a:t>What are the output and side effects of the following program?</a:t>
                </a:r>
                <a:endParaRPr lang="en-US" sz="2600" dirty="0">
                  <a:latin typeface="Courier Regular" pitchFamily="2" charset="0"/>
                  <a:ea typeface="Courier New" charset="0"/>
                  <a:cs typeface="Courier New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  LinkedList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Integer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&gt; l = </a:t>
                </a:r>
                <a:r>
                  <a:rPr lang="en-US" sz="1600" dirty="0">
                    <a:solidFill>
                      <a:srgbClr val="0000FF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new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LinkedList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Integer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&gt;();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>
                    <a:solidFill>
                      <a:srgbClr val="0000FF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for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(</a:t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=0;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 10;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++)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l.add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);</a:t>
                </a:r>
              </a:p>
              <a:p>
                <a:pPr marL="0" indent="0">
                  <a:buNone/>
                </a:pPr>
                <a:endParaRPr lang="en-US" sz="1600" dirty="0">
                  <a:latin typeface="Courier Regular" pitchFamily="2" charset="0"/>
                  <a:ea typeface="Courier New" charset="0"/>
                  <a:cs typeface="Courier New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ListIterator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&lt;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Integer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&gt;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=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l.listIterator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acc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= 0;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>
                    <a:solidFill>
                      <a:srgbClr val="0000FF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while 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itr.hasNext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()){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int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curVal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=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itr.next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acc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+= 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curVal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itr.set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acc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  }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/>
                </a:r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System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.out.println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</a:t>
                </a:r>
                <a:r>
                  <a:rPr lang="en-US" sz="1600" dirty="0" err="1">
                    <a:latin typeface="Courier Regular" pitchFamily="2" charset="0"/>
                    <a:ea typeface="Courier New" charset="0"/>
                    <a:cs typeface="Courier New" charset="0"/>
                  </a:rPr>
                  <a:t>itr.previous</a:t>
                </a:r>
                <a:r>
                  <a:rPr lang="en-US" sz="1600" dirty="0">
                    <a:latin typeface="Courier Regular" pitchFamily="2" charset="0"/>
                    <a:ea typeface="Courier New" charset="0"/>
                    <a:cs typeface="Courier New" charset="0"/>
                  </a:rPr>
                  <a:t>());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Solution: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After the code is executed list </a:t>
                </a:r>
                <a:r>
                  <a:rPr lang="en-US" sz="2200" dirty="0">
                    <a:latin typeface="Courier" pitchFamily="2" charset="0"/>
                  </a:rPr>
                  <a:t>l</a:t>
                </a:r>
                <a:r>
                  <a:rPr lang="en-US" sz="2200" dirty="0"/>
                  <a:t> contains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0,1,3,6,10,15,21,28,36,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</m:d>
                  </m:oMath>
                </a14:m>
                <a:endParaRPr lang="en-US" sz="22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The output is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45</m:t>
                    </m:r>
                  </m:oMath>
                </a14:m>
                <a:endParaRPr lang="en-US" sz="22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20" y="1025892"/>
                <a:ext cx="8671810" cy="5424041"/>
              </a:xfrm>
              <a:prstGeom prst="rect">
                <a:avLst/>
              </a:prstGeom>
              <a:blipFill>
                <a:blip r:embed="rId3"/>
                <a:stretch>
                  <a:fillRect l="-877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62157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n-US" dirty="0"/>
              <a:t>collections: sets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="" xmlns:p14="http://schemas.microsoft.com/office/powerpoint/2010/main" val="250338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Sets, generally.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3"/>
            <a:ext cx="8629610" cy="4661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sz="2400" dirty="0" smtClean="0"/>
              <a:t>	A set is a collection of distinct elements that can be identified by a common trait. But…</a:t>
            </a:r>
          </a:p>
          <a:p>
            <a:pPr algn="just"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“ &lt;the elements&gt; need not even be physical objects; they may in turn be abstract items. For example, they can be numbers, geometric figures, items of computer code, </a:t>
            </a:r>
            <a:r>
              <a:rPr lang="en-US" sz="2400" i="1" dirty="0" err="1" smtClean="0"/>
              <a:t>colours</a:t>
            </a:r>
            <a:r>
              <a:rPr lang="en-US" sz="2400" i="1" dirty="0" smtClean="0"/>
              <a:t> (!), concepts or whatever you like.”*</a:t>
            </a:r>
          </a:p>
          <a:p>
            <a:pPr algn="just">
              <a:buNone/>
            </a:pPr>
            <a:r>
              <a:rPr lang="en-US" sz="2400" dirty="0" smtClean="0"/>
              <a:t> MORE:</a:t>
            </a:r>
            <a:endParaRPr lang="en-US" sz="2000" dirty="0"/>
          </a:p>
          <a:p>
            <a:r>
              <a:rPr lang="en-US" sz="2400" dirty="0" smtClean="0"/>
              <a:t>Sets have </a:t>
            </a:r>
            <a:r>
              <a:rPr lang="en-US" sz="2400" u="sng" dirty="0" smtClean="0"/>
              <a:t>unique</a:t>
            </a:r>
            <a:r>
              <a:rPr lang="en-US" sz="2400" dirty="0" smtClean="0"/>
              <a:t> items only! (no duplicates)</a:t>
            </a:r>
          </a:p>
          <a:p>
            <a:pPr lvl="1"/>
            <a:r>
              <a:rPr lang="en-US" sz="2000" dirty="0" smtClean="0"/>
              <a:t>Beware of the dreaded </a:t>
            </a:r>
            <a:r>
              <a:rPr lang="en-US" sz="2000" b="1" dirty="0" err="1" smtClean="0"/>
              <a:t>DuplicateElementException</a:t>
            </a:r>
            <a:endParaRPr lang="en-US" sz="2000" dirty="0" smtClean="0"/>
          </a:p>
          <a:p>
            <a:r>
              <a:rPr lang="en-US" sz="2400" dirty="0" smtClean="0"/>
              <a:t>The Set interface extends Collection and contains no additional methods other than those inherited from Collection</a:t>
            </a:r>
          </a:p>
          <a:p>
            <a:r>
              <a:rPr lang="en-US" sz="2400" dirty="0" smtClean="0"/>
              <a:t>Two Set objects are equal if they contain the same elements</a:t>
            </a:r>
          </a:p>
          <a:p>
            <a:pPr lvl="1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25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Sets, Logic and </a:t>
            </a:r>
            <a:r>
              <a:rPr lang="en-US" dirty="0" err="1" smtClean="0"/>
              <a:t>Maths</a:t>
            </a:r>
            <a:r>
              <a:rPr lang="en-US" dirty="0" smtClean="0"/>
              <a:t> for Computing, Second Edition, by David </a:t>
            </a:r>
            <a:r>
              <a:rPr lang="en-US" dirty="0" err="1" smtClean="0"/>
              <a:t>Makinson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DD17618-2371-B040-A480-1E51F28A13F3}"/>
              </a:ext>
            </a:extLst>
          </p:cNvPr>
          <p:cNvSpPr/>
          <p:nvPr/>
        </p:nvSpPr>
        <p:spPr>
          <a:xfrm>
            <a:off x="0" y="2539025"/>
            <a:ext cx="3363310" cy="2569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E0BB97E-56DA-1543-BAD8-7E48B91D3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data structures implementing many common ADTs</a:t>
            </a:r>
          </a:p>
        </p:txBody>
      </p:sp>
    </p:spTree>
    <p:extLst>
      <p:ext uri="{BB962C8B-B14F-4D97-AF65-F5344CB8AC3E}">
        <p14:creationId xmlns="" xmlns:p14="http://schemas.microsoft.com/office/powerpoint/2010/main" val="304981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9364" y="3294743"/>
            <a:ext cx="8764338" cy="31048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duplicate-free unordered collection of elements</a:t>
            </a:r>
          </a:p>
          <a:p>
            <a:r>
              <a:rPr lang="en-US" sz="2400" dirty="0" smtClean="0"/>
              <a:t>Same methods as defined </a:t>
            </a:r>
            <a:r>
              <a:rPr lang="en-US" sz="2400" dirty="0"/>
              <a:t>in </a:t>
            </a:r>
            <a:r>
              <a:rPr lang="en-US" sz="2200" dirty="0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 smtClean="0"/>
              <a:t> (with different semantics)</a:t>
            </a:r>
            <a:endParaRPr lang="en-US" sz="2400" dirty="0"/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add(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ea typeface="Courier New" charset="0"/>
                <a:cs typeface="Courier New" pitchFamily="49" charset="0"/>
              </a:rPr>
              <a:t>elem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add element to collection, returns false if already exists</a:t>
            </a:r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remove(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o)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remove object o from collection, return true if removed, false if didn’t </a:t>
            </a:r>
            <a:r>
              <a:rPr lang="en-US" sz="2000" dirty="0" smtClean="0"/>
              <a:t>exist (no exception ??!?)</a:t>
            </a:r>
            <a:endParaRPr lang="en-US" sz="2000" dirty="0"/>
          </a:p>
          <a:p>
            <a:pPr lvl="1"/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contains(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ea typeface="Courier New" charset="0"/>
                <a:cs typeface="Courier New" pitchFamily="49" charset="0"/>
              </a:rPr>
              <a:t> o)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/>
              <a:t>returns true if o is present in collection, false </a:t>
            </a:r>
            <a:r>
              <a:rPr lang="en-US" sz="2000" dirty="0" smtClean="0"/>
              <a:t>otherwise</a:t>
            </a:r>
            <a:endParaRPr lang="en-US" sz="2000" dirty="0"/>
          </a:p>
          <a:p>
            <a:r>
              <a:rPr lang="en-US" sz="2400" dirty="0" smtClean="0"/>
              <a:t>(no exceptions ??!?)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283" y="1036574"/>
            <a:ext cx="3238500" cy="1943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44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63306</TotalTime>
  <Words>664</Words>
  <Application>Microsoft Macintosh PowerPoint</Application>
  <PresentationFormat>On-screen Show (4:3)</PresentationFormat>
  <Paragraphs>155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CMPU-102-01 Fall, 2021 Data Structures and Algorithms</vt:lpstr>
      <vt:lpstr>Java’s collections framework  (IPUJ Chapter 10)</vt:lpstr>
      <vt:lpstr>Java collections framework</vt:lpstr>
      <vt:lpstr>The ListIterator class</vt:lpstr>
      <vt:lpstr>ListIterator: example</vt:lpstr>
      <vt:lpstr>Java collections: sets  (IPUJ Chapter 10)</vt:lpstr>
      <vt:lpstr>Sets, generally.</vt:lpstr>
      <vt:lpstr>Java collections framework</vt:lpstr>
      <vt:lpstr>The Set interface</vt:lpstr>
      <vt:lpstr>Set class hierarchy</vt:lpstr>
      <vt:lpstr>Set example usage</vt:lpstr>
      <vt:lpstr>What is hashing?</vt:lpstr>
      <vt:lpstr>Using hashing to implement a set</vt:lpstr>
      <vt:lpstr>Bucket hashing</vt:lpstr>
      <vt:lpstr>HashSet</vt:lpstr>
      <vt:lpstr>Bucket hashing performance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 using Java</dc:title>
  <dc:creator>Rui Meireles;Peter Lemieszewski</dc:creator>
  <cp:lastModifiedBy>olga Lemieszewski</cp:lastModifiedBy>
  <cp:revision>1924</cp:revision>
  <cp:lastPrinted>2019-10-31T17:46:42Z</cp:lastPrinted>
  <dcterms:created xsi:type="dcterms:W3CDTF">2011-11-22T14:51:59Z</dcterms:created>
  <dcterms:modified xsi:type="dcterms:W3CDTF">2021-11-09T16:51:19Z</dcterms:modified>
</cp:coreProperties>
</file>