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47"/>
  </p:notesMasterIdLst>
  <p:handoutMasterIdLst>
    <p:handoutMasterId r:id="rId48"/>
  </p:handoutMasterIdLst>
  <p:sldIdLst>
    <p:sldId id="516" r:id="rId2"/>
    <p:sldId id="929" r:id="rId3"/>
    <p:sldId id="1479" r:id="rId4"/>
    <p:sldId id="1525" r:id="rId5"/>
    <p:sldId id="1528" r:id="rId6"/>
    <p:sldId id="1532" r:id="rId7"/>
    <p:sldId id="1535" r:id="rId8"/>
    <p:sldId id="1551" r:id="rId9"/>
    <p:sldId id="1542" r:id="rId10"/>
    <p:sldId id="1536" r:id="rId11"/>
    <p:sldId id="1549" r:id="rId12"/>
    <p:sldId id="1507" r:id="rId13"/>
    <p:sldId id="1544" r:id="rId14"/>
    <p:sldId id="1543" r:id="rId15"/>
    <p:sldId id="1546" r:id="rId16"/>
    <p:sldId id="1547" r:id="rId17"/>
    <p:sldId id="1545" r:id="rId18"/>
    <p:sldId id="1550" r:id="rId19"/>
    <p:sldId id="1539" r:id="rId20"/>
    <p:sldId id="1540" r:id="rId21"/>
    <p:sldId id="1509" r:id="rId22"/>
    <p:sldId id="1510" r:id="rId23"/>
    <p:sldId id="1475" r:id="rId24"/>
    <p:sldId id="1470" r:id="rId25"/>
    <p:sldId id="1456" r:id="rId26"/>
    <p:sldId id="767" r:id="rId27"/>
    <p:sldId id="768" r:id="rId28"/>
    <p:sldId id="1285" r:id="rId29"/>
    <p:sldId id="772" r:id="rId30"/>
    <p:sldId id="793" r:id="rId31"/>
    <p:sldId id="794" r:id="rId32"/>
    <p:sldId id="798" r:id="rId33"/>
    <p:sldId id="797" r:id="rId34"/>
    <p:sldId id="799" r:id="rId35"/>
    <p:sldId id="1296" r:id="rId36"/>
    <p:sldId id="1297" r:id="rId37"/>
    <p:sldId id="1298" r:id="rId38"/>
    <p:sldId id="803" r:id="rId39"/>
    <p:sldId id="846" r:id="rId40"/>
    <p:sldId id="773" r:id="rId41"/>
    <p:sldId id="800" r:id="rId42"/>
    <p:sldId id="801" r:id="rId43"/>
    <p:sldId id="1100" r:id="rId44"/>
    <p:sldId id="792" r:id="rId45"/>
    <p:sldId id="1441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516"/>
            <p14:sldId id="929"/>
            <p14:sldId id="1479"/>
            <p14:sldId id="1525"/>
            <p14:sldId id="1528"/>
            <p14:sldId id="1532"/>
            <p14:sldId id="1535"/>
            <p14:sldId id="1551"/>
            <p14:sldId id="1542"/>
            <p14:sldId id="1536"/>
            <p14:sldId id="1549"/>
            <p14:sldId id="1507"/>
            <p14:sldId id="1544"/>
            <p14:sldId id="1543"/>
            <p14:sldId id="1546"/>
            <p14:sldId id="1547"/>
            <p14:sldId id="1545"/>
            <p14:sldId id="1550"/>
            <p14:sldId id="1539"/>
            <p14:sldId id="1540"/>
            <p14:sldId id="1509"/>
            <p14:sldId id="1510"/>
            <p14:sldId id="1475"/>
            <p14:sldId id="1470"/>
            <p14:sldId id="1456"/>
            <p14:sldId id="767"/>
            <p14:sldId id="771"/>
            <p14:sldId id="768"/>
            <p14:sldId id="1285"/>
            <p14:sldId id="776"/>
            <p14:sldId id="772"/>
            <p14:sldId id="793"/>
            <p14:sldId id="794"/>
            <p14:sldId id="798"/>
            <p14:sldId id="797"/>
            <p14:sldId id="799"/>
            <p14:sldId id="1295"/>
            <p14:sldId id="1296"/>
            <p14:sldId id="1297"/>
            <p14:sldId id="1298"/>
            <p14:sldId id="803"/>
            <p14:sldId id="846"/>
            <p14:sldId id="773"/>
            <p14:sldId id="800"/>
            <p14:sldId id="801"/>
            <p14:sldId id="802"/>
            <p14:sldId id="1100"/>
            <p14:sldId id="792"/>
            <p14:sldId id="14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ECC"/>
    <a:srgbClr val="FFFD78"/>
    <a:srgbClr val="0000FF"/>
    <a:srgbClr val="FFCD7E"/>
    <a:srgbClr val="CDFDC5"/>
    <a:srgbClr val="FFD5D7"/>
    <a:srgbClr val="D5EDF4"/>
    <a:srgbClr val="7A81FF"/>
    <a:srgbClr val="33FFFF"/>
    <a:srgbClr val="D88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97" autoAdjust="0"/>
    <p:restoredTop sz="92084" autoAdjust="0"/>
  </p:normalViewPr>
  <p:slideViewPr>
    <p:cSldViewPr snapToGrid="0" snapToObjects="1">
      <p:cViewPr varScale="1">
        <p:scale>
          <a:sx n="42" d="100"/>
          <a:sy n="42" d="100"/>
        </p:scale>
        <p:origin x="-1044" y="-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avase/7/docs/api/java/util/Hashtable.htm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va.sun.com/javase/7/docs/api/java/util/LinkedHashMap.html" TargetMode="External"/><Relationship Id="rId5" Type="http://schemas.openxmlformats.org/officeDocument/2006/relationships/hyperlink" Target="http://java.sun.com/javase/7/docs/api/java/util/HashMap.html" TargetMode="External"/><Relationship Id="rId4" Type="http://schemas.openxmlformats.org/officeDocument/2006/relationships/hyperlink" Target="https://stackoverflow.com/questions/1085709/what-does-synchronized-mean" TargetMode="Externa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avase/7/docs/api/java/util/Hashtable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va.sun.com/javase/7/docs/api/java/util/LinkedHashMap.html" TargetMode="External"/><Relationship Id="rId5" Type="http://schemas.openxmlformats.org/officeDocument/2006/relationships/hyperlink" Target="http://java.sun.com/javase/7/docs/api/java/util/HashMap.html" TargetMode="External"/><Relationship Id="rId4" Type="http://schemas.openxmlformats.org/officeDocument/2006/relationships/hyperlink" Target="https://stackoverflow.com/questions/1085709/what-does-synchronized-mean" TargetMode="Externa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avase/7/docs/api/java/util/Hashtable.htm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va.sun.com/javase/7/docs/api/java/util/LinkedHashMap.html" TargetMode="External"/><Relationship Id="rId5" Type="http://schemas.openxmlformats.org/officeDocument/2006/relationships/hyperlink" Target="http://java.sun.com/javase/7/docs/api/java/util/HashMap.html" TargetMode="External"/><Relationship Id="rId4" Type="http://schemas.openxmlformats.org/officeDocument/2006/relationships/hyperlink" Target="https://stackoverflow.com/questions/1085709/what-does-synchronized-mean" TargetMode="Externa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24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https://</a:t>
            </a:r>
            <a:r>
              <a:rPr lang="en-US" dirty="0" err="1">
                <a:cs typeface="+mn-cs"/>
              </a:rPr>
              <a:t>research.cs.vt.edu</a:t>
            </a:r>
            <a:r>
              <a:rPr lang="en-US" dirty="0">
                <a:cs typeface="+mn-cs"/>
              </a:rPr>
              <a:t>/</a:t>
            </a:r>
            <a:r>
              <a:rPr lang="en-US" dirty="0" err="1">
                <a:cs typeface="+mn-cs"/>
              </a:rPr>
              <a:t>AVresearch</a:t>
            </a:r>
            <a:r>
              <a:rPr lang="en-US" dirty="0">
                <a:cs typeface="+mn-cs"/>
              </a:rPr>
              <a:t>/hashing/</a:t>
            </a:r>
            <a:r>
              <a:rPr lang="en-US" dirty="0" err="1">
                <a:cs typeface="+mn-cs"/>
              </a:rPr>
              <a:t>strings.php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Is this a good hash function?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	- It’s deterministic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	- Output uniformity depends on whether the values of the sums are large relative to the number of buckets</a:t>
            </a:r>
          </a:p>
        </p:txBody>
      </p:sp>
    </p:spTree>
    <p:extLst>
      <p:ext uri="{BB962C8B-B14F-4D97-AF65-F5344CB8AC3E}">
        <p14:creationId xmlns:p14="http://schemas.microsoft.com/office/powerpoint/2010/main" xmlns="" val="338746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11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We </a:t>
            </a:r>
            <a:r>
              <a:rPr lang="en-US" dirty="0" err="1">
                <a:cs typeface="+mn-cs"/>
              </a:rPr>
              <a:t>kno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Parametrized with 2 types, one for key, another one for value.</a:t>
            </a:r>
          </a:p>
        </p:txBody>
      </p:sp>
    </p:spTree>
    <p:extLst>
      <p:ext uri="{BB962C8B-B14F-4D97-AF65-F5344CB8AC3E}">
        <p14:creationId xmlns:p14="http://schemas.microsoft.com/office/powerpoint/2010/main" xmlns="" val="1907617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46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Parametrized with 2 types, one for key, another one for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1471311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Talk running </a:t>
            </a:r>
            <a:r>
              <a:rPr lang="en-US" dirty="0" smtClean="0">
                <a:cs typeface="+mn-cs"/>
              </a:rPr>
              <a:t>time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876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Copy everything over </a:t>
            </a:r>
            <a:r>
              <a:rPr lang="en-US" dirty="0">
                <a:cs typeface="+mn-cs"/>
                <a:sym typeface="Wingdings" pitchFamily="2" charset="2"/>
              </a:rPr>
              <a:t> resize and rehash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982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Parametrized with 2 types, one for key, another one for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4246124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Parametrized with 2 types, one for key, another one for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81301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3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786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747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969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04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963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10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008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955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919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702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14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803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121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380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523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127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779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303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741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603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Throws </a:t>
            </a:r>
            <a:r>
              <a:rPr lang="en-US" dirty="0" err="1">
                <a:cs typeface="+mn-cs"/>
              </a:rPr>
              <a:t>UnsupportedOperationException</a:t>
            </a:r>
            <a:r>
              <a:rPr lang="en-US" dirty="0"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716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build upon later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648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synchronized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whereas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not. This makes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better for non-threaded applications, as unsynchronized Objects typically perform better than synchronized ones.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 allow null keys or values. 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allows one null key and any number of null values.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HashMap's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subclasses 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in the event that you'd want predictable iteration order (which is insertion order by default), you could easily swap out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wouldn't be as easy if you were using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63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synchronized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whereas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not. This makes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better for non-threaded applications, as unsynchronized Objects typically perform better than synchronized ones.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 allow null keys or values. 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allows one null key and any number of null values.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HashMap's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subclasses 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in the event that you'd want predictable iteration order (which is insertion order by default), you could easily swap out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wouldn't be as easy if you were using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86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synchronized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whereas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not. This makes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better for non-threaded applications, as unsynchronized Objects typically perform better than synchronized ones.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 allow null keys or values. 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allows one null key and any number of null values.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HashMap's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subclasses 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in the event that you'd want predictable iteration order (which is insertion order by default), you could easily swap out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LinkedHashMap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wouldn't be as easy if you were using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Hashtable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7837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496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46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41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37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45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we can’t control the keys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7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we can’t control the keys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5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Pseudo-random number generator that sets the seed to the key and then generates a pseudo-random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2560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44001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44001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58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6447" y="6514012"/>
            <a:ext cx="450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7681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 Fall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Hannah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Gommerstadt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Rui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Profs. of Computer Science, Vassar College,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550" y="2852759"/>
            <a:ext cx="8505825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#11: </a:t>
            </a:r>
          </a:p>
          <a:p>
            <a:r>
              <a:rPr lang="en-US" sz="4000" b="1" dirty="0"/>
              <a:t>The hash map data 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9778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Bucket hashing example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2085" y="1047905"/>
            <a:ext cx="8813476" cy="3130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Example hash function for strings: sum of characters’ ASCII codes</a:t>
            </a: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16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1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Example hash and bucket computation (array of length 10):</a:t>
            </a: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687388" lvl="1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0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B136E27-A4D6-AB4C-9609-698DCA0C63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8292441"/>
                  </p:ext>
                </p:extLst>
              </p:nvPr>
            </p:nvGraphicFramePr>
            <p:xfrm>
              <a:off x="597853" y="4610073"/>
              <a:ext cx="4278948" cy="11568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567">
                      <a:extLst>
                        <a:ext uri="{9D8B030D-6E8A-4147-A177-3AD203B41FA5}">
                          <a16:colId xmlns:a16="http://schemas.microsoft.com/office/drawing/2014/main" val="614862094"/>
                        </a:ext>
                      </a:extLst>
                    </a:gridCol>
                    <a:gridCol w="1351580">
                      <a:extLst>
                        <a:ext uri="{9D8B030D-6E8A-4147-A177-3AD203B41FA5}">
                          <a16:colId xmlns:a16="http://schemas.microsoft.com/office/drawing/2014/main" val="595838664"/>
                        </a:ext>
                      </a:extLst>
                    </a:gridCol>
                    <a:gridCol w="1822801">
                      <a:extLst>
                        <a:ext uri="{9D8B030D-6E8A-4147-A177-3AD203B41FA5}">
                          <a16:colId xmlns:a16="http://schemas.microsoft.com/office/drawing/2014/main" val="1791611826"/>
                        </a:ext>
                      </a:extLst>
                    </a:gridCol>
                  </a:tblGrid>
                  <a:tr h="302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/>
                            <a:t>Key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/>
                            <a:t>Hash code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/>
                            <a:t>Bucket index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351590432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  <a:r>
                            <a:rPr lang="en-US" sz="1600" dirty="0" err="1">
                              <a:latin typeface="Courier" pitchFamily="2" charset="0"/>
                            </a:rPr>
                            <a:t>Milu</a:t>
                          </a: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407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407 % 10=7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214687251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  <a:r>
                            <a:rPr lang="en-US" sz="1600" dirty="0" err="1">
                              <a:latin typeface="Courier" pitchFamily="2" charset="0"/>
                            </a:rPr>
                            <a:t>Peppa</a:t>
                          </a: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502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502 % 10=2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678388070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  <a:r>
                            <a:rPr lang="en-US" sz="1600" dirty="0" err="1">
                              <a:latin typeface="Courier" pitchFamily="2" charset="0"/>
                            </a:rPr>
                            <a:t>Muli</a:t>
                          </a: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407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407 % 10=7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40446411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136E27-A4D6-AB4C-9609-698DCA0C63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08292441"/>
                  </p:ext>
                </p:extLst>
              </p:nvPr>
            </p:nvGraphicFramePr>
            <p:xfrm>
              <a:off x="597853" y="4610073"/>
              <a:ext cx="4278948" cy="1400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5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14862094"/>
                        </a:ext>
                      </a:extLst>
                    </a:gridCol>
                    <a:gridCol w="135158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595838664"/>
                        </a:ext>
                      </a:extLst>
                    </a:gridCol>
                    <a:gridCol w="18228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91611826"/>
                        </a:ext>
                      </a:extLst>
                    </a:gridCol>
                  </a:tblGrid>
                  <a:tr h="302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/>
                            <a:t>Key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/>
                            <a:t>Hash code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/>
                            <a:t>Bucket index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51590432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  <a:r>
                            <a:rPr lang="en-US" sz="1600" dirty="0" err="1">
                              <a:latin typeface="Courier" pitchFamily="2" charset="0"/>
                            </a:rPr>
                            <a:t>Milu</a:t>
                          </a: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82243" t="-117391" r="-135514" b="-2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135417" t="-117391" r="-694" b="-2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14687251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  <a:r>
                            <a:rPr lang="en-US" sz="1600" dirty="0" err="1">
                              <a:latin typeface="Courier" pitchFamily="2" charset="0"/>
                            </a:rPr>
                            <a:t>Peppa</a:t>
                          </a: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82243" t="-217391" r="-135514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135417" t="-217391" r="-694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78388070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  <a:r>
                            <a:rPr lang="en-US" sz="1600" dirty="0" err="1">
                              <a:latin typeface="Courier" pitchFamily="2" charset="0"/>
                            </a:rPr>
                            <a:t>Muli</a:t>
                          </a:r>
                          <a:r>
                            <a:rPr lang="en-US" sz="1600" dirty="0">
                              <a:latin typeface="Courier" pitchFamily="2" charset="0"/>
                            </a:rPr>
                            <a:t>"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82243" t="-317391" r="-135514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135417" t="-317391" r="-694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446411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6CA0618-1470-D145-A5A6-58C7D9F01F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478049"/>
                  </p:ext>
                </p:extLst>
              </p:nvPr>
            </p:nvGraphicFramePr>
            <p:xfrm>
              <a:off x="5189036" y="4426504"/>
              <a:ext cx="1534258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755">
                      <a:extLst>
                        <a:ext uri="{9D8B030D-6E8A-4147-A177-3AD203B41FA5}">
                          <a16:colId xmlns:a16="http://schemas.microsoft.com/office/drawing/2014/main" val="2849743759"/>
                        </a:ext>
                      </a:extLst>
                    </a:gridCol>
                    <a:gridCol w="997503">
                      <a:extLst>
                        <a:ext uri="{9D8B030D-6E8A-4147-A177-3AD203B41FA5}">
                          <a16:colId xmlns:a16="http://schemas.microsoft.com/office/drawing/2014/main" val="1836374817"/>
                        </a:ext>
                      </a:extLst>
                    </a:gridCol>
                  </a:tblGrid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ASCII code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63079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'M'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59619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</a:t>
                          </a:r>
                          <a:r>
                            <a:rPr lang="en-US" sz="1400" dirty="0" err="1">
                              <a:latin typeface="Courier" pitchFamily="2" charset="0"/>
                            </a:rPr>
                            <a:t>i</a:t>
                          </a:r>
                          <a:r>
                            <a:rPr lang="en-US" sz="1400" dirty="0">
                              <a:latin typeface="Courier" pitchFamily="2" charset="0"/>
                            </a:rPr>
                            <a:t>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974926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'l'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029938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'u'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117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1592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CA0618-1470-D145-A5A6-58C7D9F01F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36478049"/>
                  </p:ext>
                </p:extLst>
              </p:nvPr>
            </p:nvGraphicFramePr>
            <p:xfrm>
              <a:off x="5189036" y="4426504"/>
              <a:ext cx="1534258" cy="176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7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49743759"/>
                        </a:ext>
                      </a:extLst>
                    </a:gridCol>
                    <a:gridCol w="9975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3637481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ASCII code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28630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'M'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430" t="-104167" r="-1266" b="-3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19759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</a:t>
                          </a:r>
                          <a:r>
                            <a:rPr lang="en-US" sz="1400" dirty="0" err="1">
                              <a:latin typeface="Courier" pitchFamily="2" charset="0"/>
                            </a:rPr>
                            <a:t>i</a:t>
                          </a:r>
                          <a:r>
                            <a:rPr lang="en-US" sz="1400" dirty="0">
                              <a:latin typeface="Courier" pitchFamily="2" charset="0"/>
                            </a:rPr>
                            <a:t>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430" t="-196000" r="-1266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619749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'l'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430" t="-308333" r="-1266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590299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'u'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430" t="-408333" r="-1266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10159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B0FDD14D-65FE-3245-8CEB-6E3F81BD5BB4}"/>
              </a:ext>
            </a:extLst>
          </p:cNvPr>
          <p:cNvSpPr txBox="1">
            <a:spLocks/>
          </p:cNvSpPr>
          <p:nvPr/>
        </p:nvSpPr>
        <p:spPr>
          <a:xfrm>
            <a:off x="1546594" y="1658092"/>
            <a:ext cx="6044457" cy="1561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hash(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hash = 0;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start out as zero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chara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s.toCharArray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string's chars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c :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chara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 hash += c;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sum up char values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hash;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4E333D8-2EC0-5642-8A64-EBC325FCC2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3021206"/>
                  </p:ext>
                </p:extLst>
              </p:nvPr>
            </p:nvGraphicFramePr>
            <p:xfrm>
              <a:off x="6906044" y="4411636"/>
              <a:ext cx="1534258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755">
                      <a:extLst>
                        <a:ext uri="{9D8B030D-6E8A-4147-A177-3AD203B41FA5}">
                          <a16:colId xmlns:a16="http://schemas.microsoft.com/office/drawing/2014/main" val="2849743759"/>
                        </a:ext>
                      </a:extLst>
                    </a:gridCol>
                    <a:gridCol w="997503">
                      <a:extLst>
                        <a:ext uri="{9D8B030D-6E8A-4147-A177-3AD203B41FA5}">
                          <a16:colId xmlns:a16="http://schemas.microsoft.com/office/drawing/2014/main" val="1836374817"/>
                        </a:ext>
                      </a:extLst>
                    </a:gridCol>
                  </a:tblGrid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ASCII code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63079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'P'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9759619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'e'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1974926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'p'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112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029938"/>
                      </a:ext>
                    </a:extLst>
                  </a:tr>
                  <a:tr h="225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'a'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1592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E333D8-2EC0-5642-8A64-EBC325FCC2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43021206"/>
                  </p:ext>
                </p:extLst>
              </p:nvPr>
            </p:nvGraphicFramePr>
            <p:xfrm>
              <a:off x="6906044" y="4411636"/>
              <a:ext cx="1534258" cy="176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675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49743759"/>
                        </a:ext>
                      </a:extLst>
                    </a:gridCol>
                    <a:gridCol w="9975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36374817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ASCII code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28630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'P'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96" t="-104167" r="-1266" b="-3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19759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'e'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96" t="-196000" r="-1266" b="-2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6197492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'p'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96" t="-308333" r="-1266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590299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urier" pitchFamily="2" charset="0"/>
                            </a:rPr>
                            <a:t>'a'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5696" t="-408333" r="-1266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10159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6454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Map ADT and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3520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 err="1">
                <a:latin typeface="Courier" pitchFamily="2" charset="0"/>
                <a:ea typeface="Calibri" charset="0"/>
                <a:cs typeface="Calibri" charset="0"/>
              </a:rPr>
              <a:t>MyMap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978" y="3352801"/>
                <a:ext cx="8792042" cy="29513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put(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K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key, 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value)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create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association on map</a:t>
                </a:r>
              </a:p>
              <a:p>
                <a:pPr marL="515938" lvl="1" indent="-28416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If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previously associated with a value, return it, otherwise return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</a:p>
              <a:p>
                <a:pPr marL="231775" indent="-231775"/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get(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K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key)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retrieve value associated with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on map</a:t>
                </a:r>
              </a:p>
              <a:p>
                <a:pPr marL="515938" lvl="1" indent="-287338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Returns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if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not present in map</a:t>
                </a:r>
              </a:p>
              <a:p>
                <a:pPr marL="231775" indent="-231775"/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remove(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K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key)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remove mapping associated with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from map</a:t>
                </a:r>
              </a:p>
              <a:p>
                <a:pPr marL="515938" lvl="1" indent="-28416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Returns value previously associated with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or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if no association existed</a:t>
                </a:r>
              </a:p>
              <a:p>
                <a:pPr marL="115888" indent="-284163"/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size()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return number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𝑣𝑎𝑙𝑢𝑒</m:t>
                        </m:r>
                      </m:e>
                    </m:d>
                  </m:oMath>
                </a14:m>
                <a:r>
                  <a:rPr lang="en-US" sz="2000" dirty="0"/>
                  <a:t/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pairs on map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" y="3352801"/>
                <a:ext cx="8792042" cy="2951355"/>
              </a:xfrm>
              <a:prstGeom prst="rect">
                <a:avLst/>
              </a:prstGeom>
              <a:blipFill>
                <a:blip r:embed="rId3"/>
                <a:stretch>
                  <a:fillRect l="-577" t="-1724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AAD22-9860-384D-9F2D-E8FB3D854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599" y="1335928"/>
            <a:ext cx="2082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8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Hash map implementation: structure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978" y="1212334"/>
                <a:ext cx="8792042" cy="29513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Contents are stored in an array of a given capacity</a:t>
                </a: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Each array entry represents a bucket:</a:t>
                </a:r>
              </a:p>
              <a:p>
                <a:pPr marL="631825" lvl="1" indent="-403225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 bucket is a collection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𝑣𝑎𝑙𝑢𝑒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pairs</a:t>
                </a: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Buckets need to be able to grow and shrink</a:t>
                </a:r>
              </a:p>
              <a:p>
                <a:pPr marL="631825" lvl="1" indent="-231775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 list is a good choice – efficient addition</a:t>
                </a:r>
              </a:p>
              <a:p>
                <a:pPr marL="231775" indent="-231775">
                  <a:lnSpc>
                    <a:spcPct val="150000"/>
                  </a:lnSpc>
                </a:pP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Example pet map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𝑝𝑒𝑡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𝑖𝑛𝑓𝑜</m:t>
                    </m:r>
                  </m:oMath>
                </a14:m>
                <a:r>
                  <a:rPr lang="en-US" sz="2400" dirty="0"/>
                  <a:t>):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" y="1212334"/>
                <a:ext cx="8792042" cy="2951355"/>
              </a:xfrm>
              <a:prstGeom prst="rect">
                <a:avLst/>
              </a:prstGeom>
              <a:blipFill>
                <a:blip r:embed="rId3"/>
                <a:stretch>
                  <a:fillRect l="-866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57B5AE-4019-854C-895F-1C5D7A611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314" y="1363154"/>
            <a:ext cx="1849853" cy="2526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1E0635-92D6-C349-B206-7ACE886FC582}"/>
              </a:ext>
            </a:extLst>
          </p:cNvPr>
          <p:cNvSpPr txBox="1"/>
          <p:nvPr/>
        </p:nvSpPr>
        <p:spPr>
          <a:xfrm>
            <a:off x="2678715" y="7196289"/>
            <a:ext cx="885906" cy="677108"/>
          </a:xfrm>
          <a:prstGeom prst="rect">
            <a:avLst/>
          </a:prstGeom>
          <a:solidFill>
            <a:srgbClr val="FFFECC"/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err="1"/>
              <a:t>Pika</a:t>
            </a:r>
            <a:endParaRPr lang="en-US" sz="1400" b="1" dirty="0"/>
          </a:p>
          <a:p>
            <a:pPr algn="ctr"/>
            <a:endParaRPr lang="en-US" sz="200" b="1" dirty="0"/>
          </a:p>
          <a:p>
            <a:r>
              <a:rPr lang="en-US" sz="1100" dirty="0"/>
              <a:t>color: yellow</a:t>
            </a:r>
          </a:p>
          <a:p>
            <a:r>
              <a:rPr lang="en-US" sz="1100" dirty="0"/>
              <a:t>height: 16”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C918C3-B6B4-9F46-9EA8-5919F74CC3FD}"/>
              </a:ext>
            </a:extLst>
          </p:cNvPr>
          <p:cNvSpPr txBox="1"/>
          <p:nvPr/>
        </p:nvSpPr>
        <p:spPr>
          <a:xfrm>
            <a:off x="3686093" y="7196289"/>
            <a:ext cx="885906" cy="677108"/>
          </a:xfrm>
          <a:prstGeom prst="rect">
            <a:avLst/>
          </a:prstGeom>
          <a:solidFill>
            <a:srgbClr val="CDFDC5"/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err="1"/>
              <a:t>Milu</a:t>
            </a:r>
            <a:endParaRPr lang="en-US" sz="1400" b="1" dirty="0"/>
          </a:p>
          <a:p>
            <a:endParaRPr lang="en-US" sz="200" b="1" dirty="0"/>
          </a:p>
          <a:p>
            <a:r>
              <a:rPr lang="en-US" sz="1100" dirty="0"/>
              <a:t>color: white</a:t>
            </a:r>
          </a:p>
          <a:p>
            <a:r>
              <a:rPr lang="en-US" sz="1100" dirty="0"/>
              <a:t>height: 22”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84BEBA-7EA8-AC44-BB9C-AE316F5062CE}"/>
              </a:ext>
            </a:extLst>
          </p:cNvPr>
          <p:cNvSpPr txBox="1"/>
          <p:nvPr/>
        </p:nvSpPr>
        <p:spPr>
          <a:xfrm>
            <a:off x="4814944" y="7092430"/>
            <a:ext cx="885906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/>
              <a:t>Luna</a:t>
            </a:r>
          </a:p>
          <a:p>
            <a:pPr algn="ctr"/>
            <a:endParaRPr lang="en-US" sz="200" b="1" dirty="0"/>
          </a:p>
          <a:p>
            <a:r>
              <a:rPr lang="en-US" sz="1100" dirty="0"/>
              <a:t>color: black</a:t>
            </a:r>
          </a:p>
          <a:p>
            <a:r>
              <a:rPr lang="en-US" sz="1100" dirty="0"/>
              <a:t>height: 25”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C96D6A-BE67-2E4E-9FDC-178954F16CC4}"/>
              </a:ext>
            </a:extLst>
          </p:cNvPr>
          <p:cNvSpPr txBox="1"/>
          <p:nvPr/>
        </p:nvSpPr>
        <p:spPr>
          <a:xfrm>
            <a:off x="461669" y="7196289"/>
            <a:ext cx="885906" cy="677108"/>
          </a:xfrm>
          <a:prstGeom prst="rect">
            <a:avLst/>
          </a:prstGeom>
          <a:solidFill>
            <a:srgbClr val="FFD5D7"/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err="1"/>
              <a:t>Peppa</a:t>
            </a:r>
            <a:endParaRPr lang="en-US" sz="1400" b="1" dirty="0"/>
          </a:p>
          <a:p>
            <a:pPr algn="ctr"/>
            <a:endParaRPr lang="en-US" sz="200" b="1" dirty="0"/>
          </a:p>
          <a:p>
            <a:r>
              <a:rPr lang="en-US" sz="1100" dirty="0"/>
              <a:t>color: pink</a:t>
            </a:r>
          </a:p>
          <a:p>
            <a:r>
              <a:rPr lang="en-US" sz="1100" dirty="0"/>
              <a:t>height: 30”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62DAA3-2EBC-3040-9A17-9FEB92CD96D8}"/>
              </a:ext>
            </a:extLst>
          </p:cNvPr>
          <p:cNvSpPr txBox="1"/>
          <p:nvPr/>
        </p:nvSpPr>
        <p:spPr>
          <a:xfrm>
            <a:off x="1671336" y="7132324"/>
            <a:ext cx="885906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err="1"/>
              <a:t>Jigglypuff</a:t>
            </a:r>
            <a:endParaRPr lang="en-US" sz="1400" b="1" dirty="0"/>
          </a:p>
          <a:p>
            <a:endParaRPr lang="en-US" sz="200" b="1" dirty="0"/>
          </a:p>
          <a:p>
            <a:r>
              <a:rPr lang="en-US" sz="1100" dirty="0"/>
              <a:t>color: pink</a:t>
            </a:r>
          </a:p>
          <a:p>
            <a:r>
              <a:rPr lang="en-US" sz="1100" dirty="0"/>
              <a:t>height: 20”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43DC3E2-99DC-7443-919E-ACD695055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49" y="4220788"/>
            <a:ext cx="74295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8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14B04F-4344-6742-8E44-251087535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00" y="1124001"/>
                <a:ext cx="8897397" cy="55592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put(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K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key, 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value)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create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association</a:t>
                </a:r>
              </a:p>
              <a:p>
                <a:pPr marL="515938" lvl="1" indent="-287338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Hash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can use </a:t>
                </a:r>
                <a:r>
                  <a:rPr lang="en-US" sz="2000" dirty="0">
                    <a:solidFill>
                      <a:srgbClr val="00B050"/>
                    </a:solidFill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Object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’s built-in </a:t>
                </a:r>
                <a:r>
                  <a:rPr lang="en-US" sz="2000" dirty="0" err="1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hashCode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()</a:t>
                </a: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E.g. </a:t>
                </a:r>
                <a:r>
                  <a:rPr lang="mr-IN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"</a:t>
                </a:r>
                <a:r>
                  <a:rPr lang="en-US" sz="18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Milu</a:t>
                </a:r>
                <a:r>
                  <a:rPr lang="mr-IN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"</a:t>
                </a:r>
                <a:r>
                  <a:rPr lang="en-US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.</a:t>
                </a:r>
                <a:r>
                  <a:rPr lang="en-US" sz="18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hashCode</a:t>
                </a:r>
                <a:r>
                  <a:rPr lang="en-US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()</a:t>
                </a: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 returns </a:t>
                </a:r>
                <a:r>
                  <a:rPr lang="en-US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2398277</a:t>
                </a: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If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equals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() returns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true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hash will be the same</a:t>
                </a: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Note hash code may be negative</a:t>
                </a:r>
              </a:p>
              <a:p>
                <a:pPr marL="515938" lvl="1" indent="-287338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Compute bucket index by taking modulo # buckets:</a:t>
                </a:r>
              </a:p>
              <a:p>
                <a:pPr marL="515938" lvl="1" indent="-287338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>
                  <a:buFont typeface="+mj-lt"/>
                  <a:buAutoNum type="arabicPeriod"/>
                </a:pPr>
                <a:endParaRPr lang="en-US" sz="12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Look for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in bucket and react accordingly:</a:t>
                </a: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If present, update associated value and return old one</a:t>
                </a: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If absent, add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𝑣𝑎𝑙𝑢𝑒</m:t>
                        </m:r>
                      </m:e>
                    </m:d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pair to bucket and return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</a:p>
              <a:p>
                <a:pPr marL="515938" lvl="1" indent="-457200">
                  <a:buFont typeface="+mj-lt"/>
                  <a:buAutoNum type="arabicPeriod"/>
                </a:pPr>
                <a:endParaRPr lang="en-US" sz="22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344488" lvl="1"/>
                <a:endParaRPr lang="en-US" sz="22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344488" lvl="1"/>
                <a:endParaRPr lang="en-US" sz="22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4538" lvl="2"/>
                <a:endParaRPr lang="en-US" sz="18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915988" lvl="2" indent="-287338">
                  <a:buFont typeface="+mj-lt"/>
                  <a:buAutoNum type="arabicPeriod"/>
                </a:pPr>
                <a:endParaRPr lang="en-US" sz="16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14B04F-4344-6742-8E44-25108753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" y="1124001"/>
                <a:ext cx="8897397" cy="5559297"/>
              </a:xfrm>
              <a:prstGeom prst="rect">
                <a:avLst/>
              </a:prstGeom>
              <a:blipFill>
                <a:blip r:embed="rId3"/>
                <a:stretch>
                  <a:fillRect l="-856"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Hash map implementation: </a:t>
            </a:r>
            <a:r>
              <a:rPr lang="en-US" dirty="0">
                <a:latin typeface="Courier" pitchFamily="2" charset="0"/>
                <a:ea typeface="Calibri" charset="0"/>
                <a:cs typeface="Calibri" panose="020F0502020204030204" pitchFamily="34" charset="0"/>
              </a:rPr>
              <a:t>put()</a:t>
            </a:r>
            <a:endParaRPr lang="en-US" sz="4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FCCEE52E-70DE-0E48-8BC6-15DDE0D82BE2}"/>
              </a:ext>
            </a:extLst>
          </p:cNvPr>
          <p:cNvSpPr txBox="1">
            <a:spLocks/>
          </p:cNvSpPr>
          <p:nvPr/>
        </p:nvSpPr>
        <p:spPr>
          <a:xfrm>
            <a:off x="1331499" y="3772126"/>
            <a:ext cx="4153832" cy="2973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Math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.abs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(hash) %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array.length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331A7C-2093-1249-9481-84E2C6E4F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871" y="2477837"/>
            <a:ext cx="1851025" cy="25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14B04F-4344-6742-8E44-251087535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00" y="1183530"/>
                <a:ext cx="8897397" cy="530299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Add Charizard to our pet map:</a:t>
                </a:r>
              </a:p>
              <a:p>
                <a:pPr marL="520700" lvl="1">
                  <a:spcBef>
                    <a:spcPts val="88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Compute hash: </a:t>
                </a:r>
                <a:r>
                  <a:rPr lang="en-US" sz="2000" dirty="0" err="1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hashCode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()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returns -718748212</a:t>
                </a:r>
              </a:p>
              <a:p>
                <a:pPr marL="520700" lvl="1">
                  <a:spcBef>
                    <a:spcPts val="88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Compute bucket index: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718748212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ourier New" charset="0"/>
                  </a:rPr>
                  <a:t> % 10 = 2</a:t>
                </a:r>
              </a:p>
              <a:p>
                <a:pPr marL="520700" lvl="1">
                  <a:spcBef>
                    <a:spcPts val="88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Compare with pre-existing bucket keys (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"</a:t>
                </a:r>
                <a:r>
                  <a:rPr lang="en-US" sz="2000" dirty="0" err="1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Peppa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"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)</a:t>
                </a:r>
              </a:p>
              <a:p>
                <a:pPr marL="520700" lvl="1">
                  <a:spcBef>
                    <a:spcPts val="88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Since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"Charizard"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is new, add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𝑣𝑎𝑙𝑢𝑒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pair to list and return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</a:p>
              <a:p>
                <a:pPr marL="631825" lvl="1" indent="-231775">
                  <a:spcBef>
                    <a:spcPts val="880"/>
                  </a:spcBef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1825" lvl="1" indent="-231775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344488" lvl="1"/>
                <a:endParaRPr lang="en-US" sz="22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344488" lvl="1"/>
                <a:endParaRPr lang="en-US" sz="22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44538" lvl="2"/>
                <a:endParaRPr lang="en-US" sz="1800" dirty="0">
                  <a:latin typeface="Courier" pitchFamily="2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915988" lvl="2" indent="-287338">
                  <a:buFont typeface="+mj-lt"/>
                  <a:buAutoNum type="arabicPeriod"/>
                </a:pPr>
                <a:endParaRPr lang="en-US" sz="16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14B04F-4344-6742-8E44-25108753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" y="1183530"/>
                <a:ext cx="8897397" cy="5302996"/>
              </a:xfrm>
              <a:prstGeom prst="rect">
                <a:avLst/>
              </a:prstGeom>
              <a:blipFill>
                <a:blip r:embed="rId3"/>
                <a:stretch>
                  <a:fillRect l="-856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Hash map </a:t>
            </a:r>
            <a:r>
              <a:rPr lang="en-US" dirty="0">
                <a:latin typeface="Courier" pitchFamily="2" charset="0"/>
                <a:ea typeface="Calibri" charset="0"/>
                <a:cs typeface="Calibri" panose="020F0502020204030204" pitchFamily="34" charset="0"/>
              </a:rPr>
              <a:t>put()</a:t>
            </a:r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example</a:t>
            </a:r>
            <a:endParaRPr lang="en-US" sz="4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81E861-A9F3-4F45-AEAE-24DB11775D0B}"/>
              </a:ext>
            </a:extLst>
          </p:cNvPr>
          <p:cNvSpPr txBox="1"/>
          <p:nvPr/>
        </p:nvSpPr>
        <p:spPr>
          <a:xfrm>
            <a:off x="6656672" y="1389850"/>
            <a:ext cx="1449557" cy="1015663"/>
          </a:xfrm>
          <a:prstGeom prst="rect">
            <a:avLst/>
          </a:prstGeom>
          <a:solidFill>
            <a:srgbClr val="FFCD7E"/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2000" b="1" dirty="0"/>
              <a:t>Charizard</a:t>
            </a:r>
          </a:p>
          <a:p>
            <a:pPr algn="ctr"/>
            <a:endParaRPr lang="en-US" sz="600" b="1" dirty="0"/>
          </a:p>
          <a:p>
            <a:r>
              <a:rPr lang="en-US" sz="1600" dirty="0"/>
              <a:t>color: orange</a:t>
            </a:r>
          </a:p>
          <a:p>
            <a:r>
              <a:rPr lang="en-US" sz="1600" dirty="0"/>
              <a:t>height: 67”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9966D1-723B-2043-BE7D-79C46156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781" y="1507080"/>
            <a:ext cx="1097247" cy="1073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F0C880-90B3-B440-97B1-51F9146E2EF2}"/>
              </a:ext>
            </a:extLst>
          </p:cNvPr>
          <p:cNvSpPr txBox="1"/>
          <p:nvPr/>
        </p:nvSpPr>
        <p:spPr>
          <a:xfrm>
            <a:off x="3258772" y="7194709"/>
            <a:ext cx="885906" cy="677108"/>
          </a:xfrm>
          <a:prstGeom prst="rect">
            <a:avLst/>
          </a:prstGeom>
          <a:solidFill>
            <a:srgbClr val="FFCD7E"/>
          </a:solidFill>
          <a:ln>
            <a:solidFill>
              <a:schemeClr val="accent1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/>
              <a:t>Charizard</a:t>
            </a:r>
          </a:p>
          <a:p>
            <a:pPr algn="ctr"/>
            <a:endParaRPr lang="en-US" sz="200" b="1" dirty="0"/>
          </a:p>
          <a:p>
            <a:r>
              <a:rPr lang="en-US" sz="1100" dirty="0"/>
              <a:t>color: orange</a:t>
            </a:r>
          </a:p>
          <a:p>
            <a:r>
              <a:rPr lang="en-US" sz="1100" dirty="0"/>
              <a:t>height: 67”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F994D5-74DA-B84B-9CF3-76728A603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54" y="3790804"/>
            <a:ext cx="7416800" cy="148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67FF2C-7F10-3441-93E1-2A33BF4D9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856" y="4519559"/>
            <a:ext cx="218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2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14B04F-4344-6742-8E44-251087535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50" y="1033851"/>
                <a:ext cx="9068324" cy="434097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Computing hash and bucket index is constant time for all cases</a:t>
                </a: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Looking for preexisting key is linear on bucket size</a:t>
                </a:r>
              </a:p>
              <a:p>
                <a:pPr marL="52070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But what is it, relative to the size of the map? </a:t>
                </a:r>
              </a:p>
              <a:p>
                <a:pPr marL="747713" lvl="2" indent="-2270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Best-case: bucket size doesn’t grow with map size 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put()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on map size</a:t>
                </a:r>
              </a:p>
              <a:p>
                <a:pPr marL="747713" lvl="2" indent="-2270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Worst-case: all entries in 1 bucket 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bucket grows linearly with map  </a:t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put()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/>
                </a:r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6538" indent="-228600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How can we try to keep the bucket sizes constant?</a:t>
                </a:r>
              </a:p>
              <a:p>
                <a:pPr marL="52070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Have a good hash function – uniform output</a:t>
                </a:r>
              </a:p>
              <a:p>
                <a:pPr marL="52070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Limit the </a:t>
                </a:r>
                <a:r>
                  <a:rPr lang="en-US" sz="2000" i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load factor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ratio of map size to number of buckets</a:t>
                </a:r>
              </a:p>
              <a:p>
                <a:pPr marL="747713" lvl="2" indent="-2270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If a threshold crossed (e.g. 0.75), create new, larger, array and copy everything over</a:t>
                </a:r>
              </a:p>
              <a:p>
                <a:pPr marL="747713" lvl="2" indent="-227013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If rare operation 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r>
                  <a:rPr lang="en-US" sz="18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put()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will be amortized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on average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14B04F-4344-6742-8E44-25108753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" y="1033851"/>
                <a:ext cx="9068324" cy="4340970"/>
              </a:xfrm>
              <a:prstGeom prst="rect">
                <a:avLst/>
              </a:prstGeom>
              <a:blipFill>
                <a:blip r:embed="rId3"/>
                <a:stretch>
                  <a:fillRect l="-699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Hash map </a:t>
            </a:r>
            <a:r>
              <a:rPr lang="en-US" dirty="0">
                <a:latin typeface="Courier" pitchFamily="2" charset="0"/>
                <a:ea typeface="Calibri" charset="0"/>
                <a:cs typeface="Calibri" panose="020F0502020204030204" pitchFamily="34" charset="0"/>
              </a:rPr>
              <a:t>put()</a:t>
            </a:r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running time</a:t>
            </a:r>
            <a:endParaRPr lang="en-US" sz="4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EB36C6B-23C0-D54F-A05E-EB0B02A0F138}"/>
              </a:ext>
            </a:extLst>
          </p:cNvPr>
          <p:cNvGrpSpPr/>
          <p:nvPr/>
        </p:nvGrpSpPr>
        <p:grpSpPr>
          <a:xfrm>
            <a:off x="700372" y="5078426"/>
            <a:ext cx="7742406" cy="1080654"/>
            <a:chOff x="700372" y="5078426"/>
            <a:chExt cx="7742406" cy="108065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2A513BE-22CE-594E-9F7C-A4DFAFB65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1157" y="5078426"/>
              <a:ext cx="3531621" cy="108065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A02D22E-1B18-AB41-A707-FEFBCB325389}"/>
                </a:ext>
              </a:extLst>
            </p:cNvPr>
            <p:cNvGrpSpPr/>
            <p:nvPr/>
          </p:nvGrpSpPr>
          <p:grpSpPr>
            <a:xfrm>
              <a:off x="700372" y="5080990"/>
              <a:ext cx="3682943" cy="1061277"/>
              <a:chOff x="700372" y="5117275"/>
              <a:chExt cx="3682943" cy="106127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xmlns="" id="{2468D1B0-1E4A-6341-B5D0-4AAD651B5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8972" y="5660676"/>
                <a:ext cx="13643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168A517-8A69-FB44-AA3C-DF73E7EE5A74}"/>
                  </a:ext>
                </a:extLst>
              </p:cNvPr>
              <p:cNvSpPr txBox="1"/>
              <p:nvPr/>
            </p:nvSpPr>
            <p:spPr>
              <a:xfrm>
                <a:off x="3014263" y="5337193"/>
                <a:ext cx="13011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resize &amp; rehash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8914CE62-A521-174F-B1B5-CB56F616E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372" y="5117275"/>
                <a:ext cx="1776243" cy="10612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5375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14B04F-4344-6742-8E44-251087535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00" y="1124000"/>
                <a:ext cx="8897397" cy="511777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get(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K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key)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retrieve value associated with </a:t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on map</a:t>
                </a:r>
              </a:p>
              <a:p>
                <a:pPr marL="515938" lvl="1" indent="-2794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Hash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determine bucket – works since hash function deterministic</a:t>
                </a:r>
              </a:p>
              <a:p>
                <a:pPr marL="515938" lvl="1" indent="-2794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Look for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in bucket; return associated value if found,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otherwise</a:t>
                </a:r>
              </a:p>
              <a:p>
                <a:pPr marL="179388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E.g., look for Charizard (hash </a:t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-718748212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bucket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ourier New" charset="0"/>
                  </a:rPr>
                  <a:t>2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):</a:t>
                </a: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938" indent="0">
                  <a:buNone/>
                </a:pP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6538" indent="-228600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Running time efficiency function of map size:</a:t>
                </a:r>
              </a:p>
              <a:p>
                <a:pPr marL="52070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Best case: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is found on 1</a:t>
                </a:r>
                <a:r>
                  <a:rPr lang="en-US" sz="2000" baseline="30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st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bucket entry 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constant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2070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Average case: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found or not, but constant bucket size 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2070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Worst case: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is not found in bucket and all entries in 1 bucket 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20700" lvl="2" indent="0">
                  <a:buNone/>
                </a:pPr>
                <a:endParaRPr lang="en-US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14B04F-4344-6742-8E44-25108753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" y="1124000"/>
                <a:ext cx="8897397" cy="5117773"/>
              </a:xfrm>
              <a:prstGeom prst="rect">
                <a:avLst/>
              </a:prstGeom>
              <a:blipFill>
                <a:blip r:embed="rId3"/>
                <a:stretch>
                  <a:fillRect l="-856" t="-993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Hash map implementation: </a:t>
            </a:r>
            <a:r>
              <a:rPr lang="en-US" dirty="0">
                <a:latin typeface="Courier" pitchFamily="2" charset="0"/>
                <a:ea typeface="Calibri" charset="0"/>
                <a:cs typeface="Calibri" panose="020F0502020204030204" pitchFamily="34" charset="0"/>
              </a:rPr>
              <a:t>get()</a:t>
            </a:r>
            <a:endParaRPr lang="en-US" sz="4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7136D1-E9F8-2740-9482-819A953D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99" y="2972583"/>
            <a:ext cx="6984998" cy="139939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2F410240-AB94-BB42-BCCA-066901680D81}"/>
              </a:ext>
            </a:extLst>
          </p:cNvPr>
          <p:cNvSpPr/>
          <p:nvPr/>
        </p:nvSpPr>
        <p:spPr>
          <a:xfrm>
            <a:off x="2857501" y="3705226"/>
            <a:ext cx="933450" cy="23812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75A09D2F-BCFA-3F42-8ECB-4762DD38F011}"/>
              </a:ext>
            </a:extLst>
          </p:cNvPr>
          <p:cNvSpPr/>
          <p:nvPr/>
        </p:nvSpPr>
        <p:spPr>
          <a:xfrm>
            <a:off x="4029076" y="3695701"/>
            <a:ext cx="933450" cy="238124"/>
          </a:xfrm>
          <a:prstGeom prst="fram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514B04F-4344-6742-8E44-251087535C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00" y="1114476"/>
                <a:ext cx="8897397" cy="486722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V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remove(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K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 key)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remove mapping associated with </a:t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Hash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determine bucket</a:t>
                </a:r>
              </a:p>
              <a:p>
                <a:pPr marL="515938" lvl="1" indent="-279400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Look for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key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in bucket: if found delete entry and return old value, else </a:t>
                </a:r>
                <a:r>
                  <a:rPr lang="en-US" sz="20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null</a:t>
                </a: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6538" indent="-228600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E.g., remove Charizard (hash </a:t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-718748212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bucket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ourier New" charset="0"/>
                  </a:rPr>
                  <a:t>2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):</a:t>
                </a:r>
              </a:p>
              <a:p>
                <a:pPr marL="115888" indent="-279400">
                  <a:buFont typeface="+mj-lt"/>
                  <a:buAutoNum type="arabicPeriod"/>
                </a:pP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79400">
                  <a:buFont typeface="+mj-lt"/>
                  <a:buAutoNum type="arabicPeriod"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7938" indent="0">
                  <a:buNone/>
                </a:pP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6538" indent="-228600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Running time efficiency function of map size same as </a:t>
                </a:r>
                <a:r>
                  <a:rPr lang="en-US" sz="2400" dirty="0"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get()</a:t>
                </a: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: </a:t>
                </a:r>
                <a:endParaRPr lang="en-US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6588" lvl="1" indent="-228600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Best and average cases: constant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when bucket size kept constant </a:t>
                </a:r>
              </a:p>
              <a:p>
                <a:pPr marL="636588" lvl="1" indent="-228600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Worst case: linear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, when all entries in one bucket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14B04F-4344-6742-8E44-251087535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" y="1114476"/>
                <a:ext cx="8897397" cy="4867224"/>
              </a:xfrm>
              <a:prstGeom prst="rect">
                <a:avLst/>
              </a:prstGeom>
              <a:blipFill>
                <a:blip r:embed="rId3"/>
                <a:stretch>
                  <a:fillRect l="-856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Hash map implementation: </a:t>
            </a:r>
            <a:r>
              <a:rPr lang="en-US" dirty="0">
                <a:latin typeface="Courier" pitchFamily="2" charset="0"/>
                <a:ea typeface="Calibri" charset="0"/>
                <a:cs typeface="Calibri" panose="020F0502020204030204" pitchFamily="34" charset="0"/>
              </a:rPr>
              <a:t>remove()</a:t>
            </a:r>
            <a:endParaRPr lang="en-US" sz="4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7136D1-E9F8-2740-9482-819A953D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49" y="2982108"/>
            <a:ext cx="6984998" cy="1399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78D40D-B500-1842-B4BE-28F7801A3E5C}"/>
              </a:ext>
            </a:extLst>
          </p:cNvPr>
          <p:cNvSpPr txBox="1"/>
          <p:nvPr/>
        </p:nvSpPr>
        <p:spPr>
          <a:xfrm>
            <a:off x="4495800" y="3760553"/>
            <a:ext cx="7088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Wingdings" pitchFamily="2" charset="2"/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xmlns="" val="11208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" pitchFamily="2" charset="0"/>
              </a:rPr>
              <a:t>MyMap</a:t>
            </a:r>
            <a:r>
              <a:rPr lang="en-US" dirty="0"/>
              <a:t> usage example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5146" y="980902"/>
            <a:ext cx="8893708" cy="162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282575"/>
            <a:r>
              <a:rPr lang="en-US" sz="2400" dirty="0"/>
              <a:t>Let’s create and interact with a string-keyed pet map</a:t>
            </a:r>
            <a:r>
              <a:rPr lang="en-US" sz="2000" dirty="0"/>
              <a:t>:</a:t>
            </a:r>
            <a:endParaRPr lang="en-US" sz="2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A6A36235-A9C2-4B4D-B367-766490E8CB97}"/>
              </a:ext>
            </a:extLst>
          </p:cNvPr>
          <p:cNvSpPr txBox="1">
            <a:spLocks/>
          </p:cNvSpPr>
          <p:nvPr/>
        </p:nvSpPr>
        <p:spPr>
          <a:xfrm>
            <a:off x="396810" y="2968831"/>
            <a:ext cx="6051697" cy="31218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MyMap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MyHashMap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petMap.put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",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("yellow", 16));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add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petMap.put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Milu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",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("white", 22));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add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Milu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petMap.size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returns 2</a:t>
            </a: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Peppa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returns null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p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p refers to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pet</a:t>
            </a: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petMap.remove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removes and returns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p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p becomes null</a:t>
            </a: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petMap.size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();         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returns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8BAA84-51D7-6F47-8772-9AAA1111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46" y="2603177"/>
            <a:ext cx="1925268" cy="261789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DD22B345-C9E1-4D4E-BBED-FA20040DA028}"/>
              </a:ext>
            </a:extLst>
          </p:cNvPr>
          <p:cNvSpPr txBox="1">
            <a:spLocks/>
          </p:cNvSpPr>
          <p:nvPr/>
        </p:nvSpPr>
        <p:spPr>
          <a:xfrm>
            <a:off x="396811" y="1828800"/>
            <a:ext cx="6051697" cy="1102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color;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height;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c,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h){ color = c; height = h;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1963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The hash map data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4594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collections framework so far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6C834EBE-4D5D-FE43-B7BD-749413A56E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146" y="5685489"/>
                <a:ext cx="8893708" cy="7301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-282575"/>
                <a:r>
                  <a:rPr lang="en-US" sz="2400" dirty="0">
                    <a:solidFill>
                      <a:srgbClr val="00B050"/>
                    </a:solidFill>
                    <a:latin typeface="Courier" pitchFamily="2" charset="0"/>
                  </a:rPr>
                  <a:t>MyMap</a:t>
                </a:r>
                <a:r>
                  <a:rPr lang="en-US" sz="2400" dirty="0"/>
                  <a:t> can’t be integrated into hierarchy due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𝑣𝑎𝑙𝑢𝑒</m:t>
                        </m:r>
                      </m:e>
                    </m:d>
                  </m:oMath>
                </a14:m>
                <a:r>
                  <a:rPr lang="en-US" sz="2400" dirty="0"/>
                  <a:t> pairs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834EBE-4D5D-FE43-B7BD-749413A56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6" y="5685489"/>
                <a:ext cx="8893708" cy="730180"/>
              </a:xfrm>
              <a:prstGeom prst="rect">
                <a:avLst/>
              </a:prstGeom>
              <a:blipFill>
                <a:blip r:embed="rId3"/>
                <a:stretch>
                  <a:fillRect l="-856" t="-82759" b="-8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6E90CB-E278-DF4E-9C26-9FFD7D235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91" y="1392192"/>
            <a:ext cx="8414218" cy="38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137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 standard library’s Map ADT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36270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Java’s Map Abstract Data Type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5146" y="987109"/>
            <a:ext cx="8893708" cy="162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282575"/>
            <a:r>
              <a:rPr lang="en-US" sz="2400" dirty="0"/>
              <a:t>Java features a </a:t>
            </a:r>
            <a:r>
              <a:rPr lang="en-US" sz="2400" b="1" dirty="0"/>
              <a:t>Map</a:t>
            </a:r>
            <a:r>
              <a:rPr lang="en-US" sz="2400" dirty="0"/>
              <a:t> ADT with a hash map implementation</a:t>
            </a:r>
          </a:p>
          <a:p>
            <a:pPr marL="573088" lvl="1" indent="-282575"/>
            <a:r>
              <a:rPr lang="en-US" sz="2000" dirty="0"/>
              <a:t>Class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java.util.HashMap</a:t>
            </a:r>
            <a:r>
              <a:rPr lang="en-US" sz="2000" dirty="0"/>
              <a:t>, implements interface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java.util.Map</a:t>
            </a:r>
            <a:endParaRPr lang="en-US" sz="2400" dirty="0"/>
          </a:p>
          <a:p>
            <a:pPr marL="233363" indent="-233363"/>
            <a:r>
              <a:rPr lang="en-US" sz="2400" dirty="0"/>
              <a:t>Usage is identical to that of our own map interface</a:t>
            </a:r>
          </a:p>
          <a:p>
            <a:pPr marL="633413" lvl="1" indent="-233363"/>
            <a:r>
              <a:rPr lang="en-US" sz="2000" dirty="0"/>
              <a:t>Features all the methods we’ve defined, plus more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A6A36235-A9C2-4B4D-B367-766490E8CB97}"/>
              </a:ext>
            </a:extLst>
          </p:cNvPr>
          <p:cNvSpPr txBox="1">
            <a:spLocks/>
          </p:cNvSpPr>
          <p:nvPr/>
        </p:nvSpPr>
        <p:spPr>
          <a:xfrm>
            <a:off x="448561" y="2742433"/>
            <a:ext cx="5928385" cy="36504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since outside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java.lang</a:t>
            </a: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import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java.util.HashMap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.* also ok</a:t>
            </a:r>
            <a:endParaRPr lang="en-US" sz="14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petMap.put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",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("yellow", 16));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add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petMap.put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Milu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",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("white", 22));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add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Milu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petMap.size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returns 2</a:t>
            </a:r>
            <a:endParaRPr lang="en-US" sz="1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Peppa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returns null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p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p refers to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 pet</a:t>
            </a:r>
          </a:p>
          <a:p>
            <a:pPr marL="0" indent="0">
              <a:buNone/>
            </a:pP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petMap.remove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removes and returns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p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petMap.get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Pika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");  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Regular" pitchFamily="2" charset="0"/>
                <a:ea typeface="Courier New" charset="0"/>
                <a:cs typeface="Courier New" charset="0"/>
              </a:rPr>
              <a:t>// p becomes null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3C0D8E-DD25-1B44-832A-D60F6B0F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784" y="3332840"/>
            <a:ext cx="2166384" cy="26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2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8177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891"/>
            <a:ext cx="91440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Exercise: hash map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ED942D0F-1788-5046-BDE8-CA49DBE632F9}"/>
              </a:ext>
            </a:extLst>
          </p:cNvPr>
          <p:cNvSpPr txBox="1">
            <a:spLocks/>
          </p:cNvSpPr>
          <p:nvPr/>
        </p:nvSpPr>
        <p:spPr>
          <a:xfrm>
            <a:off x="162967" y="1094284"/>
            <a:ext cx="8809793" cy="116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0988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a hash map data structure to implement the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cs typeface="Calibri" panose="020F0502020204030204" pitchFamily="34" charset="0"/>
              </a:rPr>
              <a:t>MyMap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  <a:p>
            <a:pPr marL="574675" lvl="1" indent="-287338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Insertion, removal, and lookup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05B020-D91C-1144-B792-631FED248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464" y="2659721"/>
            <a:ext cx="20828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13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Lecture #10 extra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6760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What is hashing?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487" y="940716"/>
            <a:ext cx="8824920" cy="5975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uses hashing and an array to improve performance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hash function takes in an object and outputs an integer hash code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Desirable hash function properties: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Determinism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always output the same value for a given input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Defined range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fixed-size output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Uniformity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every output equally likely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Java provides a hash function in the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alibri" charset="0"/>
                <a:cs typeface="Calibri" charset="0"/>
              </a:rPr>
              <a:t>Object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class: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hashCode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returns integer hash code for any object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hello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hashCode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returns 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99162322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B13EE5-E332-E94C-A61D-A0EFF6D6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49" y="3460405"/>
            <a:ext cx="3264255" cy="17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2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Bucket hashing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9185" y="1146629"/>
            <a:ext cx="8782633" cy="492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Idea: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Have a reasonably-sized array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(size N_BUCKETS) where each element is a bucket that can hold multiple elements (e.g. a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a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[N_BUCKETS];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Compute bucket for an element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as: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Courier Regular" pitchFamily="2" charset="0"/>
              </a:rPr>
              <a:t>	</a:t>
            </a:r>
            <a:r>
              <a:rPr lang="en-US" altLang="en-US" sz="2000" dirty="0" err="1">
                <a:solidFill>
                  <a:srgbClr val="00B050"/>
                </a:solidFill>
                <a:latin typeface="Courier Regular" pitchFamily="2" charset="0"/>
              </a:rPr>
              <a:t>int</a:t>
            </a:r>
            <a:r>
              <a:rPr lang="en-US" altLang="en-US" sz="2000" dirty="0">
                <a:latin typeface="Courier Regular" pitchFamily="2" charset="0"/>
              </a:rPr>
              <a:t> bucket = </a:t>
            </a:r>
            <a:r>
              <a:rPr lang="en-US" altLang="en-US" sz="2000" dirty="0" err="1">
                <a:solidFill>
                  <a:srgbClr val="00B050"/>
                </a:solidFill>
                <a:latin typeface="Courier Regular" pitchFamily="2" charset="0"/>
              </a:rPr>
              <a:t>Math</a:t>
            </a:r>
            <a:r>
              <a:rPr lang="en-US" altLang="en-US" sz="2000" dirty="0" err="1">
                <a:latin typeface="Courier Regular" pitchFamily="2" charset="0"/>
              </a:rPr>
              <a:t>.abs</a:t>
            </a:r>
            <a:r>
              <a:rPr lang="en-US" altLang="en-US" sz="2000" dirty="0">
                <a:latin typeface="Courier Regular" pitchFamily="2" charset="0"/>
              </a:rPr>
              <a:t>(</a:t>
            </a:r>
            <a:r>
              <a:rPr lang="en-US" altLang="en-US" sz="2000" dirty="0" err="1">
                <a:latin typeface="Courier Regular" pitchFamily="2" charset="0"/>
              </a:rPr>
              <a:t>e.hashCode</a:t>
            </a:r>
            <a:r>
              <a:rPr lang="en-US" altLang="en-US" sz="2000" dirty="0">
                <a:latin typeface="Courier Regular" pitchFamily="2" charset="0"/>
              </a:rPr>
              <a:t>()) % N_BUCKETS;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Use the </a:t>
            </a:r>
            <a:r>
              <a:rPr lang="en-US" alt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a[bucket]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to implement the set operations:</a:t>
            </a: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add()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a[bucket].add(e)</a:t>
            </a: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contains()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a[bucket].contains(e)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a[bucket].remove(e)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35" y="982756"/>
            <a:ext cx="2695409" cy="24438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45AE8B-084A-DE42-A7AC-A0B41579FAE6}"/>
              </a:ext>
            </a:extLst>
          </p:cNvPr>
          <p:cNvSpPr txBox="1">
            <a:spLocks/>
          </p:cNvSpPr>
          <p:nvPr/>
        </p:nvSpPr>
        <p:spPr>
          <a:xfrm>
            <a:off x="125468" y="1041443"/>
            <a:ext cx="6442465" cy="2304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 uses bucket hashing for fast lookup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5B8F44-2703-5047-8715-D431E455E8B1}"/>
              </a:ext>
            </a:extLst>
          </p:cNvPr>
          <p:cNvSpPr/>
          <p:nvPr/>
        </p:nvSpPr>
        <p:spPr>
          <a:xfrm>
            <a:off x="3848882" y="4504365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0C0FDB9-106E-A045-B0AB-44C7B6EF7E4F}"/>
              </a:ext>
            </a:extLst>
          </p:cNvPr>
          <p:cNvSpPr/>
          <p:nvPr/>
        </p:nvSpPr>
        <p:spPr>
          <a:xfrm>
            <a:off x="2900754" y="4515596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E6128E7-B3A3-724C-A269-05FFD3171261}"/>
              </a:ext>
            </a:extLst>
          </p:cNvPr>
          <p:cNvSpPr/>
          <p:nvPr/>
        </p:nvSpPr>
        <p:spPr>
          <a:xfrm>
            <a:off x="1578889" y="4356232"/>
            <a:ext cx="1147797" cy="35912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71">
            <a:extLst>
              <a:ext uri="{FF2B5EF4-FFF2-40B4-BE49-F238E27FC236}">
                <a16:creationId xmlns:a16="http://schemas.microsoft.com/office/drawing/2014/main" xmlns="" id="{738D52F6-43CD-7544-BB94-935E1B4E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37270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" name="Text Box 973">
            <a:extLst>
              <a:ext uri="{FF2B5EF4-FFF2-40B4-BE49-F238E27FC236}">
                <a16:creationId xmlns:a16="http://schemas.microsoft.com/office/drawing/2014/main" xmlns="" id="{998C676A-903D-064F-9400-BC1DBE3C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37143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0</a:t>
            </a:r>
            <a:endParaRPr lang="en-US" altLang="en-US" sz="16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F85F4CE0-C433-784F-84F6-ABC46000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39556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xmlns="" id="{124CE4F3-9E9A-5949-8B71-1D419DA6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39429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1</a:t>
            </a:r>
            <a:endParaRPr lang="en-US" altLang="en-US" sz="16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5A309442-96D7-EA42-BB1A-DA8A610D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41842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1D78A884-15C6-604C-85C8-B0CF90EF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41715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2</a:t>
            </a:r>
            <a:endParaRPr lang="en-US" altLang="en-US" sz="160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25924990-DA10-514C-B2B7-D16CA34E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44128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4B28E39E-9AC9-5C41-A4A7-EAC1F479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44001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3</a:t>
            </a:r>
            <a:endParaRPr lang="en-US" altLang="en-US" sz="16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D815D26-83AB-574F-AC60-DA5EA95DBFE0}"/>
              </a:ext>
            </a:extLst>
          </p:cNvPr>
          <p:cNvGrpSpPr/>
          <p:nvPr/>
        </p:nvGrpSpPr>
        <p:grpSpPr>
          <a:xfrm>
            <a:off x="2135902" y="3715959"/>
            <a:ext cx="1676400" cy="688975"/>
            <a:chOff x="3140349" y="2485869"/>
            <a:chExt cx="1676400" cy="688975"/>
          </a:xfrm>
        </p:grpSpPr>
        <p:sp>
          <p:nvSpPr>
            <p:cNvPr id="20" name="Oval 0">
              <a:extLst>
                <a:ext uri="{FF2B5EF4-FFF2-40B4-BE49-F238E27FC236}">
                  <a16:creationId xmlns:a16="http://schemas.microsoft.com/office/drawing/2014/main" xmlns="" id="{E435426F-5341-CA4F-906F-CB8A1F0B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349" y="2573181"/>
              <a:ext cx="74612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xmlns="" id="{487C6CDB-6534-9947-AAC0-185EDFE681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4961" y="2611281"/>
              <a:ext cx="965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2274FB9-F223-A446-9D12-A1FAC2F61D2A}"/>
                </a:ext>
              </a:extLst>
            </p:cNvPr>
            <p:cNvGrpSpPr/>
            <p:nvPr/>
          </p:nvGrpSpPr>
          <p:grpSpPr>
            <a:xfrm>
              <a:off x="4112693" y="2485869"/>
              <a:ext cx="704056" cy="688975"/>
              <a:chOff x="4112693" y="2485869"/>
              <a:chExt cx="704056" cy="688975"/>
            </a:xfrm>
          </p:grpSpPr>
          <p:sp>
            <p:nvSpPr>
              <p:cNvPr id="23" name="Rectangle 50">
                <a:extLst>
                  <a:ext uri="{FF2B5EF4-FFF2-40B4-BE49-F238E27FC236}">
                    <a16:creationId xmlns:a16="http://schemas.microsoft.com/office/drawing/2014/main" xmlns="" id="{C02344B1-33DA-0845-8748-67DE27706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4858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4" name="Rectangle 52">
                <a:extLst>
                  <a:ext uri="{FF2B5EF4-FFF2-40B4-BE49-F238E27FC236}">
                    <a16:creationId xmlns:a16="http://schemas.microsoft.com/office/drawing/2014/main" xmlns="" id="{7C486D41-74B6-EB4F-ABE6-AF0761554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7144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" name="Rectangle 53">
                <a:extLst>
                  <a:ext uri="{FF2B5EF4-FFF2-40B4-BE49-F238E27FC236}">
                    <a16:creationId xmlns:a16="http://schemas.microsoft.com/office/drawing/2014/main" xmlns="" id="{46F87C7A-7981-4048-9DCA-0CE9005F3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424" y="2667815"/>
                <a:ext cx="6953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Jay</a:t>
                </a:r>
                <a:endParaRPr lang="en-US" altLang="en-US" sz="900" dirty="0"/>
              </a:p>
            </p:txBody>
          </p:sp>
          <p:sp>
            <p:nvSpPr>
              <p:cNvPr id="26" name="Rectangle 54">
                <a:extLst>
                  <a:ext uri="{FF2B5EF4-FFF2-40B4-BE49-F238E27FC236}">
                    <a16:creationId xmlns:a16="http://schemas.microsoft.com/office/drawing/2014/main" xmlns="" id="{42C73018-3FC0-C744-AB4D-D73DFFFED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938307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sp>
            <p:nvSpPr>
              <p:cNvPr id="27" name="Text Box 55">
                <a:extLst>
                  <a:ext uri="{FF2B5EF4-FFF2-40B4-BE49-F238E27FC236}">
                    <a16:creationId xmlns:a16="http://schemas.microsoft.com/office/drawing/2014/main" xmlns="" id="{45E95472-9ED6-1641-A805-8B0F65FC9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4924" y="2930369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  <p:sp>
            <p:nvSpPr>
              <p:cNvPr id="28" name="AutoShape 57">
                <a:extLst>
                  <a:ext uri="{FF2B5EF4-FFF2-40B4-BE49-F238E27FC236}">
                    <a16:creationId xmlns:a16="http://schemas.microsoft.com/office/drawing/2014/main" xmlns="" id="{3DF1E39E-A7E4-ED43-9373-91704AB8F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8724" y="2589056"/>
                <a:ext cx="63500" cy="555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48B5821-D7BE-2E47-B5AC-95F428AFEF70}"/>
              </a:ext>
            </a:extLst>
          </p:cNvPr>
          <p:cNvSpPr/>
          <p:nvPr/>
        </p:nvSpPr>
        <p:spPr>
          <a:xfrm>
            <a:off x="131861" y="1582786"/>
            <a:ext cx="702348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Example, adding elements:</a:t>
            </a:r>
          </a:p>
          <a:p>
            <a:pPr marL="285750" indent="-285750">
              <a:buFont typeface="Arial" charset="0"/>
              <a:buChar char="•"/>
            </a:pPr>
            <a:endParaRPr lang="en-US" sz="5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[] names = {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names.length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nset.add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(names[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3137B13-D74F-904D-95A8-4A82FE9A52D6}"/>
              </a:ext>
            </a:extLst>
          </p:cNvPr>
          <p:cNvGrpSpPr/>
          <p:nvPr/>
        </p:nvGrpSpPr>
        <p:grpSpPr>
          <a:xfrm>
            <a:off x="2121614" y="4510594"/>
            <a:ext cx="1610520" cy="748428"/>
            <a:chOff x="3126061" y="3280504"/>
            <a:chExt cx="1610520" cy="748428"/>
          </a:xfrm>
        </p:grpSpPr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xmlns="" id="{98D2D1C8-B11C-0F4D-A13E-B7520640CE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6231" y="3315969"/>
              <a:ext cx="925647" cy="2733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85752C8-8C33-6C40-BD4E-E314B8DF7873}"/>
                </a:ext>
              </a:extLst>
            </p:cNvPr>
            <p:cNvGrpSpPr/>
            <p:nvPr/>
          </p:nvGrpSpPr>
          <p:grpSpPr>
            <a:xfrm>
              <a:off x="3126061" y="3280504"/>
              <a:ext cx="1610520" cy="748428"/>
              <a:chOff x="3126061" y="3280504"/>
              <a:chExt cx="1610520" cy="748428"/>
            </a:xfrm>
          </p:grpSpPr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xmlns="" id="{6AA8DB7A-956A-D747-9D24-2A288F4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061" y="3280504"/>
                <a:ext cx="70170" cy="694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4" name="AutoShape 94">
                <a:extLst>
                  <a:ext uri="{FF2B5EF4-FFF2-40B4-BE49-F238E27FC236}">
                    <a16:creationId xmlns:a16="http://schemas.microsoft.com/office/drawing/2014/main" xmlns="" id="{BA6AE55C-B826-694C-9700-E53208938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96803" y="3574764"/>
                <a:ext cx="59108" cy="5225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" name="Rectangle 50">
                <a:extLst>
                  <a:ext uri="{FF2B5EF4-FFF2-40B4-BE49-F238E27FC236}">
                    <a16:creationId xmlns:a16="http://schemas.microsoft.com/office/drawing/2014/main" xmlns="" id="{04294062-3317-3644-A85F-9F200C58A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3399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:a16="http://schemas.microsoft.com/office/drawing/2014/main" xmlns="" id="{237DA631-E42E-AE46-B317-6D8FFBC8F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5685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Alice</a:t>
                </a:r>
              </a:p>
            </p:txBody>
          </p:sp>
          <p:sp>
            <p:nvSpPr>
              <p:cNvPr id="37" name="Rectangle 54">
                <a:extLst>
                  <a:ext uri="{FF2B5EF4-FFF2-40B4-BE49-F238E27FC236}">
                    <a16:creationId xmlns:a16="http://schemas.microsoft.com/office/drawing/2014/main" xmlns="" id="{CEB7E760-5644-0041-80E6-81863CEC7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792395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8" name="Text Box 55">
                <a:extLst>
                  <a:ext uri="{FF2B5EF4-FFF2-40B4-BE49-F238E27FC236}">
                    <a16:creationId xmlns:a16="http://schemas.microsoft.com/office/drawing/2014/main" xmlns="" id="{5D6E444E-E662-404E-86BC-55D557BE7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8255" y="3784457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4880DDB-8B0B-1549-BEA1-5D6DFB83B442}"/>
              </a:ext>
            </a:extLst>
          </p:cNvPr>
          <p:cNvGrpSpPr/>
          <p:nvPr/>
        </p:nvGrpSpPr>
        <p:grpSpPr>
          <a:xfrm>
            <a:off x="3155702" y="4576750"/>
            <a:ext cx="1505425" cy="688975"/>
            <a:chOff x="2283990" y="4330145"/>
            <a:chExt cx="1505425" cy="688975"/>
          </a:xfrm>
        </p:grpSpPr>
        <p:sp>
          <p:nvSpPr>
            <p:cNvPr id="40" name="Rectangle 50">
              <a:extLst>
                <a:ext uri="{FF2B5EF4-FFF2-40B4-BE49-F238E27FC236}">
                  <a16:creationId xmlns:a16="http://schemas.microsoft.com/office/drawing/2014/main" xmlns="" id="{7D646E9B-0BD1-C14D-969C-0466A26E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1" name="Rectangle 52">
              <a:extLst>
                <a:ext uri="{FF2B5EF4-FFF2-40B4-BE49-F238E27FC236}">
                  <a16:creationId xmlns:a16="http://schemas.microsoft.com/office/drawing/2014/main" xmlns="" id="{0DAADB72-97B8-124E-9BAD-E1661952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 err="1"/>
                <a:t>Melvor</a:t>
              </a:r>
              <a:endParaRPr lang="en-US" altLang="en-US" sz="1400" dirty="0"/>
            </a:p>
          </p:txBody>
        </p:sp>
        <p:sp>
          <p:nvSpPr>
            <p:cNvPr id="42" name="Rectangle 54">
              <a:extLst>
                <a:ext uri="{FF2B5EF4-FFF2-40B4-BE49-F238E27FC236}">
                  <a16:creationId xmlns:a16="http://schemas.microsoft.com/office/drawing/2014/main" xmlns="" id="{0F9EF1FE-99E2-B244-9244-37129C09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xmlns="" id="{007AADB0-9A7F-264E-B79C-81B36FB08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44" name="Rectangle 54">
              <a:extLst>
                <a:ext uri="{FF2B5EF4-FFF2-40B4-BE49-F238E27FC236}">
                  <a16:creationId xmlns:a16="http://schemas.microsoft.com/office/drawing/2014/main" xmlns="" id="{7F8E493D-2989-204E-9061-119EC4F55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990" y="4774650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674613F-62AB-254D-86FF-40240C405B92}"/>
                </a:ext>
              </a:extLst>
            </p:cNvPr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46" name="AutoShape 785">
                <a:extLst>
                  <a:ext uri="{FF2B5EF4-FFF2-40B4-BE49-F238E27FC236}">
                    <a16:creationId xmlns:a16="http://schemas.microsoft.com/office/drawing/2014/main" xmlns="" id="{100DF1F0-54F7-8242-81B4-6F566AB2D8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A30A0EF7-6A3F-9F43-B7A1-7B7C29D9983B}"/>
                  </a:ext>
                </a:extLst>
              </p:cNvPr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48" name="Oval 784">
                  <a:extLst>
                    <a:ext uri="{FF2B5EF4-FFF2-40B4-BE49-F238E27FC236}">
                      <a16:creationId xmlns:a16="http://schemas.microsoft.com/office/drawing/2014/main" xmlns="" id="{0321F85E-A77D-A743-A887-559C70700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9" name="AutoShape 786">
                  <a:extLst>
                    <a:ext uri="{FF2B5EF4-FFF2-40B4-BE49-F238E27FC236}">
                      <a16:creationId xmlns:a16="http://schemas.microsoft.com/office/drawing/2014/main" xmlns="" id="{40B90704-E41A-4547-9C3D-25D0336E2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752D96D-4455-D449-B615-135CB8C212C0}"/>
              </a:ext>
            </a:extLst>
          </p:cNvPr>
          <p:cNvGrpSpPr/>
          <p:nvPr/>
        </p:nvGrpSpPr>
        <p:grpSpPr>
          <a:xfrm>
            <a:off x="3174885" y="3740586"/>
            <a:ext cx="1509586" cy="688975"/>
            <a:chOff x="2279829" y="4330145"/>
            <a:chExt cx="1509586" cy="6889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3A1AB82-BB5F-534F-A7F7-529056B6D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xmlns="" id="{6B2BF675-2318-F147-9A09-2A16F530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/>
                <a:t>Erica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xmlns="" id="{988DB3F5-A5BC-9448-AB5F-4767BD3F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" name="Text Box 55">
              <a:extLst>
                <a:ext uri="{FF2B5EF4-FFF2-40B4-BE49-F238E27FC236}">
                  <a16:creationId xmlns:a16="http://schemas.microsoft.com/office/drawing/2014/main" xmlns="" id="{FE0FAA22-E8A8-9344-8A21-06E0FDE47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D30C17C-5C01-2C45-875F-B13D29AC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829" y="4754809"/>
              <a:ext cx="576072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2C8EF016-4165-5F41-AB46-BC5712735CBC}"/>
                </a:ext>
              </a:extLst>
            </p:cNvPr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57" name="AutoShape 785">
                <a:extLst>
                  <a:ext uri="{FF2B5EF4-FFF2-40B4-BE49-F238E27FC236}">
                    <a16:creationId xmlns:a16="http://schemas.microsoft.com/office/drawing/2014/main" xmlns="" id="{1361B945-DA24-5445-96CA-FB244ED40D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EB2C6A15-F3C2-044B-A584-81500CF40B12}"/>
                  </a:ext>
                </a:extLst>
              </p:cNvPr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59" name="Oval 784">
                  <a:extLst>
                    <a:ext uri="{FF2B5EF4-FFF2-40B4-BE49-F238E27FC236}">
                      <a16:creationId xmlns:a16="http://schemas.microsoft.com/office/drawing/2014/main" xmlns="" id="{18768157-EAC3-2147-96EC-53B527804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0" name="AutoShape 786">
                  <a:extLst>
                    <a:ext uri="{FF2B5EF4-FFF2-40B4-BE49-F238E27FC236}">
                      <a16:creationId xmlns:a16="http://schemas.microsoft.com/office/drawing/2014/main" xmlns="" id="{B3B734A3-2B48-DB45-9CF2-97C3725F7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A410CE-7533-B34B-86B6-3F34BB1E1257}"/>
              </a:ext>
            </a:extLst>
          </p:cNvPr>
          <p:cNvSpPr/>
          <p:nvPr/>
        </p:nvSpPr>
        <p:spPr>
          <a:xfrm>
            <a:off x="428730" y="5618345"/>
            <a:ext cx="80359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Testing existence:</a:t>
            </a:r>
          </a:p>
          <a:p>
            <a:pPr marL="342900" indent="-342900">
              <a:buFont typeface="Arial" charset="0"/>
              <a:buChar char="•"/>
            </a:pPr>
            <a:endParaRPr lang="en-US" sz="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nset.contains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6A186D26-B1B3-444C-919E-FCC90C1A36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51055" y="3942971"/>
          <a:ext cx="15920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75">
                  <a:extLst>
                    <a:ext uri="{9D8B030D-6E8A-4147-A177-3AD203B41FA5}">
                      <a16:colId xmlns:a16="http://schemas.microsoft.com/office/drawing/2014/main" xmlns="" val="699459683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xmlns="" val="2645846976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String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Bucket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1930841962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Jay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57462121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Alice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210081434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Melvor</a:t>
                      </a:r>
                      <a:endParaRPr lang="en-US" sz="1400" dirty="0"/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772642445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Erica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:a16="http://schemas.microsoft.com/office/drawing/2014/main" xmlns="" val="188593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94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05983" y="2718457"/>
            <a:ext cx="8764338" cy="3585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Lists allow us to access elements by index</a:t>
            </a:r>
          </a:p>
          <a:p>
            <a:pPr lvl="1"/>
            <a:r>
              <a:rPr lang="en-US" sz="2000" dirty="0"/>
              <a:t>Often not very useful</a:t>
            </a:r>
          </a:p>
          <a:p>
            <a:r>
              <a:rPr lang="en-US" sz="2400" dirty="0"/>
              <a:t>Map is an ADT that defines a content-associative memory </a:t>
            </a:r>
          </a:p>
          <a:p>
            <a:pPr lvl="1"/>
            <a:r>
              <a:rPr lang="en-US" sz="2000" dirty="0"/>
              <a:t>Stored values referenced by a key, not an index (maps key to value)</a:t>
            </a:r>
          </a:p>
          <a:p>
            <a:pPr lvl="1"/>
            <a:r>
              <a:rPr lang="en-US" sz="2000" dirty="0"/>
              <a:t>Map keys are unique</a:t>
            </a:r>
          </a:p>
          <a:p>
            <a:pPr lvl="1"/>
            <a:r>
              <a:rPr lang="en-US" sz="2000" dirty="0"/>
              <a:t>Also know as a dictionary (word </a:t>
            </a:r>
            <a:r>
              <a:rPr lang="en-US" sz="2000" dirty="0">
                <a:sym typeface="Wingdings"/>
              </a:rPr>
              <a:t> definition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Keys can be numeric or not</a:t>
            </a:r>
          </a:p>
          <a:p>
            <a:r>
              <a:rPr lang="en-US" sz="2400" dirty="0"/>
              <a:t>Very common in practice, e.g.:</a:t>
            </a:r>
          </a:p>
          <a:p>
            <a:pPr lvl="1"/>
            <a:r>
              <a:rPr lang="en-US" sz="2000" dirty="0"/>
              <a:t>Access driver record using driver’s license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1" y="939536"/>
            <a:ext cx="2682439" cy="1728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56" y="4347914"/>
            <a:ext cx="2948765" cy="19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2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9619045-CAEE-154E-AF6C-D07C379015E7}"/>
              </a:ext>
            </a:extLst>
          </p:cNvPr>
          <p:cNvGrpSpPr/>
          <p:nvPr/>
        </p:nvGrpSpPr>
        <p:grpSpPr>
          <a:xfrm>
            <a:off x="1494767" y="1353644"/>
            <a:ext cx="6154464" cy="2153769"/>
            <a:chOff x="1328736" y="1314975"/>
            <a:chExt cx="6154464" cy="21537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0F32E99-2114-8C40-B654-F5DF04C6E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10347">
              <a:off x="3158627" y="1314975"/>
              <a:ext cx="849975" cy="8499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B52981D-E855-AF4B-9BEB-FDF24677D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9239" y="1598208"/>
              <a:ext cx="750496" cy="7504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AEA39F5-3E2F-EA4F-BB59-6C04592C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2313" y="1548151"/>
              <a:ext cx="484881" cy="12038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7B8AB41-352C-9844-AED8-A6BC15A9AE9A}"/>
                </a:ext>
              </a:extLst>
            </p:cNvPr>
            <p:cNvSpPr txBox="1"/>
            <p:nvPr/>
          </p:nvSpPr>
          <p:spPr>
            <a:xfrm>
              <a:off x="1328736" y="2099138"/>
              <a:ext cx="1157287" cy="1369606"/>
            </a:xfrm>
            <a:prstGeom prst="rect">
              <a:avLst/>
            </a:prstGeom>
            <a:solidFill>
              <a:srgbClr val="FFFECC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Pet #102</a:t>
              </a:r>
            </a:p>
            <a:p>
              <a:pPr algn="ctr"/>
              <a:endParaRPr lang="en-US" sz="900" b="1" dirty="0"/>
            </a:p>
            <a:p>
              <a:r>
                <a:rPr lang="en-US" sz="1400" dirty="0"/>
                <a:t>name: </a:t>
              </a:r>
              <a:r>
                <a:rPr lang="en-US" sz="1400" dirty="0" err="1"/>
                <a:t>Pika</a:t>
              </a:r>
              <a:endParaRPr lang="en-US" sz="1400" dirty="0"/>
            </a:p>
            <a:p>
              <a:r>
                <a:rPr lang="en-US" sz="1400" dirty="0"/>
                <a:t>color: yellow</a:t>
              </a:r>
            </a:p>
            <a:p>
              <a:r>
                <a:rPr lang="en-US" sz="1400" dirty="0"/>
                <a:t>height: 16” </a:t>
              </a:r>
            </a:p>
            <a:p>
              <a:r>
                <a:rPr lang="en-US" sz="1400" dirty="0"/>
                <a:t>age: 20 years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9A9995D-07CD-634C-B74B-8CA2F87DC58E}"/>
                </a:ext>
              </a:extLst>
            </p:cNvPr>
            <p:cNvSpPr txBox="1"/>
            <p:nvPr/>
          </p:nvSpPr>
          <p:spPr>
            <a:xfrm>
              <a:off x="2997607" y="2099138"/>
              <a:ext cx="1157287" cy="1369606"/>
            </a:xfrm>
            <a:prstGeom prst="rect">
              <a:avLst/>
            </a:prstGeom>
            <a:solidFill>
              <a:srgbClr val="CDFDC5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Pet #227</a:t>
              </a:r>
            </a:p>
            <a:p>
              <a:pPr algn="ctr"/>
              <a:endParaRPr lang="en-US" sz="900" b="1" dirty="0"/>
            </a:p>
            <a:p>
              <a:r>
                <a:rPr lang="en-US" sz="1400" dirty="0"/>
                <a:t>name: </a:t>
              </a:r>
              <a:r>
                <a:rPr lang="en-US" sz="1400" dirty="0" err="1"/>
                <a:t>Milu</a:t>
              </a:r>
              <a:endParaRPr lang="en-US" sz="1400" dirty="0"/>
            </a:p>
            <a:p>
              <a:r>
                <a:rPr lang="en-US" sz="1400" dirty="0"/>
                <a:t>color: white</a:t>
              </a:r>
            </a:p>
            <a:p>
              <a:r>
                <a:rPr lang="en-US" sz="1400" dirty="0"/>
                <a:t>height: 22” </a:t>
              </a:r>
            </a:p>
            <a:p>
              <a:r>
                <a:rPr lang="en-US" sz="1400" dirty="0"/>
                <a:t>age: 10 years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EA4A022-81EA-B64E-881C-820AF464CFE5}"/>
                </a:ext>
              </a:extLst>
            </p:cNvPr>
            <p:cNvSpPr txBox="1"/>
            <p:nvPr/>
          </p:nvSpPr>
          <p:spPr>
            <a:xfrm>
              <a:off x="6325913" y="2097778"/>
              <a:ext cx="1157287" cy="1369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Pet #382</a:t>
              </a:r>
            </a:p>
            <a:p>
              <a:pPr algn="ctr"/>
              <a:endParaRPr lang="en-US" sz="900" b="1" dirty="0"/>
            </a:p>
            <a:p>
              <a:r>
                <a:rPr lang="en-US" sz="1400" dirty="0"/>
                <a:t>name: Luna</a:t>
              </a:r>
            </a:p>
            <a:p>
              <a:r>
                <a:rPr lang="en-US" sz="1400" dirty="0"/>
                <a:t>color: black</a:t>
              </a:r>
            </a:p>
            <a:p>
              <a:r>
                <a:rPr lang="en-US" sz="1400" dirty="0"/>
                <a:t>height: 25” </a:t>
              </a:r>
            </a:p>
            <a:p>
              <a:r>
                <a:rPr lang="en-US" sz="1400" dirty="0"/>
                <a:t>age: 13 years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F6F2610-5402-B44B-A480-670125CC8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2669" y="1626433"/>
              <a:ext cx="583018" cy="80555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92EE388-1CD3-DA49-B430-16AB434A6814}"/>
                </a:ext>
              </a:extLst>
            </p:cNvPr>
            <p:cNvSpPr txBox="1"/>
            <p:nvPr/>
          </p:nvSpPr>
          <p:spPr>
            <a:xfrm>
              <a:off x="4661760" y="2097778"/>
              <a:ext cx="1157287" cy="1369606"/>
            </a:xfrm>
            <a:prstGeom prst="rect">
              <a:avLst/>
            </a:prstGeom>
            <a:solidFill>
              <a:srgbClr val="FFD5D7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Pet #352</a:t>
              </a:r>
            </a:p>
            <a:p>
              <a:pPr algn="ctr"/>
              <a:endParaRPr lang="en-US" sz="900" b="1" dirty="0"/>
            </a:p>
            <a:p>
              <a:r>
                <a:rPr lang="en-US" sz="1400" dirty="0"/>
                <a:t>name: </a:t>
              </a:r>
              <a:r>
                <a:rPr lang="en-US" sz="1400" dirty="0" err="1"/>
                <a:t>Peppa</a:t>
              </a:r>
              <a:endParaRPr lang="en-US" sz="1400" dirty="0"/>
            </a:p>
            <a:p>
              <a:r>
                <a:rPr lang="en-US" sz="1400" dirty="0"/>
                <a:t>color: pink</a:t>
              </a:r>
            </a:p>
            <a:p>
              <a:r>
                <a:rPr lang="en-US" sz="1400" dirty="0"/>
                <a:t>height: 30” </a:t>
              </a:r>
            </a:p>
            <a:p>
              <a:r>
                <a:rPr lang="en-US" sz="1400" dirty="0"/>
                <a:t>age: 4 years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59955" y="1046188"/>
                <a:ext cx="8824088" cy="539958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8925" indent="-288925"/>
                <a:r>
                  <a:rPr lang="en-US" sz="2400" dirty="0"/>
                  <a:t>We want to store all pet objects in a database, e.g.: </a:t>
                </a:r>
              </a:p>
              <a:p>
                <a:pPr marL="288925" indent="-288925"/>
                <a:endParaRPr lang="en-US" sz="2400" dirty="0"/>
              </a:p>
              <a:p>
                <a:pPr marL="288925" indent="-288925"/>
                <a:endParaRPr lang="en-US" sz="2400" dirty="0"/>
              </a:p>
              <a:p>
                <a:pPr marL="288925" indent="-288925"/>
                <a:endParaRPr lang="en-US" sz="2400" dirty="0"/>
              </a:p>
              <a:p>
                <a:pPr marL="288925" indent="-288925"/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288925" indent="-288925"/>
                <a:r>
                  <a:rPr lang="en-US" sz="2400" dirty="0"/>
                  <a:t>Requirements:</a:t>
                </a:r>
              </a:p>
              <a:p>
                <a:pPr marL="688975" lvl="1" indent="-288925"/>
                <a:r>
                  <a:rPr lang="en-US" sz="2000" dirty="0"/>
                  <a:t>Dynamic collection, i.e., must be able to add and remove pets</a:t>
                </a:r>
              </a:p>
              <a:p>
                <a:pPr marL="688975" lvl="1" indent="-288925"/>
                <a:r>
                  <a:rPr lang="en-US" sz="2000" dirty="0"/>
                  <a:t>Each pet must be uniquely identifiable by a persistent identifier, a </a:t>
                </a:r>
                <a:r>
                  <a:rPr lang="en-US" sz="2000" b="1" dirty="0"/>
                  <a:t>key</a:t>
                </a:r>
                <a:endParaRPr lang="en-US" sz="2000" dirty="0"/>
              </a:p>
              <a:p>
                <a:pPr marL="688975" lvl="1" indent="-288925"/>
                <a:r>
                  <a:rPr lang="en-US" sz="2000" dirty="0"/>
                  <a:t>Fast (scalable) key-based pet lookup – e.g., retrieve pet with key 102</a:t>
                </a:r>
              </a:p>
              <a:p>
                <a:pPr marL="288925" indent="-288925"/>
                <a:r>
                  <a:rPr lang="en-US" sz="2400" dirty="0"/>
                  <a:t>This defines a </a:t>
                </a:r>
                <a:r>
                  <a:rPr lang="en-US" sz="2400" b="1" dirty="0"/>
                  <a:t>Map</a:t>
                </a:r>
                <a:r>
                  <a:rPr lang="en-US" sz="2400" dirty="0"/>
                  <a:t> Abstract Data Type (ADT)</a:t>
                </a:r>
              </a:p>
              <a:p>
                <a:pPr marL="688975" lvl="1" indent="-288925"/>
                <a:r>
                  <a:rPr lang="en-US" sz="2000" dirty="0"/>
                  <a:t>Values (e.g. pet objects) stored under a unique key: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en-US" sz="2000" dirty="0"/>
                  <a:t/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5" y="1046188"/>
                <a:ext cx="8824088" cy="5399581"/>
              </a:xfrm>
              <a:prstGeom prst="rect">
                <a:avLst/>
              </a:prstGeom>
              <a:blipFill>
                <a:blip r:embed="rId7"/>
                <a:stretch>
                  <a:fillRect l="-863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739"/>
            <a:ext cx="9143999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ourier New" charset="0"/>
                <a:cs typeface="Calibri" charset="0"/>
              </a:rPr>
              <a:t>Scenario: pet inventory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2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794" y="2693862"/>
            <a:ext cx="8886783" cy="3799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Methods: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put(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K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key,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value)</a:t>
            </a:r>
            <a:r>
              <a:rPr lang="en-US" sz="2000" dirty="0"/>
              <a:t>: store value associated with key, replacing previous value if key already existed. Returns pre-existing value or 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/>
              <a:t> if none existed.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get(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key)</a:t>
            </a:r>
            <a:r>
              <a:rPr lang="en-US" sz="2000" dirty="0"/>
              <a:t>: returns value associated with key if one exists or 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/>
              <a:t> otherwise.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key)</a:t>
            </a:r>
            <a:r>
              <a:rPr lang="en-US" sz="2000" dirty="0"/>
              <a:t>: remove value with specified key from map. Returns removed value or 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/>
              <a:t> if key did not exist in map.</a:t>
            </a:r>
          </a:p>
          <a:p>
            <a:r>
              <a:rPr lang="en-US" sz="2400" dirty="0"/>
              <a:t>Map is a doubly-parameterized data type, one for key, one for value</a:t>
            </a:r>
          </a:p>
          <a:p>
            <a:pPr lvl="1"/>
            <a:r>
              <a:rPr lang="en-US" sz="2000" dirty="0"/>
              <a:t>Declaration has form 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KeyDataType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ValueDataType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sz="2000" dirty="0"/>
              <a:t>E.g.: 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9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&gt; map;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036" y="964678"/>
            <a:ext cx="2890475" cy="18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0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8" y="-160244"/>
            <a:ext cx="8818225" cy="11430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state info database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4017" y="982755"/>
            <a:ext cx="8764338" cy="5475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Imagine we want to create a database to lookup state information</a:t>
            </a:r>
          </a:p>
          <a:p>
            <a:r>
              <a:rPr lang="en-US" sz="2400" dirty="0"/>
              <a:t>The data pertaining to a given state is stored in a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2400" dirty="0"/>
              <a:t> object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{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name;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capital;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population;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name,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capital,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population){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.name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name;    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.capital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capital;    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.population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population;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}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getName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name; } 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getCapital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capital; } 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getPopulation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population;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964486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8" y="-160244"/>
            <a:ext cx="8818225" cy="11430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state info database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0564" y="982755"/>
            <a:ext cx="8794126" cy="547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can now create a map using e.g. two letter state code as key</a:t>
            </a:r>
          </a:p>
          <a:p>
            <a:pPr marL="0" indent="0">
              <a:buNone/>
            </a:pPr>
            <a:endParaRPr lang="en-US" sz="1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   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stateMap.put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("AL",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("Alabama", "Montgomery", 4779736));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stateMap.put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("CA",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("California", "Los Angeles", 37253956));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stateMap.put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("NY",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("New York", "New York", 19378102));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// add all the other states ...                   </a:t>
            </a:r>
          </a:p>
          <a:p>
            <a:pPr marL="0" indent="0">
              <a:buNone/>
            </a:pPr>
            <a:endParaRPr lang="en-US" sz="1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.in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true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 {            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("Enter two-letter state code: ");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code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().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toUpperCase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code.equals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("EXIT"))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break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state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stateMap.get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(code);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(state ==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("Unknown state %s\n", code);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else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("%s's info: capital: %s, population: %d\n",   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state.getName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state.getCapital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state.getPopulation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());                    }</a:t>
            </a:r>
          </a:p>
        </p:txBody>
      </p:sp>
    </p:spTree>
    <p:extLst>
      <p:ext uri="{BB962C8B-B14F-4D97-AF65-F5344CB8AC3E}">
        <p14:creationId xmlns:p14="http://schemas.microsoft.com/office/powerpoint/2010/main" xmlns="" val="13538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8" y="-160244"/>
            <a:ext cx="881822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sports team stats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384" y="930205"/>
            <a:ext cx="9087616" cy="4539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a map to implement a sports team statistics database</a:t>
            </a:r>
            <a:endParaRPr lang="en-US" sz="1600" dirty="0"/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wins;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losses;</a:t>
            </a:r>
            <a:endParaRPr lang="en-US" sz="15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15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StatsDB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smap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5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float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getWinRatio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mr-IN" sz="15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} // ret -1 if not found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recordWin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mr-IN" sz="15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} // ret false if not found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recordLoss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5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mr-IN" sz="15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} // ret false if not found</a:t>
            </a:r>
          </a:p>
          <a:p>
            <a:pPr marL="0" indent="0">
              <a:buNone/>
            </a:pPr>
            <a:r>
              <a:rPr lang="en-US" sz="15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20A5AF-5FE8-B145-B434-F6B9C33B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88" y="4791943"/>
            <a:ext cx="2560808" cy="16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664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sports team stats solution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6858" y="910331"/>
            <a:ext cx="8764338" cy="547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StatsDB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4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float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getWinRatio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!=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? ((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float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s.wins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)/(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s.wins+s.losses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 : -1;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recordWin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s !=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s.wins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++; } // stored stats are changed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recordLoss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TeamStats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s =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smap.get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teamName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= s !=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){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s.losses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++; } // stored stats are changed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Regular" pitchFamily="2" charset="0"/>
                <a:ea typeface="Courier New" charset="0"/>
                <a:cs typeface="Courier New" charset="0"/>
              </a:rPr>
              <a:t>retval</a:t>
            </a: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xmlns="" val="335696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/>
          </a:bodyPr>
          <a:lstStyle/>
          <a:p>
            <a:r>
              <a:rPr lang="en-US" dirty="0"/>
              <a:t>Java’s collections framework: maps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:p14="http://schemas.microsoft.com/office/powerpoint/2010/main" xmlns="" val="3959255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CABE5D-39A7-BD4C-822A-640F61E0FF36}"/>
              </a:ext>
            </a:extLst>
          </p:cNvPr>
          <p:cNvSpPr/>
          <p:nvPr/>
        </p:nvSpPr>
        <p:spPr>
          <a:xfrm>
            <a:off x="4928133" y="4528650"/>
            <a:ext cx="3599849" cy="1980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8EE5DB-09C4-704C-9ADB-00A8FD8D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83"/>
            <a:ext cx="9144000" cy="4983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1004343"/>
            <a:ext cx="8764338" cy="5276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data structures implementing many common ADTs</a:t>
            </a:r>
          </a:p>
        </p:txBody>
      </p:sp>
    </p:spTree>
    <p:extLst>
      <p:ext uri="{BB962C8B-B14F-4D97-AF65-F5344CB8AC3E}">
        <p14:creationId xmlns:p14="http://schemas.microsoft.com/office/powerpoint/2010/main" xmlns="" val="3214564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05983" y="2718457"/>
            <a:ext cx="8764338" cy="3585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Lists allow us to access elements by index</a:t>
            </a:r>
          </a:p>
          <a:p>
            <a:pPr lvl="1"/>
            <a:r>
              <a:rPr lang="en-US" sz="2000" dirty="0"/>
              <a:t>Often not very useful</a:t>
            </a:r>
          </a:p>
          <a:p>
            <a:r>
              <a:rPr lang="en-US" sz="2400" dirty="0"/>
              <a:t>Map is an ADT that defines a content-associative memory </a:t>
            </a:r>
          </a:p>
          <a:p>
            <a:pPr lvl="1"/>
            <a:r>
              <a:rPr lang="en-US" sz="2000" dirty="0"/>
              <a:t>Stored values referenced by a key, not an index (maps key to value)</a:t>
            </a:r>
          </a:p>
          <a:p>
            <a:pPr lvl="1"/>
            <a:r>
              <a:rPr lang="en-US" sz="2000" dirty="0"/>
              <a:t>Map keys are unique</a:t>
            </a:r>
          </a:p>
          <a:p>
            <a:pPr lvl="1"/>
            <a:r>
              <a:rPr lang="en-US" sz="2000" dirty="0"/>
              <a:t>Also know as a dictionary (word </a:t>
            </a:r>
            <a:r>
              <a:rPr lang="en-US" sz="2000" dirty="0">
                <a:sym typeface="Wingdings"/>
              </a:rPr>
              <a:t> definition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Keys can be numeric or not</a:t>
            </a:r>
          </a:p>
          <a:p>
            <a:r>
              <a:rPr lang="en-US" sz="2400" dirty="0"/>
              <a:t>Very common in practice, e.g.:</a:t>
            </a:r>
          </a:p>
          <a:p>
            <a:pPr lvl="1"/>
            <a:r>
              <a:rPr lang="en-US" sz="2000" dirty="0"/>
              <a:t>Access driver record using driver’s license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31" y="939536"/>
            <a:ext cx="2682439" cy="1728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56" y="4347914"/>
            <a:ext cx="2948765" cy="19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02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iteration (1/2)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7686" y="1143001"/>
            <a:ext cx="9137826" cy="5168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does not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Collection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so no iterator built-in</a:t>
            </a:r>
          </a:p>
          <a:p>
            <a:r>
              <a:rPr lang="en-US" sz="2400" dirty="0"/>
              <a:t>We can use the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entrySet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400" dirty="0"/>
              <a:t> method to obtain one though </a:t>
            </a:r>
          </a:p>
          <a:p>
            <a:pPr lvl="1"/>
            <a:r>
              <a:rPr lang="en-US" sz="2000" dirty="0"/>
              <a:t>Returns a set of map entries, which we can then iterate over. E.g.:</a:t>
            </a:r>
            <a:endParaRPr lang="en-US" sz="2400" dirty="0"/>
          </a:p>
          <a:p>
            <a:pPr marL="0" indent="0">
              <a:buNone/>
            </a:pPr>
            <a:endParaRPr lang="en-US" sz="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map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...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Map.Entry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entrySet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map.entrySet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Iterator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Map.Entry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itr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entrySet.iterator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itr.hasNext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Map.Entry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e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itr.next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("key %d: value %s\n",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e.getKey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e.getValue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Alternatively, using a for-each loop: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for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Map.Entry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e :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map.entrySet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("key %d: value %s\n",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e.getKey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(),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e.getValue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565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java.util.Map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iteration (2/2)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30134" y="982756"/>
            <a:ext cx="8569114" cy="5482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does not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Collection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so no iterator built-in</a:t>
            </a:r>
          </a:p>
          <a:p>
            <a:r>
              <a:rPr lang="en-US" sz="2400" dirty="0"/>
              <a:t>Another option is to use the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keySet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400" dirty="0"/>
              <a:t> method</a:t>
            </a:r>
          </a:p>
          <a:p>
            <a:pPr lvl="1"/>
            <a:r>
              <a:rPr lang="en-US" sz="2000" dirty="0"/>
              <a:t>Returns set of keys instead of set of entries </a:t>
            </a:r>
          </a:p>
          <a:p>
            <a:pPr lvl="1"/>
            <a:r>
              <a:rPr lang="en-US" sz="2000" dirty="0"/>
              <a:t>Can then use </a:t>
            </a:r>
            <a:r>
              <a:rPr lang="en-US" sz="2000" dirty="0">
                <a:latin typeface="Courier" pitchFamily="2" charset="0"/>
              </a:rPr>
              <a:t>get()</a:t>
            </a:r>
            <a:r>
              <a:rPr lang="en-US" sz="2000" dirty="0"/>
              <a:t> method to obtain the value for a given key. E.g.:</a:t>
            </a:r>
          </a:p>
          <a:p>
            <a:pPr marL="0" indent="0">
              <a:buNone/>
            </a:pPr>
            <a:endParaRPr lang="en-US" sz="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map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...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keySet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map.keySet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Iterator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itr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keySet.iterator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itr.hasNext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key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itr.next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value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map.get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(key);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("key %d: value %s\n", key, value);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r>
              <a:rPr lang="en-US" sz="2400" b="1" dirty="0"/>
              <a:t>A map and its key set are tightly-coupled</a:t>
            </a:r>
          </a:p>
          <a:p>
            <a:pPr lvl="1"/>
            <a:r>
              <a:rPr lang="en-US" sz="2000" dirty="0"/>
              <a:t>Removal from key set will remove element from map</a:t>
            </a:r>
          </a:p>
          <a:p>
            <a:pPr lvl="2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But note that addition to key set is not supported, throws exception</a:t>
            </a:r>
          </a:p>
          <a:p>
            <a:pPr lvl="1"/>
            <a:r>
              <a:rPr lang="en-US" sz="2000" dirty="0"/>
              <a:t>Addition to map will be reflected in key set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255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4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What can we use to implement a map?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0119D3-E177-A941-9995-A38D148B9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007524"/>
            <a:ext cx="5641974" cy="24739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511F2553-AB66-1043-B765-8FE2BA4F6D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834" y="3638513"/>
                <a:ext cx="8792042" cy="27398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0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Worklist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? Doesn’t make sense because there’s no particular removal order rule</a:t>
                </a:r>
                <a:endParaRPr lang="en-US" sz="2000" b="1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1775" indent="-231775"/>
                <a:r>
                  <a:rPr lang="en-US" sz="20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Set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? Item lookup would require iterating over collection –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average case</a:t>
                </a:r>
              </a:p>
              <a:p>
                <a:pPr marL="231775" indent="-231775"/>
                <a:r>
                  <a:rPr lang="en-US" sz="2000" b="1" dirty="0" err="1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ArrayList</a:t>
                </a:r>
                <a:r>
                  <a:rPr lang="en-US" sz="20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– key is list index?</a:t>
                </a:r>
              </a:p>
              <a:p>
                <a:pPr marL="461963" lvl="1" indent="-231775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Efficient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index-based lookup due to array foundation</a:t>
                </a:r>
              </a:p>
              <a:p>
                <a:pPr marL="635000" lvl="2" indent="-173038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Same-size elements, laid out sequentially in memory </a:t>
                </a:r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predictable memory addresses</a:t>
                </a:r>
                <a:endParaRPr lang="en-US" sz="16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461963" lvl="1" indent="-231775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But we don’t want to lookup things based on list index:</a:t>
                </a:r>
              </a:p>
              <a:p>
                <a:pPr marL="635000" lvl="2" indent="-173038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List indices are in range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we want unrestricted keys!</a:t>
                </a:r>
              </a:p>
              <a:p>
                <a:pPr marL="635000" lvl="2" indent="-173038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List indices change when we add/remove elements – we want persistent keys!</a:t>
                </a:r>
              </a:p>
              <a:p>
                <a:pPr marL="862013" lvl="2" indent="-231775"/>
                <a:endParaRPr lang="en-US" sz="1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1F2553-AB66-1043-B765-8FE2BA4F6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4" y="3638513"/>
                <a:ext cx="8792042" cy="2739801"/>
              </a:xfrm>
              <a:prstGeom prst="rect">
                <a:avLst/>
              </a:prstGeom>
              <a:blipFill>
                <a:blip r:embed="rId4"/>
                <a:stretch>
                  <a:fillRect l="-432"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829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 hierarchy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215" y="4143737"/>
            <a:ext cx="8681034" cy="2155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Very similar to the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hierarchy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HashTable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LinkedHashMap</a:t>
            </a:r>
            <a:endParaRPr lang="en-US" sz="22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Use hashing for fast element lookup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TreeMap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Keeps set elements sorted using a tree data structure, like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TreeSet</a:t>
            </a:r>
            <a:endParaRPr lang="en-US" sz="20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8B8022-8AD4-AD40-BD69-F469B9D7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83" y="982756"/>
            <a:ext cx="4558297" cy="3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9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53125" y="3930547"/>
            <a:ext cx="810507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5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map = </a:t>
            </a:r>
            <a:r>
              <a:rPr lang="en-US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,</a:t>
            </a:r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map.put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("TX", "Texas");</a:t>
            </a:r>
          </a:p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map.put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("ID", "Idaho");</a:t>
            </a:r>
          </a:p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map.put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("ME", "Maine");</a:t>
            </a:r>
          </a:p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map.put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("UT", "Utah");</a:t>
            </a:r>
          </a:p>
          <a:p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state =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map.get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("UT");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hash-based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18215" y="1099594"/>
                <a:ext cx="8681034" cy="29232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Use bucket hashing just like 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/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Actually 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2000" dirty="0">
                    <a:solidFill>
                      <a:srgbClr val="00B050"/>
                    </a:solidFill>
                    <a:latin typeface="Calibri" charset="0"/>
                    <a:ea typeface="Calibri" charset="0"/>
                    <a:cs typeface="Calibri" charset="0"/>
                  </a:rPr>
                  <a:t/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uses a 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HashMap</a:t>
                </a:r>
                <a:r>
                  <a:rPr lang="en-US" sz="2000" dirty="0">
                    <a:solidFill>
                      <a:srgbClr val="00B050"/>
                    </a:solidFill>
                    <a:latin typeface="Calibri" charset="0"/>
                    <a:ea typeface="Calibri" charset="0"/>
                    <a:cs typeface="Calibri" charset="0"/>
                  </a:rPr>
                  <a:t/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internally</a:t>
                </a:r>
              </a:p>
              <a:p>
                <a:pPr lvl="2"/>
                <a:r>
                  <a:rPr lang="en-US" sz="16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HashMap</a:t>
                </a:r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h</a:t>
                </a:r>
                <a:r>
                  <a:rPr lang="en-US" sz="1600" dirty="0">
                    <a:latin typeface="Calibri" panose="020F0502020204030204" pitchFamily="34" charset="0"/>
                    <a:ea typeface="Calibri" charset="0"/>
                    <a:cs typeface="Calibri" panose="020F0502020204030204" pitchFamily="34" charset="0"/>
                  </a:rPr>
                  <a:t>a</a:t>
                </a:r>
                <a:r>
                  <a:rPr lang="en-US" sz="1600" dirty="0">
                    <a:latin typeface="Calibri" charset="0"/>
                    <a:ea typeface="Calibri" charset="0"/>
                    <a:cs typeface="Calibri" charset="0"/>
                  </a:rPr>
                  <a:t>shes the key, stores the value</a:t>
                </a:r>
              </a:p>
              <a:p>
                <a:pPr lvl="2"/>
                <a:r>
                  <a:rPr lang="en-US" sz="16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is implemented as a </a:t>
                </a:r>
                <a:r>
                  <a:rPr lang="en-US" sz="16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HashMap</a:t>
                </a:r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where both key and value are the same</a:t>
                </a:r>
                <a:endParaRPr lang="en-US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Recall hashing idea: hash key </a:t>
                </a:r>
                <a:r>
                  <a:rPr lang="en-US" sz="2200" dirty="0">
                    <a:latin typeface="Courier" pitchFamily="2" charset="0"/>
                    <a:ea typeface="Calibri" charset="0"/>
                    <a:cs typeface="Calibri" charset="0"/>
                  </a:rPr>
                  <a:t>k</a:t>
                </a:r>
                <a:r>
                  <a:rPr lang="en-US" sz="2200" dirty="0">
                    <a:latin typeface="Calibri" charset="0"/>
                    <a:ea typeface="Calibri" charset="0"/>
                    <a:cs typeface="Calibri" charset="0"/>
                  </a:rPr>
                  <a:t> to determine array index</a:t>
                </a:r>
              </a:p>
              <a:p>
                <a:pPr lvl="1"/>
                <a:r>
                  <a:rPr lang="en-US" altLang="en-US" sz="1800" dirty="0">
                    <a:latin typeface="Courier Regular" pitchFamily="2" charset="0"/>
                  </a:rPr>
                  <a:t/>
                </a:r>
                <a:r>
                  <a:rPr lang="en-US" altLang="en-US" sz="1800" dirty="0" err="1">
                    <a:solidFill>
                      <a:srgbClr val="00B050"/>
                    </a:solidFill>
                    <a:latin typeface="Courier Regular" pitchFamily="2" charset="0"/>
                  </a:rPr>
                  <a:t>int</a:t>
                </a:r>
                <a:r>
                  <a:rPr lang="en-US" altLang="en-US" sz="1800" dirty="0">
                    <a:latin typeface="Courier Regular" pitchFamily="2" charset="0"/>
                  </a:rPr>
                  <a:t> bucket = </a:t>
                </a:r>
                <a:r>
                  <a:rPr lang="en-US" altLang="en-US" sz="1800" dirty="0" err="1">
                    <a:solidFill>
                      <a:srgbClr val="00B050"/>
                    </a:solidFill>
                    <a:latin typeface="Courier Regular" pitchFamily="2" charset="0"/>
                  </a:rPr>
                  <a:t>Math</a:t>
                </a:r>
                <a:r>
                  <a:rPr lang="en-US" altLang="en-US" sz="1800" dirty="0" err="1">
                    <a:latin typeface="Courier Regular" pitchFamily="2" charset="0"/>
                  </a:rPr>
                  <a:t>.abs</a:t>
                </a:r>
                <a:r>
                  <a:rPr lang="en-US" altLang="en-US" sz="1800" dirty="0">
                    <a:latin typeface="Courier Regular" pitchFamily="2" charset="0"/>
                  </a:rPr>
                  <a:t>(</a:t>
                </a:r>
                <a:r>
                  <a:rPr lang="en-US" altLang="en-US" sz="1800" dirty="0" err="1">
                    <a:latin typeface="Courier Regular" pitchFamily="2" charset="0"/>
                  </a:rPr>
                  <a:t>k.hashCode</a:t>
                </a:r>
                <a:r>
                  <a:rPr lang="en-US" altLang="en-US" sz="1800" dirty="0">
                    <a:latin typeface="Courier Regular" pitchFamily="2" charset="0"/>
                  </a:rPr>
                  <a:t>()) % N_BUCKETS;</a:t>
                </a:r>
              </a:p>
              <a:p>
                <a:r>
                  <a:rPr lang="en-US" altLang="en-US" sz="2400" dirty="0">
                    <a:latin typeface="Calibri" charset="0"/>
                    <a:ea typeface="Calibri" charset="0"/>
                    <a:cs typeface="Calibri" charset="0"/>
                  </a:rPr>
                  <a:t>Constant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400" dirty="0">
                    <a:latin typeface="Calibri" charset="0"/>
                    <a:ea typeface="Calibri" charset="0"/>
                    <a:cs typeface="Calibri" charset="0"/>
                  </a:rPr>
                  <a:t> put/get/remove if load factor small enough</a:t>
                </a:r>
              </a:p>
              <a:p>
                <a:r>
                  <a:rPr lang="en-US" altLang="en-US" sz="2400" dirty="0">
                    <a:latin typeface="Calibri" charset="0"/>
                    <a:ea typeface="Calibri" charset="0"/>
                    <a:cs typeface="Calibri" charset="0"/>
                  </a:rPr>
                  <a:t>State map example: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15" y="1099594"/>
                <a:ext cx="8681034" cy="2923235"/>
              </a:xfrm>
              <a:prstGeom prst="rect">
                <a:avLst/>
              </a:prstGeom>
              <a:blipFill>
                <a:blip r:embed="rId3"/>
                <a:stretch>
                  <a:fillRect l="-876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292824" y="4544718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10578" y="4533765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16660" y="4559852"/>
            <a:ext cx="1147797" cy="35912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8DB616F-6B64-894A-BF4C-4F85C46035AC}"/>
              </a:ext>
            </a:extLst>
          </p:cNvPr>
          <p:cNvGrpSpPr/>
          <p:nvPr/>
        </p:nvGrpSpPr>
        <p:grpSpPr>
          <a:xfrm>
            <a:off x="4989285" y="4592183"/>
            <a:ext cx="863600" cy="960438"/>
            <a:chOff x="4989285" y="4592183"/>
            <a:chExt cx="863600" cy="960438"/>
          </a:xfrm>
        </p:grpSpPr>
        <p:sp>
          <p:nvSpPr>
            <p:cNvPr id="11" name="Rectangle 971"/>
            <p:cNvSpPr>
              <a:spLocks noChangeArrowheads="1"/>
            </p:cNvSpPr>
            <p:nvPr/>
          </p:nvSpPr>
          <p:spPr bwMode="auto">
            <a:xfrm>
              <a:off x="5243285" y="4604883"/>
              <a:ext cx="609600" cy="24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Text Box 973"/>
            <p:cNvSpPr txBox="1">
              <a:spLocks noChangeArrowheads="1"/>
            </p:cNvSpPr>
            <p:nvPr/>
          </p:nvSpPr>
          <p:spPr bwMode="auto">
            <a:xfrm>
              <a:off x="4989285" y="459218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200" dirty="0"/>
                <a:t>0</a:t>
              </a:r>
              <a:endParaRPr lang="en-US" altLang="en-US" sz="1600" dirty="0"/>
            </a:p>
          </p:txBody>
        </p:sp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243285" y="4833483"/>
              <a:ext cx="609600" cy="24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4989285" y="482078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200"/>
                <a:t>1</a:t>
              </a:r>
              <a:endParaRPr lang="en-US" altLang="en-US" sz="1600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5243285" y="5062083"/>
              <a:ext cx="609600" cy="24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989285" y="504938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200"/>
                <a:t>2</a:t>
              </a:r>
              <a:endParaRPr lang="en-US" altLang="en-US" sz="1600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5243285" y="5290683"/>
              <a:ext cx="609600" cy="241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989285" y="5277983"/>
              <a:ext cx="304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1200"/>
                <a:t>3</a:t>
              </a:r>
              <a:endParaRPr lang="en-US" altLang="en-US" sz="16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97285" y="5388406"/>
            <a:ext cx="1610520" cy="748428"/>
            <a:chOff x="3126061" y="3280504"/>
            <a:chExt cx="1610520" cy="748428"/>
          </a:xfrm>
        </p:grpSpPr>
        <p:cxnSp>
          <p:nvCxnSpPr>
            <p:cNvPr id="31" name="AutoShape 24"/>
            <p:cNvCxnSpPr>
              <a:cxnSpLocks noChangeShapeType="1"/>
            </p:cNvCxnSpPr>
            <p:nvPr/>
          </p:nvCxnSpPr>
          <p:spPr bwMode="auto">
            <a:xfrm>
              <a:off x="3196231" y="3315969"/>
              <a:ext cx="925647" cy="2733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2" name="Group 31"/>
            <p:cNvGrpSpPr/>
            <p:nvPr/>
          </p:nvGrpSpPr>
          <p:grpSpPr>
            <a:xfrm>
              <a:off x="3126061" y="3280504"/>
              <a:ext cx="1610520" cy="748428"/>
              <a:chOff x="3126061" y="3280504"/>
              <a:chExt cx="1610520" cy="748428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126061" y="3280504"/>
                <a:ext cx="70170" cy="694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4" name="AutoShape 94"/>
              <p:cNvSpPr>
                <a:spLocks noChangeArrowheads="1"/>
              </p:cNvSpPr>
              <p:nvPr/>
            </p:nvSpPr>
            <p:spPr bwMode="auto">
              <a:xfrm rot="5400000">
                <a:off x="4096803" y="3574764"/>
                <a:ext cx="59108" cy="5225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" name="Rectangle 50"/>
              <p:cNvSpPr>
                <a:spLocks noChangeArrowheads="1"/>
              </p:cNvSpPr>
              <p:nvPr/>
            </p:nvSpPr>
            <p:spPr bwMode="auto">
              <a:xfrm>
                <a:off x="4163493" y="33399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 dirty="0"/>
                  <a:t>TX</a:t>
                </a: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>
                <a:off x="4163493" y="35685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Texas</a:t>
                </a:r>
              </a:p>
            </p:txBody>
          </p:sp>
          <p:sp>
            <p:nvSpPr>
              <p:cNvPr id="37" name="Rectangle 54"/>
              <p:cNvSpPr>
                <a:spLocks noChangeArrowheads="1"/>
              </p:cNvSpPr>
              <p:nvPr/>
            </p:nvSpPr>
            <p:spPr bwMode="auto">
              <a:xfrm>
                <a:off x="4163493" y="3792395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8" name="Text Box 55"/>
              <p:cNvSpPr txBox="1">
                <a:spLocks noChangeArrowheads="1"/>
              </p:cNvSpPr>
              <p:nvPr/>
            </p:nvSpPr>
            <p:spPr bwMode="auto">
              <a:xfrm>
                <a:off x="4168255" y="3784457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539479" y="5457928"/>
            <a:ext cx="1505425" cy="688975"/>
            <a:chOff x="2283990" y="4330145"/>
            <a:chExt cx="1505425" cy="688975"/>
          </a:xfrm>
        </p:grpSpPr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ME</a:t>
              </a: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/>
                <a:t>Maine</a:t>
              </a:r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3" name="Text Box 55"/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2283990" y="4774650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46" name="AutoShape 785"/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47" name="Group 46"/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48" name="Oval 784"/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9" name="AutoShape 786"/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5548153" y="4597332"/>
            <a:ext cx="1676400" cy="688975"/>
            <a:chOff x="3140349" y="2485869"/>
            <a:chExt cx="1676400" cy="688975"/>
          </a:xfrm>
        </p:grpSpPr>
        <p:sp>
          <p:nvSpPr>
            <p:cNvPr id="62" name="Oval 0"/>
            <p:cNvSpPr>
              <a:spLocks noChangeArrowheads="1"/>
            </p:cNvSpPr>
            <p:nvPr/>
          </p:nvSpPr>
          <p:spPr bwMode="auto">
            <a:xfrm>
              <a:off x="3140349" y="2573181"/>
              <a:ext cx="74612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63" name="AutoShape 21"/>
            <p:cNvCxnSpPr>
              <a:cxnSpLocks noChangeShapeType="1"/>
            </p:cNvCxnSpPr>
            <p:nvPr/>
          </p:nvCxnSpPr>
          <p:spPr bwMode="auto">
            <a:xfrm>
              <a:off x="3214961" y="2611281"/>
              <a:ext cx="965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64" name="Group 63"/>
            <p:cNvGrpSpPr/>
            <p:nvPr/>
          </p:nvGrpSpPr>
          <p:grpSpPr>
            <a:xfrm>
              <a:off x="4112693" y="2485869"/>
              <a:ext cx="704056" cy="688975"/>
              <a:chOff x="4112693" y="2485869"/>
              <a:chExt cx="704056" cy="688975"/>
            </a:xfrm>
          </p:grpSpPr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4180162" y="24858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800" dirty="0"/>
                  <a:t>ID</a:t>
                </a:r>
              </a:p>
            </p:txBody>
          </p:sp>
          <p:sp>
            <p:nvSpPr>
              <p:cNvPr id="66" name="Rectangle 52"/>
              <p:cNvSpPr>
                <a:spLocks noChangeArrowheads="1"/>
              </p:cNvSpPr>
              <p:nvPr/>
            </p:nvSpPr>
            <p:spPr bwMode="auto">
              <a:xfrm>
                <a:off x="4180162" y="27144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67" name="Rectangle 53"/>
              <p:cNvSpPr>
                <a:spLocks noChangeArrowheads="1"/>
              </p:cNvSpPr>
              <p:nvPr/>
            </p:nvSpPr>
            <p:spPr bwMode="auto">
              <a:xfrm>
                <a:off x="4121424" y="2667815"/>
                <a:ext cx="6953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Idaho</a:t>
                </a:r>
                <a:endParaRPr lang="en-US" altLang="en-US" sz="900" dirty="0"/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>
                <a:off x="4180162" y="2938307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sp>
            <p:nvSpPr>
              <p:cNvPr id="69" name="Text Box 55"/>
              <p:cNvSpPr txBox="1">
                <a:spLocks noChangeArrowheads="1"/>
              </p:cNvSpPr>
              <p:nvPr/>
            </p:nvSpPr>
            <p:spPr bwMode="auto">
              <a:xfrm>
                <a:off x="4184924" y="2930369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  <p:sp>
            <p:nvSpPr>
              <p:cNvPr id="70" name="AutoShape 57"/>
              <p:cNvSpPr>
                <a:spLocks noChangeArrowheads="1"/>
              </p:cNvSpPr>
              <p:nvPr/>
            </p:nvSpPr>
            <p:spPr bwMode="auto">
              <a:xfrm rot="5400000">
                <a:off x="4108724" y="2589056"/>
                <a:ext cx="63500" cy="555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6591297" y="4621959"/>
            <a:ext cx="1505425" cy="688975"/>
            <a:chOff x="2283990" y="4330145"/>
            <a:chExt cx="1505425" cy="688975"/>
          </a:xfrm>
        </p:grpSpPr>
        <p:sp>
          <p:nvSpPr>
            <p:cNvPr id="72" name="Rectangle 50"/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800" dirty="0"/>
                <a:t>UT</a:t>
              </a:r>
            </a:p>
          </p:txBody>
        </p: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/>
                <a:t>Utah</a:t>
              </a: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5" name="Text Box 55"/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76" name="Rectangle 54"/>
            <p:cNvSpPr>
              <a:spLocks noChangeArrowheads="1"/>
            </p:cNvSpPr>
            <p:nvPr/>
          </p:nvSpPr>
          <p:spPr bwMode="auto">
            <a:xfrm>
              <a:off x="2283990" y="4765319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78" name="AutoShape 785"/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79" name="Group 78"/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80" name="Oval 784"/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1" name="AutoShape 786"/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184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Differences between hash-based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214" y="1920210"/>
            <a:ext cx="8681034" cy="4537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is the “standard” implementation 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HashTable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is older, synchronized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Useful for multi-threaded applications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Unnecessarily slow for single-threaded ones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Hash table is a traditional name for this data structure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HashTable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does not allow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alibri" charset="0"/>
                <a:cs typeface="Calibri" charset="0"/>
              </a:rPr>
              <a:t>null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keys or values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allows one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alibri" charset="0"/>
                <a:cs typeface="Calibri" charset="0"/>
              </a:rPr>
              <a:t>null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key, unlimited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alibri" charset="0"/>
                <a:cs typeface="Calibri" charset="0"/>
              </a:rPr>
              <a:t>null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values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LinkedHashMap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is a subclass of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that keeps a linked list between nodes that enables iteration in a predictable order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Choose between insertion-order (default) and access-order upon construction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76" y="1099595"/>
            <a:ext cx="2884472" cy="23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1004343"/>
            <a:ext cx="8764338" cy="5276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ADT interfaces and data structures implementing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20285A-6980-D84A-99C1-C1262D4D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83"/>
            <a:ext cx="9144000" cy="49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092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How to choose a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Map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04604" y="4579782"/>
            <a:ext cx="8681034" cy="1973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TreeMap</a:t>
            </a:r>
            <a:r>
              <a:rPr lang="en-US" sz="2400" dirty="0"/>
              <a:t> if you need in-order iteration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HashTable</a:t>
            </a:r>
            <a:r>
              <a:rPr lang="en-US" sz="2400" dirty="0"/>
              <a:t> if you need multi-threading synchronization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LinkedHashMap</a:t>
            </a:r>
            <a:r>
              <a:rPr lang="en-US" sz="2400" dirty="0"/>
              <a:t> if you need insertion-order iteration</a:t>
            </a:r>
          </a:p>
          <a:p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HashMap</a:t>
            </a:r>
            <a:r>
              <a:rPr lang="en-US" sz="2400" dirty="0"/>
              <a:t> for anything else (most commonly used)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2CD944-A737-6D44-9C7A-32675C82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48" y="982756"/>
            <a:ext cx="4883767" cy="33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123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11493"/>
            <a:ext cx="9144000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Lecture #10 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3915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978" y="982756"/>
                <a:ext cx="8792042" cy="544802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Arrays feature constant 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index-based random access</a:t>
                </a: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Idea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𝑖𝑛𝑡𝑒𝑔𝑒𝑟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map implementation:</a:t>
                </a:r>
              </a:p>
              <a:p>
                <a:pPr marL="574675" lvl="1" indent="-344488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Store value with key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at index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(assume non-negative keys for simplicity)</a:t>
                </a:r>
              </a:p>
              <a:p>
                <a:pPr marL="574675" lvl="1" indent="-344488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Let unused indices be empty (null)</a:t>
                </a:r>
              </a:p>
              <a:p>
                <a:pPr marL="631825" lvl="1" indent="-231775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1825" lvl="1" indent="-231775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631825" lvl="1" indent="-231775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1775" indent="-231775"/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Pros: constant time lookup, insertion, and removal</a:t>
                </a: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Problem: array needs to be as large as largest supported key </a:t>
                </a:r>
              </a:p>
              <a:p>
                <a:pPr marL="574675" lvl="1" indent="-344488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Extremely space inefficient – e.g., 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" pitchFamily="2" charset="0"/>
                    <a:ea typeface="Courier New" charset="0"/>
                    <a:cs typeface="Calibri" panose="020F0502020204030204" pitchFamily="34" charset="0"/>
                  </a:rPr>
                  <a:t>int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keys 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entries needed</a:t>
                </a:r>
              </a:p>
              <a:p>
                <a:pPr marL="631825" lvl="1" indent="-231775"/>
                <a:endParaRPr lang="en-US" sz="18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" y="982756"/>
                <a:ext cx="8792042" cy="5448024"/>
              </a:xfrm>
              <a:prstGeom prst="rect">
                <a:avLst/>
              </a:prstGeom>
              <a:blipFill>
                <a:blip r:embed="rId3"/>
                <a:stretch>
                  <a:fillRect l="-866" t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D88E97-29B3-DE48-B337-CDDE6D0FB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0347">
            <a:off x="4012514" y="2642252"/>
            <a:ext cx="849975" cy="84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BB4EC94-DBD0-A94F-8FF9-E97128482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352" y="2949101"/>
            <a:ext cx="750496" cy="750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139E4-FCEC-2A4A-A1D0-81C66E94F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270" y="2878235"/>
            <a:ext cx="484881" cy="1203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FD421E-73A2-6046-ADBD-F97EA174A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830" y="2956505"/>
            <a:ext cx="583018" cy="805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Array-based map implementation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349B669-8716-A24E-8DE4-83A7AC8E8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751" y="3431781"/>
            <a:ext cx="6159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8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Array-based map with buckets (1/3)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978" y="982756"/>
                <a:ext cx="8792042" cy="544802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It’s impractical to have an array the length of the keys’ range</a:t>
                </a:r>
              </a:p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Idea: let multiple values share a single array index</a:t>
                </a:r>
              </a:p>
              <a:p>
                <a:pPr marL="51435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Each array entry is a </a:t>
                </a:r>
                <a:r>
                  <a:rPr lang="en-US" sz="2000" b="1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bucket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of values, with bucket a variable-size collection</a:t>
                </a:r>
              </a:p>
              <a:p>
                <a:pPr marL="514350" lvl="1" indent="-284163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Store value with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at index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𝑎𝑟𝑟𝑎𝑦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/>
                </a:r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231775" indent="-231775">
                  <a:lnSpc>
                    <a:spcPct val="150000"/>
                  </a:lnSpc>
                </a:pPr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Example with array of length 10:</a:t>
                </a: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" y="982756"/>
                <a:ext cx="8792042" cy="5448024"/>
              </a:xfrm>
              <a:prstGeom prst="rect">
                <a:avLst/>
              </a:prstGeom>
              <a:blipFill>
                <a:blip r:embed="rId3"/>
                <a:stretch>
                  <a:fillRect l="-866" t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C2A7931-E11B-A941-8DF4-A9EA80EE1C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9139" y="3392602"/>
              <a:ext cx="2728211" cy="872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501">
                      <a:extLst>
                        <a:ext uri="{9D8B030D-6E8A-4147-A177-3AD203B41FA5}">
                          <a16:colId xmlns:a16="http://schemas.microsoft.com/office/drawing/2014/main" val="614862094"/>
                        </a:ext>
                      </a:extLst>
                    </a:gridCol>
                    <a:gridCol w="2024710">
                      <a:extLst>
                        <a:ext uri="{9D8B030D-6E8A-4147-A177-3AD203B41FA5}">
                          <a16:colId xmlns:a16="http://schemas.microsoft.com/office/drawing/2014/main" val="1791611826"/>
                        </a:ext>
                      </a:extLst>
                    </a:gridCol>
                  </a:tblGrid>
                  <a:tr h="302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Key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Bucket index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351590432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102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102 % 10=2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214687251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227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227 % 10=7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40446411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2A7931-E11B-A941-8DF4-A9EA80EE1C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39139" y="3392602"/>
              <a:ext cx="2728211" cy="10343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5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14862094"/>
                        </a:ext>
                      </a:extLst>
                    </a:gridCol>
                    <a:gridCol w="20247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91611826"/>
                        </a:ext>
                      </a:extLst>
                    </a:gridCol>
                  </a:tblGrid>
                  <a:tr h="302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Key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Bucket index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51590432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4"/>
                          <a:stretch>
                            <a:fillRect l="-1786" t="-136364" r="-28750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4"/>
                          <a:stretch>
                            <a:fillRect l="-35625" t="-136364" r="-625" b="-1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14687251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4"/>
                          <a:stretch>
                            <a:fillRect l="-1786" t="-226087" r="-287500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4"/>
                          <a:stretch>
                            <a:fillRect l="-35625" t="-226087" r="-625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446411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938F6B1-6AB7-104B-A8A6-E58E9CB036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47006" y="3392602"/>
              <a:ext cx="2728211" cy="872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501">
                      <a:extLst>
                        <a:ext uri="{9D8B030D-6E8A-4147-A177-3AD203B41FA5}">
                          <a16:colId xmlns:a16="http://schemas.microsoft.com/office/drawing/2014/main" val="614862094"/>
                        </a:ext>
                      </a:extLst>
                    </a:gridCol>
                    <a:gridCol w="2024710">
                      <a:extLst>
                        <a:ext uri="{9D8B030D-6E8A-4147-A177-3AD203B41FA5}">
                          <a16:colId xmlns:a16="http://schemas.microsoft.com/office/drawing/2014/main" val="1791611826"/>
                        </a:ext>
                      </a:extLst>
                    </a:gridCol>
                  </a:tblGrid>
                  <a:tr h="302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Key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Bucket index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351590432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352 % 10=2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5531487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382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ts val="122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382 % 10=2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6600362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38F6B1-6AB7-104B-A8A6-E58E9CB036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47006" y="3392602"/>
              <a:ext cx="2728211" cy="10343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5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14862094"/>
                        </a:ext>
                      </a:extLst>
                    </a:gridCol>
                    <a:gridCol w="20247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91611826"/>
                        </a:ext>
                      </a:extLst>
                    </a:gridCol>
                  </a:tblGrid>
                  <a:tr h="302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Key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220"/>
                            </a:lnSpc>
                          </a:pPr>
                          <a:r>
                            <a:rPr lang="en-US" sz="1700" dirty="0"/>
                            <a:t>Bucket index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51590432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5"/>
                          <a:stretch>
                            <a:fillRect t="-136364" r="-28750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5"/>
                          <a:stretch>
                            <a:fillRect l="-35000" t="-136364" r="-625" b="-1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531487"/>
                      </a:ext>
                    </a:extLst>
                  </a:tr>
                  <a:tr h="284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5"/>
                          <a:stretch>
                            <a:fillRect t="-226087" r="-287500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5"/>
                          <a:stretch>
                            <a:fillRect l="-35000" t="-226087" r="-625" b="-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600362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046E18-3FB0-AD4B-AC9C-2961A81A4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113" y="1333790"/>
            <a:ext cx="1033882" cy="1078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948DFE-2866-8B45-AC48-26E5CAD6E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899" y="4798171"/>
            <a:ext cx="66802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2A59AD-0B2E-A241-927A-4A53E4AFF8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400" y="5636371"/>
            <a:ext cx="2222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5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Array-based map with buckets (2/3)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75978" y="3569836"/>
                <a:ext cx="8792042" cy="17976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To look up a value associated with a key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:</a:t>
                </a:r>
              </a:p>
              <a:p>
                <a:pPr marL="514350" lvl="1" indent="-282575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Compute bucket index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– constant time</a:t>
                </a:r>
              </a:p>
              <a:p>
                <a:pPr marL="514350" lvl="1" indent="-282575">
                  <a:buFont typeface="+mj-lt"/>
                  <a:buAutoNum type="arabicPeriod"/>
                </a:pP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Search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inside bucket – worst-case linear time on bucket size</a:t>
                </a:r>
              </a:p>
              <a:p>
                <a:pPr marL="115888" indent="-287338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Corollary: number of items in bucket is crucial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8" y="3569836"/>
                <a:ext cx="8792042" cy="1797615"/>
              </a:xfrm>
              <a:prstGeom prst="rect">
                <a:avLst/>
              </a:prstGeom>
              <a:blipFill>
                <a:blip r:embed="rId3"/>
                <a:stretch>
                  <a:fillRect l="-866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E74D4C-5DAC-E24C-8C63-98A8C18EA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99" y="1761891"/>
            <a:ext cx="6680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84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Array-based map with buckets (3/3)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83412" y="975322"/>
                <a:ext cx="8792042" cy="431035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indent="-231775"/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Number of items in buckets affects lookup performance:</a:t>
                </a:r>
              </a:p>
              <a:p>
                <a:pPr marL="515938" lvl="1" indent="-287338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Worst-case: all keys in single bucket 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 linear time on size of entire map</a:t>
                </a:r>
              </a:p>
              <a:p>
                <a:pPr marL="515938" lvl="1" indent="-287338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515938" lvl="1" indent="-287338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515938" lvl="1" indent="-287338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515938" lvl="1" indent="-287338"/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  <a:sym typeface="Wingdings" pitchFamily="2" charset="2"/>
                </a:endParaRPr>
              </a:p>
              <a:p>
                <a:pPr marL="228600" lvl="1" indent="0">
                  <a:buNone/>
                </a:pPr>
                <a:endParaRPr lang="en-US" sz="20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515938" lvl="1" indent="-287338"/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Best-case: keys uniformly distributed across buckets</a:t>
                </a: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Still linear time on size of map if each bucket holds a fraction of total # items</a:t>
                </a:r>
              </a:p>
              <a:p>
                <a:pPr marL="744538" lvl="2"/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C</a:t>
                </a:r>
                <a:r>
                  <a:rPr lang="en-US" sz="18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onstant-time lookup if number of items per bucket is kept constant</a:t>
                </a:r>
              </a:p>
              <a:p>
                <a:pPr marL="973138" lvl="3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Achieved by making number of buckets directly proportional to map size</a:t>
                </a:r>
              </a:p>
              <a:p>
                <a:pPr marL="1203325" lvl="4" indent="-230188"/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 buckets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  <a:sym typeface="Wingdings" pitchFamily="2" charset="2"/>
                  </a:rPr>
                  <a:t> keys  1 key per bucket 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2" y="975322"/>
                <a:ext cx="8792042" cy="4310356"/>
              </a:xfrm>
              <a:prstGeom prst="rect">
                <a:avLst/>
              </a:prstGeom>
              <a:blipFill>
                <a:blip r:embed="rId3"/>
                <a:stretch>
                  <a:fillRect l="-865" t="-1176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1424D3-0141-3C42-BC2D-4342F210F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99" y="5155665"/>
            <a:ext cx="66802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72FA58-5F58-634E-B27C-241B66136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549" y="2009078"/>
            <a:ext cx="6692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9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244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Maps with non-integer keys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375EA8F-2490-524A-BACC-1E009F4755E0}"/>
              </a:ext>
            </a:extLst>
          </p:cNvPr>
          <p:cNvGrpSpPr/>
          <p:nvPr/>
        </p:nvGrpSpPr>
        <p:grpSpPr>
          <a:xfrm>
            <a:off x="1491590" y="1759104"/>
            <a:ext cx="6154464" cy="1545987"/>
            <a:chOff x="1328736" y="1384148"/>
            <a:chExt cx="6154464" cy="15459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F7F5265-F4B3-D94A-864E-A395C131B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10347">
              <a:off x="3224088" y="1384148"/>
              <a:ext cx="753844" cy="75384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6645432-6D3A-D740-B2B5-19E25168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4119" y="1638484"/>
              <a:ext cx="665616" cy="6656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C929BEC-7DC4-F14A-88B8-AAEB7EA5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7152" y="1639699"/>
              <a:ext cx="430042" cy="106769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E5D298D-BC26-EC41-B458-1084487E79B8}"/>
                </a:ext>
              </a:extLst>
            </p:cNvPr>
            <p:cNvSpPr txBox="1"/>
            <p:nvPr/>
          </p:nvSpPr>
          <p:spPr>
            <a:xfrm>
              <a:off x="1328736" y="2099138"/>
              <a:ext cx="1157287" cy="830997"/>
            </a:xfrm>
            <a:prstGeom prst="rect">
              <a:avLst/>
            </a:prstGeom>
            <a:solidFill>
              <a:srgbClr val="FFFECC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Pika</a:t>
              </a:r>
              <a:endParaRPr lang="en-US" sz="1600" b="1" dirty="0"/>
            </a:p>
            <a:p>
              <a:pPr algn="ctr"/>
              <a:endParaRPr lang="en-US" sz="800" b="1" dirty="0"/>
            </a:p>
            <a:p>
              <a:r>
                <a:rPr lang="en-US" sz="1200" dirty="0"/>
                <a:t>color: yellow</a:t>
              </a:r>
            </a:p>
            <a:p>
              <a:r>
                <a:rPr lang="en-US" sz="1200" dirty="0"/>
                <a:t>height: 16”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BDFB3E-3FEB-104E-A826-411246FD5157}"/>
                </a:ext>
              </a:extLst>
            </p:cNvPr>
            <p:cNvSpPr txBox="1"/>
            <p:nvPr/>
          </p:nvSpPr>
          <p:spPr>
            <a:xfrm>
              <a:off x="2997607" y="2099138"/>
              <a:ext cx="1157287" cy="830997"/>
            </a:xfrm>
            <a:prstGeom prst="rect">
              <a:avLst/>
            </a:prstGeom>
            <a:solidFill>
              <a:srgbClr val="CDFDC5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Milu</a:t>
              </a:r>
              <a:endParaRPr lang="en-US" sz="1600" b="1" dirty="0"/>
            </a:p>
            <a:p>
              <a:endParaRPr lang="en-US" sz="800" b="1" dirty="0"/>
            </a:p>
            <a:p>
              <a:r>
                <a:rPr lang="en-US" sz="1200" dirty="0"/>
                <a:t>color: white</a:t>
              </a:r>
            </a:p>
            <a:p>
              <a:r>
                <a:rPr lang="en-US" sz="1200" dirty="0"/>
                <a:t>height: 22”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DB713CD-B855-FE42-86A6-7CF9641E6C0C}"/>
                </a:ext>
              </a:extLst>
            </p:cNvPr>
            <p:cNvSpPr txBox="1"/>
            <p:nvPr/>
          </p:nvSpPr>
          <p:spPr>
            <a:xfrm>
              <a:off x="6325913" y="2097778"/>
              <a:ext cx="1157287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Luna</a:t>
              </a:r>
            </a:p>
            <a:p>
              <a:pPr algn="ctr"/>
              <a:endParaRPr lang="en-US" sz="800" b="1" dirty="0"/>
            </a:p>
            <a:p>
              <a:r>
                <a:rPr lang="en-US" sz="1200" dirty="0"/>
                <a:t>color: black</a:t>
              </a:r>
            </a:p>
            <a:p>
              <a:r>
                <a:rPr lang="en-US" sz="1200" dirty="0"/>
                <a:t>height: 25”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1728CA1-9381-A142-8870-49D802DD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8607" y="1672936"/>
              <a:ext cx="517079" cy="7144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931974D-02A5-6C4C-8A4D-7FCB11CEFEEC}"/>
                </a:ext>
              </a:extLst>
            </p:cNvPr>
            <p:cNvSpPr txBox="1"/>
            <p:nvPr/>
          </p:nvSpPr>
          <p:spPr>
            <a:xfrm>
              <a:off x="4661760" y="2097778"/>
              <a:ext cx="1157287" cy="830997"/>
            </a:xfrm>
            <a:prstGeom prst="rect">
              <a:avLst/>
            </a:prstGeom>
            <a:solidFill>
              <a:srgbClr val="FFD5D7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Peppa</a:t>
              </a:r>
              <a:endParaRPr lang="en-US" sz="1600" b="1" dirty="0"/>
            </a:p>
            <a:p>
              <a:pPr algn="ctr"/>
              <a:endParaRPr lang="en-US" sz="800" b="1" dirty="0"/>
            </a:p>
            <a:p>
              <a:r>
                <a:rPr lang="en-US" sz="1200" dirty="0"/>
                <a:t>color: pink</a:t>
              </a:r>
            </a:p>
            <a:p>
              <a:r>
                <a:rPr lang="en-US" sz="1200" dirty="0"/>
                <a:t>height: 30” </a:t>
              </a:r>
            </a:p>
          </p:txBody>
        </p: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162085" y="1003301"/>
            <a:ext cx="8813476" cy="5375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It’s often the case that we want maps that use non-integer keys</a:t>
            </a:r>
          </a:p>
          <a:p>
            <a:pPr marL="687388" lvl="1" indent="-287338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E.g. look up pet information based on the pet’s name</a:t>
            </a:r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287338" indent="-287338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Need to convert key into non-negative integer for bucket selection</a:t>
            </a:r>
          </a:p>
          <a:p>
            <a:pPr marL="687388" lvl="1" indent="-287338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Conversion performed by a </a:t>
            </a:r>
            <a:r>
              <a:rPr lang="en-US" sz="20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hash function</a:t>
            </a: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: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574675" lvl="1" indent="-287338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good hash function:</a:t>
            </a:r>
          </a:p>
          <a:p>
            <a:pPr marL="803275" lvl="2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Is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deterministic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: a given input always yields same output</a:t>
            </a:r>
          </a:p>
          <a:p>
            <a:pPr marL="803275" lvl="2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Has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uniform output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: every output equally likely – good for item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D71CFF-17C6-CB41-963C-94C0311CD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81" y="4506004"/>
            <a:ext cx="8006883" cy="6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6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105065</TotalTime>
  <Words>2369</Words>
  <Application>Microsoft Macintosh PowerPoint</Application>
  <PresentationFormat>On-screen Show (4:3)</PresentationFormat>
  <Paragraphs>573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CMPU-102 Fall 2021 Data Structures and Algorithms</vt:lpstr>
      <vt:lpstr>The hash map data structure</vt:lpstr>
      <vt:lpstr>Scenario: pet inventory</vt:lpstr>
      <vt:lpstr>What can we use to implement a map?</vt:lpstr>
      <vt:lpstr>Array-based map implementation</vt:lpstr>
      <vt:lpstr>Array-based map with buckets (1/3)</vt:lpstr>
      <vt:lpstr>Array-based map with buckets (2/3)</vt:lpstr>
      <vt:lpstr>Array-based map with buckets (3/3)</vt:lpstr>
      <vt:lpstr>Maps with non-integer keys</vt:lpstr>
      <vt:lpstr>Bucket hashing example</vt:lpstr>
      <vt:lpstr>Map ADT and implementation</vt:lpstr>
      <vt:lpstr>The MyMap interface</vt:lpstr>
      <vt:lpstr>Hash map implementation: structure</vt:lpstr>
      <vt:lpstr>Hash map implementation: put()</vt:lpstr>
      <vt:lpstr>Hash map put() example</vt:lpstr>
      <vt:lpstr>Hash map put() running time</vt:lpstr>
      <vt:lpstr>Hash map implementation: get()</vt:lpstr>
      <vt:lpstr>Hash map implementation: remove()</vt:lpstr>
      <vt:lpstr>MyMap usage example</vt:lpstr>
      <vt:lpstr>Our collections framework so far</vt:lpstr>
      <vt:lpstr>Java standard library’s Map ADT</vt:lpstr>
      <vt:lpstr>Java’s Map Abstract Data Type</vt:lpstr>
      <vt:lpstr>Exercise</vt:lpstr>
      <vt:lpstr>Exercise: hash map implementation</vt:lpstr>
      <vt:lpstr>Lecture #10 extra</vt:lpstr>
      <vt:lpstr>What is hashing?</vt:lpstr>
      <vt:lpstr>Bucket hashing</vt:lpstr>
      <vt:lpstr>HashSet</vt:lpstr>
      <vt:lpstr>The java.util.Map interface</vt:lpstr>
      <vt:lpstr>The java.util.Map interface</vt:lpstr>
      <vt:lpstr>Map usage example: state info database</vt:lpstr>
      <vt:lpstr>Map usage example: state info database</vt:lpstr>
      <vt:lpstr>In-class exercise: sports team stats</vt:lpstr>
      <vt:lpstr>In-class exercise: sports team stats solution</vt:lpstr>
      <vt:lpstr>Java’s collections framework: maps  (IPUJ Chapter 10)</vt:lpstr>
      <vt:lpstr>Java collections framework</vt:lpstr>
      <vt:lpstr>The java.util.Map interface</vt:lpstr>
      <vt:lpstr>java.util.Map iteration (1/2)</vt:lpstr>
      <vt:lpstr>java.util.Map iteration (2/2)</vt:lpstr>
      <vt:lpstr>Map class hierarchy</vt:lpstr>
      <vt:lpstr>The hash-based Maps</vt:lpstr>
      <vt:lpstr>Differences between hash-based Maps</vt:lpstr>
      <vt:lpstr>Java collections framework</vt:lpstr>
      <vt:lpstr>How to choose a Map</vt:lpstr>
      <vt:lpstr>Lecture #10 end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olga Lemieszewski</cp:lastModifiedBy>
  <cp:revision>2789</cp:revision>
  <cp:lastPrinted>2019-09-03T16:43:14Z</cp:lastPrinted>
  <dcterms:created xsi:type="dcterms:W3CDTF">2011-11-22T14:51:59Z</dcterms:created>
  <dcterms:modified xsi:type="dcterms:W3CDTF">2021-11-16T18:23:40Z</dcterms:modified>
</cp:coreProperties>
</file>