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3"/>
  </p:notesMasterIdLst>
  <p:handoutMasterIdLst>
    <p:handoutMasterId r:id="rId24"/>
  </p:handoutMasterIdLst>
  <p:sldIdLst>
    <p:sldId id="685" r:id="rId2"/>
    <p:sldId id="686" r:id="rId3"/>
    <p:sldId id="878" r:id="rId4"/>
    <p:sldId id="879" r:id="rId5"/>
    <p:sldId id="880" r:id="rId6"/>
    <p:sldId id="687" r:id="rId7"/>
    <p:sldId id="688" r:id="rId8"/>
    <p:sldId id="861" r:id="rId9"/>
    <p:sldId id="860" r:id="rId10"/>
    <p:sldId id="868" r:id="rId11"/>
    <p:sldId id="866" r:id="rId12"/>
    <p:sldId id="867" r:id="rId13"/>
    <p:sldId id="869" r:id="rId14"/>
    <p:sldId id="870" r:id="rId15"/>
    <p:sldId id="871" r:id="rId16"/>
    <p:sldId id="872" r:id="rId17"/>
    <p:sldId id="873" r:id="rId18"/>
    <p:sldId id="874" r:id="rId19"/>
    <p:sldId id="875" r:id="rId20"/>
    <p:sldId id="876" r:id="rId21"/>
    <p:sldId id="877" r:id="rId2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685"/>
            <p14:sldId id="686"/>
            <p14:sldId id="687"/>
            <p14:sldId id="688"/>
            <p14:sldId id="861"/>
            <p14:sldId id="860"/>
            <p14:sldId id="868"/>
            <p14:sldId id="866"/>
            <p14:sldId id="867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362" autoAdjust="0"/>
    <p:restoredTop sz="95982" autoAdjust="0"/>
  </p:normalViewPr>
  <p:slideViewPr>
    <p:cSldViewPr snapToGrid="0" snapToObjects="1">
      <p:cViewPr varScale="1">
        <p:scale>
          <a:sx n="46" d="100"/>
          <a:sy n="46" d="100"/>
        </p:scale>
        <p:origin x="-1221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7506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2902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6004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Rough guideline</a:t>
            </a:r>
          </a:p>
          <a:p>
            <a:pPr lvl="1"/>
            <a:r>
              <a:rPr lang="en-US" sz="2000" dirty="0"/>
              <a:t>Use special values for common, unexceptional situations</a:t>
            </a:r>
          </a:p>
          <a:p>
            <a:pPr lvl="1"/>
            <a:r>
              <a:rPr lang="en-US" sz="2000" dirty="0"/>
              <a:t>E.g. in the polynomial division, the indivisible error should likely not be an exception. It’s a common and expected occurrence.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3897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128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9243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Grace Hopper 1947 at </a:t>
            </a:r>
            <a:r>
              <a:rPr lang="en-US" dirty="0" err="1"/>
              <a:t>Havard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1464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5138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7516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6531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1165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239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35821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8596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6905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6905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970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6836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87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3825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87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</a:t>
            </a:r>
            <a:r>
              <a:rPr lang="en-US" sz="4000" b="1" dirty="0" smtClean="0"/>
              <a:t>#10: </a:t>
            </a:r>
            <a:r>
              <a:rPr lang="en-US" sz="4000" b="1" dirty="0"/>
              <a:t>Java exceptions continued; Debugging</a:t>
            </a:r>
          </a:p>
        </p:txBody>
      </p:sp>
    </p:spTree>
    <p:extLst>
      <p:ext uri="{BB962C8B-B14F-4D97-AF65-F5344CB8AC3E}">
        <p14:creationId xmlns="" xmlns:p14="http://schemas.microsoft.com/office/powerpoint/2010/main" val="1204531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Creating our own exception classes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0026" y="1115553"/>
            <a:ext cx="8984340" cy="3502746"/>
          </a:xfrm>
        </p:spPr>
        <p:txBody>
          <a:bodyPr>
            <a:normAutofit/>
          </a:bodyPr>
          <a:lstStyle/>
          <a:p>
            <a:r>
              <a:rPr lang="en-US" sz="2400" dirty="0"/>
              <a:t>If no existing exception class perfectly captures the situation, we can create a new one</a:t>
            </a:r>
          </a:p>
          <a:p>
            <a:r>
              <a:rPr lang="en-US" sz="2400" dirty="0"/>
              <a:t>Choosing a superclass:</a:t>
            </a:r>
          </a:p>
          <a:p>
            <a:pPr lvl="1"/>
            <a:r>
              <a:rPr lang="en-US" sz="2000" dirty="0"/>
              <a:t>Pick the semantically closest one</a:t>
            </a:r>
          </a:p>
          <a:p>
            <a:pPr lvl="1"/>
            <a:r>
              <a:rPr lang="en-US" sz="2000" dirty="0"/>
              <a:t>If unchecked must be subclass of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RuntimeException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Class contents: typically minimalistic, with just a constructor, optionally taking in an error message</a:t>
            </a:r>
          </a:p>
          <a:p>
            <a:r>
              <a:rPr lang="en-US" sz="2400" dirty="0"/>
              <a:t>Example: let’s create a more specialized exception class for factorial: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834" y="4535137"/>
            <a:ext cx="85940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extends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(); }    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); }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762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Exception class usage example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262" y="3529321"/>
            <a:ext cx="84147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factorial (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n)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(n &lt; 0) 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 new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>
                <a:latin typeface="Courier Regular" pitchFamily="2" charset="0"/>
              </a:rPr>
              <a:t>"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n! req. n &gt;= 0</a:t>
            </a:r>
            <a:r>
              <a:rPr lang="en-US" dirty="0">
                <a:latin typeface="Courier Regular" pitchFamily="2" charset="0"/>
              </a:rPr>
              <a:t>"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=n;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&gt;1;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--)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*=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C7E3CF-CA1D-5F42-B2A9-101C5DFE0EF2}"/>
              </a:ext>
            </a:extLst>
          </p:cNvPr>
          <p:cNvSpPr txBox="1"/>
          <p:nvPr/>
        </p:nvSpPr>
        <p:spPr>
          <a:xfrm>
            <a:off x="341262" y="1364555"/>
            <a:ext cx="85940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extends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(); }    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); }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997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Exceptions vs special values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764421" cy="5190244"/>
          </a:xfrm>
        </p:spPr>
        <p:txBody>
          <a:bodyPr>
            <a:normAutofit/>
          </a:bodyPr>
          <a:lstStyle/>
          <a:p>
            <a:r>
              <a:rPr lang="en-US" sz="2400" dirty="0"/>
              <a:t>Many situations can be dealt using either one or the other</a:t>
            </a:r>
          </a:p>
          <a:p>
            <a:r>
              <a:rPr lang="en-US" sz="2400" dirty="0"/>
              <a:t>Pros of exceptions relative to special values</a:t>
            </a:r>
          </a:p>
          <a:p>
            <a:pPr lvl="1"/>
            <a:r>
              <a:rPr lang="en-US" sz="2000" dirty="0"/>
              <a:t>Better-defined structure</a:t>
            </a:r>
          </a:p>
          <a:p>
            <a:pPr lvl="1"/>
            <a:r>
              <a:rPr lang="en-US" sz="2000" dirty="0"/>
              <a:t>Easy to distinguish different type of errors vs e.g. </a:t>
            </a:r>
            <a:r>
              <a:rPr lang="en-US" sz="2000" dirty="0">
                <a:latin typeface="Courier" pitchFamily="2" charset="0"/>
              </a:rPr>
              <a:t>null</a:t>
            </a:r>
            <a:r>
              <a:rPr lang="en-US" sz="2000" dirty="0"/>
              <a:t> return value</a:t>
            </a:r>
          </a:p>
          <a:p>
            <a:pPr lvl="1"/>
            <a:r>
              <a:rPr lang="en-US" sz="2000" dirty="0"/>
              <a:t>Can be checked by the compiler (mandatory error handling)</a:t>
            </a:r>
          </a:p>
          <a:p>
            <a:r>
              <a:rPr lang="en-US" sz="2400" dirty="0"/>
              <a:t>Cons of exceptions</a:t>
            </a:r>
          </a:p>
          <a:p>
            <a:pPr lvl="1"/>
            <a:r>
              <a:rPr lang="en-US" sz="2000" dirty="0"/>
              <a:t>Sometimes make code more complicated</a:t>
            </a:r>
          </a:p>
          <a:p>
            <a:pPr lvl="1"/>
            <a:r>
              <a:rPr lang="en-US" sz="2000" dirty="0"/>
              <a:t>Less efficient in terms of processing time</a:t>
            </a:r>
          </a:p>
          <a:p>
            <a:r>
              <a:rPr lang="en-US" sz="2400" dirty="0"/>
              <a:t>Rough guideline</a:t>
            </a:r>
          </a:p>
          <a:p>
            <a:pPr lvl="1"/>
            <a:r>
              <a:rPr lang="en-US" sz="2000" dirty="0"/>
              <a:t>Use special values for common, unexceptional situations, exceptions for rest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19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801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Debugging</a:t>
            </a:r>
          </a:p>
        </p:txBody>
      </p:sp>
    </p:spTree>
    <p:extLst>
      <p:ext uri="{BB962C8B-B14F-4D97-AF65-F5344CB8AC3E}">
        <p14:creationId xmlns="" xmlns:p14="http://schemas.microsoft.com/office/powerpoint/2010/main" val="4144831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correctness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2705" y="1115551"/>
            <a:ext cx="8971722" cy="5205736"/>
          </a:xfrm>
        </p:spPr>
        <p:txBody>
          <a:bodyPr>
            <a:normAutofit/>
          </a:bodyPr>
          <a:lstStyle/>
          <a:p>
            <a:r>
              <a:rPr lang="en-US" sz="2400" dirty="0"/>
              <a:t>Should be our first and major goal</a:t>
            </a:r>
          </a:p>
          <a:p>
            <a:pPr lvl="1"/>
            <a:r>
              <a:rPr lang="en-US" sz="2000" dirty="0"/>
              <a:t>Second is efficiency</a:t>
            </a:r>
          </a:p>
          <a:p>
            <a:r>
              <a:rPr lang="en-US" sz="2400" dirty="0"/>
              <a:t>Types of errors</a:t>
            </a:r>
          </a:p>
          <a:p>
            <a:pPr lvl="1"/>
            <a:r>
              <a:rPr lang="en-US" sz="2000" dirty="0"/>
              <a:t>Syntax errors</a:t>
            </a:r>
          </a:p>
          <a:p>
            <a:pPr lvl="2"/>
            <a:r>
              <a:rPr lang="en-US" sz="1800" dirty="0"/>
              <a:t>Written code does not translate into a valid set of instructions</a:t>
            </a:r>
          </a:p>
          <a:p>
            <a:pPr lvl="2"/>
            <a:r>
              <a:rPr lang="en-US" sz="1800" dirty="0"/>
              <a:t>Detected at compile time</a:t>
            </a:r>
          </a:p>
          <a:p>
            <a:pPr lvl="2"/>
            <a:r>
              <a:rPr lang="en-US" sz="1800" dirty="0"/>
              <a:t>E.g. missing semi-colon at the end of statement</a:t>
            </a:r>
            <a:endParaRPr lang="en-US" sz="1600" dirty="0"/>
          </a:p>
          <a:p>
            <a:pPr lvl="1"/>
            <a:r>
              <a:rPr lang="en-US" sz="2000" b="1" dirty="0"/>
              <a:t>Semantic errors or bugs</a:t>
            </a:r>
          </a:p>
          <a:p>
            <a:pPr lvl="2"/>
            <a:r>
              <a:rPr lang="en-US" sz="1800" dirty="0"/>
              <a:t>The program doesn’t do what it is supposed to do</a:t>
            </a:r>
          </a:p>
          <a:p>
            <a:pPr lvl="2"/>
            <a:r>
              <a:rPr lang="en-US" sz="1800" dirty="0"/>
              <a:t>Mostly detected at runtime (compiler can detect some, e.g. uninitialized variable)  </a:t>
            </a:r>
          </a:p>
          <a:p>
            <a:pPr lvl="2"/>
            <a:r>
              <a:rPr lang="en-US" sz="1800" dirty="0"/>
              <a:t>E.g. program crashes when provided with a certain input or gives wrong result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40546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4389510"/>
          </a:xfrm>
        </p:spPr>
        <p:txBody>
          <a:bodyPr>
            <a:normAutofit/>
          </a:bodyPr>
          <a:lstStyle/>
          <a:p>
            <a:r>
              <a:rPr lang="en-US" sz="2400" dirty="0"/>
              <a:t>Process through which we identify and eliminate bugs</a:t>
            </a:r>
          </a:p>
          <a:p>
            <a:r>
              <a:rPr lang="en-US" sz="2400" dirty="0"/>
              <a:t>Typical bug symptoms</a:t>
            </a:r>
          </a:p>
          <a:p>
            <a:pPr lvl="1"/>
            <a:r>
              <a:rPr lang="en-US" sz="2000" dirty="0"/>
              <a:t>Uncaught exception (e.g.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NullPointerException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Unexpected output</a:t>
            </a:r>
          </a:p>
          <a:p>
            <a:pPr lvl="1"/>
            <a:r>
              <a:rPr lang="en-US" sz="2000" dirty="0"/>
              <a:t>Lack of termination (e.g. infinite loop)</a:t>
            </a:r>
          </a:p>
          <a:p>
            <a:r>
              <a:rPr lang="en-US" sz="2400" dirty="0"/>
              <a:t>Bug identification strategies</a:t>
            </a:r>
          </a:p>
          <a:p>
            <a:pPr lvl="1"/>
            <a:r>
              <a:rPr lang="en-US" sz="2000" dirty="0"/>
              <a:t>Add print messages at strategic points</a:t>
            </a:r>
          </a:p>
          <a:p>
            <a:pPr lvl="2"/>
            <a:r>
              <a:rPr lang="en-US" sz="1800" dirty="0"/>
              <a:t>Sometimes it’s the only option. E.g. on embedded systems lacking a debugger</a:t>
            </a:r>
          </a:p>
          <a:p>
            <a:pPr lvl="1"/>
            <a:r>
              <a:rPr lang="en-US" sz="2000" u="sng" dirty="0"/>
              <a:t>Assertions (recommended)</a:t>
            </a:r>
          </a:p>
          <a:p>
            <a:pPr lvl="1"/>
            <a:r>
              <a:rPr lang="en-US" sz="2000" u="sng" dirty="0"/>
              <a:t>Use a debugger (recommended)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9F402C1-4820-B446-BCA6-ACFF2EEDF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604" y="4752975"/>
            <a:ext cx="3799461" cy="14444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F5D7AAA-A386-4148-9118-C4654E976825}"/>
              </a:ext>
            </a:extLst>
          </p:cNvPr>
          <p:cNvSpPr txBox="1"/>
          <p:nvPr/>
        </p:nvSpPr>
        <p:spPr>
          <a:xfrm>
            <a:off x="4662855" y="6128546"/>
            <a:ext cx="44829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Grace Hopper found the 1</a:t>
            </a:r>
            <a:r>
              <a:rPr lang="en-US" baseline="30000" dirty="0"/>
              <a:t>st</a:t>
            </a:r>
            <a:r>
              <a:rPr lang="en-US" dirty="0"/>
              <a:t> literal bug in 1947</a:t>
            </a:r>
          </a:p>
        </p:txBody>
      </p:sp>
    </p:spTree>
    <p:extLst>
      <p:ext uri="{BB962C8B-B14F-4D97-AF65-F5344CB8AC3E}">
        <p14:creationId xmlns="" xmlns:p14="http://schemas.microsoft.com/office/powerpoint/2010/main" val="320259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Catching bugs early: 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954" y="1115550"/>
            <a:ext cx="9093190" cy="550419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/>
              <a:t> keyword can be used to test program invariants</a:t>
            </a:r>
          </a:p>
          <a:p>
            <a:r>
              <a:rPr lang="en-US" sz="2400" dirty="0"/>
              <a:t>Syntax: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0;</a:t>
            </a:r>
          </a:p>
          <a:p>
            <a:r>
              <a:rPr lang="en-US" sz="2400" dirty="0"/>
              <a:t>Semantics: </a:t>
            </a:r>
          </a:p>
          <a:p>
            <a:pPr lvl="1"/>
            <a:r>
              <a:rPr lang="en-US" sz="2200" dirty="0"/>
              <a:t>Expression should be true during normal program execution</a:t>
            </a:r>
          </a:p>
          <a:p>
            <a:pPr lvl="1"/>
            <a:r>
              <a:rPr lang="en-US" sz="2200" dirty="0"/>
              <a:t>A false expression triggers a</a:t>
            </a:r>
            <a:r>
              <a:rPr lang="en-US" sz="2000" dirty="0"/>
              <a:t>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java.lang.AssertionError</a:t>
            </a:r>
            <a:r>
              <a:rPr lang="en-US" sz="2000" dirty="0"/>
              <a:t> </a:t>
            </a:r>
            <a:r>
              <a:rPr lang="en-US" sz="2200" dirty="0"/>
              <a:t>and halts program execution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Optionally,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 :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</a:p>
          <a:p>
            <a:pPr lvl="1"/>
            <a:r>
              <a:rPr lang="en-US" sz="2200" dirty="0"/>
              <a:t>A </a:t>
            </a:r>
            <a:r>
              <a:rPr lang="en-US" sz="22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200" dirty="0"/>
              <a:t> representation of </a:t>
            </a:r>
            <a:r>
              <a:rPr lang="en-US" sz="2200" dirty="0" err="1">
                <a:latin typeface="Courier" pitchFamily="2" charset="0"/>
              </a:rPr>
              <a:t>msg</a:t>
            </a:r>
            <a:r>
              <a:rPr lang="en-US" sz="2200" dirty="0"/>
              <a:t> is printed along with the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AssertionError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E.g.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 : "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was: " +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  <a:p>
            <a:r>
              <a:rPr lang="en-US" sz="2400" dirty="0"/>
              <a:t>Assertions are disabled by default</a:t>
            </a:r>
          </a:p>
          <a:p>
            <a:pPr lvl="1"/>
            <a:r>
              <a:rPr lang="en-US" sz="2200" dirty="0" smtClean="0"/>
              <a:t>Why? </a:t>
            </a:r>
            <a:r>
              <a:rPr lang="en-US" sz="2200" b="1" dirty="0" smtClean="0"/>
              <a:t>Performance </a:t>
            </a:r>
            <a:r>
              <a:rPr lang="en-US" sz="2200" dirty="0" smtClean="0"/>
              <a:t>(i.e. not for use in production code)</a:t>
            </a:r>
            <a:endParaRPr lang="en-US" sz="2200" dirty="0"/>
          </a:p>
          <a:p>
            <a:pPr lvl="1"/>
            <a:r>
              <a:rPr lang="en-US" sz="2200" dirty="0"/>
              <a:t>Enabling assertions:</a:t>
            </a:r>
          </a:p>
          <a:p>
            <a:pPr lvl="2"/>
            <a:r>
              <a:rPr lang="en-US" sz="2200" dirty="0"/>
              <a:t>Command line execution: java -</a:t>
            </a:r>
            <a:r>
              <a:rPr lang="en-US" sz="2200" dirty="0" err="1"/>
              <a:t>enableassertions</a:t>
            </a:r>
            <a:r>
              <a:rPr lang="en-US" sz="2200" dirty="0"/>
              <a:t>, or -</a:t>
            </a:r>
            <a:r>
              <a:rPr lang="en-US" sz="2200" dirty="0" err="1"/>
              <a:t>ea</a:t>
            </a:r>
            <a:endParaRPr lang="en-US" sz="2200" dirty="0"/>
          </a:p>
          <a:p>
            <a:pPr lvl="2"/>
            <a:r>
              <a:rPr lang="en-US" sz="2200" dirty="0"/>
              <a:t>Since its designed for education, </a:t>
            </a:r>
            <a:r>
              <a:rPr lang="en-US" sz="2200" b="1" dirty="0" err="1"/>
              <a:t>BlueJ</a:t>
            </a:r>
            <a:r>
              <a:rPr lang="en-US" sz="2200" b="1" dirty="0"/>
              <a:t> enables assertions automatically</a:t>
            </a:r>
          </a:p>
        </p:txBody>
      </p:sp>
    </p:spTree>
    <p:extLst>
      <p:ext uri="{BB962C8B-B14F-4D97-AF65-F5344CB8AC3E}">
        <p14:creationId xmlns="" xmlns:p14="http://schemas.microsoft.com/office/powerpoint/2010/main" val="240635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5001914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(suit){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"CLUBS":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"DIAMONDS":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"HEARTS":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"SPADES":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: // if we get here, false it is…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false : "unexpected suit " + suit;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819304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usage guidelines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73038" y="1116013"/>
            <a:ext cx="8705850" cy="5002212"/>
          </a:xfrm>
        </p:spPr>
        <p:txBody>
          <a:bodyPr>
            <a:normAutofit/>
          </a:bodyPr>
          <a:lstStyle/>
          <a:p>
            <a:r>
              <a:rPr lang="en-US" sz="2400" dirty="0"/>
              <a:t>Because assertions are not guaranteed to be enabled, they should not be required for program correctness</a:t>
            </a:r>
          </a:p>
          <a:p>
            <a:r>
              <a:rPr lang="en-US" sz="2400" dirty="0"/>
              <a:t>It follows that assertions should not be used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Check arguments in public methods, because specification has to be obeyed regardless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Throwing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2000" dirty="0"/>
              <a:t> is preferred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Produce side-effects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matrixa.add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matrixb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 // from lab #3</a:t>
            </a:r>
          </a:p>
          <a:p>
            <a:pPr lvl="2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Addition will not be performed if assertions are disabled</a:t>
            </a:r>
          </a:p>
          <a:p>
            <a:pPr lvl="3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Program semantics will change!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5089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Debugger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5205736"/>
          </a:xfrm>
        </p:spPr>
        <p:txBody>
          <a:bodyPr>
            <a:normAutofit/>
          </a:bodyPr>
          <a:lstStyle/>
          <a:p>
            <a:r>
              <a:rPr lang="en-US" sz="2400" dirty="0"/>
              <a:t>A debugger is a software development tool that lets us pause execution, inspect internal state, and execute in “slow motion”</a:t>
            </a:r>
          </a:p>
          <a:p>
            <a:r>
              <a:rPr lang="en-US" sz="2400" dirty="0"/>
              <a:t>The workflow is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Pick line of code where the debugging is to start, known as a breakpoint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Run the program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and when the breakpoint is reached, execution will halt and you will be able to inspect the program’s state and step through the program one line at a time. There two different types of step commands:</a:t>
            </a:r>
          </a:p>
          <a:p>
            <a:pPr marL="1257300" lvl="2" indent="-400050">
              <a:buFont typeface="+mj-lt"/>
              <a:buAutoNum type="romanLcPeriod"/>
            </a:pPr>
            <a:r>
              <a:rPr lang="en-US" sz="1800" dirty="0"/>
              <a:t>Step: execute the next line of code without drilling down into method calls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/>
              <a:t>Step into: execute the next line of code, but if that line involves a method call, step inside it so its execution can be debugged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The continue command can be used at any time to resume program execution</a:t>
            </a:r>
          </a:p>
          <a:p>
            <a:pPr marL="914400" lvl="1" indent="-457200"/>
            <a:endParaRPr lang="en-US" sz="2000" dirty="0"/>
          </a:p>
          <a:p>
            <a:pPr marL="514350" indent="-457200">
              <a:buFont typeface="+mj-lt"/>
              <a:buAutoNum type="arabicPeriod"/>
            </a:pP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82873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Exceptions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3.7)</a:t>
            </a:r>
          </a:p>
        </p:txBody>
      </p:sp>
    </p:spTree>
    <p:extLst>
      <p:ext uri="{BB962C8B-B14F-4D97-AF65-F5344CB8AC3E}">
        <p14:creationId xmlns="" xmlns:p14="http://schemas.microsoft.com/office/powerpoint/2010/main" val="1192614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breakpoints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3286539" cy="5205736"/>
          </a:xfrm>
        </p:spPr>
        <p:txBody>
          <a:bodyPr>
            <a:normAutofit/>
          </a:bodyPr>
          <a:lstStyle/>
          <a:p>
            <a:r>
              <a:rPr lang="en-US" sz="2000" dirty="0"/>
              <a:t>Setting a breakpoint is done by clicking on the left sidebar</a:t>
            </a:r>
          </a:p>
          <a:p>
            <a:pPr lvl="1"/>
            <a:r>
              <a:rPr lang="en-US" sz="1800" dirty="0"/>
              <a:t>The file must be compiled for this to work</a:t>
            </a:r>
          </a:p>
          <a:p>
            <a:pPr lvl="1"/>
            <a:r>
              <a:rPr lang="en-US" sz="1800" dirty="0"/>
              <a:t>A white sidebar indicates a compiled file, a grey one indicates an </a:t>
            </a:r>
            <a:r>
              <a:rPr lang="en-US" sz="1800" dirty="0" err="1"/>
              <a:t>uncompiled</a:t>
            </a:r>
            <a:r>
              <a:rPr lang="en-US" sz="1800" dirty="0"/>
              <a:t> file</a:t>
            </a:r>
            <a:endParaRPr lang="en-US" sz="2000" dirty="0"/>
          </a:p>
          <a:p>
            <a:r>
              <a:rPr lang="en-US" sz="2000" dirty="0"/>
              <a:t>Changing the source file will automatically remove the breakpoint</a:t>
            </a:r>
          </a:p>
          <a:p>
            <a:r>
              <a:rPr lang="en-US" sz="2000" dirty="0"/>
              <a:t>Once all breakpoints have been created, run the program normally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14" y="1115551"/>
            <a:ext cx="6029580" cy="5513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0803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execution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1243336"/>
          </a:xfrm>
        </p:spPr>
        <p:txBody>
          <a:bodyPr>
            <a:normAutofit/>
          </a:bodyPr>
          <a:lstStyle/>
          <a:p>
            <a:r>
              <a:rPr lang="en-US" sz="2400" dirty="0"/>
              <a:t>Execution will halt at breakpoints and you’ll be able to inspect the call stack, the variable contents, and step through the program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837" y="1818461"/>
            <a:ext cx="5583322" cy="5105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2479962"/>
            <a:ext cx="6917635" cy="43647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41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errors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8798808" cy="5190244"/>
          </a:xfrm>
        </p:spPr>
        <p:txBody>
          <a:bodyPr>
            <a:normAutofit/>
          </a:bodyPr>
          <a:lstStyle/>
          <a:p>
            <a:r>
              <a:rPr lang="en-US" sz="2400" b="1" dirty="0"/>
              <a:t>Syntactic errors</a:t>
            </a:r>
          </a:p>
          <a:p>
            <a:pPr lvl="1"/>
            <a:r>
              <a:rPr lang="en-US" sz="2000" dirty="0"/>
              <a:t>Code does not represent a valid program in the language we’re using</a:t>
            </a:r>
          </a:p>
          <a:p>
            <a:pPr lvl="1"/>
            <a:r>
              <a:rPr lang="en-US" sz="2000" dirty="0"/>
              <a:t>Detected at </a:t>
            </a:r>
            <a:r>
              <a:rPr lang="en-US" sz="2000" b="1" dirty="0"/>
              <a:t>compile time</a:t>
            </a:r>
            <a:r>
              <a:rPr lang="en-US" sz="2000" dirty="0"/>
              <a:t> (for compiled languages, of course)</a:t>
            </a:r>
          </a:p>
          <a:p>
            <a:pPr lvl="1"/>
            <a:r>
              <a:rPr lang="en-US" sz="2000" dirty="0"/>
              <a:t>E.g. missing bracket or semi-colon</a:t>
            </a:r>
          </a:p>
          <a:p>
            <a:r>
              <a:rPr lang="en-US" sz="2400" b="1" dirty="0"/>
              <a:t>Semantic errors</a:t>
            </a:r>
          </a:p>
          <a:p>
            <a:pPr lvl="1"/>
            <a:r>
              <a:rPr lang="en-US" sz="2000" dirty="0"/>
              <a:t>Program exhibits </a:t>
            </a:r>
            <a:r>
              <a:rPr lang="en-US" sz="2000" b="1" dirty="0"/>
              <a:t>unexpected behavior</a:t>
            </a:r>
          </a:p>
          <a:p>
            <a:pPr lvl="1"/>
            <a:r>
              <a:rPr lang="en-US" sz="2000" dirty="0"/>
              <a:t>Mostly detected at </a:t>
            </a:r>
            <a:r>
              <a:rPr lang="en-US" sz="2000" b="1" dirty="0"/>
              <a:t>runtime</a:t>
            </a:r>
            <a:r>
              <a:rPr lang="en-US" sz="2000" dirty="0"/>
              <a:t> (i.e. during execution)</a:t>
            </a:r>
          </a:p>
          <a:p>
            <a:pPr lvl="2"/>
            <a:r>
              <a:rPr lang="en-US" sz="1800" dirty="0"/>
              <a:t>Compiler can detect some, e.g. uninitialized variable</a:t>
            </a:r>
          </a:p>
          <a:p>
            <a:pPr lvl="1"/>
            <a:r>
              <a:rPr lang="en-US" sz="2000" dirty="0"/>
              <a:t>E.g. factorial method returns wrong value, </a:t>
            </a:r>
            <a:r>
              <a:rPr lang="en-US" sz="2000" dirty="0" smtClean="0"/>
              <a:t>or abnormally ends (</a:t>
            </a:r>
            <a:r>
              <a:rPr lang="en-US" sz="2000" dirty="0" err="1" smtClean="0"/>
              <a:t>abends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See BSOD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82169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errors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8798808" cy="5190244"/>
          </a:xfrm>
        </p:spPr>
        <p:txBody>
          <a:bodyPr>
            <a:normAutofit/>
          </a:bodyPr>
          <a:lstStyle/>
          <a:p>
            <a:r>
              <a:rPr lang="en-US" sz="2400" b="1" dirty="0"/>
              <a:t>Syntactic errors</a:t>
            </a:r>
          </a:p>
          <a:p>
            <a:pPr lvl="1"/>
            <a:r>
              <a:rPr lang="en-US" sz="2000" dirty="0"/>
              <a:t>Code does not represent a valid program in the language we’re using</a:t>
            </a:r>
          </a:p>
          <a:p>
            <a:pPr lvl="1"/>
            <a:r>
              <a:rPr lang="en-US" sz="2000" dirty="0"/>
              <a:t>Detected at </a:t>
            </a:r>
            <a:r>
              <a:rPr lang="en-US" sz="2000" b="1" dirty="0"/>
              <a:t>compile time</a:t>
            </a:r>
            <a:r>
              <a:rPr lang="en-US" sz="2000" dirty="0"/>
              <a:t> (for compiled languages, of course)</a:t>
            </a:r>
          </a:p>
          <a:p>
            <a:pPr lvl="1"/>
            <a:r>
              <a:rPr lang="en-US" sz="2000" dirty="0"/>
              <a:t>E.g. missing bracket or semi-colon</a:t>
            </a:r>
          </a:p>
          <a:p>
            <a:r>
              <a:rPr lang="en-US" sz="2400" b="1" dirty="0"/>
              <a:t>Semantic errors</a:t>
            </a:r>
          </a:p>
          <a:p>
            <a:pPr lvl="1"/>
            <a:r>
              <a:rPr lang="en-US" sz="2000" dirty="0"/>
              <a:t>Program exhibits </a:t>
            </a:r>
            <a:r>
              <a:rPr lang="en-US" sz="2000" b="1" dirty="0"/>
              <a:t>unexpected behavior</a:t>
            </a:r>
          </a:p>
          <a:p>
            <a:pPr lvl="1"/>
            <a:r>
              <a:rPr lang="en-US" sz="2000" dirty="0"/>
              <a:t>Mostly detected at </a:t>
            </a:r>
            <a:r>
              <a:rPr lang="en-US" sz="2000" b="1" dirty="0"/>
              <a:t>runtime</a:t>
            </a:r>
            <a:r>
              <a:rPr lang="en-US" sz="2000" dirty="0"/>
              <a:t> (i.e. during execution)</a:t>
            </a:r>
          </a:p>
          <a:p>
            <a:pPr lvl="2"/>
            <a:r>
              <a:rPr lang="en-US" sz="1800" dirty="0"/>
              <a:t>Compiler can detect some, e.g. uninitialized variable</a:t>
            </a:r>
          </a:p>
          <a:p>
            <a:pPr lvl="1"/>
            <a:r>
              <a:rPr lang="en-US" sz="2000" dirty="0"/>
              <a:t>E.g. factorial method returns wrong value, </a:t>
            </a:r>
            <a:r>
              <a:rPr lang="en-US" sz="2000" dirty="0" smtClean="0"/>
              <a:t>or abnormally ends (</a:t>
            </a:r>
            <a:r>
              <a:rPr lang="en-US" sz="2000" dirty="0" err="1" smtClean="0"/>
              <a:t>abends</a:t>
            </a:r>
            <a:endParaRPr lang="en-US" sz="2000" dirty="0" smtClean="0"/>
          </a:p>
          <a:p>
            <a:pPr lvl="1"/>
            <a:r>
              <a:rPr lang="en-US" sz="2000" dirty="0" smtClean="0"/>
              <a:t>See BSOD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" y="954116"/>
            <a:ext cx="7772400" cy="5059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" y="6013409"/>
            <a:ext cx="7900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in public domain via: </a:t>
            </a:r>
            <a:r>
              <a:rPr lang="en-US" sz="1400" dirty="0" smtClean="0"/>
              <a:t>https://en.wikipedia.org/wiki/Blue_screen_of_death#/media/File:Windows_XP_BSOD.png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169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8798808" cy="5190244"/>
          </a:xfrm>
        </p:spPr>
        <p:txBody>
          <a:bodyPr>
            <a:normAutofit/>
          </a:bodyPr>
          <a:lstStyle/>
          <a:p>
            <a:r>
              <a:rPr lang="en-US" sz="2400" dirty="0"/>
              <a:t>Semantic errors may affect normal program control flow</a:t>
            </a:r>
          </a:p>
          <a:p>
            <a:r>
              <a:rPr lang="en-US" sz="2400" dirty="0"/>
              <a:t>Instead of crashing immediately, as some languages will, Java has a sophisticated error reporting mechanism called </a:t>
            </a:r>
            <a:r>
              <a:rPr lang="en-US" sz="2400" b="1" dirty="0"/>
              <a:t>exceptions</a:t>
            </a:r>
          </a:p>
          <a:p>
            <a:r>
              <a:rPr lang="en-US" sz="2400" dirty="0"/>
              <a:t>When an error occurs within a method, an exception is thrown</a:t>
            </a:r>
          </a:p>
          <a:p>
            <a:r>
              <a:rPr lang="en-US" sz="2400" dirty="0"/>
              <a:t>The method caller is then notified and has two options:</a:t>
            </a:r>
          </a:p>
          <a:p>
            <a:pPr lvl="1"/>
            <a:r>
              <a:rPr lang="en-US" sz="2000" dirty="0"/>
              <a:t>Either catch that exception and attempt to recover from the error, or</a:t>
            </a:r>
          </a:p>
          <a:p>
            <a:pPr lvl="1"/>
            <a:r>
              <a:rPr lang="en-US" sz="2000" dirty="0"/>
              <a:t>Let the exception propagate to the next level up in the call stack</a:t>
            </a:r>
          </a:p>
          <a:p>
            <a:r>
              <a:rPr lang="en-US" sz="2400" dirty="0"/>
              <a:t>If an exception reaches the main method and is not caught there, the program crashes and an error message is printed to </a:t>
            </a:r>
            <a:r>
              <a:rPr lang="en-US" sz="22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200" dirty="0" err="1">
                <a:latin typeface="Courier" pitchFamily="2" charset="0"/>
                <a:ea typeface="Courier New" charset="0"/>
                <a:cs typeface="Courier New" charset="0"/>
              </a:rPr>
              <a:t>.err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(the terminal, by default)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. E.g.: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424" y="5411028"/>
            <a:ext cx="5245100" cy="647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343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5449575" cy="2172770"/>
          </a:xfrm>
        </p:spPr>
        <p:txBody>
          <a:bodyPr>
            <a:normAutofit/>
          </a:bodyPr>
          <a:lstStyle/>
          <a:p>
            <a:r>
              <a:rPr lang="en-US" sz="2400" dirty="0"/>
              <a:t>A powerful error-handling mechanism</a:t>
            </a:r>
          </a:p>
          <a:p>
            <a:pPr lvl="1"/>
            <a:r>
              <a:rPr lang="en-US" sz="2000" dirty="0"/>
              <a:t>Exceptions are objects that are thrown</a:t>
            </a:r>
          </a:p>
          <a:p>
            <a:pPr lvl="1"/>
            <a:r>
              <a:rPr lang="en-US" sz="2000" dirty="0"/>
              <a:t>Can be caught using a try-catch block</a:t>
            </a:r>
          </a:p>
          <a:p>
            <a:pPr lvl="2"/>
            <a:r>
              <a:rPr lang="en-US" sz="1600" dirty="0"/>
              <a:t>Otherwise propagated to caller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 – reading integer sequence: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2DD520F-B967-5841-8DF7-891B43DFB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992" y="1226003"/>
            <a:ext cx="3739008" cy="23347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03BEC53-93CE-1B4E-9891-D458E7DCDB5D}"/>
              </a:ext>
            </a:extLst>
          </p:cNvPr>
          <p:cNvSpPr txBox="1"/>
          <p:nvPr/>
        </p:nvSpPr>
        <p:spPr>
          <a:xfrm>
            <a:off x="608522" y="3141942"/>
            <a:ext cx="7163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.in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); </a:t>
            </a:r>
          </a:p>
          <a:p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(true){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inputStr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try 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.parseInt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inputStr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}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catch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NumberFormatException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e){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("Invalid input.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need.");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; // try again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}	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if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== 0)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... // do something interesting with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endParaRPr lang="en-US" sz="14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66107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Using the exception object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60" y="948958"/>
            <a:ext cx="8830104" cy="2839502"/>
          </a:xfrm>
        </p:spPr>
        <p:txBody>
          <a:bodyPr>
            <a:normAutofit/>
          </a:bodyPr>
          <a:lstStyle/>
          <a:p>
            <a:r>
              <a:rPr lang="en-US" sz="2400" dirty="0"/>
              <a:t>The catch block has access to the exception object</a:t>
            </a:r>
          </a:p>
          <a:p>
            <a:r>
              <a:rPr lang="en-US" sz="2400" dirty="0"/>
              <a:t>We can use it to learn more about the exception</a:t>
            </a:r>
          </a:p>
          <a:p>
            <a:r>
              <a:rPr lang="en-US" sz="2400" dirty="0"/>
              <a:t>All exceptions inherit from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Throwable</a:t>
            </a:r>
          </a:p>
          <a:p>
            <a:pPr lvl="1"/>
            <a:r>
              <a:rPr lang="en-US" sz="2000" dirty="0"/>
              <a:t>Useful method examples: 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 </a:t>
            </a:r>
            <a:r>
              <a:rPr lang="en-US" sz="1800" dirty="0" err="1">
                <a:latin typeface="Courier" pitchFamily="2" charset="0"/>
              </a:rPr>
              <a:t>getMessage</a:t>
            </a:r>
            <a:r>
              <a:rPr lang="en-US" sz="1800" dirty="0">
                <a:latin typeface="Courier" pitchFamily="2" charset="0"/>
              </a:rPr>
              <a:t>()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void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printStackTrace</a:t>
            </a:r>
            <a:r>
              <a:rPr lang="en-US" sz="1800" dirty="0">
                <a:latin typeface="Courier" pitchFamily="2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PrintStream</a:t>
            </a:r>
            <a:r>
              <a:rPr lang="en-US" sz="1800" dirty="0">
                <a:latin typeface="Courier" pitchFamily="2" charset="0"/>
              </a:rPr>
              <a:t> s)</a:t>
            </a:r>
            <a:endParaRPr lang="en-US" sz="1600" dirty="0">
              <a:latin typeface="Courier" pitchFamily="2" charset="0"/>
            </a:endParaRPr>
          </a:p>
          <a:p>
            <a:r>
              <a:rPr lang="en-US" sz="2400" dirty="0"/>
              <a:t>Example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BA1730A-2CFA-EF4B-BCEA-DBF7F09BD6FE}"/>
              </a:ext>
            </a:extLst>
          </p:cNvPr>
          <p:cNvSpPr txBox="1"/>
          <p:nvPr/>
        </p:nvSpPr>
        <p:spPr>
          <a:xfrm>
            <a:off x="381071" y="3664795"/>
            <a:ext cx="84445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try 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endParaRPr lang="en-US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.parseInt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inputStr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endParaRPr lang="en-US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} </a:t>
            </a:r>
            <a:r>
              <a:rPr lang="en-US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catch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NumberFormatException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e){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</a:p>
          <a:p>
            <a:r>
              <a:rPr lang="en-US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.err.println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("Exception: " + 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e.getMessage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());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e.printStackTrace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.err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); // print to standard error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... // recover in some way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}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9071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398" y="2206554"/>
            <a:ext cx="2511706" cy="13176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Throwing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3710" y="989627"/>
            <a:ext cx="8984341" cy="566660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Methods that throw exceptions must list them in the signature. E.g.: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factorial(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n)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/>
              <a:t>If different exceptions can be thrown, a comma-separated list is used</a:t>
            </a:r>
          </a:p>
          <a:p>
            <a:r>
              <a:rPr lang="en-US" sz="2600" dirty="0"/>
              <a:t>Exceptions are thrown using the </a:t>
            </a:r>
            <a:r>
              <a:rPr lang="en-US" sz="2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</a:t>
            </a:r>
            <a:r>
              <a:rPr lang="en-US" sz="2600" dirty="0"/>
              <a:t> keyword</a:t>
            </a:r>
          </a:p>
          <a:p>
            <a:pPr lvl="1"/>
            <a:r>
              <a:rPr lang="en-US" sz="2200" dirty="0"/>
              <a:t>Keyword must be followed by an exception object</a:t>
            </a:r>
          </a:p>
          <a:p>
            <a:pPr lvl="2"/>
            <a:r>
              <a:rPr lang="en-US" sz="2200" dirty="0"/>
              <a:t>Must be an instance of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Throwable</a:t>
            </a:r>
            <a:endParaRPr lang="en-US" sz="22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2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In practice it will be an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Exception</a:t>
            </a:r>
          </a:p>
          <a:p>
            <a:pPr lvl="3"/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Error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 is used for Java Virtual Machine errors</a:t>
            </a:r>
          </a:p>
          <a:p>
            <a:r>
              <a:rPr lang="en-US" sz="2600" dirty="0"/>
              <a:t>Example</a:t>
            </a:r>
            <a:endParaRPr lang="en-US" sz="2400" dirty="0"/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factorial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(n &lt; 0) 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 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latin typeface="Courier Regular" pitchFamily="2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n! req. n &gt;= 0</a:t>
            </a:r>
            <a:r>
              <a:rPr lang="en-US" sz="1800" dirty="0">
                <a:latin typeface="Courier Regular" pitchFamily="2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1;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=n;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&gt;1;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--)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*=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</p:txBody>
      </p:sp>
    </p:spTree>
    <p:extLst>
      <p:ext uri="{BB962C8B-B14F-4D97-AF65-F5344CB8AC3E}">
        <p14:creationId xmlns="" xmlns:p14="http://schemas.microsoft.com/office/powerpoint/2010/main" val="21870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208" y="3669175"/>
            <a:ext cx="3984069" cy="2798060"/>
          </a:xfrm>
          <a:prstGeom prst="rect">
            <a:avLst/>
          </a:prstGeom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897196"/>
            <a:ext cx="8949618" cy="519024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Code won’t compile until any potential checked exception is either explicitly caught (try-catch) or re-thrown</a:t>
            </a:r>
            <a:endParaRPr lang="en-US" sz="2400" dirty="0"/>
          </a:p>
          <a:p>
            <a:pPr lvl="1"/>
            <a:r>
              <a:rPr lang="en-US" sz="2000" dirty="0"/>
              <a:t>E.g. call: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FileReader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FileReader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(filename);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Checked are all that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aren’t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instances of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RuntimeException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FileNotFoundException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Unchecked exception are all others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Catching them is optional and not recommended in general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They’re all instances of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RuntimeException</a:t>
            </a:r>
            <a:endParaRPr lang="en-US" sz="18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Checked vs unchecked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72016" y="4001677"/>
            <a:ext cx="5105661" cy="250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Guidelines:</a:t>
            </a:r>
          </a:p>
          <a:p>
            <a:pPr lvl="1"/>
            <a:r>
              <a:rPr lang="en-US" sz="2000" dirty="0"/>
              <a:t>If exception can be avoided programmatically it should be unchecked, otherwise checked</a:t>
            </a:r>
          </a:p>
          <a:p>
            <a:pPr lvl="1"/>
            <a:r>
              <a:rPr lang="en-US" sz="2000" dirty="0"/>
              <a:t>In practice there are “exceptions”</a:t>
            </a:r>
          </a:p>
          <a:p>
            <a:pPr lvl="2"/>
            <a:r>
              <a:rPr lang="en-US" sz="1800" dirty="0"/>
              <a:t>E.g.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NumberFormatException</a:t>
            </a:r>
            <a:r>
              <a:rPr lang="en-US" sz="1800" dirty="0"/>
              <a:t> when reading user input</a:t>
            </a:r>
          </a:p>
        </p:txBody>
      </p:sp>
    </p:spTree>
    <p:extLst>
      <p:ext uri="{BB962C8B-B14F-4D97-AF65-F5344CB8AC3E}">
        <p14:creationId xmlns="" xmlns:p14="http://schemas.microsoft.com/office/powerpoint/2010/main" val="423501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70592</TotalTime>
  <Words>1527</Words>
  <Application>Microsoft Macintosh PowerPoint</Application>
  <PresentationFormat>On-screen Show (4:3)</PresentationFormat>
  <Paragraphs>252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CMPU-102-01 Fall 2021 Data Structures and Algorithms</vt:lpstr>
      <vt:lpstr>Exceptions  (IPUJ 3.7)</vt:lpstr>
      <vt:lpstr>Program errors</vt:lpstr>
      <vt:lpstr>Program errors</vt:lpstr>
      <vt:lpstr>Java exceptions</vt:lpstr>
      <vt:lpstr>Java exceptions</vt:lpstr>
      <vt:lpstr>Using the exception object</vt:lpstr>
      <vt:lpstr>Throwing exceptions</vt:lpstr>
      <vt:lpstr>Checked vs unchecked exceptions</vt:lpstr>
      <vt:lpstr>Creating our own exception classes</vt:lpstr>
      <vt:lpstr>Exception class usage example</vt:lpstr>
      <vt:lpstr>Exceptions vs special values</vt:lpstr>
      <vt:lpstr>Debugging</vt:lpstr>
      <vt:lpstr>Program correctness</vt:lpstr>
      <vt:lpstr>Debugging</vt:lpstr>
      <vt:lpstr>Catching bugs early: assert</vt:lpstr>
      <vt:lpstr>Assertion example</vt:lpstr>
      <vt:lpstr>Assertion usage guidelines</vt:lpstr>
      <vt:lpstr>Debugger</vt:lpstr>
      <vt:lpstr>BlueJ’s debugger: breakpoints</vt:lpstr>
      <vt:lpstr>BlueJ’s debugger: execution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</dc:title>
  <dc:creator>Rui Meireles;Peter Lemieszewski</dc:creator>
  <cp:lastModifiedBy>olga Lemieszewski</cp:lastModifiedBy>
  <cp:revision>1815</cp:revision>
  <cp:lastPrinted>2019-10-01T16:00:05Z</cp:lastPrinted>
  <dcterms:created xsi:type="dcterms:W3CDTF">2011-11-22T14:51:59Z</dcterms:created>
  <dcterms:modified xsi:type="dcterms:W3CDTF">2021-09-30T01:17:09Z</dcterms:modified>
</cp:coreProperties>
</file>