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4"/>
  </p:notesMasterIdLst>
  <p:handoutMasterIdLst>
    <p:handoutMasterId r:id="rId25"/>
  </p:handoutMasterIdLst>
  <p:sldIdLst>
    <p:sldId id="878" r:id="rId2"/>
    <p:sldId id="897" r:id="rId3"/>
    <p:sldId id="906" r:id="rId4"/>
    <p:sldId id="908" r:id="rId5"/>
    <p:sldId id="909" r:id="rId6"/>
    <p:sldId id="907" r:id="rId7"/>
    <p:sldId id="898" r:id="rId8"/>
    <p:sldId id="899" r:id="rId9"/>
    <p:sldId id="900" r:id="rId10"/>
    <p:sldId id="901" r:id="rId11"/>
    <p:sldId id="902" r:id="rId12"/>
    <p:sldId id="903" r:id="rId13"/>
    <p:sldId id="904" r:id="rId14"/>
    <p:sldId id="905" r:id="rId15"/>
    <p:sldId id="887" r:id="rId16"/>
    <p:sldId id="888" r:id="rId17"/>
    <p:sldId id="889" r:id="rId18"/>
    <p:sldId id="890" r:id="rId19"/>
    <p:sldId id="891" r:id="rId20"/>
    <p:sldId id="892" r:id="rId21"/>
    <p:sldId id="893" r:id="rId22"/>
    <p:sldId id="894" r:id="rId2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878"/>
            <p14:sldId id="879"/>
            <p14:sldId id="880"/>
            <p14:sldId id="881"/>
            <p14:sldId id="882"/>
            <p14:sldId id="883"/>
            <p14:sldId id="884"/>
            <p14:sldId id="885"/>
            <p14:sldId id="886"/>
            <p14:sldId id="1182"/>
            <p14:sldId id="887"/>
            <p14:sldId id="888"/>
            <p14:sldId id="889"/>
            <p14:sldId id="890"/>
            <p14:sldId id="891"/>
            <p14:sldId id="892"/>
            <p14:sldId id="893"/>
            <p14:sldId id="894"/>
            <p14:sldId id="89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402" autoAdjust="0"/>
    <p:restoredTop sz="95982" autoAdjust="0"/>
  </p:normalViewPr>
  <p:slideViewPr>
    <p:cSldViewPr snapToGrid="0" snapToObjects="1">
      <p:cViewPr varScale="1">
        <p:scale>
          <a:sx n="46" d="100"/>
          <a:sy n="46" d="100"/>
        </p:scale>
        <p:origin x="-124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5611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7516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6531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1165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3582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8596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24228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5873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7513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833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8172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912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62795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36344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2926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587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587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58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912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9243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Grace Hopper 1947 at </a:t>
            </a:r>
            <a:r>
              <a:rPr lang="en-US" dirty="0" err="1"/>
              <a:t>Havard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146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513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 2021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7588" y="2774390"/>
            <a:ext cx="8085466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buFont typeface="Arial" pitchFamily="34" charset="0"/>
              <a:buChar char="•"/>
            </a:pPr>
            <a:r>
              <a:rPr lang="en-US" sz="4000" b="1" dirty="0" smtClean="0"/>
              <a:t> More looping: f</a:t>
            </a:r>
            <a:r>
              <a:rPr lang="en-US" sz="4000" b="1" dirty="0" smtClean="0"/>
              <a:t>or each,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/>
              <a:t>Debugging, 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/>
              <a:t>Unified Modeling Language, 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/>
              <a:t>Methods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802208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Assertion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06679" cy="5001914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(suit){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"CLUBS": 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"DIAMONDS":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"HEARTS":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"SPADES":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default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: // if we get here, false it is…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false : "unexpected suit " + suit;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819304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Assertion usage guidelines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73038" y="1116013"/>
            <a:ext cx="8705850" cy="5002212"/>
          </a:xfrm>
        </p:spPr>
        <p:txBody>
          <a:bodyPr>
            <a:normAutofit/>
          </a:bodyPr>
          <a:lstStyle/>
          <a:p>
            <a:r>
              <a:rPr lang="en-US" sz="2400" dirty="0"/>
              <a:t>Because assertions are not guaranteed to be enabled, they should not be required for program correctness</a:t>
            </a:r>
          </a:p>
          <a:p>
            <a:r>
              <a:rPr lang="en-US" sz="2400" dirty="0"/>
              <a:t>It follows that assertions should not be used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Check arguments in public methods, because specification has to be obeyed regardless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Throwing an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sz="2000" dirty="0"/>
              <a:t> is preferred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Produce side-effects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matrixa.add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matrixb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 // from lab #3</a:t>
            </a:r>
          </a:p>
          <a:p>
            <a:pPr lvl="2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Addition will not be performed if assertions are disabled</a:t>
            </a:r>
          </a:p>
          <a:p>
            <a:pPr lvl="3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Program semantics will change!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5089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Debugger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57176" cy="5205736"/>
          </a:xfrm>
        </p:spPr>
        <p:txBody>
          <a:bodyPr>
            <a:normAutofit/>
          </a:bodyPr>
          <a:lstStyle/>
          <a:p>
            <a:r>
              <a:rPr lang="en-US" sz="2400" dirty="0"/>
              <a:t>A debugger is a software development tool that lets us pause execution, inspect internal state, and execute in “slow motion”</a:t>
            </a:r>
          </a:p>
          <a:p>
            <a:r>
              <a:rPr lang="en-US" sz="2400" dirty="0"/>
              <a:t>The workflow is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Pick line of code where the debugging is to start, known as a breakpoint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Run the program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If and when the breakpoint is reached, execution will halt and you will be able to inspect the program’s state and step through the program one line at a time. There two different types of step commands:</a:t>
            </a:r>
          </a:p>
          <a:p>
            <a:pPr marL="1257300" lvl="2" indent="-400050">
              <a:buFont typeface="+mj-lt"/>
              <a:buAutoNum type="romanLcPeriod"/>
            </a:pPr>
            <a:r>
              <a:rPr lang="en-US" sz="1800" dirty="0"/>
              <a:t>Step: execute the next line of code without drilling down into method calls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/>
              <a:t>Step into: execute the next line of code, but if that line involves a method call, step inside it so its execution can be debugged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The continue command can be used at any time to resume program execution</a:t>
            </a:r>
          </a:p>
          <a:p>
            <a:pPr marL="914400" lvl="1" indent="-457200"/>
            <a:endParaRPr lang="en-US" sz="2000" dirty="0"/>
          </a:p>
          <a:p>
            <a:pPr marL="514350" indent="-457200">
              <a:buFont typeface="+mj-lt"/>
              <a:buAutoNum type="arabicPeriod"/>
            </a:pP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82873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/>
              <a:t>BlueJ’s</a:t>
            </a:r>
            <a:r>
              <a:rPr lang="en-US" dirty="0"/>
              <a:t> debugger: breakpoints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3286539" cy="5205736"/>
          </a:xfrm>
        </p:spPr>
        <p:txBody>
          <a:bodyPr>
            <a:normAutofit/>
          </a:bodyPr>
          <a:lstStyle/>
          <a:p>
            <a:r>
              <a:rPr lang="en-US" sz="2000" dirty="0"/>
              <a:t>Setting a breakpoint is done by clicking on the left sidebar</a:t>
            </a:r>
          </a:p>
          <a:p>
            <a:pPr lvl="1"/>
            <a:r>
              <a:rPr lang="en-US" sz="1800" dirty="0"/>
              <a:t>The file must be compiled for this to work</a:t>
            </a:r>
          </a:p>
          <a:p>
            <a:pPr lvl="1"/>
            <a:r>
              <a:rPr lang="en-US" sz="1800" dirty="0"/>
              <a:t>A white sidebar indicates a compiled file, a grey one indicates an </a:t>
            </a:r>
            <a:r>
              <a:rPr lang="en-US" sz="1800" dirty="0" err="1"/>
              <a:t>uncompiled</a:t>
            </a:r>
            <a:r>
              <a:rPr lang="en-US" sz="1800" dirty="0"/>
              <a:t> file</a:t>
            </a:r>
            <a:endParaRPr lang="en-US" sz="2000" dirty="0"/>
          </a:p>
          <a:p>
            <a:r>
              <a:rPr lang="en-US" sz="2000" dirty="0"/>
              <a:t>Changing the source file will automatically remove the breakpoint</a:t>
            </a:r>
          </a:p>
          <a:p>
            <a:r>
              <a:rPr lang="en-US" sz="2000" dirty="0"/>
              <a:t>Once all breakpoints have been created, run the program normally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914" y="1115551"/>
            <a:ext cx="6029580" cy="55138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10803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/>
              <a:t>BlueJ’s</a:t>
            </a:r>
            <a:r>
              <a:rPr lang="en-US" dirty="0"/>
              <a:t> debugger: execution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06679" cy="1243336"/>
          </a:xfrm>
        </p:spPr>
        <p:txBody>
          <a:bodyPr>
            <a:normAutofit/>
          </a:bodyPr>
          <a:lstStyle/>
          <a:p>
            <a:r>
              <a:rPr lang="en-US" sz="2400" dirty="0"/>
              <a:t>Execution will halt at breakpoints and you’ll be able to inspect the call stack, the variable contents, and step through the program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837" y="1818461"/>
            <a:ext cx="5583322" cy="5105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65" y="2479962"/>
            <a:ext cx="6917635" cy="43647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413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More about Object-Oriented Programming</a:t>
            </a:r>
          </a:p>
        </p:txBody>
      </p:sp>
    </p:spTree>
    <p:extLst>
      <p:ext uri="{BB962C8B-B14F-4D97-AF65-F5344CB8AC3E}">
        <p14:creationId xmlns:p14="http://schemas.microsoft.com/office/powerpoint/2010/main" xmlns="" val="1078715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Recall Object-Oriented Programming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/>
          </a:bodyPr>
          <a:lstStyle/>
          <a:p>
            <a:r>
              <a:rPr lang="en-US" sz="2800" dirty="0"/>
              <a:t>A program as a model of the real world</a:t>
            </a:r>
          </a:p>
          <a:p>
            <a:r>
              <a:rPr lang="en-US" sz="2800" dirty="0"/>
              <a:t>Object is the building block</a:t>
            </a:r>
          </a:p>
          <a:p>
            <a:r>
              <a:rPr lang="en-US" sz="2800" dirty="0"/>
              <a:t>An object:</a:t>
            </a:r>
          </a:p>
          <a:p>
            <a:pPr lvl="1"/>
            <a:r>
              <a:rPr lang="en-US" sz="2400" dirty="0"/>
              <a:t>Has state: instance variables</a:t>
            </a:r>
          </a:p>
          <a:p>
            <a:pPr lvl="1"/>
            <a:r>
              <a:rPr lang="en-US" sz="2400" dirty="0"/>
              <a:t>Has behavior: methods</a:t>
            </a:r>
          </a:p>
          <a:p>
            <a:pPr lvl="1"/>
            <a:r>
              <a:rPr lang="en-US" sz="2400" dirty="0"/>
              <a:t>Interacts with other objects: by calling their methods</a:t>
            </a:r>
          </a:p>
          <a:p>
            <a:r>
              <a:rPr lang="en-US" sz="2800" dirty="0"/>
              <a:t>Objects are grouped into classes</a:t>
            </a:r>
          </a:p>
          <a:p>
            <a:pPr lvl="1"/>
            <a:r>
              <a:rPr lang="en-US" sz="2400" dirty="0"/>
              <a:t>Shared behavior</a:t>
            </a:r>
          </a:p>
          <a:p>
            <a:pPr lvl="1"/>
            <a:r>
              <a:rPr lang="en-US" sz="2400" dirty="0"/>
              <a:t>Shared state structure (not content)</a:t>
            </a:r>
          </a:p>
        </p:txBody>
      </p:sp>
    </p:spTree>
    <p:extLst>
      <p:ext uri="{BB962C8B-B14F-4D97-AF65-F5344CB8AC3E}">
        <p14:creationId xmlns:p14="http://schemas.microsoft.com/office/powerpoint/2010/main" xmlns="" val="37371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Class structure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2785372"/>
          </a:xfrm>
        </p:spPr>
        <p:txBody>
          <a:bodyPr>
            <a:normAutofit/>
          </a:bodyPr>
          <a:lstStyle/>
          <a:p>
            <a:r>
              <a:rPr lang="en-US" sz="2400" dirty="0"/>
              <a:t>Class name</a:t>
            </a:r>
          </a:p>
          <a:p>
            <a:r>
              <a:rPr lang="en-US" sz="2400" dirty="0"/>
              <a:t>Class members</a:t>
            </a:r>
          </a:p>
          <a:p>
            <a:pPr lvl="1"/>
            <a:r>
              <a:rPr lang="en-US" sz="2000" dirty="0"/>
              <a:t>Fields (static or instance)</a:t>
            </a:r>
          </a:p>
          <a:p>
            <a:pPr lvl="1"/>
            <a:r>
              <a:rPr lang="en-US" sz="2000" dirty="0"/>
              <a:t>Methods</a:t>
            </a:r>
          </a:p>
          <a:p>
            <a:r>
              <a:rPr lang="en-US" sz="2400" dirty="0"/>
              <a:t>UML (Unified Modeling Language) class representation: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01" y="3573378"/>
            <a:ext cx="2202975" cy="25868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93653" y="3573378"/>
            <a:ext cx="133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Class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07300" y="4306066"/>
            <a:ext cx="133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fields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3652" y="5239133"/>
            <a:ext cx="1337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methods</a:t>
            </a:r>
          </a:p>
        </p:txBody>
      </p:sp>
      <p:cxnSp>
        <p:nvCxnSpPr>
          <p:cNvPr id="9" name="Straight Arrow Connector 8"/>
          <p:cNvCxnSpPr>
            <a:stCxn id="4" idx="1"/>
          </p:cNvCxnSpPr>
          <p:nvPr/>
        </p:nvCxnSpPr>
        <p:spPr>
          <a:xfrm flipH="1">
            <a:off x="4722176" y="3758044"/>
            <a:ext cx="97147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</p:cNvCxnSpPr>
          <p:nvPr/>
        </p:nvCxnSpPr>
        <p:spPr>
          <a:xfrm flipH="1">
            <a:off x="4732956" y="4490732"/>
            <a:ext cx="974344" cy="119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1"/>
          </p:cNvCxnSpPr>
          <p:nvPr/>
        </p:nvCxnSpPr>
        <p:spPr>
          <a:xfrm flipH="1">
            <a:off x="4722227" y="5423799"/>
            <a:ext cx="9714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04052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Inheritance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40658" y="1115553"/>
            <a:ext cx="6269195" cy="4862166"/>
          </a:xfrm>
        </p:spPr>
        <p:txBody>
          <a:bodyPr>
            <a:normAutofit/>
          </a:bodyPr>
          <a:lstStyle/>
          <a:p>
            <a:r>
              <a:rPr lang="en-US" sz="2400" dirty="0"/>
              <a:t>Reuse common state/behavior while introducing some new specific state/behavior</a:t>
            </a:r>
          </a:p>
          <a:p>
            <a:r>
              <a:rPr lang="en-US" sz="2400" dirty="0"/>
              <a:t>Promotes code reuse, modularity, scalability</a:t>
            </a:r>
          </a:p>
          <a:p>
            <a:r>
              <a:rPr lang="en-US" sz="2400" dirty="0"/>
              <a:t>Terminology, synonyms:</a:t>
            </a:r>
          </a:p>
          <a:p>
            <a:pPr lvl="1"/>
            <a:r>
              <a:rPr lang="en-US" sz="2000" dirty="0"/>
              <a:t>Superclass </a:t>
            </a:r>
            <a:r>
              <a:rPr lang="en-US" sz="2000" dirty="0">
                <a:sym typeface="Wingdings"/>
              </a:rPr>
              <a:t> Subclass</a:t>
            </a:r>
          </a:p>
          <a:p>
            <a:pPr lvl="1"/>
            <a:r>
              <a:rPr lang="en-US" sz="2000" dirty="0"/>
              <a:t>Parent class </a:t>
            </a:r>
            <a:r>
              <a:rPr lang="en-US" sz="2000" dirty="0">
                <a:sym typeface="Wingdings"/>
              </a:rPr>
              <a:t> Child class</a:t>
            </a:r>
          </a:p>
          <a:p>
            <a:pPr lvl="1"/>
            <a:r>
              <a:rPr lang="en-US" sz="2000" dirty="0">
                <a:sym typeface="Wingdings"/>
              </a:rPr>
              <a:t>Base class  Derived class</a:t>
            </a:r>
            <a:endParaRPr lang="en-US" sz="2000" dirty="0"/>
          </a:p>
          <a:p>
            <a:r>
              <a:rPr lang="en-US" sz="2400" dirty="0"/>
              <a:t>Definition: 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Subclass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{...}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endParaRPr lang="en-US" sz="24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/>
              <a:t>E.g.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Student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extends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{...}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6394" y="3405310"/>
            <a:ext cx="1337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indicates</a:t>
            </a:r>
          </a:p>
          <a:p>
            <a:r>
              <a:rPr lang="en-US" dirty="0"/>
              <a:t>inheritance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031" y="1264862"/>
            <a:ext cx="1890075" cy="505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4118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More about methods</a:t>
            </a:r>
          </a:p>
        </p:txBody>
      </p:sp>
    </p:spTree>
    <p:extLst>
      <p:ext uri="{BB962C8B-B14F-4D97-AF65-F5344CB8AC3E}">
        <p14:creationId xmlns:p14="http://schemas.microsoft.com/office/powerpoint/2010/main" xmlns="" val="96938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 smtClean="0"/>
              <a:t>For each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4831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What is a method, really?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65762" y="954116"/>
            <a:ext cx="8778238" cy="554515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named code block that can be referenced by its name</a:t>
            </a:r>
          </a:p>
          <a:p>
            <a:r>
              <a:rPr lang="en-US" sz="2400" dirty="0"/>
              <a:t>Input: specified by parameter list</a:t>
            </a:r>
            <a:endParaRPr lang="en-US" sz="2000" dirty="0"/>
          </a:p>
          <a:p>
            <a:r>
              <a:rPr lang="en-US" sz="2400" dirty="0"/>
              <a:t>Output: optional return value</a:t>
            </a:r>
          </a:p>
          <a:p>
            <a:r>
              <a:rPr lang="en-US" sz="2400" dirty="0"/>
              <a:t>Format:</a:t>
            </a:r>
            <a:endParaRPr lang="en-US" sz="19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[access] 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returnType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 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methodName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&gt;(&lt;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paramList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&gt;){ // signa.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mr-IN" sz="19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// method body</a:t>
            </a:r>
          </a:p>
          <a:p>
            <a:pPr marL="0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E.g. compute the area of a rectangle:</a:t>
            </a:r>
          </a:p>
          <a:p>
            <a:pPr marL="0" indent="0"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 smtClean="0">
                <a:latin typeface="Courier Regular" pitchFamily="2" charset="0"/>
                <a:ea typeface="Courier New" charset="0"/>
                <a:cs typeface="Courier New" charset="0"/>
              </a:rPr>
              <a:t>areaOfRectangle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h,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l){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h*l;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Calling a method changes the flow of the program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Execution at call location is suspended, resumed once called method returns</a:t>
            </a:r>
          </a:p>
          <a:p>
            <a:pPr lvl="1"/>
            <a:r>
              <a:rPr lang="en-US" sz="2000" dirty="0" smtClean="0">
                <a:latin typeface="Calibri" charset="0"/>
                <a:ea typeface="Calibri" charset="0"/>
                <a:cs typeface="Calibri" charset="0"/>
              </a:rPr>
              <a:t>Think of the method call as pasting the code of the method over the call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endParaRPr lang="en-US" sz="19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8132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Usefulness of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65762" y="954116"/>
            <a:ext cx="8440020" cy="3023119"/>
          </a:xfrm>
        </p:spPr>
        <p:txBody>
          <a:bodyPr>
            <a:normAutofit/>
          </a:bodyPr>
          <a:lstStyle/>
          <a:p>
            <a:r>
              <a:rPr lang="en-US" sz="2400" dirty="0"/>
              <a:t>They hide complexity</a:t>
            </a:r>
          </a:p>
          <a:p>
            <a:pPr lvl="1"/>
            <a:r>
              <a:rPr lang="en-US" sz="2000" dirty="0"/>
              <a:t>Caller only needs to know what it does, not how it does it</a:t>
            </a:r>
            <a:endParaRPr lang="en-US" sz="19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They allow us to break down complex problems into multiple simpler ones that can be combined to obtain overall solution</a:t>
            </a:r>
          </a:p>
          <a:p>
            <a:pPr lvl="1"/>
            <a:r>
              <a:rPr lang="en-US" sz="2000" dirty="0"/>
              <a:t>This is called </a:t>
            </a:r>
            <a:r>
              <a:rPr lang="en-US" sz="2000" b="1" dirty="0"/>
              <a:t>decomposition</a:t>
            </a:r>
          </a:p>
          <a:p>
            <a:r>
              <a:rPr lang="en-US" sz="2400" dirty="0"/>
              <a:t>Programs provide services to users</a:t>
            </a:r>
          </a:p>
          <a:p>
            <a:pPr lvl="1"/>
            <a:r>
              <a:rPr lang="en-US" sz="2000" dirty="0"/>
              <a:t>Methods provide services to programs</a:t>
            </a:r>
          </a:p>
          <a:p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544759" y="4011924"/>
            <a:ext cx="4082026" cy="2319654"/>
            <a:chOff x="4948927" y="3498968"/>
            <a:chExt cx="4082026" cy="2319654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6139091" y="3498968"/>
              <a:ext cx="1719068" cy="45545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000" dirty="0">
                  <a:ea typeface="ＭＳ Ｐゴシック" charset="0"/>
                </a:rPr>
                <a:t>Complete Task</a:t>
              </a:r>
            </a:p>
          </p:txBody>
        </p: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4948927" y="3989110"/>
              <a:ext cx="4082026" cy="962192"/>
              <a:chOff x="1200" y="2208"/>
              <a:chExt cx="3360" cy="792"/>
            </a:xfrm>
          </p:grpSpPr>
          <p:sp>
            <p:nvSpPr>
              <p:cNvPr id="7" name="Rectangle 1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960" cy="36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>
                    <a:ea typeface="ＭＳ Ｐゴシック" charset="0"/>
                  </a:rPr>
                  <a:t>Subtask 1</a:t>
                </a:r>
                <a:endParaRPr lang="en-US" sz="2000">
                  <a:ea typeface="ＭＳ Ｐゴシック" charset="0"/>
                </a:endParaRP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/>
            </p:nvSpPr>
            <p:spPr bwMode="auto">
              <a:xfrm>
                <a:off x="2400" y="2640"/>
                <a:ext cx="960" cy="36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ea typeface="ＭＳ Ｐゴシック" charset="0"/>
                  </a:rPr>
                  <a:t>Subtask 2</a:t>
                </a:r>
                <a:endParaRPr lang="en-US" sz="2000" dirty="0">
                  <a:ea typeface="ＭＳ Ｐゴシック" charset="0"/>
                </a:endParaRPr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/>
            </p:nvSpPr>
            <p:spPr bwMode="auto">
              <a:xfrm>
                <a:off x="3600" y="2640"/>
                <a:ext cx="960" cy="36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>
                    <a:ea typeface="ＭＳ Ｐゴシック" charset="0"/>
                  </a:rPr>
                  <a:t>Subtask 3</a:t>
                </a:r>
                <a:endParaRPr lang="en-US" sz="2000">
                  <a:ea typeface="ＭＳ Ｐゴシック" charset="0"/>
                </a:endParaRPr>
              </a:p>
            </p:txBody>
          </p:sp>
          <p:cxnSp>
            <p:nvCxnSpPr>
              <p:cNvPr id="10" name="AutoShape 23"/>
              <p:cNvCxnSpPr>
                <a:cxnSpLocks noChangeShapeType="1"/>
              </p:cNvCxnSpPr>
              <p:nvPr/>
            </p:nvCxnSpPr>
            <p:spPr bwMode="auto">
              <a:xfrm flipH="1">
                <a:off x="1680" y="2208"/>
                <a:ext cx="1200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" name="AutoShape 24"/>
              <p:cNvCxnSpPr>
                <a:cxnSpLocks noChangeShapeType="1"/>
              </p:cNvCxnSpPr>
              <p:nvPr/>
            </p:nvCxnSpPr>
            <p:spPr bwMode="auto">
              <a:xfrm>
                <a:off x="2880" y="2208"/>
                <a:ext cx="0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" name="AutoShape 25"/>
              <p:cNvCxnSpPr>
                <a:cxnSpLocks noChangeShapeType="1"/>
              </p:cNvCxnSpPr>
              <p:nvPr/>
            </p:nvCxnSpPr>
            <p:spPr bwMode="auto">
              <a:xfrm>
                <a:off x="2880" y="2208"/>
                <a:ext cx="1200" cy="4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" name="Group 46"/>
            <p:cNvGrpSpPr>
              <a:grpSpLocks/>
            </p:cNvGrpSpPr>
            <p:nvPr/>
          </p:nvGrpSpPr>
          <p:grpSpPr bwMode="auto">
            <a:xfrm>
              <a:off x="5852803" y="4981564"/>
              <a:ext cx="2274272" cy="837058"/>
              <a:chOff x="1948" y="2912"/>
              <a:chExt cx="1872" cy="689"/>
            </a:xfrm>
          </p:grpSpPr>
          <p:sp>
            <p:nvSpPr>
              <p:cNvPr id="18" name="Rectangle 21"/>
              <p:cNvSpPr>
                <a:spLocks noChangeArrowheads="1"/>
              </p:cNvSpPr>
              <p:nvPr/>
            </p:nvSpPr>
            <p:spPr bwMode="auto">
              <a:xfrm>
                <a:off x="1948" y="3288"/>
                <a:ext cx="864" cy="3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600">
                    <a:ea typeface="ＭＳ Ｐゴシック" charset="0"/>
                  </a:rPr>
                  <a:t>Subtask 2a</a:t>
                </a:r>
                <a:endParaRPr lang="en-US" sz="1800">
                  <a:ea typeface="ＭＳ Ｐゴシック" charset="0"/>
                </a:endParaRPr>
              </a:p>
            </p:txBody>
          </p:sp>
          <p:sp>
            <p:nvSpPr>
              <p:cNvPr id="19" name="Rectangle 22"/>
              <p:cNvSpPr>
                <a:spLocks noChangeArrowheads="1"/>
              </p:cNvSpPr>
              <p:nvPr/>
            </p:nvSpPr>
            <p:spPr bwMode="auto">
              <a:xfrm>
                <a:off x="2956" y="3289"/>
                <a:ext cx="864" cy="3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600" dirty="0">
                    <a:ea typeface="ＭＳ Ｐゴシック" charset="0"/>
                  </a:rPr>
                  <a:t>Subtask 2b</a:t>
                </a:r>
                <a:endParaRPr lang="en-US" sz="1800" dirty="0">
                  <a:ea typeface="ＭＳ Ｐゴシック" charset="0"/>
                </a:endParaRPr>
              </a:p>
            </p:txBody>
          </p:sp>
          <p:cxnSp>
            <p:nvCxnSpPr>
              <p:cNvPr id="20" name="AutoShape 26"/>
              <p:cNvCxnSpPr>
                <a:cxnSpLocks noChangeShapeType="1"/>
              </p:cNvCxnSpPr>
              <p:nvPr/>
            </p:nvCxnSpPr>
            <p:spPr bwMode="auto">
              <a:xfrm flipH="1">
                <a:off x="2380" y="2912"/>
                <a:ext cx="500" cy="37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" name="AutoShape 27"/>
              <p:cNvCxnSpPr>
                <a:cxnSpLocks noChangeShapeType="1"/>
              </p:cNvCxnSpPr>
              <p:nvPr/>
            </p:nvCxnSpPr>
            <p:spPr bwMode="auto">
              <a:xfrm>
                <a:off x="2880" y="2912"/>
                <a:ext cx="508" cy="37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xmlns="" val="18917262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Utility 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94775" y="1123645"/>
            <a:ext cx="8617106" cy="48621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A rule of thumb…</a:t>
            </a:r>
          </a:p>
          <a:p>
            <a:r>
              <a:rPr lang="en-US" sz="2800" dirty="0" smtClean="0"/>
              <a:t>Methods </a:t>
            </a:r>
            <a:r>
              <a:rPr lang="en-US" sz="2800" dirty="0"/>
              <a:t>that implement well-defined algorithms whose output depends solely on its parameters</a:t>
            </a:r>
          </a:p>
          <a:p>
            <a:pPr lvl="1"/>
            <a:r>
              <a:rPr lang="en-US" sz="2400" b="1" dirty="0"/>
              <a:t>I.e. they don’t depend on additional state, e.g. instance variables</a:t>
            </a:r>
          </a:p>
          <a:p>
            <a:r>
              <a:rPr lang="en-US" sz="2800" dirty="0"/>
              <a:t>They are typically implemented as </a:t>
            </a:r>
            <a:r>
              <a:rPr lang="en-US" sz="2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2800" dirty="0"/>
              <a:t> methods</a:t>
            </a:r>
          </a:p>
          <a:p>
            <a:pPr lvl="1"/>
            <a:r>
              <a:rPr lang="en-US" sz="2400" dirty="0"/>
              <a:t>Called as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ClassName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.methodName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lvl="1"/>
            <a:r>
              <a:rPr lang="en-US" sz="1800" dirty="0" smtClean="0">
                <a:latin typeface="Courier Regular" pitchFamily="2" charset="0"/>
                <a:ea typeface="Courier New" charset="0"/>
                <a:cs typeface="Courier New" charset="0"/>
              </a:rPr>
              <a:t>And… class methods do not need an associated object! It’s true!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23063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 each vs. for loop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Let’s add the elements of an array, using method sum:</a:t>
            </a:r>
            <a:endParaRPr lang="en-US" sz="2800" dirty="0" smtClean="0"/>
          </a:p>
          <a:p>
            <a:r>
              <a:rPr lang="en-US" sz="2800" b="1" dirty="0" smtClean="0"/>
              <a:t>&gt;// Returns the sum of the elements of a</a:t>
            </a:r>
            <a:r>
              <a:rPr lang="en-US" sz="2800" dirty="0" smtClean="0"/>
              <a:t>&gt;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sum(</a:t>
            </a:r>
            <a:r>
              <a:rPr lang="en-US" sz="2800" b="1" dirty="0" err="1" smtClean="0">
                <a:latin typeface="Consolas" pitchFamily="49" charset="0"/>
              </a:rPr>
              <a:t>int</a:t>
            </a:r>
            <a:r>
              <a:rPr lang="en-US" sz="2800" b="1" dirty="0" smtClean="0">
                <a:latin typeface="Consolas" pitchFamily="49" charset="0"/>
              </a:rPr>
              <a:t>[] a) </a:t>
            </a:r>
            <a:r>
              <a:rPr lang="en-US" sz="2800" dirty="0" smtClean="0">
                <a:latin typeface="Consolas" pitchFamily="49" charset="0"/>
              </a:rPr>
              <a:t>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</a:rPr>
              <a:t>		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result = 0; </a:t>
            </a: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</a:rPr>
              <a:t>		for 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b="1" dirty="0" err="1" smtClean="0">
                <a:latin typeface="Consolas" pitchFamily="49" charset="0"/>
              </a:rPr>
              <a:t>int</a:t>
            </a:r>
            <a:r>
              <a:rPr lang="en-US" sz="2800" b="1" dirty="0" smtClean="0">
                <a:latin typeface="Consolas" pitchFamily="49" charset="0"/>
              </a:rPr>
              <a:t> </a:t>
            </a:r>
            <a:r>
              <a:rPr lang="en-US" sz="2800" b="1" dirty="0" err="1" smtClean="0">
                <a:latin typeface="Consolas" pitchFamily="49" charset="0"/>
              </a:rPr>
              <a:t>i</a:t>
            </a:r>
            <a:r>
              <a:rPr lang="en-US" sz="2800" b="1" dirty="0" smtClean="0">
                <a:latin typeface="Consolas" pitchFamily="49" charset="0"/>
              </a:rPr>
              <a:t>=0; </a:t>
            </a:r>
            <a:r>
              <a:rPr lang="en-US" sz="2800" b="1" dirty="0" err="1" smtClean="0">
                <a:latin typeface="Consolas" pitchFamily="49" charset="0"/>
              </a:rPr>
              <a:t>i</a:t>
            </a:r>
            <a:r>
              <a:rPr lang="en-US" sz="2800" b="1" dirty="0" smtClean="0">
                <a:latin typeface="Consolas" pitchFamily="49" charset="0"/>
              </a:rPr>
              <a:t> &lt; </a:t>
            </a:r>
            <a:r>
              <a:rPr lang="en-US" sz="2800" b="1" dirty="0" err="1" smtClean="0">
                <a:latin typeface="Consolas" pitchFamily="49" charset="0"/>
              </a:rPr>
              <a:t>a.length</a:t>
            </a:r>
            <a:r>
              <a:rPr lang="en-US" sz="2800" b="1" dirty="0" smtClean="0">
                <a:latin typeface="Consolas" pitchFamily="49" charset="0"/>
              </a:rPr>
              <a:t>; </a:t>
            </a:r>
            <a:r>
              <a:rPr lang="en-US" sz="2800" b="1" dirty="0" err="1" smtClean="0">
                <a:latin typeface="Consolas" pitchFamily="49" charset="0"/>
              </a:rPr>
              <a:t>i</a:t>
            </a:r>
            <a:r>
              <a:rPr lang="en-US" sz="2800" b="1" dirty="0" smtClean="0">
                <a:latin typeface="Consolas" pitchFamily="49" charset="0"/>
              </a:rPr>
              <a:t>++</a:t>
            </a:r>
            <a:r>
              <a:rPr lang="en-US" sz="2800" dirty="0" smtClean="0">
                <a:latin typeface="Consolas" pitchFamily="49" charset="0"/>
              </a:rPr>
              <a:t>)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</a:rPr>
              <a:t>			result </a:t>
            </a:r>
            <a:r>
              <a:rPr lang="en-US" sz="2800" dirty="0" smtClean="0">
                <a:latin typeface="Consolas" pitchFamily="49" charset="0"/>
              </a:rPr>
              <a:t>+= </a:t>
            </a:r>
            <a:r>
              <a:rPr lang="en-US" sz="2800" dirty="0" smtClean="0">
                <a:latin typeface="Consolas" pitchFamily="49" charset="0"/>
              </a:rPr>
              <a:t>a[</a:t>
            </a:r>
            <a:r>
              <a:rPr lang="en-US" sz="2800" dirty="0" err="1" smtClean="0">
                <a:latin typeface="Consolas" pitchFamily="49" charset="0"/>
              </a:rPr>
              <a:t>i</a:t>
            </a:r>
            <a:r>
              <a:rPr lang="en-US" sz="2800" dirty="0" smtClean="0">
                <a:latin typeface="Consolas" pitchFamily="49" charset="0"/>
              </a:rPr>
              <a:t>];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</a:rPr>
              <a:t>		return </a:t>
            </a:r>
            <a:r>
              <a:rPr lang="en-US" sz="2800" dirty="0" smtClean="0">
                <a:latin typeface="Consolas" pitchFamily="49" charset="0"/>
              </a:rPr>
              <a:t>result; </a:t>
            </a: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}</a:t>
            </a:r>
            <a:endParaRPr lang="en-US" sz="240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1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 each vs. for loop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As we have seen, variable of </a:t>
            </a:r>
            <a:r>
              <a:rPr lang="en-US" sz="2800" dirty="0" err="1" smtClean="0"/>
              <a:t>i</a:t>
            </a:r>
            <a:r>
              <a:rPr lang="en-US" sz="2800" dirty="0" smtClean="0"/>
              <a:t> can be problematic:</a:t>
            </a:r>
          </a:p>
          <a:p>
            <a:r>
              <a:rPr lang="en-US" sz="2800" dirty="0" smtClean="0"/>
              <a:t>Where to start </a:t>
            </a:r>
            <a:r>
              <a:rPr lang="en-US" sz="2800" dirty="0" err="1" smtClean="0"/>
              <a:t>i</a:t>
            </a:r>
            <a:r>
              <a:rPr lang="en-US" sz="2800" dirty="0" smtClean="0"/>
              <a:t>,  Where to end </a:t>
            </a:r>
            <a:r>
              <a:rPr lang="en-US" sz="2800" dirty="0" err="1" smtClean="0"/>
              <a:t>i</a:t>
            </a:r>
            <a:r>
              <a:rPr lang="en-US" sz="2800" dirty="0" smtClean="0"/>
              <a:t>, scope, etc.</a:t>
            </a:r>
          </a:p>
          <a:p>
            <a:r>
              <a:rPr lang="en-US" sz="2800" dirty="0" smtClean="0"/>
              <a:t>An easier way: for each</a:t>
            </a:r>
            <a:endParaRPr lang="en-US" sz="2800" dirty="0" smtClean="0"/>
          </a:p>
          <a:p>
            <a:r>
              <a:rPr lang="en-US" sz="2800" b="1" dirty="0" smtClean="0"/>
              <a:t>General format: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 for (type </a:t>
            </a:r>
            <a:r>
              <a:rPr lang="en-US" sz="2800" dirty="0" smtClean="0"/>
              <a:t>variable </a:t>
            </a:r>
            <a:r>
              <a:rPr lang="en-US" sz="2800" dirty="0" smtClean="0"/>
              <a:t>: array)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/>
              <a:t>    // i.e. declare </a:t>
            </a:r>
            <a:r>
              <a:rPr lang="en-US" sz="2800" i="1" dirty="0" smtClean="0"/>
              <a:t>variable</a:t>
            </a:r>
            <a:r>
              <a:rPr lang="en-US" sz="2800" dirty="0" smtClean="0"/>
              <a:t> to be same type as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// the type  being used by array.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{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	statements </a:t>
            </a:r>
            <a:r>
              <a:rPr lang="en-US" sz="2800" dirty="0" smtClean="0"/>
              <a:t>using </a:t>
            </a:r>
            <a:r>
              <a:rPr lang="en-US" sz="2800" dirty="0" err="1" smtClean="0"/>
              <a:t>var</a:t>
            </a:r>
            <a:r>
              <a:rPr lang="en-US" sz="2800" dirty="0" smtClean="0"/>
              <a:t>;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>
                <a:latin typeface="Consolas" pitchFamily="49" charset="0"/>
              </a:rPr>
              <a:t>	}</a:t>
            </a:r>
            <a:endParaRPr lang="en-US" sz="240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1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 each vs. for loop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From Oracle’s website:</a:t>
            </a:r>
          </a:p>
          <a:p>
            <a:r>
              <a:rPr lang="en-US" sz="2800" dirty="0" smtClean="0"/>
              <a:t>The </a:t>
            </a:r>
            <a:r>
              <a:rPr lang="en-US" sz="2800" dirty="0" smtClean="0"/>
              <a:t>for-each </a:t>
            </a:r>
            <a:r>
              <a:rPr lang="en-US" sz="2800" dirty="0" smtClean="0"/>
              <a:t>construct … hides </a:t>
            </a:r>
            <a:r>
              <a:rPr lang="en-US" sz="2800" dirty="0" smtClean="0"/>
              <a:t>the index </a:t>
            </a:r>
            <a:r>
              <a:rPr lang="en-US" sz="2800" dirty="0" smtClean="0"/>
              <a:t>variable. </a:t>
            </a:r>
            <a:r>
              <a:rPr lang="en-US" sz="2800" dirty="0" smtClean="0"/>
              <a:t>The following method returns the sum of the values in an </a:t>
            </a:r>
            <a:r>
              <a:rPr lang="en-US" sz="2800" dirty="0" err="1" smtClean="0"/>
              <a:t>int</a:t>
            </a:r>
            <a:r>
              <a:rPr lang="en-US" sz="2800" dirty="0" smtClean="0"/>
              <a:t> array:</a:t>
            </a:r>
          </a:p>
          <a:p>
            <a:r>
              <a:rPr lang="en-US" sz="2800" b="1" dirty="0" smtClean="0"/>
              <a:t>&gt;// Returns the sum of the elements of a</a:t>
            </a:r>
            <a:r>
              <a:rPr lang="en-US" sz="2800" dirty="0" smtClean="0"/>
              <a:t>&gt;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sum(</a:t>
            </a:r>
            <a:r>
              <a:rPr lang="en-US" sz="2800" b="1" dirty="0" err="1" smtClean="0">
                <a:latin typeface="Consolas" pitchFamily="49" charset="0"/>
              </a:rPr>
              <a:t>int</a:t>
            </a:r>
            <a:r>
              <a:rPr lang="en-US" sz="2800" b="1" dirty="0" smtClean="0">
                <a:latin typeface="Consolas" pitchFamily="49" charset="0"/>
              </a:rPr>
              <a:t>[]) </a:t>
            </a:r>
            <a:r>
              <a:rPr lang="en-US" sz="2800" dirty="0" smtClean="0">
                <a:latin typeface="Consolas" pitchFamily="49" charset="0"/>
              </a:rPr>
              <a:t>{ 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</a:rPr>
              <a:t>		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result = 0; </a:t>
            </a: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</a:rPr>
              <a:t>		for 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b="1" dirty="0" err="1" smtClean="0">
                <a:latin typeface="Consolas" pitchFamily="49" charset="0"/>
              </a:rPr>
              <a:t>int</a:t>
            </a:r>
            <a:r>
              <a:rPr lang="en-US" sz="2800" b="1" dirty="0" smtClean="0">
                <a:latin typeface="Consolas" pitchFamily="49" charset="0"/>
              </a:rPr>
              <a:t> </a:t>
            </a:r>
            <a:r>
              <a:rPr lang="en-US" sz="2800" b="1" dirty="0" err="1" smtClean="0">
                <a:latin typeface="Consolas" pitchFamily="49" charset="0"/>
              </a:rPr>
              <a:t>i</a:t>
            </a:r>
            <a:r>
              <a:rPr lang="en-US" sz="2800" b="1" dirty="0" smtClean="0">
                <a:latin typeface="Consolas" pitchFamily="49" charset="0"/>
              </a:rPr>
              <a:t> : a</a:t>
            </a:r>
            <a:r>
              <a:rPr lang="en-US" sz="2800" dirty="0" smtClean="0">
                <a:latin typeface="Consolas" pitchFamily="49" charset="0"/>
              </a:rPr>
              <a:t>)</a:t>
            </a: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// </a:t>
            </a:r>
            <a:r>
              <a:rPr lang="en-US" sz="2600" dirty="0" smtClean="0">
                <a:latin typeface="Consolas" pitchFamily="49" charset="0"/>
              </a:rPr>
              <a:t>variable </a:t>
            </a:r>
            <a:r>
              <a:rPr lang="en-US" sz="2600" dirty="0" err="1" smtClean="0">
                <a:latin typeface="Consolas" pitchFamily="49" charset="0"/>
              </a:rPr>
              <a:t>i</a:t>
            </a:r>
            <a:r>
              <a:rPr lang="en-US" sz="2600" dirty="0" smtClean="0">
                <a:latin typeface="Consolas" pitchFamily="49" charset="0"/>
              </a:rPr>
              <a:t> replaces the indexed </a:t>
            </a:r>
            <a:r>
              <a:rPr lang="en-US" sz="2600" dirty="0" smtClean="0">
                <a:latin typeface="Consolas" pitchFamily="49" charset="0"/>
              </a:rPr>
              <a:t>array element</a:t>
            </a:r>
            <a:r>
              <a:rPr lang="en-US" sz="2600" dirty="0" smtClean="0">
                <a:latin typeface="Consolas" pitchFamily="49" charset="0"/>
              </a:rPr>
              <a:t> </a:t>
            </a: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</a:rPr>
              <a:t>			result </a:t>
            </a:r>
            <a:r>
              <a:rPr lang="en-US" sz="2800" dirty="0" smtClean="0">
                <a:latin typeface="Consolas" pitchFamily="49" charset="0"/>
              </a:rPr>
              <a:t>+= </a:t>
            </a:r>
            <a:r>
              <a:rPr lang="en-US" sz="2800" dirty="0" err="1" smtClean="0">
                <a:latin typeface="Consolas" pitchFamily="49" charset="0"/>
              </a:rPr>
              <a:t>i</a:t>
            </a:r>
            <a:r>
              <a:rPr lang="en-US" sz="2800" dirty="0" smtClean="0">
                <a:latin typeface="Consolas" pitchFamily="49" charset="0"/>
              </a:rPr>
              <a:t>; </a:t>
            </a: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</a:t>
            </a:r>
            <a:r>
              <a:rPr lang="en-US" sz="2800" dirty="0" smtClean="0">
                <a:latin typeface="Consolas" pitchFamily="49" charset="0"/>
              </a:rPr>
              <a:t>		return </a:t>
            </a:r>
            <a:r>
              <a:rPr lang="en-US" sz="2800" dirty="0" smtClean="0">
                <a:latin typeface="Consolas" pitchFamily="49" charset="0"/>
              </a:rPr>
              <a:t>result; </a:t>
            </a:r>
            <a:endParaRPr lang="en-US" sz="2800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nsolas" pitchFamily="49" charset="0"/>
              </a:rPr>
              <a:t>	}</a:t>
            </a:r>
            <a:endParaRPr lang="en-US" sz="240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1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Debugging</a:t>
            </a:r>
          </a:p>
        </p:txBody>
      </p:sp>
    </p:spTree>
    <p:extLst>
      <p:ext uri="{BB962C8B-B14F-4D97-AF65-F5344CB8AC3E}">
        <p14:creationId xmlns="" xmlns:p14="http://schemas.microsoft.com/office/powerpoint/2010/main" val="4144831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Program correctness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02705" y="1115551"/>
            <a:ext cx="8971722" cy="5205736"/>
          </a:xfrm>
        </p:spPr>
        <p:txBody>
          <a:bodyPr>
            <a:normAutofit/>
          </a:bodyPr>
          <a:lstStyle/>
          <a:p>
            <a:r>
              <a:rPr lang="en-US" sz="2400" dirty="0"/>
              <a:t>Should be our first and major goal</a:t>
            </a:r>
          </a:p>
          <a:p>
            <a:pPr lvl="1"/>
            <a:r>
              <a:rPr lang="en-US" sz="2000" dirty="0"/>
              <a:t>Second is efficiency</a:t>
            </a:r>
          </a:p>
          <a:p>
            <a:r>
              <a:rPr lang="en-US" sz="2400" dirty="0"/>
              <a:t>Types of errors</a:t>
            </a:r>
          </a:p>
          <a:p>
            <a:pPr lvl="1"/>
            <a:r>
              <a:rPr lang="en-US" sz="2000" dirty="0"/>
              <a:t>Syntax errors</a:t>
            </a:r>
          </a:p>
          <a:p>
            <a:pPr lvl="2"/>
            <a:r>
              <a:rPr lang="en-US" sz="1800" dirty="0"/>
              <a:t>Written code does not translate into a valid set of instructions</a:t>
            </a:r>
          </a:p>
          <a:p>
            <a:pPr lvl="2"/>
            <a:r>
              <a:rPr lang="en-US" sz="1800" dirty="0"/>
              <a:t>Detected at compile time</a:t>
            </a:r>
          </a:p>
          <a:p>
            <a:pPr lvl="2"/>
            <a:r>
              <a:rPr lang="en-US" sz="1800" dirty="0"/>
              <a:t>E.g. missing semi-colon at the end of statement</a:t>
            </a:r>
            <a:endParaRPr lang="en-US" sz="1600" dirty="0"/>
          </a:p>
          <a:p>
            <a:pPr lvl="1"/>
            <a:r>
              <a:rPr lang="en-US" sz="2000" b="1" dirty="0"/>
              <a:t>Semantic errors or bugs</a:t>
            </a:r>
          </a:p>
          <a:p>
            <a:pPr lvl="2"/>
            <a:r>
              <a:rPr lang="en-US" sz="1800" dirty="0"/>
              <a:t>The program doesn’t do what it is supposed to do</a:t>
            </a:r>
          </a:p>
          <a:p>
            <a:pPr lvl="2"/>
            <a:r>
              <a:rPr lang="en-US" sz="1800" dirty="0"/>
              <a:t>Mostly detected at runtime (compiler can detect some, e.g. uninitialized variable)  </a:t>
            </a:r>
          </a:p>
          <a:p>
            <a:pPr lvl="2"/>
            <a:r>
              <a:rPr lang="en-US" sz="1800" dirty="0"/>
              <a:t>E.g. program crashes when provided with a certain input or gives wrong result</a:t>
            </a:r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40546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Debugging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57176" cy="4389510"/>
          </a:xfrm>
        </p:spPr>
        <p:txBody>
          <a:bodyPr>
            <a:normAutofit/>
          </a:bodyPr>
          <a:lstStyle/>
          <a:p>
            <a:r>
              <a:rPr lang="en-US" sz="2400" dirty="0"/>
              <a:t>Process through which we identify and eliminate bugs</a:t>
            </a:r>
          </a:p>
          <a:p>
            <a:r>
              <a:rPr lang="en-US" sz="2400" dirty="0"/>
              <a:t>Typical bug symptoms</a:t>
            </a:r>
          </a:p>
          <a:p>
            <a:pPr lvl="1"/>
            <a:r>
              <a:rPr lang="en-US" sz="2000" dirty="0"/>
              <a:t>Uncaught exception (e.g.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NullPointerException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Unexpected output</a:t>
            </a:r>
          </a:p>
          <a:p>
            <a:pPr lvl="1"/>
            <a:r>
              <a:rPr lang="en-US" sz="2000" dirty="0"/>
              <a:t>Lack of termination (e.g. infinite loop)</a:t>
            </a:r>
          </a:p>
          <a:p>
            <a:r>
              <a:rPr lang="en-US" sz="2400" dirty="0"/>
              <a:t>Bug identification strategies</a:t>
            </a:r>
          </a:p>
          <a:p>
            <a:pPr lvl="1"/>
            <a:r>
              <a:rPr lang="en-US" sz="2000" dirty="0"/>
              <a:t>Add print messages at strategic points</a:t>
            </a:r>
          </a:p>
          <a:p>
            <a:pPr lvl="2"/>
            <a:r>
              <a:rPr lang="en-US" sz="1800" dirty="0"/>
              <a:t>Sometimes it’s the only option. E.g. on embedded systems lacking a debugger</a:t>
            </a:r>
          </a:p>
          <a:p>
            <a:pPr lvl="1"/>
            <a:r>
              <a:rPr lang="en-US" sz="2000" u="sng" dirty="0" smtClean="0"/>
              <a:t>Assertions</a:t>
            </a:r>
            <a:endParaRPr lang="en-US" sz="2000" u="sng" dirty="0"/>
          </a:p>
          <a:p>
            <a:pPr lvl="1"/>
            <a:r>
              <a:rPr lang="en-US" sz="2000" u="sng" dirty="0"/>
              <a:t>Use a </a:t>
            </a:r>
            <a:r>
              <a:rPr lang="en-US" sz="2000" u="sng" dirty="0" smtClean="0"/>
              <a:t>debugger</a:t>
            </a:r>
          </a:p>
          <a:p>
            <a:pPr lvl="2"/>
            <a:r>
              <a:rPr lang="en-US" sz="1600" u="sng" dirty="0" smtClean="0"/>
              <a:t> (</a:t>
            </a:r>
            <a:r>
              <a:rPr lang="en-US" sz="1600" u="sng" dirty="0" smtClean="0"/>
              <a:t>line-by-line program execution)</a:t>
            </a:r>
            <a:endParaRPr lang="en-US" sz="1600" u="sng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9F402C1-4820-B446-BCA6-ACFF2EEDF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604" y="4752975"/>
            <a:ext cx="3799461" cy="14444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F5D7AAA-A386-4148-9118-C4654E976825}"/>
              </a:ext>
            </a:extLst>
          </p:cNvPr>
          <p:cNvSpPr txBox="1"/>
          <p:nvPr/>
        </p:nvSpPr>
        <p:spPr>
          <a:xfrm>
            <a:off x="4662855" y="6128546"/>
            <a:ext cx="39483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Grace Hopper found the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smtClean="0"/>
              <a:t>bug </a:t>
            </a:r>
            <a:r>
              <a:rPr lang="en-US" dirty="0"/>
              <a:t>in 1947</a:t>
            </a:r>
          </a:p>
        </p:txBody>
      </p:sp>
    </p:spTree>
    <p:extLst>
      <p:ext uri="{BB962C8B-B14F-4D97-AF65-F5344CB8AC3E}">
        <p14:creationId xmlns="" xmlns:p14="http://schemas.microsoft.com/office/powerpoint/2010/main" val="320259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Catching bugs early: 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6954" y="1115550"/>
            <a:ext cx="9093190" cy="550419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/>
              <a:t> keyword can be used to test program invariants</a:t>
            </a:r>
          </a:p>
          <a:p>
            <a:r>
              <a:rPr lang="en-US" sz="2400" dirty="0"/>
              <a:t>Syntax: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-expr&gt;;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&gt; 0;</a:t>
            </a:r>
          </a:p>
          <a:p>
            <a:r>
              <a:rPr lang="en-US" sz="2400" dirty="0"/>
              <a:t>Semantics: </a:t>
            </a:r>
          </a:p>
          <a:p>
            <a:pPr lvl="1"/>
            <a:r>
              <a:rPr lang="en-US" sz="2200" dirty="0"/>
              <a:t>Expression should be true during normal program execution</a:t>
            </a:r>
          </a:p>
          <a:p>
            <a:pPr lvl="1"/>
            <a:r>
              <a:rPr lang="en-US" sz="2200" dirty="0"/>
              <a:t>A false expression triggers a</a:t>
            </a:r>
            <a:r>
              <a:rPr lang="en-US" sz="2000" dirty="0"/>
              <a:t>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java.lang.AssertionError</a:t>
            </a:r>
            <a:r>
              <a:rPr lang="en-US" sz="2000" dirty="0"/>
              <a:t> </a:t>
            </a:r>
            <a:r>
              <a:rPr lang="en-US" sz="2200" dirty="0"/>
              <a:t>and halts program execution</a:t>
            </a: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Optionally,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-expr&gt; :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&gt;;</a:t>
            </a:r>
          </a:p>
          <a:p>
            <a:pPr lvl="1"/>
            <a:r>
              <a:rPr lang="en-US" sz="2200" dirty="0"/>
              <a:t>A </a:t>
            </a:r>
            <a:r>
              <a:rPr lang="en-US" sz="22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200" dirty="0"/>
              <a:t> representation of </a:t>
            </a:r>
            <a:r>
              <a:rPr lang="en-US" sz="2200" dirty="0" err="1">
                <a:latin typeface="Courier" pitchFamily="2" charset="0"/>
              </a:rPr>
              <a:t>msg</a:t>
            </a:r>
            <a:r>
              <a:rPr lang="en-US" sz="2200" dirty="0"/>
              <a:t> is printed along with the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AssertionError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E.g.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&gt; 0 : "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was: " +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000" dirty="0"/>
          </a:p>
          <a:p>
            <a:r>
              <a:rPr lang="en-US" sz="2400" dirty="0"/>
              <a:t>Assertions are disabled by default</a:t>
            </a:r>
          </a:p>
          <a:p>
            <a:pPr lvl="1"/>
            <a:r>
              <a:rPr lang="en-US" sz="2200" dirty="0" smtClean="0"/>
              <a:t>Why? </a:t>
            </a:r>
            <a:r>
              <a:rPr lang="en-US" sz="2200" b="1" dirty="0" smtClean="0"/>
              <a:t>Performance </a:t>
            </a:r>
            <a:r>
              <a:rPr lang="en-US" sz="2200" dirty="0" smtClean="0"/>
              <a:t>(i.e. not for use in production code)</a:t>
            </a:r>
            <a:endParaRPr lang="en-US" sz="2200" dirty="0"/>
          </a:p>
          <a:p>
            <a:pPr lvl="1"/>
            <a:r>
              <a:rPr lang="en-US" sz="2200" dirty="0"/>
              <a:t>Enabling assertions:</a:t>
            </a:r>
          </a:p>
          <a:p>
            <a:pPr lvl="2"/>
            <a:r>
              <a:rPr lang="en-US" sz="2200" dirty="0"/>
              <a:t>Command line execution: java -</a:t>
            </a:r>
            <a:r>
              <a:rPr lang="en-US" sz="2200" dirty="0" err="1"/>
              <a:t>enableassertions</a:t>
            </a:r>
            <a:r>
              <a:rPr lang="en-US" sz="2200" dirty="0"/>
              <a:t>, or -</a:t>
            </a:r>
            <a:r>
              <a:rPr lang="en-US" sz="2200" dirty="0" err="1"/>
              <a:t>ea</a:t>
            </a:r>
            <a:endParaRPr lang="en-US" sz="2200" dirty="0"/>
          </a:p>
          <a:p>
            <a:pPr lvl="2"/>
            <a:r>
              <a:rPr lang="en-US" sz="2200" dirty="0"/>
              <a:t>Since its designed for education, </a:t>
            </a:r>
            <a:r>
              <a:rPr lang="en-US" sz="2200" b="1" dirty="0" err="1"/>
              <a:t>BlueJ</a:t>
            </a:r>
            <a:r>
              <a:rPr lang="en-US" sz="2200" b="1" dirty="0"/>
              <a:t> enables assertions automatically</a:t>
            </a:r>
          </a:p>
        </p:txBody>
      </p:sp>
    </p:spTree>
    <p:extLst>
      <p:ext uri="{BB962C8B-B14F-4D97-AF65-F5344CB8AC3E}">
        <p14:creationId xmlns="" xmlns:p14="http://schemas.microsoft.com/office/powerpoint/2010/main" val="240635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58916</TotalTime>
  <Words>1099</Words>
  <Application>Microsoft Macintosh PowerPoint</Application>
  <PresentationFormat>On-screen Show (4:3)</PresentationFormat>
  <Paragraphs>218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CMPU-102-01 Fall 2021 Data Structures and Algorithms</vt:lpstr>
      <vt:lpstr>For each</vt:lpstr>
      <vt:lpstr>for each vs. for loop</vt:lpstr>
      <vt:lpstr>for each vs. for loop</vt:lpstr>
      <vt:lpstr>for each vs. for loop</vt:lpstr>
      <vt:lpstr>Debugging</vt:lpstr>
      <vt:lpstr>Program correctness</vt:lpstr>
      <vt:lpstr>Debugging</vt:lpstr>
      <vt:lpstr>Catching bugs early: assert</vt:lpstr>
      <vt:lpstr>Assertion example</vt:lpstr>
      <vt:lpstr>Assertion usage guidelines</vt:lpstr>
      <vt:lpstr>Debugger</vt:lpstr>
      <vt:lpstr>BlueJ’s debugger: breakpoints</vt:lpstr>
      <vt:lpstr>BlueJ’s debugger: execution</vt:lpstr>
      <vt:lpstr>More about Object-Oriented Programming</vt:lpstr>
      <vt:lpstr>Recall Object-Oriented Programming</vt:lpstr>
      <vt:lpstr>Class structure</vt:lpstr>
      <vt:lpstr>Inheritance</vt:lpstr>
      <vt:lpstr>More about methods</vt:lpstr>
      <vt:lpstr>What is a method, really?</vt:lpstr>
      <vt:lpstr>Usefulness of methods</vt:lpstr>
      <vt:lpstr>Utility methods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cmpu102-data structures</dc:title>
  <dc:creator>Rui Meireles;Peter Lemieszewski</dc:creator>
  <cp:lastModifiedBy>olga Lemieszewski</cp:lastModifiedBy>
  <cp:revision>1828</cp:revision>
  <cp:lastPrinted>2019-09-24T18:11:44Z</cp:lastPrinted>
  <dcterms:created xsi:type="dcterms:W3CDTF">2011-11-22T14:51:59Z</dcterms:created>
  <dcterms:modified xsi:type="dcterms:W3CDTF">2021-10-05T17:49:39Z</dcterms:modified>
</cp:coreProperties>
</file>